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Caveat"/>
      <p:regular r:id="rId18"/>
      <p:bold r:id="rId19"/>
    </p:embeddedFon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iOXF5TTjnSFwwJM/TjfZ3rXUJd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aveat-bold.fntdata"/><Relationship Id="rId6" Type="http://schemas.openxmlformats.org/officeDocument/2006/relationships/slide" Target="slides/slide1.xml"/><Relationship Id="rId18" Type="http://schemas.openxmlformats.org/officeDocument/2006/relationships/font" Target="fonts/Cave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</a:t>
            </a:r>
            <a:endParaRPr/>
          </a:p>
        </p:txBody>
      </p:sp>
      <p:sp>
        <p:nvSpPr>
          <p:cNvPr id="132" name="Google Shape;13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441e215438_0_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3441e215438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3441e215438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42d2d22371_0_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42d2d22371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342d2d22371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2d2d22371_0_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342d2d22371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342d2d22371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41e215438_0_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3441e215438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3441e215438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2d2d22371_0_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42d2d22371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342d2d22371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41e215438_0_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3441e215438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3441e215438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42d2d22371_0_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42d2d22371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42d2d22371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2d2d22371_0_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42d2d22371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342d2d22371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42d2d22371_0_5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42d2d22371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342d2d22371_0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42d2d22371_0_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42d2d22371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342d2d22371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2d2d22371_0_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42d2d22371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342d2d22371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/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9"/>
          <p:cNvSpPr txBox="1"/>
          <p:nvPr>
            <p:ph idx="1" type="subTitle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EFF8FC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2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2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8"/>
          <p:cNvSpPr txBox="1"/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/>
          <p:nvPr>
            <p:ph idx="2" type="pic"/>
          </p:nvPr>
        </p:nvSpPr>
        <p:spPr>
          <a:xfrm>
            <a:off x="866442" y="685800"/>
            <a:ext cx="662096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0000"/>
              </a:srgbClr>
            </a:outerShdw>
          </a:effectLst>
        </p:spPr>
      </p:sp>
      <p:sp>
        <p:nvSpPr>
          <p:cNvPr id="71" name="Google Shape;71;p38"/>
          <p:cNvSpPr txBox="1"/>
          <p:nvPr>
            <p:ph idx="1" type="body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2" name="Google Shape;72;p3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3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/>
          <p:nvPr>
            <p:ph type="title"/>
          </p:nvPr>
        </p:nvSpPr>
        <p:spPr>
          <a:xfrm>
            <a:off x="866442" y="1447800"/>
            <a:ext cx="6620968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" type="body"/>
          </p:nvPr>
        </p:nvSpPr>
        <p:spPr>
          <a:xfrm>
            <a:off x="866442" y="3657600"/>
            <a:ext cx="6620968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7" name="Google Shape;77;p3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3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0"/>
          <p:cNvSpPr txBox="1"/>
          <p:nvPr>
            <p:ph type="title"/>
          </p:nvPr>
        </p:nvSpPr>
        <p:spPr>
          <a:xfrm>
            <a:off x="1181409" y="1447800"/>
            <a:ext cx="6001049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" type="body"/>
          </p:nvPr>
        </p:nvSpPr>
        <p:spPr>
          <a:xfrm>
            <a:off x="1448177" y="3771174"/>
            <a:ext cx="546115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FF8F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40"/>
          <p:cNvSpPr txBox="1"/>
          <p:nvPr>
            <p:ph idx="2" type="body"/>
          </p:nvPr>
        </p:nvSpPr>
        <p:spPr>
          <a:xfrm>
            <a:off x="866442" y="4350657"/>
            <a:ext cx="6620968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3" name="Google Shape;83;p4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4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4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n-US" sz="12200" u="none" cap="none" strike="noStrike">
                <a:solidFill>
                  <a:srgbClr val="EFF8F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0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n-US" sz="12200" u="none" cap="none" strike="noStrike">
                <a:solidFill>
                  <a:srgbClr val="EFF8FC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1"/>
          <p:cNvSpPr txBox="1"/>
          <p:nvPr>
            <p:ph type="title"/>
          </p:nvPr>
        </p:nvSpPr>
        <p:spPr>
          <a:xfrm>
            <a:off x="866441" y="3124201"/>
            <a:ext cx="6620969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1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0" name="Google Shape;90;p4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1" name="Google Shape;91;p4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2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2"/>
          <p:cNvSpPr txBox="1"/>
          <p:nvPr>
            <p:ph idx="1" type="body"/>
          </p:nvPr>
        </p:nvSpPr>
        <p:spPr>
          <a:xfrm>
            <a:off x="474834" y="1981200"/>
            <a:ext cx="22107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5" name="Google Shape;95;p42"/>
          <p:cNvSpPr txBox="1"/>
          <p:nvPr>
            <p:ph idx="2" type="body"/>
          </p:nvPr>
        </p:nvSpPr>
        <p:spPr>
          <a:xfrm>
            <a:off x="489475" y="2667000"/>
            <a:ext cx="219608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6" name="Google Shape;96;p42"/>
          <p:cNvSpPr txBox="1"/>
          <p:nvPr>
            <p:ph idx="3" type="body"/>
          </p:nvPr>
        </p:nvSpPr>
        <p:spPr>
          <a:xfrm>
            <a:off x="2913504" y="1981200"/>
            <a:ext cx="22027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7" name="Google Shape;97;p42"/>
          <p:cNvSpPr txBox="1"/>
          <p:nvPr>
            <p:ph idx="4" type="body"/>
          </p:nvPr>
        </p:nvSpPr>
        <p:spPr>
          <a:xfrm>
            <a:off x="2905586" y="2667000"/>
            <a:ext cx="2210671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8" name="Google Shape;98;p42"/>
          <p:cNvSpPr txBox="1"/>
          <p:nvPr>
            <p:ph idx="5" type="body"/>
          </p:nvPr>
        </p:nvSpPr>
        <p:spPr>
          <a:xfrm>
            <a:off x="5344917" y="1981200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9" name="Google Shape;99;p42"/>
          <p:cNvSpPr txBox="1"/>
          <p:nvPr>
            <p:ph idx="6" type="body"/>
          </p:nvPr>
        </p:nvSpPr>
        <p:spPr>
          <a:xfrm>
            <a:off x="5344917" y="2667000"/>
            <a:ext cx="2199658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00" name="Google Shape;100;p42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42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4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3" name="Google Shape;103;p4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3"/>
          <p:cNvSpPr txBox="1"/>
          <p:nvPr>
            <p:ph idx="1" type="body"/>
          </p:nvPr>
        </p:nvSpPr>
        <p:spPr>
          <a:xfrm>
            <a:off x="489475" y="4250949"/>
            <a:ext cx="2205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43"/>
          <p:cNvSpPr/>
          <p:nvPr>
            <p:ph idx="2" type="pic"/>
          </p:nvPr>
        </p:nvSpPr>
        <p:spPr>
          <a:xfrm>
            <a:off x="489475" y="2209800"/>
            <a:ext cx="22056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0000"/>
              </a:srgbClr>
            </a:outerShdw>
          </a:effectLst>
        </p:spPr>
      </p:sp>
      <p:sp>
        <p:nvSpPr>
          <p:cNvPr id="108" name="Google Shape;108;p43"/>
          <p:cNvSpPr txBox="1"/>
          <p:nvPr>
            <p:ph idx="3" type="body"/>
          </p:nvPr>
        </p:nvSpPr>
        <p:spPr>
          <a:xfrm>
            <a:off x="489475" y="4827212"/>
            <a:ext cx="2205612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9" name="Google Shape;109;p43"/>
          <p:cNvSpPr txBox="1"/>
          <p:nvPr>
            <p:ph idx="4" type="body"/>
          </p:nvPr>
        </p:nvSpPr>
        <p:spPr>
          <a:xfrm>
            <a:off x="2917792" y="4250949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0" name="Google Shape;110;p43"/>
          <p:cNvSpPr/>
          <p:nvPr>
            <p:ph idx="5" type="pic"/>
          </p:nvPr>
        </p:nvSpPr>
        <p:spPr>
          <a:xfrm>
            <a:off x="2917791" y="2209800"/>
            <a:ext cx="2198466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0000"/>
              </a:srgbClr>
            </a:outerShdw>
          </a:effectLst>
        </p:spPr>
      </p:sp>
      <p:sp>
        <p:nvSpPr>
          <p:cNvPr id="111" name="Google Shape;111;p43"/>
          <p:cNvSpPr txBox="1"/>
          <p:nvPr>
            <p:ph idx="6" type="body"/>
          </p:nvPr>
        </p:nvSpPr>
        <p:spPr>
          <a:xfrm>
            <a:off x="2916776" y="4827211"/>
            <a:ext cx="2201378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2" name="Google Shape;112;p43"/>
          <p:cNvSpPr txBox="1"/>
          <p:nvPr>
            <p:ph idx="7" type="body"/>
          </p:nvPr>
        </p:nvSpPr>
        <p:spPr>
          <a:xfrm>
            <a:off x="5344917" y="4250949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3" name="Google Shape;113;p43"/>
          <p:cNvSpPr/>
          <p:nvPr>
            <p:ph idx="8" type="pic"/>
          </p:nvPr>
        </p:nvSpPr>
        <p:spPr>
          <a:xfrm>
            <a:off x="5344916" y="2209800"/>
            <a:ext cx="2199658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0000"/>
              </a:srgbClr>
            </a:outerShdw>
          </a:effectLst>
        </p:spPr>
      </p:sp>
      <p:sp>
        <p:nvSpPr>
          <p:cNvPr id="114" name="Google Shape;114;p43"/>
          <p:cNvSpPr txBox="1"/>
          <p:nvPr>
            <p:ph idx="9" type="body"/>
          </p:nvPr>
        </p:nvSpPr>
        <p:spPr>
          <a:xfrm>
            <a:off x="5344824" y="4827209"/>
            <a:ext cx="2202571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5" name="Google Shape;115;p43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43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4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8" name="Google Shape;118;p4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4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4"/>
          <p:cNvSpPr txBox="1"/>
          <p:nvPr>
            <p:ph idx="1" type="body"/>
          </p:nvPr>
        </p:nvSpPr>
        <p:spPr>
          <a:xfrm rot="5400000">
            <a:off x="2085787" y="794839"/>
            <a:ext cx="4195481" cy="671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2" name="Google Shape;122;p4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3" name="Google Shape;123;p4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5"/>
          <p:cNvSpPr txBox="1"/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5"/>
          <p:cNvSpPr txBox="1"/>
          <p:nvPr>
            <p:ph idx="1" type="body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4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8" name="Google Shape;128;p4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3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/>
          <p:nvPr>
            <p:ph type="title"/>
          </p:nvPr>
        </p:nvSpPr>
        <p:spPr>
          <a:xfrm>
            <a:off x="866443" y="2861734"/>
            <a:ext cx="662096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3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3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" type="body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32"/>
          <p:cNvSpPr txBox="1"/>
          <p:nvPr>
            <p:ph idx="2" type="body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3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" type="body"/>
          </p:nvPr>
        </p:nvSpPr>
        <p:spPr>
          <a:xfrm>
            <a:off x="827700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4" name="Google Shape;44;p33"/>
          <p:cNvSpPr txBox="1"/>
          <p:nvPr>
            <p:ph idx="2" type="body"/>
          </p:nvPr>
        </p:nvSpPr>
        <p:spPr>
          <a:xfrm>
            <a:off x="827700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5" name="Google Shape;45;p33"/>
          <p:cNvSpPr txBox="1"/>
          <p:nvPr>
            <p:ph idx="3" type="body"/>
          </p:nvPr>
        </p:nvSpPr>
        <p:spPr>
          <a:xfrm>
            <a:off x="4241976" y="1905000"/>
            <a:ext cx="3298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6" name="Google Shape;46;p33"/>
          <p:cNvSpPr txBox="1"/>
          <p:nvPr>
            <p:ph idx="4" type="body"/>
          </p:nvPr>
        </p:nvSpPr>
        <p:spPr>
          <a:xfrm>
            <a:off x="4241976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7" name="Google Shape;47;p3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Google Shape;48;p3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3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6"/>
          <p:cNvSpPr txBox="1"/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6"/>
          <p:cNvSpPr txBox="1"/>
          <p:nvPr>
            <p:ph idx="1" type="body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59" name="Google Shape;59;p36"/>
          <p:cNvSpPr txBox="1"/>
          <p:nvPr>
            <p:ph idx="2" type="body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0" name="Google Shape;60;p3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3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7"/>
          <p:cNvSpPr txBox="1"/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/>
          <p:nvPr>
            <p:ph idx="2" type="pic"/>
          </p:nvPr>
        </p:nvSpPr>
        <p:spPr>
          <a:xfrm>
            <a:off x="5213517" y="1143000"/>
            <a:ext cx="2400925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0000"/>
              </a:srgbClr>
            </a:outerShdw>
          </a:effectLst>
        </p:spPr>
      </p:sp>
      <p:sp>
        <p:nvSpPr>
          <p:cNvPr id="65" name="Google Shape;65;p37"/>
          <p:cNvSpPr txBox="1"/>
          <p:nvPr>
            <p:ph idx="1" type="body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6" name="Google Shape;66;p3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3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>
            <a:alpha val="15686"/>
          </a:scheme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E8F5FB">
                  <a:alpha val="3529"/>
                </a:srgbClr>
              </a:gs>
              <a:gs pos="36000">
                <a:srgbClr val="E8F5FB">
                  <a:alpha val="2745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8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E8F5FB">
                  <a:alpha val="10588"/>
                </a:srgbClr>
              </a:gs>
              <a:gs pos="36000">
                <a:srgbClr val="E8F5FB">
                  <a:alpha val="3529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8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E8F5FB">
                  <a:alpha val="5490"/>
                </a:srgbClr>
              </a:gs>
              <a:gs pos="36000">
                <a:srgbClr val="E8F5FB">
                  <a:alpha val="1568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8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E8F5FB">
                  <a:alpha val="7843"/>
                </a:srgbClr>
              </a:gs>
              <a:gs pos="36000">
                <a:srgbClr val="E8F5FB">
                  <a:alpha val="6666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8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E8F5FB">
                  <a:alpha val="4705"/>
                </a:srgbClr>
              </a:gs>
              <a:gs pos="36000">
                <a:srgbClr val="E8F5FB">
                  <a:alpha val="4705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1568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8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8" name="Google Shape;18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27366" y="76200"/>
            <a:ext cx="922356" cy="922356"/>
          </a:xfrm>
          <a:prstGeom prst="rect">
            <a:avLst/>
          </a:prstGeom>
          <a:noFill/>
          <a:ln>
            <a:noFill/>
          </a:ln>
          <a:effectLst>
            <a:outerShdw blurRad="127000" rotWithShape="0" algn="tl">
              <a:srgbClr val="000000">
                <a:alpha val="85490"/>
              </a:srgbClr>
            </a:outerShdw>
          </a:effectLst>
        </p:spPr>
      </p:pic>
      <p:sp>
        <p:nvSpPr>
          <p:cNvPr id="19" name="Google Shape;19;p28"/>
          <p:cNvSpPr/>
          <p:nvPr/>
        </p:nvSpPr>
        <p:spPr>
          <a:xfrm>
            <a:off x="12584" y="6248406"/>
            <a:ext cx="9118832" cy="609594"/>
          </a:xfrm>
          <a:prstGeom prst="rect">
            <a:avLst/>
          </a:prstGeom>
          <a:solidFill>
            <a:srgbClr val="0B2036">
              <a:alpha val="80000"/>
            </a:srgbClr>
          </a:solidFill>
          <a:ln cap="flat" cmpd="dbl" w="28575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800100" y="127635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/>
              <a:t>React</a:t>
            </a:r>
            <a:endParaRPr/>
          </a:p>
        </p:txBody>
      </p:sp>
      <p:pic>
        <p:nvPicPr>
          <p:cNvPr id="135" name="Google Shape;135;p1"/>
          <p:cNvPicPr preferRelativeResize="0"/>
          <p:nvPr/>
        </p:nvPicPr>
        <p:blipFill rotWithShape="1">
          <a:blip r:embed="rId3">
            <a:alphaModFix/>
          </a:blip>
          <a:srcRect b="0" l="0" r="0" t="50000"/>
          <a:stretch/>
        </p:blipFill>
        <p:spPr>
          <a:xfrm>
            <a:off x="1066800" y="3362325"/>
            <a:ext cx="7623175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"/>
          <p:cNvSpPr txBox="1"/>
          <p:nvPr/>
        </p:nvSpPr>
        <p:spPr>
          <a:xfrm>
            <a:off x="3257000" y="3697725"/>
            <a:ext cx="525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Request - Response Cycle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2106850" y="450530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1" lang="en-US" sz="32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Mahhek Tahir</a:t>
            </a:r>
            <a:endParaRPr b="1" i="1" sz="32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g3441e215438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125" y="0"/>
            <a:ext cx="7155418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42d2d22371_0_16"/>
          <p:cNvSpPr txBox="1"/>
          <p:nvPr>
            <p:ph type="title"/>
          </p:nvPr>
        </p:nvSpPr>
        <p:spPr>
          <a:xfrm>
            <a:off x="151473" y="431225"/>
            <a:ext cx="82113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Display Comment - </a:t>
            </a:r>
            <a:r>
              <a:rPr lang="en-US"/>
              <a:t>retrieve</a:t>
            </a:r>
            <a:r>
              <a:rPr lang="en-US"/>
              <a:t> data</a:t>
            </a:r>
            <a:endParaRPr/>
          </a:p>
        </p:txBody>
      </p:sp>
      <p:sp>
        <p:nvSpPr>
          <p:cNvPr id="206" name="Google Shape;206;g342d2d22371_0_16"/>
          <p:cNvSpPr txBox="1"/>
          <p:nvPr>
            <p:ph idx="1" type="body"/>
          </p:nvPr>
        </p:nvSpPr>
        <p:spPr>
          <a:xfrm>
            <a:off x="656600" y="1397225"/>
            <a:ext cx="7416000" cy="470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Uses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useEffect</a:t>
            </a:r>
            <a:r>
              <a:rPr lang="en-US" sz="2200"/>
              <a:t> to fetch comments when the component loads.</a:t>
            </a:r>
            <a:br>
              <a:rPr lang="en-US" sz="2200"/>
            </a:b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Stores the comments in the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comments</a:t>
            </a:r>
            <a:r>
              <a:rPr lang="en-US" sz="2200"/>
              <a:t> state.</a:t>
            </a:r>
            <a:br>
              <a:rPr lang="en-US" sz="2200"/>
            </a:b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Displays a list of fetched comments.</a:t>
            </a:r>
            <a:br>
              <a:rPr lang="en-US" sz="2200"/>
            </a:b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Limits the fetch to </a:t>
            </a:r>
            <a:r>
              <a:rPr b="1" lang="en-US" sz="2200"/>
              <a:t>5 comments</a:t>
            </a:r>
            <a:r>
              <a:rPr lang="en-US" sz="2200"/>
              <a:t> for simplicity.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If a method is </a:t>
            </a:r>
            <a:r>
              <a:rPr b="1" lang="en-US" sz="2200"/>
              <a:t>not specified</a:t>
            </a:r>
            <a:r>
              <a:rPr lang="en-US" sz="2200"/>
              <a:t>, the request defaults to a </a:t>
            </a:r>
            <a:r>
              <a:rPr b="1" lang="en-US" sz="2200"/>
              <a:t>GET request</a:t>
            </a:r>
            <a:r>
              <a:rPr lang="en-US" sz="2200"/>
              <a:t> in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fetch()</a:t>
            </a:r>
            <a:r>
              <a:rPr lang="en-US" sz="2200"/>
              <a:t>.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g342d2d22371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5963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41e215438_0_21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What is Request-Response</a:t>
            </a:r>
            <a:endParaRPr/>
          </a:p>
        </p:txBody>
      </p:sp>
      <p:sp>
        <p:nvSpPr>
          <p:cNvPr id="144" name="Google Shape;144;g3441e215438_0_21"/>
          <p:cNvSpPr txBox="1"/>
          <p:nvPr>
            <p:ph idx="1" type="body"/>
          </p:nvPr>
        </p:nvSpPr>
        <p:spPr>
          <a:xfrm>
            <a:off x="580450" y="1493975"/>
            <a:ext cx="7728600" cy="44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200"/>
              <a:t>In web development, the </a:t>
            </a:r>
            <a:r>
              <a:rPr b="1" lang="en-US" sz="2200"/>
              <a:t>request-response cycle</a:t>
            </a:r>
            <a:r>
              <a:rPr lang="en-US" sz="2200"/>
              <a:t> is the process where a client (browser) requests data from a server, and the server responds with that data.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-US" sz="2200"/>
              <a:t>Request:</a:t>
            </a:r>
            <a:r>
              <a:rPr lang="en-US" sz="2200"/>
              <a:t> The React component asks for data.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-US" sz="2200"/>
              <a:t>Processing:</a:t>
            </a:r>
            <a:r>
              <a:rPr lang="en-US" sz="2200"/>
              <a:t> The data is retrieved and possibly transformed.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-US" sz="2200"/>
              <a:t>Response:</a:t>
            </a:r>
            <a:r>
              <a:rPr lang="en-US" sz="2200"/>
              <a:t> The data is displayed in the UI.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2d2d22371_0_39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Cycle</a:t>
            </a:r>
            <a:endParaRPr/>
          </a:p>
        </p:txBody>
      </p:sp>
      <p:pic>
        <p:nvPicPr>
          <p:cNvPr id="151" name="Google Shape;151;g342d2d22371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550" y="1714775"/>
            <a:ext cx="509587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41e215438_0_27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Request</a:t>
            </a:r>
            <a:endParaRPr/>
          </a:p>
        </p:txBody>
      </p:sp>
      <p:sp>
        <p:nvSpPr>
          <p:cNvPr id="158" name="Google Shape;158;g3441e215438_0_27"/>
          <p:cNvSpPr txBox="1"/>
          <p:nvPr>
            <p:ph idx="1" type="body"/>
          </p:nvPr>
        </p:nvSpPr>
        <p:spPr>
          <a:xfrm>
            <a:off x="666475" y="1331250"/>
            <a:ext cx="84165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A request is sent from the client (browser) to the server to retrieve or send data.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It consists </a:t>
            </a:r>
            <a:r>
              <a:rPr lang="en-US" sz="2200"/>
              <a:t>o</a:t>
            </a:r>
            <a:r>
              <a:rPr lang="en-US" sz="2200"/>
              <a:t>f: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1" lang="en-US" sz="2200"/>
              <a:t>URL</a:t>
            </a:r>
            <a:r>
              <a:rPr lang="en-US" sz="2200"/>
              <a:t> (Endpoint to communicate with the server).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1" lang="en-US" sz="2200"/>
              <a:t>Method</a:t>
            </a:r>
            <a:r>
              <a:rPr lang="en-US" sz="2200"/>
              <a:t> (GET, POST, PUT, DELETE, etc.).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1" lang="en-US" sz="2200"/>
              <a:t>Headers</a:t>
            </a:r>
            <a:r>
              <a:rPr lang="en-US" sz="2200"/>
              <a:t> (Metadata like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Content-Type</a:t>
            </a:r>
            <a:r>
              <a:rPr lang="en-US" sz="2200"/>
              <a:t>,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Authorization</a:t>
            </a:r>
            <a:r>
              <a:rPr lang="en-US" sz="2200"/>
              <a:t>).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1" lang="en-US" sz="2200"/>
              <a:t>Body</a:t>
            </a:r>
            <a:r>
              <a:rPr lang="en-US" sz="2200"/>
              <a:t> (Optional, contains data for methods like POST/PUT).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Default method is </a:t>
            </a:r>
            <a:r>
              <a:rPr b="1" lang="en-US" sz="2200"/>
              <a:t>GET</a:t>
            </a:r>
            <a:r>
              <a:rPr lang="en-US" sz="2200"/>
              <a:t> if not specified.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Example requests: Fetching data, submitting a form, updating a record.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2d2d22371_0_46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Header Example</a:t>
            </a:r>
            <a:endParaRPr/>
          </a:p>
        </p:txBody>
      </p:sp>
      <p:sp>
        <p:nvSpPr>
          <p:cNvPr id="165" name="Google Shape;165;g342d2d22371_0_46"/>
          <p:cNvSpPr txBox="1"/>
          <p:nvPr>
            <p:ph idx="1" type="body"/>
          </p:nvPr>
        </p:nvSpPr>
        <p:spPr>
          <a:xfrm>
            <a:off x="611325" y="1245250"/>
            <a:ext cx="87690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/>
              <a:t>GET /api/users HTTP/1.1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/>
              <a:t>Host: example.com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/>
              <a:t>Authorization: Bearer &lt;token&gt;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/>
              <a:t>Content-Type: application/json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/>
              <a:t>Accept: application/json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/>
              <a:t>User-Agent: Mozilla/5.0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Authorization</a:t>
            </a:r>
            <a:r>
              <a:rPr lang="en-US"/>
              <a:t> → Used for authentication (e.g., JWT token).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Content-Type</a:t>
            </a:r>
            <a:r>
              <a:rPr lang="en-US"/>
              <a:t> → Specifies the format of the request body (JSON, XML, etc.).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Accept</a:t>
            </a:r>
            <a:r>
              <a:rPr lang="en-US"/>
              <a:t> → Indicates the response format expected by the client.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User-Agent</a:t>
            </a:r>
            <a:r>
              <a:rPr lang="en-US"/>
              <a:t> → Identifies the client making the request (browser, app, etc.).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2d2d22371_0_24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Response</a:t>
            </a:r>
            <a:endParaRPr/>
          </a:p>
        </p:txBody>
      </p:sp>
      <p:sp>
        <p:nvSpPr>
          <p:cNvPr id="172" name="Google Shape;172;g342d2d22371_0_24"/>
          <p:cNvSpPr txBox="1"/>
          <p:nvPr>
            <p:ph idx="1" type="body"/>
          </p:nvPr>
        </p:nvSpPr>
        <p:spPr>
          <a:xfrm>
            <a:off x="548225" y="1257475"/>
            <a:ext cx="8595900" cy="494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The server's reply to a request, containing data or status.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It consists of: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1" lang="en-US" sz="2200"/>
              <a:t>Status Code</a:t>
            </a:r>
            <a:r>
              <a:rPr lang="en-US" sz="2200"/>
              <a:t> (200 OK, 404 Not Found, 500 Server Error, etc.).</a:t>
            </a:r>
            <a:br>
              <a:rPr lang="en-US" sz="2200"/>
            </a:b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1" lang="en-US" sz="2200"/>
              <a:t>Headers</a:t>
            </a:r>
            <a:r>
              <a:rPr lang="en-US" sz="2200"/>
              <a:t> (Metadata like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Content-Type</a:t>
            </a:r>
            <a:r>
              <a:rPr lang="en-US" sz="2200"/>
              <a:t>,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Cache-Control</a:t>
            </a:r>
            <a:r>
              <a:rPr lang="en-US" sz="2200"/>
              <a:t>).</a:t>
            </a:r>
            <a:br>
              <a:rPr lang="en-US" sz="2200"/>
            </a:b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1" lang="en-US" sz="2200"/>
              <a:t>Body</a:t>
            </a:r>
            <a:r>
              <a:rPr lang="en-US" sz="2200"/>
              <a:t> (Actual data, usually in JSON format).</a:t>
            </a:r>
            <a:br>
              <a:rPr lang="en-US" sz="2200"/>
            </a:b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Can be </a:t>
            </a:r>
            <a:r>
              <a:rPr b="1" lang="en-US" sz="2200"/>
              <a:t>successful</a:t>
            </a:r>
            <a:r>
              <a:rPr lang="en-US" sz="2200"/>
              <a:t> (200 OK) or </a:t>
            </a:r>
            <a:r>
              <a:rPr b="1" lang="en-US" sz="2200"/>
              <a:t>failed</a:t>
            </a:r>
            <a:r>
              <a:rPr lang="en-US" sz="2200"/>
              <a:t> (400/500 errors).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Responses should be handled properly to check for errors and extract data.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2d2d22371_0_57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Header Example</a:t>
            </a:r>
            <a:endParaRPr/>
          </a:p>
        </p:txBody>
      </p:sp>
      <p:sp>
        <p:nvSpPr>
          <p:cNvPr id="179" name="Google Shape;179;g342d2d22371_0_57"/>
          <p:cNvSpPr txBox="1"/>
          <p:nvPr>
            <p:ph idx="1" type="body"/>
          </p:nvPr>
        </p:nvSpPr>
        <p:spPr>
          <a:xfrm>
            <a:off x="611325" y="1245250"/>
            <a:ext cx="87690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/>
              <a:t>HTTP/1.1 200 OK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/>
              <a:t>Content-Type: application/json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/>
              <a:t>Cache-Control: no-cache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/>
              <a:t>Server: nginx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/>
              <a:t>Set-Cookie: sessionId=abc123; HttpOnly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Content-Type</a:t>
            </a:r>
            <a:r>
              <a:rPr lang="en-US"/>
              <a:t> → Specifies the format of the response (JSON, HTML, etc.).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Cache-Control</a:t>
            </a:r>
            <a:r>
              <a:rPr lang="en-US"/>
              <a:t> → Determines caching behavior (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no-cache</a:t>
            </a:r>
            <a:r>
              <a:rPr lang="en-US"/>
              <a:t>,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max-age=3600</a:t>
            </a:r>
            <a:r>
              <a:rPr lang="en-US"/>
              <a:t>, etc.).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Server</a:t>
            </a:r>
            <a:r>
              <a:rPr lang="en-US"/>
              <a:t> → Identifies the server technology (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r>
              <a:rPr lang="en-US"/>
              <a:t>,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Apache</a:t>
            </a:r>
            <a:r>
              <a:rPr lang="en-US"/>
              <a:t>, etc.).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Set-Cookie</a:t>
            </a:r>
            <a:r>
              <a:rPr lang="en-US"/>
              <a:t> → Sends cookies to the client for session management.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2d2d22371_0_32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Status Codes</a:t>
            </a:r>
            <a:endParaRPr/>
          </a:p>
        </p:txBody>
      </p:sp>
      <p:pic>
        <p:nvPicPr>
          <p:cNvPr id="186" name="Google Shape;186;g342d2d22371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8421"/>
            <a:ext cx="9144000" cy="3140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42d2d22371_0_9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- Commenting system - send data</a:t>
            </a:r>
            <a:endParaRPr/>
          </a:p>
        </p:txBody>
      </p:sp>
      <p:sp>
        <p:nvSpPr>
          <p:cNvPr id="193" name="Google Shape;193;g342d2d22371_0_9"/>
          <p:cNvSpPr txBox="1"/>
          <p:nvPr>
            <p:ph idx="1" type="body"/>
          </p:nvPr>
        </p:nvSpPr>
        <p:spPr>
          <a:xfrm>
            <a:off x="827700" y="205292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The user enters a comment in the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textarea</a:t>
            </a:r>
            <a:r>
              <a:rPr lang="en-US" sz="2200"/>
              <a:t>.</a:t>
            </a:r>
            <a:br>
              <a:rPr lang="en-US" sz="2200"/>
            </a:b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On clicking </a:t>
            </a:r>
            <a:r>
              <a:rPr b="1" lang="en-US" sz="2200"/>
              <a:t>Submit</a:t>
            </a:r>
            <a:r>
              <a:rPr lang="en-US" sz="2200"/>
              <a:t>,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handleSubmit</a:t>
            </a:r>
            <a:r>
              <a:rPr lang="en-US" sz="2200"/>
              <a:t> sends the comment data to an API endpoint.</a:t>
            </a:r>
            <a:br>
              <a:rPr lang="en-US" sz="2200"/>
            </a:b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Displays success or error message based on the response.</a:t>
            </a:r>
            <a:br>
              <a:rPr lang="en-US" sz="2200"/>
            </a:b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Disables the button while submitting to prevent multiple requests.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2012-07-03T07:32:31Z</dcterms:created>
  <dc:creator>Administrator</dc:creator>
</cp:coreProperties>
</file>