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7" name="Google Shape;137;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4" name="Google Shape;14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0" name="Google Shape;15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6" name="Google Shape;15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2" name="Google Shape;16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8" name="Google Shape;168;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9" name="Google Shape;179;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5" name="Google Shape;185;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1" name="Google Shape;191;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7" name="Google Shape;197;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4" name="Google Shape;94;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1" name="Google Shape;101;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7" name="Google Shape;10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3" name="Google Shape;11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0" name="Google Shape;12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1" name="Google Shape;131;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4" name="Google Shape;14;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20" name="Google Shape;20;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26" name="Google Shape;26;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2" name="Google Shape;32;p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3" name="Google Shape;33;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39" name="Google Shape;39;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0" name="Google Shape;40;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1" name="Google Shape;41;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2" name="Google Shape;42;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t/>
            </a:r>
            <a:endParaRPr/>
          </a:p>
        </p:txBody>
      </p:sp>
      <p:pic>
        <p:nvPicPr>
          <p:cNvPr descr="C:\Users\Saad Farooq\Desktop\Capture.PNG" id="85" name="Google Shape;85;p13"/>
          <p:cNvPicPr preferRelativeResize="0"/>
          <p:nvPr>
            <p:ph idx="1" type="body"/>
          </p:nvPr>
        </p:nvPicPr>
        <p:blipFill rotWithShape="1">
          <a:blip r:embed="rId3">
            <a:alphaModFix/>
          </a:blip>
          <a:srcRect b="0" l="0" r="0" t="0"/>
          <a:stretch/>
        </p:blipFill>
        <p:spPr>
          <a:xfrm>
            <a:off x="3059467" y="1600200"/>
            <a:ext cx="3025065" cy="452596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t/>
            </a:r>
            <a:endParaRPr/>
          </a:p>
        </p:txBody>
      </p:sp>
      <p:sp>
        <p:nvSpPr>
          <p:cNvPr id="140" name="Google Shape;140;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lnSpc>
                <a:spcPct val="100000"/>
              </a:lnSpc>
              <a:spcBef>
                <a:spcPts val="0"/>
              </a:spcBef>
              <a:spcAft>
                <a:spcPts val="0"/>
              </a:spcAft>
              <a:buClr>
                <a:schemeClr val="dk1"/>
              </a:buClr>
              <a:buSzPts val="3200"/>
              <a:buNone/>
            </a:pPr>
            <a:r>
              <a:t/>
            </a:r>
            <a:endParaRPr/>
          </a:p>
        </p:txBody>
      </p:sp>
      <p:pic>
        <p:nvPicPr>
          <p:cNvPr descr="C:\Users\Saad Farooq\Desktop\Capture.PNG" id="141" name="Google Shape;141;p22"/>
          <p:cNvPicPr preferRelativeResize="0"/>
          <p:nvPr/>
        </p:nvPicPr>
        <p:blipFill rotWithShape="1">
          <a:blip r:embed="rId3">
            <a:alphaModFix/>
          </a:blip>
          <a:srcRect b="0" l="0" r="0" t="0"/>
          <a:stretch/>
        </p:blipFill>
        <p:spPr>
          <a:xfrm>
            <a:off x="-785813" y="-271463"/>
            <a:ext cx="10715626" cy="74009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CPU Scheduler</a:t>
            </a:r>
            <a:endParaRPr/>
          </a:p>
        </p:txBody>
      </p:sp>
      <p:sp>
        <p:nvSpPr>
          <p:cNvPr id="147" name="Google Shape;147;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The short-term scheduler, or CPU scheduler, selects from among the processes that are ready to execute and allocates the CPU to one of them</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Job Scheduler (Long Term Scheduler)</a:t>
            </a:r>
            <a:endParaRPr/>
          </a:p>
        </p:txBody>
      </p:sp>
      <p:sp>
        <p:nvSpPr>
          <p:cNvPr id="153" name="Google Shape;153;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lnSpc>
                <a:spcPct val="100000"/>
              </a:lnSpc>
              <a:spcBef>
                <a:spcPts val="0"/>
              </a:spcBef>
              <a:spcAft>
                <a:spcPts val="0"/>
              </a:spcAft>
              <a:buClr>
                <a:schemeClr val="dk1"/>
              </a:buClr>
              <a:buSzPct val="100000"/>
              <a:buChar char="•"/>
            </a:pPr>
            <a:r>
              <a:rPr lang="en-US"/>
              <a:t>More processes are submitted than can be executed immediately. These processes are spooled to a mass-storage device (typically a disk), where they are kept for later execution. </a:t>
            </a:r>
            <a:endParaRPr/>
          </a:p>
          <a:p>
            <a:pPr indent="-185420" lvl="0" marL="342900" rtl="0" algn="l">
              <a:lnSpc>
                <a:spcPct val="100000"/>
              </a:lnSpc>
              <a:spcBef>
                <a:spcPts val="496"/>
              </a:spcBef>
              <a:spcAft>
                <a:spcPts val="0"/>
              </a:spcAft>
              <a:buClr>
                <a:schemeClr val="dk1"/>
              </a:buClr>
              <a:buSzPct val="100000"/>
              <a:buNone/>
            </a:pPr>
            <a:r>
              <a:t/>
            </a:r>
            <a:endParaRPr/>
          </a:p>
          <a:p>
            <a:pPr indent="-342900" lvl="0" marL="342900" rtl="0" algn="l">
              <a:lnSpc>
                <a:spcPct val="100000"/>
              </a:lnSpc>
              <a:spcBef>
                <a:spcPts val="496"/>
              </a:spcBef>
              <a:spcAft>
                <a:spcPts val="0"/>
              </a:spcAft>
              <a:buClr>
                <a:schemeClr val="dk1"/>
              </a:buClr>
              <a:buSzPct val="100000"/>
              <a:buChar char="•"/>
            </a:pPr>
            <a:r>
              <a:rPr lang="en-US"/>
              <a:t>The long-term scheduler, or job scheduler, selects processes from this pool and loads them into memory for Process Scheduling execution.</a:t>
            </a:r>
            <a:endParaRPr/>
          </a:p>
          <a:p>
            <a:pPr indent="-342900" lvl="0" marL="342900" rtl="0" algn="l">
              <a:lnSpc>
                <a:spcPct val="100000"/>
              </a:lnSpc>
              <a:spcBef>
                <a:spcPts val="496"/>
              </a:spcBef>
              <a:spcAft>
                <a:spcPts val="0"/>
              </a:spcAft>
              <a:buClr>
                <a:schemeClr val="dk1"/>
              </a:buClr>
              <a:buSzPct val="100000"/>
              <a:buNone/>
            </a:pPr>
            <a:r>
              <a:t/>
            </a:r>
            <a:endParaRPr/>
          </a:p>
          <a:p>
            <a:pPr indent="-342900" lvl="0" marL="342900" rtl="0" algn="l">
              <a:lnSpc>
                <a:spcPct val="100000"/>
              </a:lnSpc>
              <a:spcBef>
                <a:spcPts val="496"/>
              </a:spcBef>
              <a:spcAft>
                <a:spcPts val="0"/>
              </a:spcAft>
              <a:buClr>
                <a:schemeClr val="dk1"/>
              </a:buClr>
              <a:buSzPct val="100000"/>
              <a:buChar char="•"/>
            </a:pPr>
            <a:r>
              <a:rPr lang="en-US"/>
              <a:t>In short, Job Scheduler decides which processes that have been submitted can be in memory and hence in the ready queue.</a:t>
            </a:r>
            <a:br>
              <a:rPr lang="en-US"/>
            </a:b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t/>
            </a:r>
            <a:endParaRPr/>
          </a:p>
        </p:txBody>
      </p:sp>
      <p:sp>
        <p:nvSpPr>
          <p:cNvPr id="159" name="Google Shape;159;p2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CPU scheduler runs more often than job scheduler.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Other Types of Schedulers</a:t>
            </a:r>
            <a:endParaRPr/>
          </a:p>
        </p:txBody>
      </p:sp>
      <p:sp>
        <p:nvSpPr>
          <p:cNvPr id="165" name="Google Shape;165;p2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I/O Schedulers such as disk scheduler</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Other Types of Schedulers</a:t>
            </a:r>
            <a:endParaRPr/>
          </a:p>
        </p:txBody>
      </p:sp>
      <p:sp>
        <p:nvSpPr>
          <p:cNvPr id="171" name="Google Shape;171;p2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just">
              <a:lnSpc>
                <a:spcPct val="100000"/>
              </a:lnSpc>
              <a:spcBef>
                <a:spcPts val="0"/>
              </a:spcBef>
              <a:spcAft>
                <a:spcPts val="0"/>
              </a:spcAft>
              <a:buClr>
                <a:schemeClr val="dk1"/>
              </a:buClr>
              <a:buSzPct val="142857"/>
              <a:buChar char="•"/>
            </a:pPr>
            <a:r>
              <a:rPr lang="en-US"/>
              <a:t>Some operating systems such as time-sharing systems may introduce a medium-term scheduler, which removes processes from memory and thus reduces the degree of multiprogramming. </a:t>
            </a:r>
            <a:endParaRPr/>
          </a:p>
          <a:p>
            <a:pPr indent="-342900" lvl="0" marL="342900" rtl="0" algn="just">
              <a:lnSpc>
                <a:spcPct val="100000"/>
              </a:lnSpc>
              <a:spcBef>
                <a:spcPts val="0"/>
              </a:spcBef>
              <a:spcAft>
                <a:spcPts val="0"/>
              </a:spcAft>
              <a:buClr>
                <a:schemeClr val="dk1"/>
              </a:buClr>
              <a:buSzPct val="142857"/>
              <a:buChar char="•"/>
            </a:pPr>
            <a:r>
              <a:rPr lang="en-US"/>
              <a:t>At some later time the process can be reintroduced at some later stage, this scheme is called swapping. </a:t>
            </a:r>
            <a:endParaRPr/>
          </a:p>
          <a:p>
            <a:pPr indent="-342900" lvl="0" marL="342900" rtl="0" algn="just">
              <a:lnSpc>
                <a:spcPct val="100000"/>
              </a:lnSpc>
              <a:spcBef>
                <a:spcPts val="0"/>
              </a:spcBef>
              <a:spcAft>
                <a:spcPts val="0"/>
              </a:spcAft>
              <a:buClr>
                <a:schemeClr val="dk1"/>
              </a:buClr>
              <a:buSzPct val="142857"/>
              <a:buChar char="•"/>
            </a:pPr>
            <a:r>
              <a:rPr lang="en-US"/>
              <a:t>The process is swapped out and is later swapped in by the medium-term scheduler. </a:t>
            </a:r>
            <a:endParaRPr/>
          </a:p>
          <a:p>
            <a:pPr indent="-342900" lvl="0" marL="342900" rtl="0" algn="just">
              <a:lnSpc>
                <a:spcPct val="100000"/>
              </a:lnSpc>
              <a:spcBef>
                <a:spcPts val="0"/>
              </a:spcBef>
              <a:spcAft>
                <a:spcPts val="0"/>
              </a:spcAft>
              <a:buClr>
                <a:schemeClr val="dk1"/>
              </a:buClr>
              <a:buSzPct val="142857"/>
              <a:buChar char="•"/>
            </a:pPr>
            <a:r>
              <a:rPr lang="en-US"/>
              <a:t>Swapping may be necessary to improve the job mix, or because a change in memory requirements has over-committed available memory, requiring memory to be freed up. </a:t>
            </a:r>
            <a:endParaRPr/>
          </a:p>
          <a:p>
            <a:pPr indent="-342900" lvl="0" marL="342900" rtl="0" algn="just">
              <a:lnSpc>
                <a:spcPct val="100000"/>
              </a:lnSpc>
              <a:spcBef>
                <a:spcPts val="0"/>
              </a:spcBef>
              <a:spcAft>
                <a:spcPts val="0"/>
              </a:spcAft>
              <a:buClr>
                <a:schemeClr val="dk1"/>
              </a:buClr>
              <a:buSzPct val="142857"/>
              <a:buChar char="•"/>
            </a:pPr>
            <a:r>
              <a:rPr lang="en-US"/>
              <a:t>The work carried out by the swapper to move a process from the main memory to disk is known as swap out and moving it back into the main memory is called swap in. </a:t>
            </a:r>
            <a:endParaRPr/>
          </a:p>
          <a:p>
            <a:pPr indent="-342900" lvl="0" marL="342900" rtl="0" algn="just">
              <a:lnSpc>
                <a:spcPct val="100000"/>
              </a:lnSpc>
              <a:spcBef>
                <a:spcPts val="0"/>
              </a:spcBef>
              <a:spcAft>
                <a:spcPts val="0"/>
              </a:spcAft>
              <a:buClr>
                <a:schemeClr val="dk1"/>
              </a:buClr>
              <a:buSzPct val="142857"/>
              <a:buChar char="•"/>
            </a:pPr>
            <a:r>
              <a:rPr lang="en-US"/>
              <a:t>The area on the disk where swapped-out processes are stored is called the swap space.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descr="Diagram&#10;&#10;Description automatically generated" id="176" name="Google Shape;176;p28"/>
          <p:cNvPicPr preferRelativeResize="0"/>
          <p:nvPr/>
        </p:nvPicPr>
        <p:blipFill rotWithShape="1">
          <a:blip r:embed="rId3">
            <a:alphaModFix/>
          </a:blip>
          <a:srcRect b="0" l="0" r="0" t="0"/>
          <a:stretch/>
        </p:blipFill>
        <p:spPr>
          <a:xfrm>
            <a:off x="1659989" y="1885071"/>
            <a:ext cx="6063174" cy="3516923"/>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I/O-Bound Process vs CPU-Bound Process</a:t>
            </a:r>
            <a:endParaRPr/>
          </a:p>
        </p:txBody>
      </p:sp>
      <p:sp>
        <p:nvSpPr>
          <p:cNvPr id="182" name="Google Shape;182;p2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lnSpc>
                <a:spcPct val="100000"/>
              </a:lnSpc>
              <a:spcBef>
                <a:spcPts val="0"/>
              </a:spcBef>
              <a:spcAft>
                <a:spcPts val="0"/>
              </a:spcAft>
              <a:buClr>
                <a:schemeClr val="dk1"/>
              </a:buClr>
              <a:buSzPct val="100000"/>
              <a:buChar char="•"/>
            </a:pPr>
            <a:r>
              <a:rPr lang="en-US"/>
              <a:t>I/O-bound process is one that spends more of its time doing I/O than it spends doing computations. </a:t>
            </a:r>
            <a:endParaRPr/>
          </a:p>
          <a:p>
            <a:pPr indent="-342900" lvl="0" marL="342900" rtl="0" algn="l">
              <a:lnSpc>
                <a:spcPct val="100000"/>
              </a:lnSpc>
              <a:spcBef>
                <a:spcPts val="592"/>
              </a:spcBef>
              <a:spcAft>
                <a:spcPts val="0"/>
              </a:spcAft>
              <a:buClr>
                <a:schemeClr val="dk1"/>
              </a:buClr>
              <a:buSzPct val="100000"/>
              <a:buChar char="•"/>
            </a:pPr>
            <a:r>
              <a:rPr lang="en-US"/>
              <a:t>A CPU-bound process, in contrast, generates I/O requests infrequently, using more of its time doing computations. </a:t>
            </a:r>
            <a:endParaRPr/>
          </a:p>
          <a:p>
            <a:pPr indent="-154940" lvl="0" marL="342900" rtl="0" algn="l">
              <a:lnSpc>
                <a:spcPct val="100000"/>
              </a:lnSpc>
              <a:spcBef>
                <a:spcPts val="592"/>
              </a:spcBef>
              <a:spcAft>
                <a:spcPts val="0"/>
              </a:spcAft>
              <a:buClr>
                <a:schemeClr val="dk1"/>
              </a:buClr>
              <a:buSzPct val="100000"/>
              <a:buNone/>
            </a:pPr>
            <a:r>
              <a:t/>
            </a:r>
            <a:endParaRPr/>
          </a:p>
          <a:p>
            <a:pPr indent="-342900" lvl="0" marL="342900" rtl="0" algn="l">
              <a:lnSpc>
                <a:spcPct val="100000"/>
              </a:lnSpc>
              <a:spcBef>
                <a:spcPts val="592"/>
              </a:spcBef>
              <a:spcAft>
                <a:spcPts val="0"/>
              </a:spcAft>
              <a:buClr>
                <a:schemeClr val="dk1"/>
              </a:buClr>
              <a:buSzPct val="100000"/>
              <a:buNone/>
            </a:pPr>
            <a:r>
              <a:rPr lang="en-US"/>
              <a:t>It is important that the long-term scheduler select a good process mix of I/O-bound and CPU-bound processes.</a:t>
            </a:r>
            <a:endParaRPr/>
          </a:p>
          <a:p>
            <a:pPr indent="-342900" lvl="0" marL="342900" rtl="0" algn="l">
              <a:lnSpc>
                <a:spcPct val="100000"/>
              </a:lnSpc>
              <a:spcBef>
                <a:spcPts val="592"/>
              </a:spcBef>
              <a:spcAft>
                <a:spcPts val="0"/>
              </a:spcAft>
              <a:buClr>
                <a:schemeClr val="dk1"/>
              </a:buClr>
              <a:buSzPct val="1000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t/>
            </a:r>
            <a:endParaRPr/>
          </a:p>
        </p:txBody>
      </p:sp>
      <p:sp>
        <p:nvSpPr>
          <p:cNvPr id="188" name="Google Shape;188;p3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lnSpc>
                <a:spcPct val="100000"/>
              </a:lnSpc>
              <a:spcBef>
                <a:spcPts val="0"/>
              </a:spcBef>
              <a:spcAft>
                <a:spcPts val="0"/>
              </a:spcAft>
              <a:buClr>
                <a:schemeClr val="dk1"/>
              </a:buClr>
              <a:buSzPct val="100000"/>
              <a:buChar char="•"/>
            </a:pPr>
            <a:r>
              <a:rPr lang="en-US"/>
              <a:t>If all processes are I/O bound, the ready queue will almost always be empty, and the short-term scheduler will have little to do.</a:t>
            </a:r>
            <a:endParaRPr/>
          </a:p>
          <a:p>
            <a:pPr indent="-342900" lvl="0" marL="342900" rtl="0" algn="l">
              <a:lnSpc>
                <a:spcPct val="100000"/>
              </a:lnSpc>
              <a:spcBef>
                <a:spcPts val="592"/>
              </a:spcBef>
              <a:spcAft>
                <a:spcPts val="0"/>
              </a:spcAft>
              <a:buClr>
                <a:schemeClr val="dk1"/>
              </a:buClr>
              <a:buSzPct val="100000"/>
              <a:buChar char="•"/>
            </a:pPr>
            <a:r>
              <a:rPr lang="en-US"/>
              <a:t>If all processes are CPU bound, the I/O waiting queue will almost always be empty, devices will go unused, and again the system will be unbalanced. </a:t>
            </a:r>
            <a:endParaRPr/>
          </a:p>
          <a:p>
            <a:pPr indent="-342900" lvl="0" marL="342900" rtl="0" algn="l">
              <a:lnSpc>
                <a:spcPct val="100000"/>
              </a:lnSpc>
              <a:spcBef>
                <a:spcPts val="592"/>
              </a:spcBef>
              <a:spcAft>
                <a:spcPts val="0"/>
              </a:spcAft>
              <a:buClr>
                <a:schemeClr val="dk1"/>
              </a:buClr>
              <a:buSzPct val="100000"/>
              <a:buChar char="•"/>
            </a:pPr>
            <a:r>
              <a:rPr lang="en-US"/>
              <a:t>The system with the best performance will thus have a combination of CPU-bound and I/O-bound processes.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Context Switch</a:t>
            </a:r>
            <a:endParaRPr/>
          </a:p>
        </p:txBody>
      </p:sp>
      <p:sp>
        <p:nvSpPr>
          <p:cNvPr id="194" name="Google Shape;194;p3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Context Switch is a method in which the CPU state of currently executing process is saved in the PCB and the state of another process in the ready queue is loaded in the CPU from the PCB.</a:t>
            </a:r>
            <a:endParaRPr/>
          </a:p>
          <a:p>
            <a:pPr indent="-342900" lvl="0" marL="342900" rtl="0" algn="l">
              <a:lnSpc>
                <a:spcPct val="100000"/>
              </a:lnSpc>
              <a:spcBef>
                <a:spcPts val="640"/>
              </a:spcBef>
              <a:spcAft>
                <a:spcPts val="0"/>
              </a:spcAft>
              <a:buClr>
                <a:schemeClr val="dk1"/>
              </a:buClr>
              <a:buSzPts val="3200"/>
              <a:buChar char="•"/>
            </a:pPr>
            <a:r>
              <a:rPr lang="en-US"/>
              <a:t>Context switching is done by the dispatcher.</a:t>
            </a:r>
            <a:endParaRPr/>
          </a:p>
          <a:p>
            <a:pPr indent="-342900" lvl="0" marL="342900" rtl="0" algn="l">
              <a:lnSpc>
                <a:spcPct val="100000"/>
              </a:lnSpc>
              <a:spcBef>
                <a:spcPts val="640"/>
              </a:spcBef>
              <a:spcAft>
                <a:spcPts val="0"/>
              </a:spcAft>
              <a:buClr>
                <a:schemeClr val="dk1"/>
              </a:buClr>
              <a:buSzPts val="3200"/>
              <a:buChar char="•"/>
            </a:pPr>
            <a:r>
              <a:rPr lang="en-US"/>
              <a:t>Context switching also wastes some time of the CPU.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Process States</a:t>
            </a:r>
            <a:endParaRPr/>
          </a:p>
        </p:txBody>
      </p:sp>
      <p:sp>
        <p:nvSpPr>
          <p:cNvPr id="91" name="Google Shape;91;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l">
              <a:lnSpc>
                <a:spcPct val="100000"/>
              </a:lnSpc>
              <a:spcBef>
                <a:spcPts val="0"/>
              </a:spcBef>
              <a:spcAft>
                <a:spcPts val="0"/>
              </a:spcAft>
              <a:buClr>
                <a:schemeClr val="dk1"/>
              </a:buClr>
              <a:buSzPts val="3200"/>
              <a:buChar char="•"/>
            </a:pPr>
            <a:r>
              <a:rPr b="1" lang="en-US"/>
              <a:t>New. </a:t>
            </a:r>
            <a:r>
              <a:rPr lang="en-US"/>
              <a:t>The process is being created.</a:t>
            </a:r>
            <a:endParaRPr/>
          </a:p>
          <a:p>
            <a:pPr indent="-342900" lvl="0" marL="342900" rtl="0" algn="l">
              <a:lnSpc>
                <a:spcPct val="100000"/>
              </a:lnSpc>
              <a:spcBef>
                <a:spcPts val="640"/>
              </a:spcBef>
              <a:spcAft>
                <a:spcPts val="0"/>
              </a:spcAft>
              <a:buClr>
                <a:schemeClr val="dk1"/>
              </a:buClr>
              <a:buSzPts val="3200"/>
              <a:buChar char="•"/>
            </a:pPr>
            <a:r>
              <a:rPr b="1" lang="en-US"/>
              <a:t>Running. </a:t>
            </a:r>
            <a:r>
              <a:rPr lang="en-US"/>
              <a:t>Instructions are being executed.</a:t>
            </a:r>
            <a:endParaRPr/>
          </a:p>
          <a:p>
            <a:pPr indent="-342900" lvl="0" marL="342900" rtl="0" algn="l">
              <a:lnSpc>
                <a:spcPct val="100000"/>
              </a:lnSpc>
              <a:spcBef>
                <a:spcPts val="640"/>
              </a:spcBef>
              <a:spcAft>
                <a:spcPts val="0"/>
              </a:spcAft>
              <a:buClr>
                <a:schemeClr val="dk1"/>
              </a:buClr>
              <a:buSzPts val="3200"/>
              <a:buChar char="•"/>
            </a:pPr>
            <a:r>
              <a:rPr b="1" lang="en-US"/>
              <a:t>Waiting. </a:t>
            </a:r>
            <a:r>
              <a:rPr lang="en-US"/>
              <a:t>The process is waiting for some event to occur (such as an I/O completion or reception of a signal).</a:t>
            </a:r>
            <a:endParaRPr/>
          </a:p>
          <a:p>
            <a:pPr indent="-342900" lvl="0" marL="342900" rtl="0" algn="l">
              <a:lnSpc>
                <a:spcPct val="100000"/>
              </a:lnSpc>
              <a:spcBef>
                <a:spcPts val="640"/>
              </a:spcBef>
              <a:spcAft>
                <a:spcPts val="0"/>
              </a:spcAft>
              <a:buClr>
                <a:schemeClr val="dk1"/>
              </a:buClr>
              <a:buSzPts val="3200"/>
              <a:buChar char="•"/>
            </a:pPr>
            <a:r>
              <a:rPr b="1" lang="en-US"/>
              <a:t>Ready. </a:t>
            </a:r>
            <a:r>
              <a:rPr lang="en-US"/>
              <a:t>The process is waiting to be assigned to a processor.</a:t>
            </a:r>
            <a:endParaRPr/>
          </a:p>
          <a:p>
            <a:pPr indent="-342900" lvl="0" marL="342900" rtl="0" algn="l">
              <a:lnSpc>
                <a:spcPct val="100000"/>
              </a:lnSpc>
              <a:spcBef>
                <a:spcPts val="640"/>
              </a:spcBef>
              <a:spcAft>
                <a:spcPts val="0"/>
              </a:spcAft>
              <a:buClr>
                <a:schemeClr val="dk1"/>
              </a:buClr>
              <a:buSzPts val="3200"/>
              <a:buChar char="•"/>
            </a:pPr>
            <a:r>
              <a:rPr b="1" lang="en-US"/>
              <a:t>Terminated. </a:t>
            </a:r>
            <a:r>
              <a:rPr lang="en-US"/>
              <a:t>The process has finished execution.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Interactive Process vs Non-interactive Process</a:t>
            </a:r>
            <a:endParaRPr/>
          </a:p>
        </p:txBody>
      </p:sp>
      <p:sp>
        <p:nvSpPr>
          <p:cNvPr id="200" name="Google Shape;200;p3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An interactive process is a process which communicates with the user frequently via I/O devices.</a:t>
            </a:r>
            <a:endParaRPr/>
          </a:p>
          <a:p>
            <a:pPr indent="-342900" lvl="0" marL="342900" rtl="0" algn="l">
              <a:lnSpc>
                <a:spcPct val="100000"/>
              </a:lnSpc>
              <a:spcBef>
                <a:spcPts val="640"/>
              </a:spcBef>
              <a:spcAft>
                <a:spcPts val="0"/>
              </a:spcAft>
              <a:buClr>
                <a:schemeClr val="dk1"/>
              </a:buClr>
              <a:buSzPts val="3200"/>
              <a:buChar char="•"/>
            </a:pPr>
            <a:r>
              <a:rPr lang="en-US"/>
              <a:t>A non-interactive process runs in the background without any user intervention.</a:t>
            </a:r>
            <a:endParaRPr/>
          </a:p>
          <a:p>
            <a:pPr indent="-139700" lvl="0" marL="342900" rtl="0" algn="l">
              <a:lnSpc>
                <a:spcPct val="100000"/>
              </a:lnSpc>
              <a:spcBef>
                <a:spcPts val="640"/>
              </a:spcBef>
              <a:spcAft>
                <a:spcPts val="0"/>
              </a:spcAft>
              <a:buClr>
                <a:schemeClr val="dk1"/>
              </a:buClr>
              <a:buSzPts val="3200"/>
              <a:buNone/>
            </a:pPr>
            <a:r>
              <a:t/>
            </a:r>
            <a:endParaRPr/>
          </a:p>
          <a:p>
            <a:pPr indent="-342900" lvl="0" marL="342900" rtl="0" algn="l">
              <a:lnSpc>
                <a:spcPct val="100000"/>
              </a:lnSpc>
              <a:spcBef>
                <a:spcPts val="640"/>
              </a:spcBef>
              <a:spcAft>
                <a:spcPts val="0"/>
              </a:spcAft>
              <a:buClr>
                <a:schemeClr val="dk1"/>
              </a:buClr>
              <a:buSzPts val="3200"/>
              <a:buChar char="•"/>
            </a:pPr>
            <a:r>
              <a:rPr lang="en-US"/>
              <a:t>Generally, interactive processes are given more priority.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t/>
            </a:r>
            <a:endParaRPr/>
          </a:p>
        </p:txBody>
      </p:sp>
      <p:sp>
        <p:nvSpPr>
          <p:cNvPr id="97" name="Google Shape;97;p1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rgbClr val="888888"/>
              </a:buClr>
              <a:buSzPts val="3200"/>
              <a:buNone/>
            </a:pPr>
            <a:r>
              <a:t/>
            </a:r>
            <a:endParaRPr/>
          </a:p>
        </p:txBody>
      </p:sp>
      <p:pic>
        <p:nvPicPr>
          <p:cNvPr descr="C:\Users\Saad Farooq\Desktop\Capture.PNG" id="98" name="Google Shape;98;p15"/>
          <p:cNvPicPr preferRelativeResize="0"/>
          <p:nvPr/>
        </p:nvPicPr>
        <p:blipFill rotWithShape="1">
          <a:blip r:embed="rId3">
            <a:alphaModFix/>
          </a:blip>
          <a:srcRect b="0" l="0" r="0" t="0"/>
          <a:stretch/>
        </p:blipFill>
        <p:spPr>
          <a:xfrm>
            <a:off x="228600" y="1219200"/>
            <a:ext cx="8614683" cy="4638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Device Controller</a:t>
            </a:r>
            <a:endParaRPr/>
          </a:p>
        </p:txBody>
      </p:sp>
      <p:sp>
        <p:nvSpPr>
          <p:cNvPr id="104" name="Google Shape;104;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a:bodyPr>
          <a:lstStyle/>
          <a:p>
            <a:pPr indent="-342900" lvl="0" marL="342900" rtl="0" algn="l">
              <a:lnSpc>
                <a:spcPct val="100000"/>
              </a:lnSpc>
              <a:spcBef>
                <a:spcPts val="0"/>
              </a:spcBef>
              <a:spcAft>
                <a:spcPts val="0"/>
              </a:spcAft>
              <a:buClr>
                <a:schemeClr val="dk1"/>
              </a:buClr>
              <a:buSzPct val="108108"/>
              <a:buChar char="•"/>
            </a:pPr>
            <a:r>
              <a:rPr lang="en-US"/>
              <a:t>The device controller is responsible for moving the data between the peripheral devices that it controls and its local buffer storage. </a:t>
            </a:r>
            <a:endParaRPr/>
          </a:p>
          <a:p>
            <a:pPr indent="-342900" lvl="0" marL="342900" rtl="0" algn="l">
              <a:lnSpc>
                <a:spcPct val="100000"/>
              </a:lnSpc>
              <a:spcBef>
                <a:spcPts val="640"/>
              </a:spcBef>
              <a:spcAft>
                <a:spcPts val="0"/>
              </a:spcAft>
              <a:buClr>
                <a:schemeClr val="dk1"/>
              </a:buClr>
              <a:buSzPct val="108108"/>
              <a:buChar char="•"/>
            </a:pPr>
            <a:r>
              <a:rPr lang="en-US"/>
              <a:t>Typically, operating systems have a </a:t>
            </a:r>
            <a:r>
              <a:rPr b="1" lang="en-US"/>
              <a:t>device driver for each device controller.</a:t>
            </a:r>
            <a:endParaRPr/>
          </a:p>
          <a:p>
            <a:pPr indent="-342900" lvl="0" marL="342900" rtl="0" algn="l">
              <a:lnSpc>
                <a:spcPct val="100000"/>
              </a:lnSpc>
              <a:spcBef>
                <a:spcPts val="640"/>
              </a:spcBef>
              <a:spcAft>
                <a:spcPts val="0"/>
              </a:spcAft>
              <a:buClr>
                <a:schemeClr val="dk1"/>
              </a:buClr>
              <a:buSzPct val="108108"/>
              <a:buChar char="•"/>
            </a:pPr>
            <a:r>
              <a:rPr lang="en-US"/>
              <a:t>Whenever a process needs to read data from a file in the disk. The OS will instruct (via device driver) the disk controller to read the appropriate file.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Device Controller</a:t>
            </a:r>
            <a:endParaRPr/>
          </a:p>
        </p:txBody>
      </p:sp>
      <p:sp>
        <p:nvSpPr>
          <p:cNvPr id="110" name="Google Shape;110;p17"/>
          <p:cNvSpPr txBox="1"/>
          <p:nvPr>
            <p:ph idx="1" type="body"/>
          </p:nvPr>
        </p:nvSpPr>
        <p:spPr>
          <a:xfrm>
            <a:off x="472440" y="1600200"/>
            <a:ext cx="8229600" cy="4525963"/>
          </a:xfrm>
          <a:prstGeom prst="rect">
            <a:avLst/>
          </a:prstGeom>
          <a:noFill/>
          <a:ln>
            <a:noFill/>
          </a:ln>
        </p:spPr>
        <p:txBody>
          <a:bodyPr anchorCtr="0" anchor="t" bIns="45700" lIns="91425" spcFirstLastPara="1" rIns="91425" wrap="square" tIns="45700">
            <a:normAutofit fontScale="62500" lnSpcReduction="20000"/>
          </a:bodyPr>
          <a:lstStyle/>
          <a:p>
            <a:pPr indent="-342900" lvl="0" marL="342900" rtl="0" algn="l">
              <a:lnSpc>
                <a:spcPct val="100000"/>
              </a:lnSpc>
              <a:spcBef>
                <a:spcPts val="0"/>
              </a:spcBef>
              <a:spcAft>
                <a:spcPts val="0"/>
              </a:spcAft>
              <a:buClr>
                <a:schemeClr val="dk1"/>
              </a:buClr>
              <a:buSzPct val="100000"/>
              <a:buChar char="•"/>
            </a:pPr>
            <a:r>
              <a:rPr lang="en-US"/>
              <a:t>The data will be read by the disk driver and stored in its buffer memory. </a:t>
            </a:r>
            <a:endParaRPr/>
          </a:p>
          <a:p>
            <a:pPr indent="-215900" lvl="0" marL="342900" rtl="0" algn="l">
              <a:lnSpc>
                <a:spcPct val="100000"/>
              </a:lnSpc>
              <a:spcBef>
                <a:spcPts val="400"/>
              </a:spcBef>
              <a:spcAft>
                <a:spcPts val="0"/>
              </a:spcAft>
              <a:buClr>
                <a:schemeClr val="dk1"/>
              </a:buClr>
              <a:buSzPct val="100000"/>
              <a:buNone/>
            </a:pPr>
            <a:r>
              <a:t/>
            </a:r>
            <a:endParaRPr/>
          </a:p>
          <a:p>
            <a:pPr indent="-342900" lvl="0" marL="342900" rtl="0" algn="l">
              <a:lnSpc>
                <a:spcPct val="100000"/>
              </a:lnSpc>
              <a:spcBef>
                <a:spcPts val="400"/>
              </a:spcBef>
              <a:spcAft>
                <a:spcPts val="0"/>
              </a:spcAft>
              <a:buClr>
                <a:schemeClr val="dk1"/>
              </a:buClr>
              <a:buSzPct val="100000"/>
              <a:buChar char="•"/>
            </a:pPr>
            <a:r>
              <a:rPr lang="en-US"/>
              <a:t>Once the operation is complete, an interrupt will be generated to inform the system that data is ready.</a:t>
            </a:r>
            <a:endParaRPr/>
          </a:p>
          <a:p>
            <a:pPr indent="-215900" lvl="0" marL="342900" rtl="0" algn="l">
              <a:lnSpc>
                <a:spcPct val="100000"/>
              </a:lnSpc>
              <a:spcBef>
                <a:spcPts val="400"/>
              </a:spcBef>
              <a:spcAft>
                <a:spcPts val="0"/>
              </a:spcAft>
              <a:buClr>
                <a:schemeClr val="dk1"/>
              </a:buClr>
              <a:buSzPct val="100000"/>
              <a:buNone/>
            </a:pPr>
            <a:r>
              <a:t/>
            </a:r>
            <a:endParaRPr/>
          </a:p>
          <a:p>
            <a:pPr indent="-342900" lvl="0" marL="342900" rtl="0" algn="l">
              <a:lnSpc>
                <a:spcPct val="100000"/>
              </a:lnSpc>
              <a:spcBef>
                <a:spcPts val="400"/>
              </a:spcBef>
              <a:spcAft>
                <a:spcPts val="0"/>
              </a:spcAft>
              <a:buClr>
                <a:schemeClr val="dk1"/>
              </a:buClr>
              <a:buSzPct val="100000"/>
              <a:buChar char="•"/>
            </a:pPr>
            <a:r>
              <a:rPr lang="en-US"/>
              <a:t>The CPU will then transfer the data from controller’s buffer to RAM.</a:t>
            </a:r>
            <a:endParaRPr/>
          </a:p>
          <a:p>
            <a:pPr indent="-215900" lvl="0" marL="342900" rtl="0" algn="l">
              <a:lnSpc>
                <a:spcPct val="100000"/>
              </a:lnSpc>
              <a:spcBef>
                <a:spcPts val="400"/>
              </a:spcBef>
              <a:spcAft>
                <a:spcPts val="0"/>
              </a:spcAft>
              <a:buClr>
                <a:schemeClr val="dk1"/>
              </a:buClr>
              <a:buSzPct val="100000"/>
              <a:buNone/>
            </a:pPr>
            <a:r>
              <a:t/>
            </a:r>
            <a:endParaRPr/>
          </a:p>
          <a:p>
            <a:pPr indent="-342900" lvl="0" marL="342900" rtl="0" algn="l">
              <a:lnSpc>
                <a:spcPct val="100000"/>
              </a:lnSpc>
              <a:spcBef>
                <a:spcPts val="400"/>
              </a:spcBef>
              <a:spcAft>
                <a:spcPts val="0"/>
              </a:spcAft>
              <a:buClr>
                <a:schemeClr val="dk1"/>
              </a:buClr>
              <a:buSzPct val="100000"/>
              <a:buChar char="•"/>
            </a:pPr>
            <a:r>
              <a:rPr lang="en-US"/>
              <a:t>CPU is still being wasted in this method in reading the data.</a:t>
            </a:r>
            <a:endParaRPr/>
          </a:p>
          <a:p>
            <a:pPr indent="-215900" lvl="0" marL="342900" rtl="0" algn="l">
              <a:lnSpc>
                <a:spcPct val="100000"/>
              </a:lnSpc>
              <a:spcBef>
                <a:spcPts val="400"/>
              </a:spcBef>
              <a:spcAft>
                <a:spcPts val="0"/>
              </a:spcAft>
              <a:buClr>
                <a:schemeClr val="dk1"/>
              </a:buClr>
              <a:buSzPct val="100000"/>
              <a:buNone/>
            </a:pPr>
            <a:r>
              <a:t/>
            </a:r>
            <a:endParaRPr/>
          </a:p>
          <a:p>
            <a:pPr indent="-342900" lvl="0" marL="342900" rtl="0" algn="l">
              <a:lnSpc>
                <a:spcPct val="100000"/>
              </a:lnSpc>
              <a:spcBef>
                <a:spcPts val="400"/>
              </a:spcBef>
              <a:spcAft>
                <a:spcPts val="0"/>
              </a:spcAft>
              <a:buClr>
                <a:schemeClr val="dk1"/>
              </a:buClr>
              <a:buSzPct val="100000"/>
              <a:buChar char="•"/>
            </a:pPr>
            <a:r>
              <a:rPr lang="en-US"/>
              <a:t> Some architectures allow controllers to transfer the data directly to RAM. It is known as </a:t>
            </a:r>
            <a:r>
              <a:rPr b="1" lang="en-US"/>
              <a:t>Direct Memory Access (DMA)</a:t>
            </a:r>
            <a:r>
              <a:rPr lang="en-US"/>
              <a:t>.</a:t>
            </a:r>
            <a:endParaRPr/>
          </a:p>
          <a:p>
            <a:pPr indent="-215900" lvl="0" marL="342900" rtl="0" algn="l">
              <a:lnSpc>
                <a:spcPct val="100000"/>
              </a:lnSpc>
              <a:spcBef>
                <a:spcPts val="400"/>
              </a:spcBef>
              <a:spcAft>
                <a:spcPts val="0"/>
              </a:spcAft>
              <a:buClr>
                <a:schemeClr val="dk1"/>
              </a:buClr>
              <a:buSzPct val="100000"/>
              <a:buNone/>
            </a:pPr>
            <a:r>
              <a:t/>
            </a:r>
            <a:endParaRPr/>
          </a:p>
          <a:p>
            <a:pPr indent="-342900" lvl="0" marL="342900" rtl="0" algn="l">
              <a:lnSpc>
                <a:spcPct val="100000"/>
              </a:lnSpc>
              <a:spcBef>
                <a:spcPts val="400"/>
              </a:spcBef>
              <a:spcAft>
                <a:spcPts val="0"/>
              </a:spcAft>
              <a:buClr>
                <a:schemeClr val="dk1"/>
              </a:buClr>
              <a:buSzPct val="100000"/>
              <a:buChar char="•"/>
            </a:pPr>
            <a:r>
              <a:rPr lang="en-US"/>
              <a:t> While the device controller is transferring the data to RAM, the CPU is available to accomplish other work.</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Device Controller</a:t>
            </a:r>
            <a:endParaRPr/>
          </a:p>
        </p:txBody>
      </p:sp>
      <p:sp>
        <p:nvSpPr>
          <p:cNvPr id="116" name="Google Shape;116;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Devi</a:t>
            </a:r>
            <a:endParaRPr/>
          </a:p>
        </p:txBody>
      </p:sp>
      <p:pic>
        <p:nvPicPr>
          <p:cNvPr id="117" name="Google Shape;117;p18"/>
          <p:cNvPicPr preferRelativeResize="0"/>
          <p:nvPr/>
        </p:nvPicPr>
        <p:blipFill rotWithShape="1">
          <a:blip r:embed="rId3">
            <a:alphaModFix/>
          </a:blip>
          <a:srcRect b="0" l="0" r="0" t="0"/>
          <a:stretch/>
        </p:blipFill>
        <p:spPr>
          <a:xfrm>
            <a:off x="762000" y="771525"/>
            <a:ext cx="7620000" cy="5314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PCB (Process Control Block)</a:t>
            </a:r>
            <a:endParaRPr/>
          </a:p>
        </p:txBody>
      </p:sp>
      <p:sp>
        <p:nvSpPr>
          <p:cNvPr id="123" name="Google Shape;123;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514350" lvl="0" marL="514350" rtl="0" algn="l">
              <a:lnSpc>
                <a:spcPct val="100000"/>
              </a:lnSpc>
              <a:spcBef>
                <a:spcPts val="0"/>
              </a:spcBef>
              <a:spcAft>
                <a:spcPts val="0"/>
              </a:spcAft>
              <a:buClr>
                <a:schemeClr val="dk1"/>
              </a:buClr>
              <a:buSzPts val="3200"/>
              <a:buFont typeface="Calibri"/>
              <a:buAutoNum type="arabicPeriod"/>
            </a:pPr>
            <a:r>
              <a:rPr lang="en-US"/>
              <a:t>Process state</a:t>
            </a:r>
            <a:endParaRPr/>
          </a:p>
          <a:p>
            <a:pPr indent="-514350" lvl="0" marL="514350" rtl="0" algn="l">
              <a:lnSpc>
                <a:spcPct val="100000"/>
              </a:lnSpc>
              <a:spcBef>
                <a:spcPts val="640"/>
              </a:spcBef>
              <a:spcAft>
                <a:spcPts val="0"/>
              </a:spcAft>
              <a:buClr>
                <a:schemeClr val="dk1"/>
              </a:buClr>
              <a:buSzPts val="3200"/>
              <a:buFont typeface="Calibri"/>
              <a:buAutoNum type="arabicPeriod"/>
            </a:pPr>
            <a:r>
              <a:rPr lang="en-US"/>
              <a:t>Program counter</a:t>
            </a:r>
            <a:endParaRPr/>
          </a:p>
          <a:p>
            <a:pPr indent="-514350" lvl="0" marL="514350" rtl="0" algn="l">
              <a:lnSpc>
                <a:spcPct val="100000"/>
              </a:lnSpc>
              <a:spcBef>
                <a:spcPts val="640"/>
              </a:spcBef>
              <a:spcAft>
                <a:spcPts val="0"/>
              </a:spcAft>
              <a:buClr>
                <a:schemeClr val="dk1"/>
              </a:buClr>
              <a:buSzPts val="3200"/>
              <a:buFont typeface="Calibri"/>
              <a:buAutoNum type="arabicPeriod"/>
            </a:pPr>
            <a:r>
              <a:rPr lang="en-US"/>
              <a:t>CPU registers</a:t>
            </a:r>
            <a:endParaRPr/>
          </a:p>
          <a:p>
            <a:pPr indent="-514350" lvl="0" marL="514350" rtl="0" algn="l">
              <a:lnSpc>
                <a:spcPct val="100000"/>
              </a:lnSpc>
              <a:spcBef>
                <a:spcPts val="640"/>
              </a:spcBef>
              <a:spcAft>
                <a:spcPts val="0"/>
              </a:spcAft>
              <a:buClr>
                <a:schemeClr val="dk1"/>
              </a:buClr>
              <a:buSzPts val="3200"/>
              <a:buFont typeface="Calibri"/>
              <a:buAutoNum type="arabicPeriod"/>
            </a:pPr>
            <a:r>
              <a:rPr lang="en-US"/>
              <a:t>CPU-scheduling information</a:t>
            </a:r>
            <a:endParaRPr/>
          </a:p>
          <a:p>
            <a:pPr indent="-514350" lvl="0" marL="514350" rtl="0" algn="l">
              <a:lnSpc>
                <a:spcPct val="100000"/>
              </a:lnSpc>
              <a:spcBef>
                <a:spcPts val="640"/>
              </a:spcBef>
              <a:spcAft>
                <a:spcPts val="0"/>
              </a:spcAft>
              <a:buClr>
                <a:schemeClr val="dk1"/>
              </a:buClr>
              <a:buSzPts val="3200"/>
              <a:buFont typeface="Calibri"/>
              <a:buAutoNum type="arabicPeriod"/>
            </a:pPr>
            <a:r>
              <a:rPr lang="en-US"/>
              <a:t>Memory-management information</a:t>
            </a:r>
            <a:endParaRPr/>
          </a:p>
          <a:p>
            <a:pPr indent="-514350" lvl="0" marL="514350" rtl="0" algn="l">
              <a:lnSpc>
                <a:spcPct val="100000"/>
              </a:lnSpc>
              <a:spcBef>
                <a:spcPts val="640"/>
              </a:spcBef>
              <a:spcAft>
                <a:spcPts val="0"/>
              </a:spcAft>
              <a:buClr>
                <a:schemeClr val="dk1"/>
              </a:buClr>
              <a:buSzPts val="3200"/>
              <a:buFont typeface="Calibri"/>
              <a:buAutoNum type="arabicPeriod"/>
            </a:pPr>
            <a:r>
              <a:rPr lang="en-US"/>
              <a:t>Accounting information</a:t>
            </a:r>
            <a:endParaRPr/>
          </a:p>
          <a:p>
            <a:pPr indent="-514350" lvl="0" marL="514350" rtl="0" algn="l">
              <a:lnSpc>
                <a:spcPct val="100000"/>
              </a:lnSpc>
              <a:spcBef>
                <a:spcPts val="640"/>
              </a:spcBef>
              <a:spcAft>
                <a:spcPts val="0"/>
              </a:spcAft>
              <a:buClr>
                <a:schemeClr val="dk1"/>
              </a:buClr>
              <a:buSzPts val="3200"/>
              <a:buFont typeface="Calibri"/>
              <a:buAutoNum type="arabicPeriod"/>
            </a:pPr>
            <a:r>
              <a:rPr lang="en-US"/>
              <a:t>I/O status information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descr="Graphical user interface, application&#10;&#10;Description automatically generated" id="128" name="Google Shape;128;p20"/>
          <p:cNvPicPr preferRelativeResize="0"/>
          <p:nvPr/>
        </p:nvPicPr>
        <p:blipFill rotWithShape="1">
          <a:blip r:embed="rId3">
            <a:alphaModFix/>
          </a:blip>
          <a:srcRect b="0" l="0" r="0" t="0"/>
          <a:stretch/>
        </p:blipFill>
        <p:spPr>
          <a:xfrm>
            <a:off x="3052690" y="1055077"/>
            <a:ext cx="3305908" cy="5022166"/>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Process Queues Maintained by the Kernel</a:t>
            </a:r>
            <a:endParaRPr/>
          </a:p>
        </p:txBody>
      </p:sp>
      <p:sp>
        <p:nvSpPr>
          <p:cNvPr id="134" name="Google Shape;134;p21"/>
          <p:cNvSpPr txBox="1"/>
          <p:nvPr>
            <p:ph idx="1" type="body"/>
          </p:nvPr>
        </p:nvSpPr>
        <p:spPr>
          <a:xfrm>
            <a:off x="457200" y="1600200"/>
            <a:ext cx="8229600" cy="5257800"/>
          </a:xfrm>
          <a:prstGeom prst="rect">
            <a:avLst/>
          </a:prstGeom>
          <a:noFill/>
          <a:ln>
            <a:noFill/>
          </a:ln>
        </p:spPr>
        <p:txBody>
          <a:bodyPr anchorCtr="0" anchor="t" bIns="45700" lIns="91425" spcFirstLastPara="1" rIns="91425" wrap="square" tIns="45700">
            <a:normAutofit fontScale="70000" lnSpcReduction="20000"/>
          </a:bodyPr>
          <a:lstStyle/>
          <a:p>
            <a:pPr indent="0" lvl="0" marL="0" rtl="0" algn="just">
              <a:lnSpc>
                <a:spcPct val="100000"/>
              </a:lnSpc>
              <a:spcBef>
                <a:spcPts val="0"/>
              </a:spcBef>
              <a:spcAft>
                <a:spcPts val="0"/>
              </a:spcAft>
              <a:buClr>
                <a:schemeClr val="dk1"/>
              </a:buClr>
              <a:buSzPct val="142857"/>
              <a:buNone/>
            </a:pPr>
            <a:r>
              <a:rPr b="1" lang="en-US"/>
              <a:t>Job Queue:</a:t>
            </a:r>
            <a:r>
              <a:rPr lang="en-US"/>
              <a:t> </a:t>
            </a:r>
            <a:endParaRPr/>
          </a:p>
          <a:p>
            <a:pPr indent="0" lvl="0" marL="0" rtl="0" algn="just">
              <a:lnSpc>
                <a:spcPct val="100000"/>
              </a:lnSpc>
              <a:spcBef>
                <a:spcPts val="0"/>
              </a:spcBef>
              <a:spcAft>
                <a:spcPts val="0"/>
              </a:spcAft>
              <a:buClr>
                <a:schemeClr val="dk1"/>
              </a:buClr>
              <a:buSzPct val="142857"/>
              <a:buNone/>
            </a:pPr>
            <a:r>
              <a:rPr lang="en-US"/>
              <a:t>As processes enter the system, they are put into a job queue. This queue consists of all processes in the system.</a:t>
            </a:r>
            <a:endParaRPr/>
          </a:p>
          <a:p>
            <a:pPr indent="0" lvl="0" marL="0" rtl="0" algn="just">
              <a:lnSpc>
                <a:spcPct val="100000"/>
              </a:lnSpc>
              <a:spcBef>
                <a:spcPts val="0"/>
              </a:spcBef>
              <a:spcAft>
                <a:spcPts val="0"/>
              </a:spcAft>
              <a:buClr>
                <a:schemeClr val="dk1"/>
              </a:buClr>
              <a:buSzPct val="142857"/>
              <a:buNone/>
            </a:pPr>
            <a:r>
              <a:t/>
            </a:r>
            <a:endParaRPr/>
          </a:p>
          <a:p>
            <a:pPr indent="0" lvl="0" marL="0" rtl="0" algn="just">
              <a:lnSpc>
                <a:spcPct val="100000"/>
              </a:lnSpc>
              <a:spcBef>
                <a:spcPts val="0"/>
              </a:spcBef>
              <a:spcAft>
                <a:spcPts val="0"/>
              </a:spcAft>
              <a:buClr>
                <a:schemeClr val="dk1"/>
              </a:buClr>
              <a:buSzPct val="142857"/>
              <a:buNone/>
            </a:pPr>
            <a:r>
              <a:rPr b="1" lang="en-US"/>
              <a:t>Ready Queue:</a:t>
            </a:r>
            <a:r>
              <a:rPr lang="en-US"/>
              <a:t> </a:t>
            </a:r>
            <a:endParaRPr/>
          </a:p>
          <a:p>
            <a:pPr indent="0" lvl="0" marL="0" rtl="0" algn="just">
              <a:lnSpc>
                <a:spcPct val="100000"/>
              </a:lnSpc>
              <a:spcBef>
                <a:spcPts val="0"/>
              </a:spcBef>
              <a:spcAft>
                <a:spcPts val="0"/>
              </a:spcAft>
              <a:buClr>
                <a:schemeClr val="dk1"/>
              </a:buClr>
              <a:buSzPct val="142857"/>
              <a:buNone/>
            </a:pPr>
            <a:r>
              <a:rPr lang="en-US"/>
              <a:t>The processes that are residing in main memory and are ready and waiting to execute are kept on a list called the ready queue. This queue is generally stored as a linked list. A ready-queue header contains pointers to the first and final PCBs in the list. Each PCB is extended to include a pointer field that points to the next PCB in the ready queue.</a:t>
            </a:r>
            <a:endParaRPr/>
          </a:p>
          <a:p>
            <a:pPr indent="0" lvl="0" marL="0" rtl="0" algn="just">
              <a:lnSpc>
                <a:spcPct val="100000"/>
              </a:lnSpc>
              <a:spcBef>
                <a:spcPts val="0"/>
              </a:spcBef>
              <a:spcAft>
                <a:spcPts val="0"/>
              </a:spcAft>
              <a:buClr>
                <a:schemeClr val="dk1"/>
              </a:buClr>
              <a:buSzPct val="142857"/>
              <a:buNone/>
            </a:pPr>
            <a:r>
              <a:rPr lang="en-US"/>
              <a:t> </a:t>
            </a:r>
            <a:endParaRPr/>
          </a:p>
          <a:p>
            <a:pPr indent="0" lvl="0" marL="0" rtl="0" algn="just">
              <a:lnSpc>
                <a:spcPct val="100000"/>
              </a:lnSpc>
              <a:spcBef>
                <a:spcPts val="0"/>
              </a:spcBef>
              <a:spcAft>
                <a:spcPts val="0"/>
              </a:spcAft>
              <a:buClr>
                <a:schemeClr val="dk1"/>
              </a:buClr>
              <a:buSzPct val="142857"/>
              <a:buNone/>
            </a:pPr>
            <a:r>
              <a:rPr b="1" lang="en-US"/>
              <a:t>Device Queue:</a:t>
            </a:r>
            <a:r>
              <a:rPr lang="en-US"/>
              <a:t> </a:t>
            </a:r>
            <a:endParaRPr/>
          </a:p>
          <a:p>
            <a:pPr indent="0" lvl="0" marL="0" rtl="0" algn="just">
              <a:lnSpc>
                <a:spcPct val="100000"/>
              </a:lnSpc>
              <a:spcBef>
                <a:spcPts val="0"/>
              </a:spcBef>
              <a:spcAft>
                <a:spcPts val="0"/>
              </a:spcAft>
              <a:buClr>
                <a:schemeClr val="dk1"/>
              </a:buClr>
              <a:buSzPct val="142857"/>
              <a:buNone/>
            </a:pPr>
            <a:r>
              <a:rPr lang="en-US"/>
              <a:t>When a process is allocated the CPU, it executes for a while, and eventually quits, is interrupted or waits for a particular event, such as completion of an I/O request. In the case of an I/O request, the device may be busy with the I/O request of some other process, hence the list of processes waiting for a particular I/O device is called a device queue. Each device has its own device queue.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