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09" name="Google Shape;109;p13"/>
          <p:cNvSpPr txBox="1">
            <a:spLocks noGrp="1"/>
          </p:cNvSpPr>
          <p:nvPr>
            <p:ph type="subTitle" idx="1"/>
          </p:nvPr>
        </p:nvSpPr>
        <p:spPr>
          <a:xfrm>
            <a:off x="1904735" y="4468031"/>
            <a:ext cx="7891272" cy="106984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380"/>
              <a:buNone/>
            </a:pPr>
            <a:r>
              <a:rPr lang="en-US" sz="2800" b="1"/>
              <a:t>Razi Uddin</a:t>
            </a:r>
            <a:endParaRPr/>
          </a:p>
          <a:p>
            <a:pPr marL="0" lvl="0" indent="0" algn="ctr" rtl="0">
              <a:lnSpc>
                <a:spcPct val="90000"/>
              </a:lnSpc>
              <a:spcBef>
                <a:spcPts val="1200"/>
              </a:spcBef>
              <a:spcAft>
                <a:spcPts val="0"/>
              </a:spcAft>
              <a:buSzPts val="2380"/>
              <a:buNone/>
            </a:pPr>
            <a:r>
              <a:rPr lang="en-US" sz="2800" b="1"/>
              <a:t>Lecture # 17</a:t>
            </a:r>
            <a:endParaRPr/>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 (MODIFIED)</a:t>
            </a:r>
            <a:endParaRPr/>
          </a:p>
        </p:txBody>
      </p:sp>
      <p:sp>
        <p:nvSpPr>
          <p:cNvPr id="181" name="Google Shape;181;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
        <p:nvSpPr>
          <p:cNvPr id="182" name="Google Shape;182;p2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sz="2000"/>
          </a:p>
          <a:p>
            <a:pPr marL="182880" lvl="0" indent="-182880" algn="just" rtl="0">
              <a:lnSpc>
                <a:spcPct val="90000"/>
              </a:lnSpc>
              <a:spcBef>
                <a:spcPts val="1200"/>
              </a:spcBef>
              <a:spcAft>
                <a:spcPts val="0"/>
              </a:spcAft>
              <a:buSzPts val="1700"/>
              <a:buChar char="▪"/>
            </a:pPr>
            <a:r>
              <a:rPr lang="en-US" sz="2000"/>
              <a:t>To overcome the need for busy waiting, we can modify the definition of semaphore and the wait and signal operations on it. </a:t>
            </a:r>
            <a:endParaRPr/>
          </a:p>
          <a:p>
            <a:pPr marL="182880" lvl="0" indent="-182880" algn="just" rtl="0">
              <a:lnSpc>
                <a:spcPct val="90000"/>
              </a:lnSpc>
              <a:spcBef>
                <a:spcPts val="1200"/>
              </a:spcBef>
              <a:spcAft>
                <a:spcPts val="0"/>
              </a:spcAft>
              <a:buSzPts val="1700"/>
              <a:buChar char="▪"/>
            </a:pPr>
            <a:r>
              <a:rPr lang="en-US" sz="2000"/>
              <a:t>When a process executes the wait operation and finds that the semaphore value is not positive, it must wait. </a:t>
            </a:r>
            <a:endParaRPr/>
          </a:p>
          <a:p>
            <a:pPr marL="182880" lvl="0" indent="-182880" algn="just" rtl="0">
              <a:lnSpc>
                <a:spcPct val="90000"/>
              </a:lnSpc>
              <a:spcBef>
                <a:spcPts val="1200"/>
              </a:spcBef>
              <a:spcAft>
                <a:spcPts val="0"/>
              </a:spcAft>
              <a:buSzPts val="1700"/>
              <a:buChar char="▪"/>
            </a:pPr>
            <a:r>
              <a:rPr lang="en-US" sz="2000"/>
              <a:t>However, rather than busy waiting, the process can block itself. </a:t>
            </a:r>
            <a:endParaRPr/>
          </a:p>
          <a:p>
            <a:pPr marL="182880" lvl="0" indent="-182880" algn="just" rtl="0">
              <a:lnSpc>
                <a:spcPct val="90000"/>
              </a:lnSpc>
              <a:spcBef>
                <a:spcPts val="1200"/>
              </a:spcBef>
              <a:spcAft>
                <a:spcPts val="0"/>
              </a:spcAft>
              <a:buSzPts val="1700"/>
              <a:buChar char="▪"/>
            </a:pPr>
            <a:r>
              <a:rPr lang="en-US" sz="2000"/>
              <a:t>The block operation places a process into a waiting queue associated with the semaphore, and the state of the process is switched to the waiting state. </a:t>
            </a:r>
            <a:endParaRPr/>
          </a:p>
          <a:p>
            <a:pPr marL="182880" lvl="0" indent="-182880" algn="just" rtl="0">
              <a:lnSpc>
                <a:spcPct val="90000"/>
              </a:lnSpc>
              <a:spcBef>
                <a:spcPts val="1200"/>
              </a:spcBef>
              <a:spcAft>
                <a:spcPts val="0"/>
              </a:spcAft>
              <a:buSzPts val="1700"/>
              <a:buChar char="▪"/>
            </a:pPr>
            <a:r>
              <a:rPr lang="en-US" sz="2000"/>
              <a:t>Then, control is transferred to the CPU scheduler, which selects another process to execute.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 (MODIFIED)</a:t>
            </a:r>
            <a:endParaRPr/>
          </a:p>
        </p:txBody>
      </p:sp>
      <p:sp>
        <p:nvSpPr>
          <p:cNvPr id="188" name="Google Shape;188;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11</a:t>
            </a:fld>
            <a:endParaRPr/>
          </a:p>
        </p:txBody>
      </p:sp>
      <p:sp>
        <p:nvSpPr>
          <p:cNvPr id="189" name="Google Shape;189;p2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sz="2000"/>
          </a:p>
          <a:p>
            <a:pPr marL="182880" lvl="0" indent="-74929"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sz="2000"/>
              <a:t>A process that is blocked, waiting on a semaphore S, should be restarted when some other process executes a signal operation. </a:t>
            </a:r>
            <a:endParaRPr/>
          </a:p>
          <a:p>
            <a:pPr marL="182880" lvl="0" indent="-182880" algn="just" rtl="0">
              <a:lnSpc>
                <a:spcPct val="90000"/>
              </a:lnSpc>
              <a:spcBef>
                <a:spcPts val="1200"/>
              </a:spcBef>
              <a:spcAft>
                <a:spcPts val="0"/>
              </a:spcAft>
              <a:buSzPts val="1700"/>
              <a:buChar char="▪"/>
            </a:pPr>
            <a:r>
              <a:rPr lang="en-US" sz="2000"/>
              <a:t>The process is restarted by a wakeup operation, which changes the process from the waiting state to the ready state. </a:t>
            </a:r>
            <a:endParaRPr/>
          </a:p>
          <a:p>
            <a:pPr marL="182880" lvl="0" indent="-182880" algn="just" rtl="0">
              <a:lnSpc>
                <a:spcPct val="90000"/>
              </a:lnSpc>
              <a:spcBef>
                <a:spcPts val="1200"/>
              </a:spcBef>
              <a:spcAft>
                <a:spcPts val="0"/>
              </a:spcAft>
              <a:buSzPts val="1700"/>
              <a:buChar char="▪"/>
            </a:pPr>
            <a:r>
              <a:rPr lang="en-US" sz="2000"/>
              <a:t>The process is then placed in the ready queue. (The CPU may or may not be switched from the running process to the newly ready process, depending on the CPU scheduling algorithm.)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 (MODIFIED)</a:t>
            </a:r>
            <a:endParaRPr/>
          </a:p>
        </p:txBody>
      </p:sp>
      <p:sp>
        <p:nvSpPr>
          <p:cNvPr id="195" name="Google Shape;195;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a:p>
        </p:txBody>
      </p:sp>
      <p:pic>
        <p:nvPicPr>
          <p:cNvPr id="196" name="Google Shape;196;p24" descr="Table&#10;&#10;Description automatically generated with medium confidence"/>
          <p:cNvPicPr preferRelativeResize="0">
            <a:picLocks noGrp="1"/>
          </p:cNvPicPr>
          <p:nvPr>
            <p:ph type="body" idx="1"/>
          </p:nvPr>
        </p:nvPicPr>
        <p:blipFill rotWithShape="1">
          <a:blip r:embed="rId3">
            <a:alphaModFix/>
          </a:blip>
          <a:srcRect/>
          <a:stretch/>
        </p:blipFill>
        <p:spPr>
          <a:xfrm>
            <a:off x="1498208" y="1691639"/>
            <a:ext cx="5373859" cy="2887395"/>
          </a:xfrm>
          <a:prstGeom prst="rect">
            <a:avLst/>
          </a:prstGeom>
          <a:noFill/>
          <a:ln>
            <a:noFill/>
          </a:ln>
        </p:spPr>
      </p:pic>
      <p:pic>
        <p:nvPicPr>
          <p:cNvPr id="197" name="Google Shape;197;p24" descr="Text&#10;&#10;Description automatically generated"/>
          <p:cNvPicPr preferRelativeResize="0"/>
          <p:nvPr/>
        </p:nvPicPr>
        <p:blipFill rotWithShape="1">
          <a:blip r:embed="rId4">
            <a:alphaModFix/>
          </a:blip>
          <a:srcRect/>
          <a:stretch/>
        </p:blipFill>
        <p:spPr>
          <a:xfrm>
            <a:off x="6949440" y="307840"/>
            <a:ext cx="5001768" cy="2974733"/>
          </a:xfrm>
          <a:prstGeom prst="rect">
            <a:avLst/>
          </a:prstGeom>
          <a:noFill/>
          <a:ln>
            <a:noFill/>
          </a:ln>
        </p:spPr>
      </p:pic>
      <p:pic>
        <p:nvPicPr>
          <p:cNvPr id="198" name="Google Shape;198;p24" descr="Text&#10;&#10;Description automatically generated"/>
          <p:cNvPicPr preferRelativeResize="0"/>
          <p:nvPr/>
        </p:nvPicPr>
        <p:blipFill rotWithShape="1">
          <a:blip r:embed="rId5">
            <a:alphaModFix/>
          </a:blip>
          <a:srcRect/>
          <a:stretch/>
        </p:blipFill>
        <p:spPr>
          <a:xfrm>
            <a:off x="7104185" y="3024554"/>
            <a:ext cx="4847023" cy="3108960"/>
          </a:xfrm>
          <a:prstGeom prst="rect">
            <a:avLst/>
          </a:prstGeom>
          <a:noFill/>
          <a:ln>
            <a:noFill/>
          </a:ln>
        </p:spPr>
      </p:pic>
      <p:sp>
        <p:nvSpPr>
          <p:cNvPr id="199" name="Google Shape;199;p24"/>
          <p:cNvSpPr txBox="1"/>
          <p:nvPr/>
        </p:nvSpPr>
        <p:spPr>
          <a:xfrm>
            <a:off x="773723" y="4579034"/>
            <a:ext cx="6098344" cy="1754326"/>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1800" b="0" i="0" u="none" strike="noStrike" cap="none">
                <a:solidFill>
                  <a:schemeClr val="dk1"/>
                </a:solidFill>
                <a:latin typeface="Rockwell"/>
                <a:ea typeface="Rockwell"/>
                <a:cs typeface="Rockwell"/>
                <a:sym typeface="Rockwell"/>
              </a:rPr>
              <a:t>Each semaphore has an integer value and a list of processes. </a:t>
            </a:r>
            <a:endParaRPr/>
          </a:p>
          <a:p>
            <a:pPr marL="285750" marR="0" lvl="0" indent="-285750" algn="just" rtl="0">
              <a:spcBef>
                <a:spcPts val="0"/>
              </a:spcBef>
              <a:spcAft>
                <a:spcPts val="0"/>
              </a:spcAft>
              <a:buClr>
                <a:schemeClr val="dk1"/>
              </a:buClr>
              <a:buSzPts val="1800"/>
              <a:buFont typeface="Arial"/>
              <a:buChar char="•"/>
            </a:pPr>
            <a:r>
              <a:rPr lang="en-US" sz="1800" b="0" i="0" u="none" strike="noStrike" cap="none">
                <a:solidFill>
                  <a:schemeClr val="dk1"/>
                </a:solidFill>
                <a:latin typeface="Rockwell"/>
                <a:ea typeface="Rockwell"/>
                <a:cs typeface="Rockwell"/>
                <a:sym typeface="Rockwell"/>
              </a:rPr>
              <a:t>When a process must wait on a semaphore; it is added to the list of processes. </a:t>
            </a:r>
            <a:endParaRPr/>
          </a:p>
          <a:p>
            <a:pPr marL="285750" marR="0" lvl="0" indent="-285750" algn="just" rtl="0">
              <a:spcBef>
                <a:spcPts val="0"/>
              </a:spcBef>
              <a:spcAft>
                <a:spcPts val="0"/>
              </a:spcAft>
              <a:buClr>
                <a:schemeClr val="dk1"/>
              </a:buClr>
              <a:buSzPts val="1800"/>
              <a:buFont typeface="Arial"/>
              <a:buChar char="•"/>
            </a:pPr>
            <a:r>
              <a:rPr lang="en-US" sz="1800" b="0" i="0" u="none" strike="noStrike" cap="none">
                <a:solidFill>
                  <a:schemeClr val="dk1"/>
                </a:solidFill>
                <a:latin typeface="Rockwell"/>
                <a:ea typeface="Rockwell"/>
                <a:cs typeface="Rockwell"/>
                <a:sym typeface="Rockwell"/>
              </a:rPr>
              <a:t>A signal operation removes one process from the list of the waiting processes and awakens that process.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 (MODIFIED)</a:t>
            </a:r>
            <a:endParaRPr/>
          </a:p>
        </p:txBody>
      </p:sp>
      <p:sp>
        <p:nvSpPr>
          <p:cNvPr id="205" name="Google Shape;205;p2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block operation suspends the process that invokes it. </a:t>
            </a:r>
            <a:endParaRPr/>
          </a:p>
          <a:p>
            <a:pPr marL="182880" lvl="0" indent="-182880" algn="just" rtl="0">
              <a:lnSpc>
                <a:spcPct val="90000"/>
              </a:lnSpc>
              <a:spcBef>
                <a:spcPts val="1200"/>
              </a:spcBef>
              <a:spcAft>
                <a:spcPts val="0"/>
              </a:spcAft>
              <a:buSzPts val="1700"/>
              <a:buChar char="▪"/>
            </a:pPr>
            <a:r>
              <a:rPr lang="en-US"/>
              <a:t>The wakeup(P) operation resumes the execution of a blocked process P. </a:t>
            </a:r>
            <a:endParaRPr/>
          </a:p>
          <a:p>
            <a:pPr marL="182880" lvl="0" indent="-182880" algn="just" rtl="0">
              <a:lnSpc>
                <a:spcPct val="90000"/>
              </a:lnSpc>
              <a:spcBef>
                <a:spcPts val="1200"/>
              </a:spcBef>
              <a:spcAft>
                <a:spcPts val="0"/>
              </a:spcAft>
              <a:buSzPts val="1700"/>
              <a:buChar char="▪"/>
            </a:pPr>
            <a:r>
              <a:rPr lang="en-US"/>
              <a:t>These two operations are provided by the operating system as basic system calls.</a:t>
            </a:r>
            <a:endParaRPr/>
          </a:p>
          <a:p>
            <a:pPr marL="182880" lvl="0" indent="-182880" algn="just" rtl="0">
              <a:lnSpc>
                <a:spcPct val="90000"/>
              </a:lnSpc>
              <a:spcBef>
                <a:spcPts val="1200"/>
              </a:spcBef>
              <a:spcAft>
                <a:spcPts val="0"/>
              </a:spcAft>
              <a:buSzPts val="1700"/>
              <a:buChar char="▪"/>
            </a:pPr>
            <a:r>
              <a:rPr lang="en-US"/>
              <a:t>The negative value of S.value indicates the number of processes waiting for the semaphore. </a:t>
            </a:r>
            <a:endParaRPr/>
          </a:p>
          <a:p>
            <a:pPr marL="182880" lvl="0" indent="-182880" algn="just" rtl="0">
              <a:lnSpc>
                <a:spcPct val="90000"/>
              </a:lnSpc>
              <a:spcBef>
                <a:spcPts val="1200"/>
              </a:spcBef>
              <a:spcAft>
                <a:spcPts val="0"/>
              </a:spcAft>
              <a:buSzPts val="1700"/>
              <a:buChar char="▪"/>
            </a:pPr>
            <a:r>
              <a:rPr lang="en-US"/>
              <a:t>A pointer in the PCB needed to maintain a queue of processes waiting for a semaphore. </a:t>
            </a:r>
            <a:endParaRPr/>
          </a:p>
          <a:p>
            <a:pPr marL="182880" lvl="0" indent="-182880" algn="just" rtl="0">
              <a:lnSpc>
                <a:spcPct val="90000"/>
              </a:lnSpc>
              <a:spcBef>
                <a:spcPts val="1200"/>
              </a:spcBef>
              <a:spcAft>
                <a:spcPts val="0"/>
              </a:spcAft>
              <a:buSzPts val="1700"/>
              <a:buChar char="▪"/>
            </a:pPr>
            <a:r>
              <a:rPr lang="en-US"/>
              <a:t>As mentioned before, the busy-waiting version is better when critical sections are small and queue-waiting version is better for long critical sections (when waiting is for longer periods of time). </a:t>
            </a:r>
            <a:endParaRPr/>
          </a:p>
        </p:txBody>
      </p:sp>
      <p:sp>
        <p:nvSpPr>
          <p:cNvPr id="206" name="Google Shape;206;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889B81-AE02-989B-B1D0-9E700A69D32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sp>
        <p:nvSpPr>
          <p:cNvPr id="5" name="Rectangle 4">
            <a:extLst>
              <a:ext uri="{FF2B5EF4-FFF2-40B4-BE49-F238E27FC236}">
                <a16:creationId xmlns:a16="http://schemas.microsoft.com/office/drawing/2014/main" id="{77A10939-ECDC-D5E0-3FFB-C4980553436E}"/>
              </a:ext>
            </a:extLst>
          </p:cNvPr>
          <p:cNvSpPr/>
          <p:nvPr/>
        </p:nvSpPr>
        <p:spPr>
          <a:xfrm>
            <a:off x="3103033" y="2644170"/>
            <a:ext cx="5985934" cy="1569660"/>
          </a:xfrm>
          <a:prstGeom prst="rect">
            <a:avLst/>
          </a:prstGeom>
          <a:noFill/>
          <a:effectLst>
            <a:glow rad="101600">
              <a:schemeClr val="accent2">
                <a:satMod val="175000"/>
                <a:alpha val="40000"/>
              </a:schemeClr>
            </a:glow>
          </a:effectLst>
          <a:scene3d>
            <a:camera prst="orthographicFront"/>
            <a:lightRig rig="threePt" dir="t"/>
          </a:scene3d>
          <a:sp3d>
            <a:bevelT/>
          </a:sp3d>
        </p:spPr>
        <p:txBody>
          <a:bodyPr wrap="none" lIns="91440" tIns="45720" rIns="91440" bIns="45720">
            <a:spAutoFit/>
          </a:bodyPr>
          <a:lstStyle/>
          <a:p>
            <a:pPr algn="ctr"/>
            <a:r>
              <a:rPr lang="en-US" sz="9600" b="1" cap="none" spc="0" dirty="0">
                <a:ln w="22225">
                  <a:solidFill>
                    <a:schemeClr val="accent2"/>
                  </a:solidFill>
                  <a:prstDash val="solid"/>
                </a:ln>
                <a:solidFill>
                  <a:schemeClr val="accent2">
                    <a:lumMod val="40000"/>
                    <a:lumOff val="60000"/>
                  </a:schemeClr>
                </a:solidFill>
                <a:effectLst/>
              </a:rPr>
              <a:t>Problems</a:t>
            </a:r>
            <a:r>
              <a:rPr lang="en-US" sz="5400" b="1" cap="none" spc="0" dirty="0">
                <a:ln w="22225">
                  <a:solidFill>
                    <a:schemeClr val="accent2"/>
                  </a:solidFill>
                  <a:prstDash val="solid"/>
                </a:ln>
                <a:solidFill>
                  <a:schemeClr val="accent2">
                    <a:lumMod val="40000"/>
                    <a:lumOff val="60000"/>
                  </a:schemeClr>
                </a:solidFill>
                <a:effectLst/>
              </a:rPr>
              <a:t> </a:t>
            </a:r>
          </a:p>
        </p:txBody>
      </p:sp>
    </p:spTree>
    <p:extLst>
      <p:ext uri="{BB962C8B-B14F-4D97-AF65-F5344CB8AC3E}">
        <p14:creationId xmlns:p14="http://schemas.microsoft.com/office/powerpoint/2010/main" val="303324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PROCESS SYNCHRONIZATION (EXAMPLE-1)</a:t>
            </a:r>
            <a:endParaRPr/>
          </a:p>
        </p:txBody>
      </p:sp>
      <p:sp>
        <p:nvSpPr>
          <p:cNvPr id="212" name="Google Shape;212;p2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90000"/>
              </a:lnSpc>
              <a:spcBef>
                <a:spcPts val="0"/>
              </a:spcBef>
              <a:spcAft>
                <a:spcPts val="0"/>
              </a:spcAft>
              <a:buSzPct val="85000"/>
              <a:buNone/>
            </a:pPr>
            <a:endParaRPr dirty="0"/>
          </a:p>
          <a:p>
            <a:pPr marL="0" lvl="0" indent="0" algn="just" rtl="0">
              <a:lnSpc>
                <a:spcPct val="90000"/>
              </a:lnSpc>
              <a:spcBef>
                <a:spcPts val="1200"/>
              </a:spcBef>
              <a:spcAft>
                <a:spcPts val="0"/>
              </a:spcAft>
              <a:buSzPct val="85000"/>
              <a:buNone/>
            </a:pPr>
            <a:r>
              <a:rPr lang="en-US" dirty="0"/>
              <a:t>Consider, for example, that you want to execute statement B in </a:t>
            </a:r>
            <a:r>
              <a:rPr lang="en-US" dirty="0" err="1"/>
              <a:t>Pj</a:t>
            </a:r>
            <a:r>
              <a:rPr lang="en-US" dirty="0"/>
              <a:t> only after statement A has been executed in Pi. You can solve this problem by using a semaphore S initialized to 0.</a:t>
            </a:r>
            <a:endParaRPr dirty="0"/>
          </a:p>
          <a:p>
            <a:pPr marL="0" lvl="0" indent="0" algn="just" rtl="0">
              <a:lnSpc>
                <a:spcPct val="90000"/>
              </a:lnSpc>
              <a:spcBef>
                <a:spcPts val="1200"/>
              </a:spcBef>
              <a:spcAft>
                <a:spcPts val="0"/>
              </a:spcAft>
              <a:buSzPct val="85000"/>
              <a:buNone/>
            </a:pPr>
            <a:r>
              <a:rPr lang="en-US" dirty="0">
                <a:solidFill>
                  <a:srgbClr val="FF0000"/>
                </a:solidFill>
              </a:rPr>
              <a:t>Solution:  </a:t>
            </a:r>
            <a:r>
              <a:rPr lang="en-US" dirty="0"/>
              <a:t>S=0</a:t>
            </a:r>
            <a:endParaRPr dirty="0"/>
          </a:p>
          <a:p>
            <a:pPr marL="0" lvl="0" indent="0" algn="just" rtl="0">
              <a:lnSpc>
                <a:spcPct val="90000"/>
              </a:lnSpc>
              <a:spcBef>
                <a:spcPts val="1200"/>
              </a:spcBef>
              <a:spcAft>
                <a:spcPts val="0"/>
              </a:spcAft>
              <a:buSzPct val="85000"/>
              <a:buNone/>
            </a:pPr>
            <a:r>
              <a:rPr lang="en-US" dirty="0"/>
              <a:t> Pi                                   </a:t>
            </a:r>
            <a:r>
              <a:rPr lang="en-US" dirty="0" err="1"/>
              <a:t>pj</a:t>
            </a:r>
            <a:endParaRPr dirty="0"/>
          </a:p>
          <a:p>
            <a:pPr marL="0" lvl="0" indent="0" algn="just" rtl="0">
              <a:lnSpc>
                <a:spcPct val="90000"/>
              </a:lnSpc>
              <a:spcBef>
                <a:spcPts val="1200"/>
              </a:spcBef>
              <a:spcAft>
                <a:spcPts val="0"/>
              </a:spcAft>
              <a:buSzPct val="85000"/>
              <a:buNone/>
            </a:pPr>
            <a:r>
              <a:rPr lang="en-US" dirty="0"/>
              <a:t>  -                                     -</a:t>
            </a:r>
            <a:endParaRPr dirty="0"/>
          </a:p>
          <a:p>
            <a:pPr marL="0" lvl="0" indent="0" algn="just" rtl="0">
              <a:lnSpc>
                <a:spcPct val="90000"/>
              </a:lnSpc>
              <a:spcBef>
                <a:spcPts val="1200"/>
              </a:spcBef>
              <a:spcAft>
                <a:spcPts val="0"/>
              </a:spcAft>
              <a:buSzPct val="85000"/>
              <a:buNone/>
            </a:pPr>
            <a:r>
              <a:rPr lang="en-US" dirty="0"/>
              <a:t>  -                                  Wait(</a:t>
            </a:r>
            <a:r>
              <a:rPr lang="en-US" dirty="0">
                <a:solidFill>
                  <a:srgbClr val="FF0000"/>
                </a:solidFill>
              </a:rPr>
              <a:t>S</a:t>
            </a:r>
            <a:r>
              <a:rPr lang="en-US" dirty="0"/>
              <a:t>)</a:t>
            </a:r>
            <a:endParaRPr dirty="0"/>
          </a:p>
          <a:p>
            <a:pPr marL="0" lvl="0" indent="0" algn="just" rtl="0">
              <a:lnSpc>
                <a:spcPct val="90000"/>
              </a:lnSpc>
              <a:spcBef>
                <a:spcPts val="1200"/>
              </a:spcBef>
              <a:spcAft>
                <a:spcPts val="0"/>
              </a:spcAft>
              <a:buSzPct val="85000"/>
              <a:buNone/>
            </a:pPr>
            <a:r>
              <a:rPr lang="en-US" dirty="0"/>
              <a:t>  A                                   </a:t>
            </a:r>
            <a:r>
              <a:rPr lang="en-US" b="1" dirty="0"/>
              <a:t>B</a:t>
            </a:r>
            <a:endParaRPr dirty="0"/>
          </a:p>
          <a:p>
            <a:pPr marL="0" lvl="0" indent="0" algn="just" rtl="0">
              <a:lnSpc>
                <a:spcPct val="90000"/>
              </a:lnSpc>
              <a:spcBef>
                <a:spcPts val="1200"/>
              </a:spcBef>
              <a:spcAft>
                <a:spcPts val="0"/>
              </a:spcAft>
              <a:buSzPct val="85000"/>
              <a:buNone/>
            </a:pPr>
            <a:r>
              <a:rPr lang="en-US" dirty="0"/>
              <a:t>  Signal(</a:t>
            </a:r>
            <a:r>
              <a:rPr lang="en-US" dirty="0">
                <a:solidFill>
                  <a:srgbClr val="FF0000"/>
                </a:solidFill>
              </a:rPr>
              <a:t>S</a:t>
            </a:r>
            <a:r>
              <a:rPr lang="en-US" dirty="0"/>
              <a:t>)                      -</a:t>
            </a:r>
            <a:endParaRPr dirty="0"/>
          </a:p>
          <a:p>
            <a:pPr marL="0" lvl="0" indent="0" algn="just" rtl="0">
              <a:lnSpc>
                <a:spcPct val="90000"/>
              </a:lnSpc>
              <a:spcBef>
                <a:spcPts val="1200"/>
              </a:spcBef>
              <a:spcAft>
                <a:spcPts val="0"/>
              </a:spcAft>
              <a:buSzPct val="85000"/>
              <a:buNone/>
            </a:pPr>
            <a:r>
              <a:rPr lang="en-US" dirty="0"/>
              <a:t>  -                                     -</a:t>
            </a:r>
            <a:endParaRPr dirty="0"/>
          </a:p>
          <a:p>
            <a:pPr marL="0" lvl="0" indent="0" algn="just" rtl="0">
              <a:lnSpc>
                <a:spcPct val="90000"/>
              </a:lnSpc>
              <a:spcBef>
                <a:spcPts val="1200"/>
              </a:spcBef>
              <a:spcAft>
                <a:spcPts val="0"/>
              </a:spcAft>
              <a:buSzPct val="85000"/>
              <a:buNone/>
            </a:pPr>
            <a:r>
              <a:rPr lang="en-US" dirty="0"/>
              <a:t>                                         </a:t>
            </a:r>
            <a:endParaRPr dirty="0"/>
          </a:p>
        </p:txBody>
      </p:sp>
      <p:sp>
        <p:nvSpPr>
          <p:cNvPr id="213" name="Google Shape;213;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PROCESS SYNCHRONIZATION (EXAMPLE-2)</a:t>
            </a:r>
            <a:endParaRPr/>
          </a:p>
        </p:txBody>
      </p:sp>
      <p:sp>
        <p:nvSpPr>
          <p:cNvPr id="219" name="Google Shape;219;p2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r>
              <a:rPr lang="en-US" dirty="0"/>
              <a:t>We want to ensure that statement S1 in P1 executes only after statement S2 in P2 has been executed, and statement S2 in P2 should execute only after statement S3 in P3 has been executed. </a:t>
            </a:r>
            <a:endParaRPr dirty="0"/>
          </a:p>
          <a:p>
            <a:pPr marL="0" lvl="0" indent="0" algn="just" rtl="0">
              <a:lnSpc>
                <a:spcPct val="90000"/>
              </a:lnSpc>
              <a:spcBef>
                <a:spcPts val="1200"/>
              </a:spcBef>
              <a:spcAft>
                <a:spcPts val="0"/>
              </a:spcAft>
              <a:buSzPts val="1700"/>
              <a:buNone/>
            </a:pPr>
            <a:r>
              <a:rPr lang="en-US" dirty="0">
                <a:solidFill>
                  <a:srgbClr val="FF0000"/>
                </a:solidFill>
              </a:rPr>
              <a:t>Solution:</a:t>
            </a:r>
            <a:r>
              <a:rPr lang="en-US" dirty="0"/>
              <a:t> S1=0,S2=0</a:t>
            </a:r>
            <a:endParaRPr dirty="0"/>
          </a:p>
          <a:p>
            <a:pPr marL="0" lvl="0" indent="0" algn="just" rtl="0">
              <a:lnSpc>
                <a:spcPct val="90000"/>
              </a:lnSpc>
              <a:spcBef>
                <a:spcPts val="1200"/>
              </a:spcBef>
              <a:spcAft>
                <a:spcPts val="0"/>
              </a:spcAft>
              <a:buSzPts val="1700"/>
              <a:buNone/>
            </a:pPr>
            <a:r>
              <a:rPr lang="en-US" dirty="0"/>
              <a:t>  P1                P2                      P3</a:t>
            </a:r>
            <a:endParaRPr dirty="0"/>
          </a:p>
          <a:p>
            <a:pPr marL="0" lvl="0" indent="0" algn="just" rtl="0">
              <a:lnSpc>
                <a:spcPct val="90000"/>
              </a:lnSpc>
              <a:spcBef>
                <a:spcPts val="1200"/>
              </a:spcBef>
              <a:spcAft>
                <a:spcPts val="0"/>
              </a:spcAft>
              <a:buSzPts val="1700"/>
              <a:buNone/>
            </a:pPr>
            <a:r>
              <a:rPr lang="en-US" dirty="0"/>
              <a:t>   -                   -                          -</a:t>
            </a:r>
            <a:endParaRPr dirty="0"/>
          </a:p>
          <a:p>
            <a:pPr marL="0" lvl="0" indent="0" algn="just" rtl="0">
              <a:lnSpc>
                <a:spcPct val="90000"/>
              </a:lnSpc>
              <a:spcBef>
                <a:spcPts val="1200"/>
              </a:spcBef>
              <a:spcAft>
                <a:spcPts val="0"/>
              </a:spcAft>
              <a:buSzPts val="1700"/>
              <a:buNone/>
            </a:pPr>
            <a:r>
              <a:rPr lang="en-US" dirty="0"/>
              <a:t> wait(</a:t>
            </a:r>
            <a:r>
              <a:rPr lang="en-US" dirty="0">
                <a:solidFill>
                  <a:srgbClr val="FF0000"/>
                </a:solidFill>
              </a:rPr>
              <a:t>S2</a:t>
            </a:r>
            <a:r>
              <a:rPr lang="en-US" dirty="0"/>
              <a:t>)    wait(</a:t>
            </a:r>
            <a:r>
              <a:rPr lang="en-US" dirty="0">
                <a:solidFill>
                  <a:srgbClr val="FF0000"/>
                </a:solidFill>
              </a:rPr>
              <a:t>S1</a:t>
            </a:r>
            <a:r>
              <a:rPr lang="en-US" dirty="0"/>
              <a:t>)                                 </a:t>
            </a:r>
            <a:endParaRPr dirty="0"/>
          </a:p>
          <a:p>
            <a:pPr marL="0" lvl="0" indent="0" algn="just" rtl="0">
              <a:lnSpc>
                <a:spcPct val="90000"/>
              </a:lnSpc>
              <a:spcBef>
                <a:spcPts val="1200"/>
              </a:spcBef>
              <a:spcAft>
                <a:spcPts val="0"/>
              </a:spcAft>
              <a:buSzPts val="1700"/>
              <a:buNone/>
            </a:pPr>
            <a:r>
              <a:rPr lang="en-US" dirty="0"/>
              <a:t>   S1               S2                       S3 </a:t>
            </a:r>
            <a:endParaRPr dirty="0"/>
          </a:p>
          <a:p>
            <a:pPr marL="0" lvl="0" indent="0" algn="just" rtl="0">
              <a:lnSpc>
                <a:spcPct val="90000"/>
              </a:lnSpc>
              <a:spcBef>
                <a:spcPts val="1200"/>
              </a:spcBef>
              <a:spcAft>
                <a:spcPts val="0"/>
              </a:spcAft>
              <a:buSzPts val="1700"/>
              <a:buNone/>
            </a:pPr>
            <a:r>
              <a:rPr lang="en-US" dirty="0"/>
              <a:t>                    signal(</a:t>
            </a:r>
            <a:r>
              <a:rPr lang="en-US" dirty="0">
                <a:solidFill>
                  <a:srgbClr val="FF0000"/>
                </a:solidFill>
              </a:rPr>
              <a:t>S2</a:t>
            </a:r>
            <a:r>
              <a:rPr lang="en-US" dirty="0"/>
              <a:t>)       signal(</a:t>
            </a:r>
            <a:r>
              <a:rPr lang="en-US" dirty="0">
                <a:solidFill>
                  <a:srgbClr val="FF0000"/>
                </a:solidFill>
              </a:rPr>
              <a:t>S1</a:t>
            </a:r>
            <a:r>
              <a:rPr lang="en-US" dirty="0"/>
              <a:t>)</a:t>
            </a:r>
            <a:endParaRPr dirty="0"/>
          </a:p>
          <a:p>
            <a:pPr marL="0" lvl="0" indent="0" algn="just" rtl="0">
              <a:lnSpc>
                <a:spcPct val="90000"/>
              </a:lnSpc>
              <a:spcBef>
                <a:spcPts val="1200"/>
              </a:spcBef>
              <a:spcAft>
                <a:spcPts val="0"/>
              </a:spcAft>
              <a:buSzPts val="1700"/>
              <a:buNone/>
            </a:pPr>
            <a:r>
              <a:rPr lang="en-US" dirty="0"/>
              <a:t>    -                   -                          -                                          </a:t>
            </a:r>
            <a:endParaRPr dirty="0"/>
          </a:p>
        </p:txBody>
      </p:sp>
      <p:sp>
        <p:nvSpPr>
          <p:cNvPr id="220" name="Google Shape;220;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1066800" y="249631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PAST PAPER QUESTIONS </a:t>
            </a:r>
            <a:endParaRPr/>
          </a:p>
        </p:txBody>
      </p:sp>
      <p:sp>
        <p:nvSpPr>
          <p:cNvPr id="226" name="Google Shape;226;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body" idx="1"/>
          </p:nvPr>
        </p:nvSpPr>
        <p:spPr>
          <a:xfrm>
            <a:off x="1069848" y="379828"/>
            <a:ext cx="10085832" cy="5792372"/>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lnSpc>
                <a:spcPct val="90000"/>
              </a:lnSpc>
              <a:spcBef>
                <a:spcPts val="0"/>
              </a:spcBef>
              <a:spcAft>
                <a:spcPts val="0"/>
              </a:spcAft>
              <a:buSzPct val="85000"/>
              <a:buNone/>
            </a:pPr>
            <a:r>
              <a:rPr lang="en-US" dirty="0"/>
              <a:t>Consider multiple threads executing the following two functions. These threads print a string containing any number of a’s and b’s in any order. Synchronize the threads (using Semaphores) so that the string becomes a concatenation of the substring ”ab”. </a:t>
            </a:r>
            <a:endParaRPr dirty="0"/>
          </a:p>
          <a:p>
            <a:pPr marL="182880" lvl="0" indent="-182880" algn="l" rtl="0">
              <a:lnSpc>
                <a:spcPct val="90000"/>
              </a:lnSpc>
              <a:spcBef>
                <a:spcPts val="1200"/>
              </a:spcBef>
              <a:spcAft>
                <a:spcPts val="0"/>
              </a:spcAft>
              <a:buSzPct val="85000"/>
              <a:buChar char="▪"/>
            </a:pPr>
            <a:r>
              <a:rPr lang="en-US" dirty="0"/>
              <a:t>Following are few examples: </a:t>
            </a:r>
            <a:endParaRPr dirty="0"/>
          </a:p>
          <a:p>
            <a:pPr marL="182880" lvl="0" indent="-182880" algn="l" rtl="0">
              <a:lnSpc>
                <a:spcPct val="90000"/>
              </a:lnSpc>
              <a:spcBef>
                <a:spcPts val="1200"/>
              </a:spcBef>
              <a:spcAft>
                <a:spcPts val="0"/>
              </a:spcAft>
              <a:buSzPct val="85000"/>
              <a:buChar char="▪"/>
            </a:pPr>
            <a:r>
              <a:rPr lang="en-US" dirty="0"/>
              <a:t>ab (correct) </a:t>
            </a:r>
            <a:endParaRPr dirty="0"/>
          </a:p>
          <a:p>
            <a:pPr marL="182880" lvl="0" indent="-182880" algn="l" rtl="0">
              <a:lnSpc>
                <a:spcPct val="90000"/>
              </a:lnSpc>
              <a:spcBef>
                <a:spcPts val="1200"/>
              </a:spcBef>
              <a:spcAft>
                <a:spcPts val="0"/>
              </a:spcAft>
              <a:buSzPct val="85000"/>
              <a:buChar char="▪"/>
            </a:pPr>
            <a:r>
              <a:rPr lang="en-US" dirty="0"/>
              <a:t>ab </a:t>
            </a:r>
            <a:r>
              <a:rPr lang="en-US" dirty="0" err="1"/>
              <a:t>ab</a:t>
            </a:r>
            <a:r>
              <a:rPr lang="en-US" dirty="0"/>
              <a:t> (correct) </a:t>
            </a:r>
            <a:endParaRPr dirty="0"/>
          </a:p>
          <a:p>
            <a:pPr marL="182880" lvl="0" indent="-182880" algn="l" rtl="0">
              <a:lnSpc>
                <a:spcPct val="90000"/>
              </a:lnSpc>
              <a:spcBef>
                <a:spcPts val="1200"/>
              </a:spcBef>
              <a:spcAft>
                <a:spcPts val="0"/>
              </a:spcAft>
              <a:buSzPct val="85000"/>
              <a:buChar char="▪"/>
            </a:pPr>
            <a:r>
              <a:rPr lang="en-US" dirty="0" err="1"/>
              <a:t>ba</a:t>
            </a:r>
            <a:r>
              <a:rPr lang="en-US" dirty="0"/>
              <a:t> (incorrect) </a:t>
            </a:r>
            <a:endParaRPr dirty="0"/>
          </a:p>
          <a:p>
            <a:pPr marL="182880" lvl="0" indent="-182880" algn="l" rtl="0">
              <a:lnSpc>
                <a:spcPct val="90000"/>
              </a:lnSpc>
              <a:spcBef>
                <a:spcPts val="1200"/>
              </a:spcBef>
              <a:spcAft>
                <a:spcPts val="0"/>
              </a:spcAft>
              <a:buSzPct val="85000"/>
              <a:buChar char="▪"/>
            </a:pPr>
            <a:r>
              <a:rPr lang="en-US" dirty="0"/>
              <a:t>ab </a:t>
            </a:r>
            <a:r>
              <a:rPr lang="en-US" dirty="0" err="1"/>
              <a:t>ba</a:t>
            </a:r>
            <a:r>
              <a:rPr lang="en-US" dirty="0"/>
              <a:t> (incorrect)</a:t>
            </a:r>
            <a:endParaRPr b="1" dirty="0">
              <a:solidFill>
                <a:srgbClr val="FF0000"/>
              </a:solidFill>
            </a:endParaRPr>
          </a:p>
          <a:p>
            <a:pPr marL="0" lvl="0" indent="0" algn="l" rtl="0">
              <a:lnSpc>
                <a:spcPct val="90000"/>
              </a:lnSpc>
              <a:spcBef>
                <a:spcPts val="1200"/>
              </a:spcBef>
              <a:spcAft>
                <a:spcPts val="0"/>
              </a:spcAft>
              <a:buSzPct val="85000"/>
              <a:buNone/>
            </a:pPr>
            <a:r>
              <a:rPr lang="en-US" b="1" dirty="0">
                <a:solidFill>
                  <a:srgbClr val="FF0000"/>
                </a:solidFill>
              </a:rPr>
              <a:t>Solution: </a:t>
            </a:r>
            <a:r>
              <a:rPr lang="en-US" b="1" dirty="0"/>
              <a:t>S1=1,S2=0</a:t>
            </a:r>
            <a:endParaRPr dirty="0"/>
          </a:p>
          <a:p>
            <a:pPr marL="0" lvl="0" indent="0" algn="l" rtl="0">
              <a:lnSpc>
                <a:spcPct val="90000"/>
              </a:lnSpc>
              <a:spcBef>
                <a:spcPts val="1200"/>
              </a:spcBef>
              <a:spcAft>
                <a:spcPts val="0"/>
              </a:spcAft>
              <a:buSzPct val="85000"/>
              <a:buNone/>
            </a:pPr>
            <a:r>
              <a:rPr lang="en-US" dirty="0"/>
              <a:t>                                                     T1                                        T2</a:t>
            </a:r>
            <a:endParaRPr dirty="0"/>
          </a:p>
          <a:p>
            <a:pPr marL="0" lvl="0" indent="0" algn="l" rtl="0">
              <a:lnSpc>
                <a:spcPct val="90000"/>
              </a:lnSpc>
              <a:spcBef>
                <a:spcPts val="1200"/>
              </a:spcBef>
              <a:spcAft>
                <a:spcPts val="0"/>
              </a:spcAft>
              <a:buSzPct val="85000"/>
              <a:buNone/>
            </a:pPr>
            <a:r>
              <a:rPr lang="en-US" dirty="0"/>
              <a:t>                                             void fun_1() {                       void fun_2() {</a:t>
            </a:r>
            <a:endParaRPr dirty="0"/>
          </a:p>
          <a:p>
            <a:pPr marL="0" lvl="0" indent="0" algn="l" rtl="0">
              <a:lnSpc>
                <a:spcPct val="90000"/>
              </a:lnSpc>
              <a:spcBef>
                <a:spcPts val="1200"/>
              </a:spcBef>
              <a:spcAft>
                <a:spcPts val="0"/>
              </a:spcAft>
              <a:buSzPct val="85000"/>
              <a:buNone/>
            </a:pPr>
            <a:r>
              <a:rPr lang="en-US" dirty="0"/>
              <a:t>                                                 wait(</a:t>
            </a:r>
            <a:r>
              <a:rPr lang="en-US" dirty="0">
                <a:solidFill>
                  <a:srgbClr val="FF0000"/>
                </a:solidFill>
              </a:rPr>
              <a:t>S1</a:t>
            </a:r>
            <a:r>
              <a:rPr lang="en-US" dirty="0"/>
              <a:t>);                                 wait(</a:t>
            </a:r>
            <a:r>
              <a:rPr lang="en-US" dirty="0">
                <a:solidFill>
                  <a:srgbClr val="FF0000"/>
                </a:solidFill>
              </a:rPr>
              <a:t>S2</a:t>
            </a:r>
            <a:r>
              <a:rPr lang="en-US" dirty="0"/>
              <a:t>);</a:t>
            </a:r>
            <a:endParaRPr dirty="0"/>
          </a:p>
          <a:p>
            <a:pPr marL="0" lvl="0" indent="0" algn="l" rtl="0">
              <a:lnSpc>
                <a:spcPct val="90000"/>
              </a:lnSpc>
              <a:spcBef>
                <a:spcPts val="1200"/>
              </a:spcBef>
              <a:spcAft>
                <a:spcPts val="0"/>
              </a:spcAft>
              <a:buSzPct val="85000"/>
              <a:buNone/>
            </a:pPr>
            <a:r>
              <a:rPr lang="en-US" dirty="0"/>
              <a:t>                                                </a:t>
            </a:r>
            <a:r>
              <a:rPr lang="en-US" dirty="0" err="1"/>
              <a:t>cout</a:t>
            </a:r>
            <a:r>
              <a:rPr lang="en-US" dirty="0"/>
              <a:t>&lt;&lt;“a”;                          </a:t>
            </a:r>
            <a:r>
              <a:rPr lang="en-US" dirty="0" err="1"/>
              <a:t>cout</a:t>
            </a:r>
            <a:r>
              <a:rPr lang="en-US" dirty="0"/>
              <a:t>&lt;&lt;“b”;</a:t>
            </a:r>
            <a:endParaRPr dirty="0"/>
          </a:p>
          <a:p>
            <a:pPr marL="0" lvl="0" indent="0" algn="l" rtl="0">
              <a:lnSpc>
                <a:spcPct val="90000"/>
              </a:lnSpc>
              <a:spcBef>
                <a:spcPts val="1200"/>
              </a:spcBef>
              <a:spcAft>
                <a:spcPts val="0"/>
              </a:spcAft>
              <a:buSzPct val="85000"/>
              <a:buNone/>
            </a:pPr>
            <a:r>
              <a:rPr lang="en-US" dirty="0"/>
              <a:t>                                                 signal(</a:t>
            </a:r>
            <a:r>
              <a:rPr lang="en-US" dirty="0">
                <a:solidFill>
                  <a:srgbClr val="FF0000"/>
                </a:solidFill>
              </a:rPr>
              <a:t>S2</a:t>
            </a:r>
            <a:r>
              <a:rPr lang="en-US" dirty="0"/>
              <a:t>);                             signal(</a:t>
            </a:r>
            <a:r>
              <a:rPr lang="en-US" dirty="0">
                <a:solidFill>
                  <a:srgbClr val="FF0000"/>
                </a:solidFill>
              </a:rPr>
              <a:t>S1</a:t>
            </a:r>
            <a:r>
              <a:rPr lang="en-US" dirty="0"/>
              <a:t>);</a:t>
            </a:r>
            <a:endParaRPr dirty="0"/>
          </a:p>
          <a:p>
            <a:pPr marL="0" lvl="0" indent="0" algn="l" rtl="0">
              <a:lnSpc>
                <a:spcPct val="90000"/>
              </a:lnSpc>
              <a:spcBef>
                <a:spcPts val="1200"/>
              </a:spcBef>
              <a:spcAft>
                <a:spcPts val="0"/>
              </a:spcAft>
              <a:buSzPct val="85000"/>
              <a:buNone/>
            </a:pPr>
            <a:r>
              <a:rPr lang="en-US" dirty="0"/>
              <a:t>                                                        }                                                }</a:t>
            </a:r>
            <a:endParaRPr dirty="0"/>
          </a:p>
        </p:txBody>
      </p:sp>
      <p:sp>
        <p:nvSpPr>
          <p:cNvPr id="232" name="Google Shape;232;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body" idx="1"/>
          </p:nvPr>
        </p:nvSpPr>
        <p:spPr>
          <a:xfrm>
            <a:off x="1069848" y="379828"/>
            <a:ext cx="10085832" cy="5792372"/>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lnSpc>
                <a:spcPct val="90000"/>
              </a:lnSpc>
              <a:spcBef>
                <a:spcPts val="0"/>
              </a:spcBef>
              <a:spcAft>
                <a:spcPts val="0"/>
              </a:spcAft>
              <a:buSzPct val="85000"/>
              <a:buNone/>
            </a:pPr>
            <a:r>
              <a:rPr lang="en-US" sz="1400" dirty="0"/>
              <a:t>Now change the same functions given above so that the string becomes a concatenation of the substring ”abb”. </a:t>
            </a:r>
            <a:endParaRPr dirty="0"/>
          </a:p>
          <a:p>
            <a:pPr marL="0" lvl="0" indent="0" algn="just" rtl="0">
              <a:lnSpc>
                <a:spcPct val="90000"/>
              </a:lnSpc>
              <a:spcBef>
                <a:spcPts val="1200"/>
              </a:spcBef>
              <a:spcAft>
                <a:spcPts val="0"/>
              </a:spcAft>
              <a:buSzPct val="85000"/>
              <a:buNone/>
            </a:pPr>
            <a:r>
              <a:rPr lang="en-US" sz="1400" dirty="0"/>
              <a:t>Following are few examples: </a:t>
            </a:r>
            <a:endParaRPr dirty="0"/>
          </a:p>
          <a:p>
            <a:pPr marL="182880" lvl="0" indent="-182880" algn="just" rtl="0">
              <a:lnSpc>
                <a:spcPct val="90000"/>
              </a:lnSpc>
              <a:spcBef>
                <a:spcPts val="1200"/>
              </a:spcBef>
              <a:spcAft>
                <a:spcPts val="0"/>
              </a:spcAft>
              <a:buSzPct val="85000"/>
              <a:buChar char="▪"/>
            </a:pPr>
            <a:r>
              <a:rPr lang="en-US" sz="1400" dirty="0"/>
              <a:t>abb (correct) </a:t>
            </a:r>
            <a:endParaRPr dirty="0"/>
          </a:p>
          <a:p>
            <a:pPr marL="182880" lvl="0" indent="-182880" algn="just" rtl="0">
              <a:lnSpc>
                <a:spcPct val="90000"/>
              </a:lnSpc>
              <a:spcBef>
                <a:spcPts val="1200"/>
              </a:spcBef>
              <a:spcAft>
                <a:spcPts val="0"/>
              </a:spcAft>
              <a:buSzPct val="85000"/>
              <a:buChar char="▪"/>
            </a:pPr>
            <a:r>
              <a:rPr lang="en-US" sz="1400" dirty="0"/>
              <a:t>abb </a:t>
            </a:r>
            <a:r>
              <a:rPr lang="en-US" sz="1400" dirty="0" err="1"/>
              <a:t>abb</a:t>
            </a:r>
            <a:r>
              <a:rPr lang="en-US" sz="1400" dirty="0"/>
              <a:t> (correct) </a:t>
            </a:r>
            <a:endParaRPr dirty="0"/>
          </a:p>
          <a:p>
            <a:pPr marL="182880" lvl="0" indent="-182880" algn="just" rtl="0">
              <a:lnSpc>
                <a:spcPct val="90000"/>
              </a:lnSpc>
              <a:spcBef>
                <a:spcPts val="1200"/>
              </a:spcBef>
              <a:spcAft>
                <a:spcPts val="0"/>
              </a:spcAft>
              <a:buSzPct val="85000"/>
              <a:buChar char="▪"/>
            </a:pPr>
            <a:r>
              <a:rPr lang="en-US" sz="1400" dirty="0"/>
              <a:t>ab (incorrect) </a:t>
            </a:r>
            <a:endParaRPr dirty="0"/>
          </a:p>
          <a:p>
            <a:pPr marL="182880" lvl="0" indent="-182880" algn="just" rtl="0">
              <a:lnSpc>
                <a:spcPct val="90000"/>
              </a:lnSpc>
              <a:spcBef>
                <a:spcPts val="1200"/>
              </a:spcBef>
              <a:spcAft>
                <a:spcPts val="0"/>
              </a:spcAft>
              <a:buSzPct val="85000"/>
              <a:buChar char="▪"/>
            </a:pPr>
            <a:r>
              <a:rPr lang="en-US" sz="1400" dirty="0"/>
              <a:t>ab </a:t>
            </a:r>
            <a:r>
              <a:rPr lang="en-US" sz="1400" dirty="0" err="1"/>
              <a:t>ab</a:t>
            </a:r>
            <a:r>
              <a:rPr lang="en-US" sz="1400" dirty="0"/>
              <a:t> (incorrect) </a:t>
            </a:r>
            <a:endParaRPr dirty="0"/>
          </a:p>
          <a:p>
            <a:pPr marL="182880" lvl="0" indent="-182880" algn="just" rtl="0">
              <a:lnSpc>
                <a:spcPct val="90000"/>
              </a:lnSpc>
              <a:spcBef>
                <a:spcPts val="1200"/>
              </a:spcBef>
              <a:spcAft>
                <a:spcPts val="0"/>
              </a:spcAft>
              <a:buSzPct val="85000"/>
              <a:buChar char="▪"/>
            </a:pPr>
            <a:r>
              <a:rPr lang="en-US" sz="1400" dirty="0" err="1"/>
              <a:t>bba</a:t>
            </a:r>
            <a:r>
              <a:rPr lang="en-US" sz="1400" dirty="0"/>
              <a:t> (incorrect) </a:t>
            </a:r>
            <a:endParaRPr dirty="0"/>
          </a:p>
          <a:p>
            <a:pPr marL="182880" lvl="0" indent="-182880" algn="just" rtl="0">
              <a:lnSpc>
                <a:spcPct val="90000"/>
              </a:lnSpc>
              <a:spcBef>
                <a:spcPts val="1200"/>
              </a:spcBef>
              <a:spcAft>
                <a:spcPts val="0"/>
              </a:spcAft>
              <a:buSzPct val="85000"/>
              <a:buChar char="▪"/>
            </a:pPr>
            <a:r>
              <a:rPr lang="en-US" sz="1400" dirty="0" err="1"/>
              <a:t>bba</a:t>
            </a:r>
            <a:r>
              <a:rPr lang="en-US" sz="1400" dirty="0"/>
              <a:t> </a:t>
            </a:r>
            <a:r>
              <a:rPr lang="en-US" sz="1400" dirty="0" err="1"/>
              <a:t>bba</a:t>
            </a:r>
            <a:r>
              <a:rPr lang="en-US" sz="1400" dirty="0"/>
              <a:t> (incorrect)</a:t>
            </a:r>
            <a:endParaRPr dirty="0"/>
          </a:p>
          <a:p>
            <a:pPr marL="0" lvl="0" indent="0" algn="l" rtl="0">
              <a:lnSpc>
                <a:spcPct val="90000"/>
              </a:lnSpc>
              <a:spcBef>
                <a:spcPts val="1200"/>
              </a:spcBef>
              <a:spcAft>
                <a:spcPts val="0"/>
              </a:spcAft>
              <a:buSzPct val="85000"/>
              <a:buNone/>
            </a:pPr>
            <a:r>
              <a:rPr lang="en-US" sz="1600" b="1" dirty="0">
                <a:solidFill>
                  <a:srgbClr val="FF0000"/>
                </a:solidFill>
              </a:rPr>
              <a:t>Solution: </a:t>
            </a:r>
            <a:r>
              <a:rPr lang="en-US" sz="1600" b="1" dirty="0"/>
              <a:t>S1=1,S2=0                                                         static int counter=0;</a:t>
            </a:r>
            <a:endParaRPr dirty="0"/>
          </a:p>
          <a:p>
            <a:pPr marL="0" lvl="0" indent="0" algn="l" rtl="0">
              <a:lnSpc>
                <a:spcPct val="90000"/>
              </a:lnSpc>
              <a:spcBef>
                <a:spcPts val="1200"/>
              </a:spcBef>
              <a:spcAft>
                <a:spcPts val="0"/>
              </a:spcAft>
              <a:buSzPct val="85000"/>
              <a:buNone/>
            </a:pPr>
            <a:r>
              <a:rPr lang="en-US" sz="1600" dirty="0"/>
              <a:t>                                                     T1                                                   T2</a:t>
            </a:r>
            <a:endParaRPr dirty="0"/>
          </a:p>
          <a:p>
            <a:pPr marL="0" lvl="0" indent="0" algn="l" rtl="0">
              <a:lnSpc>
                <a:spcPct val="90000"/>
              </a:lnSpc>
              <a:spcBef>
                <a:spcPts val="1200"/>
              </a:spcBef>
              <a:spcAft>
                <a:spcPts val="0"/>
              </a:spcAft>
              <a:buSzPct val="85000"/>
              <a:buNone/>
            </a:pPr>
            <a:r>
              <a:rPr lang="en-US" sz="1600" dirty="0"/>
              <a:t>                                             void fun_1() {                                void fun_2() {</a:t>
            </a:r>
            <a:endParaRPr dirty="0"/>
          </a:p>
          <a:p>
            <a:pPr marL="0" lvl="0" indent="0" algn="l" rtl="0">
              <a:lnSpc>
                <a:spcPct val="90000"/>
              </a:lnSpc>
              <a:spcBef>
                <a:spcPts val="1200"/>
              </a:spcBef>
              <a:spcAft>
                <a:spcPts val="0"/>
              </a:spcAft>
              <a:buSzPct val="85000"/>
              <a:buNone/>
            </a:pPr>
            <a:r>
              <a:rPr lang="en-US" sz="1600" dirty="0"/>
              <a:t>                                                 wait(</a:t>
            </a:r>
            <a:r>
              <a:rPr lang="en-US" sz="1600" dirty="0">
                <a:solidFill>
                  <a:srgbClr val="FF0000"/>
                </a:solidFill>
              </a:rPr>
              <a:t>S1</a:t>
            </a:r>
            <a:r>
              <a:rPr lang="en-US" sz="1600" dirty="0"/>
              <a:t>);                                          wait(</a:t>
            </a:r>
            <a:r>
              <a:rPr lang="en-US" sz="1600" dirty="0">
                <a:solidFill>
                  <a:srgbClr val="FF0000"/>
                </a:solidFill>
              </a:rPr>
              <a:t>S2</a:t>
            </a:r>
            <a:r>
              <a:rPr lang="en-US" sz="1600" dirty="0"/>
              <a:t>);</a:t>
            </a:r>
            <a:endParaRPr dirty="0"/>
          </a:p>
          <a:p>
            <a:pPr marL="0" lvl="0" indent="0" algn="l" rtl="0">
              <a:lnSpc>
                <a:spcPct val="90000"/>
              </a:lnSpc>
              <a:spcBef>
                <a:spcPts val="1200"/>
              </a:spcBef>
              <a:spcAft>
                <a:spcPts val="0"/>
              </a:spcAft>
              <a:buSzPct val="85000"/>
              <a:buNone/>
            </a:pPr>
            <a:r>
              <a:rPr lang="en-US" sz="1600" dirty="0"/>
              <a:t>                                                                                                          counter++;</a:t>
            </a:r>
            <a:endParaRPr dirty="0"/>
          </a:p>
          <a:p>
            <a:pPr marL="0" lvl="0" indent="0" algn="l" rtl="0">
              <a:lnSpc>
                <a:spcPct val="90000"/>
              </a:lnSpc>
              <a:spcBef>
                <a:spcPts val="1200"/>
              </a:spcBef>
              <a:spcAft>
                <a:spcPts val="0"/>
              </a:spcAft>
              <a:buSzPct val="85000"/>
              <a:buNone/>
            </a:pPr>
            <a:r>
              <a:rPr lang="en-US" sz="1600" dirty="0"/>
              <a:t>                                                </a:t>
            </a:r>
            <a:r>
              <a:rPr lang="en-US" sz="1600" dirty="0" err="1"/>
              <a:t>cout</a:t>
            </a:r>
            <a:r>
              <a:rPr lang="en-US" sz="1600" dirty="0"/>
              <a:t>&lt;&lt;“a”;                                      </a:t>
            </a:r>
            <a:r>
              <a:rPr lang="en-US" sz="1600" dirty="0" err="1"/>
              <a:t>cout</a:t>
            </a:r>
            <a:r>
              <a:rPr lang="en-US" sz="1600" dirty="0"/>
              <a:t>&lt;&lt;“b”;</a:t>
            </a:r>
            <a:endParaRPr dirty="0"/>
          </a:p>
          <a:p>
            <a:pPr marL="0" lvl="0" indent="0" algn="l" rtl="0">
              <a:lnSpc>
                <a:spcPct val="90000"/>
              </a:lnSpc>
              <a:spcBef>
                <a:spcPts val="1200"/>
              </a:spcBef>
              <a:spcAft>
                <a:spcPts val="0"/>
              </a:spcAft>
              <a:buSzPct val="85000"/>
              <a:buNone/>
            </a:pPr>
            <a:r>
              <a:rPr lang="en-US" sz="1600" dirty="0"/>
              <a:t>                                                                                                          if(counter%2==0){</a:t>
            </a:r>
            <a:endParaRPr dirty="0"/>
          </a:p>
          <a:p>
            <a:pPr marL="0" lvl="0" indent="0" algn="l" rtl="0">
              <a:lnSpc>
                <a:spcPct val="90000"/>
              </a:lnSpc>
              <a:spcBef>
                <a:spcPts val="1200"/>
              </a:spcBef>
              <a:spcAft>
                <a:spcPts val="0"/>
              </a:spcAft>
              <a:buSzPct val="85000"/>
              <a:buNone/>
            </a:pPr>
            <a:r>
              <a:rPr lang="en-US" sz="1600" dirty="0"/>
              <a:t>                                                                                                              signal(</a:t>
            </a:r>
            <a:r>
              <a:rPr lang="en-US" sz="1600" dirty="0">
                <a:solidFill>
                  <a:srgbClr val="FF0000"/>
                </a:solidFill>
              </a:rPr>
              <a:t>S1</a:t>
            </a:r>
            <a:r>
              <a:rPr lang="en-US" sz="1600" dirty="0"/>
              <a:t>);              </a:t>
            </a:r>
            <a:endParaRPr dirty="0"/>
          </a:p>
          <a:p>
            <a:pPr marL="0" lvl="0" indent="0" algn="l" rtl="0">
              <a:lnSpc>
                <a:spcPct val="90000"/>
              </a:lnSpc>
              <a:spcBef>
                <a:spcPts val="1200"/>
              </a:spcBef>
              <a:spcAft>
                <a:spcPts val="0"/>
              </a:spcAft>
              <a:buSzPct val="85000"/>
              <a:buNone/>
            </a:pPr>
            <a:r>
              <a:rPr lang="en-US" sz="1600" dirty="0"/>
              <a:t>                                                                                                                   }</a:t>
            </a:r>
            <a:endParaRPr dirty="0"/>
          </a:p>
          <a:p>
            <a:pPr marL="0" lvl="0" indent="0" algn="l" rtl="0">
              <a:lnSpc>
                <a:spcPct val="90000"/>
              </a:lnSpc>
              <a:spcBef>
                <a:spcPts val="1200"/>
              </a:spcBef>
              <a:spcAft>
                <a:spcPts val="0"/>
              </a:spcAft>
              <a:buSzPct val="85000"/>
              <a:buNone/>
            </a:pPr>
            <a:r>
              <a:rPr lang="en-US" sz="1600" dirty="0"/>
              <a:t>                                                                                                          else{ signal(</a:t>
            </a:r>
            <a:r>
              <a:rPr lang="en-US" sz="1600" dirty="0">
                <a:solidFill>
                  <a:srgbClr val="FF0000"/>
                </a:solidFill>
              </a:rPr>
              <a:t>S2</a:t>
            </a:r>
            <a:r>
              <a:rPr lang="en-US" sz="1600" dirty="0"/>
              <a:t>);   }</a:t>
            </a:r>
            <a:endParaRPr dirty="0"/>
          </a:p>
          <a:p>
            <a:pPr marL="0" lvl="0" indent="0" algn="l" rtl="0">
              <a:lnSpc>
                <a:spcPct val="90000"/>
              </a:lnSpc>
              <a:spcBef>
                <a:spcPts val="1200"/>
              </a:spcBef>
              <a:spcAft>
                <a:spcPts val="0"/>
              </a:spcAft>
              <a:buSzPct val="85000"/>
              <a:buNone/>
            </a:pPr>
            <a:r>
              <a:rPr lang="en-US" sz="1600" dirty="0"/>
              <a:t>                                                 signal(</a:t>
            </a:r>
            <a:r>
              <a:rPr lang="en-US" sz="1600" dirty="0">
                <a:solidFill>
                  <a:srgbClr val="FF0000"/>
                </a:solidFill>
              </a:rPr>
              <a:t>S2</a:t>
            </a:r>
            <a:r>
              <a:rPr lang="en-US" sz="1600" dirty="0"/>
              <a:t>);                             </a:t>
            </a:r>
            <a:endParaRPr dirty="0"/>
          </a:p>
          <a:p>
            <a:pPr marL="0" lvl="0" indent="0" algn="l" rtl="0">
              <a:lnSpc>
                <a:spcPct val="90000"/>
              </a:lnSpc>
              <a:spcBef>
                <a:spcPts val="1200"/>
              </a:spcBef>
              <a:spcAft>
                <a:spcPts val="0"/>
              </a:spcAft>
              <a:buSzPct val="85000"/>
              <a:buNone/>
            </a:pPr>
            <a:r>
              <a:rPr lang="en-US" sz="1600" dirty="0"/>
              <a:t>                                                        }                                                     }</a:t>
            </a:r>
            <a:endParaRPr dirty="0"/>
          </a:p>
        </p:txBody>
      </p:sp>
      <p:sp>
        <p:nvSpPr>
          <p:cNvPr id="238" name="Google Shape;238;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14"/>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14"/>
          <p:cNvGrpSpPr/>
          <p:nvPr/>
        </p:nvGrpSpPr>
        <p:grpSpPr>
          <a:xfrm>
            <a:off x="9649215" y="4068923"/>
            <a:ext cx="1080904" cy="1080902"/>
            <a:chOff x="9685338" y="4460675"/>
            <a:chExt cx="1080904" cy="1080902"/>
          </a:xfrm>
        </p:grpSpPr>
        <p:sp>
          <p:nvSpPr>
            <p:cNvPr id="119" name="Google Shape;119;p14"/>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4"/>
          <p:cNvSpPr/>
          <p:nvPr/>
        </p:nvSpPr>
        <p:spPr>
          <a:xfrm>
            <a:off x="0" y="0"/>
            <a:ext cx="12188952"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22" name="Google Shape;122;p14"/>
          <p:cNvSpPr txBox="1">
            <a:spLocks noGrp="1"/>
          </p:cNvSpPr>
          <p:nvPr>
            <p:ph type="title"/>
          </p:nvPr>
        </p:nvSpPr>
        <p:spPr>
          <a:xfrm>
            <a:off x="1051560" y="942975"/>
            <a:ext cx="9966960" cy="3525056"/>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FFFFFF"/>
              </a:buClr>
              <a:buSzPts val="9600"/>
              <a:buFont typeface="Rockwell"/>
              <a:buNone/>
            </a:pPr>
            <a:r>
              <a:rPr lang="en-US" sz="9600">
                <a:solidFill>
                  <a:srgbClr val="FFFFFF"/>
                </a:solidFill>
              </a:rPr>
              <a:t>SEMAPHORES</a:t>
            </a:r>
            <a:endParaRPr sz="9600">
              <a:solidFill>
                <a:srgbClr val="FFFFFF"/>
              </a:solidFill>
            </a:endParaRPr>
          </a:p>
        </p:txBody>
      </p:sp>
      <p:cxnSp>
        <p:nvCxnSpPr>
          <p:cNvPr id="123" name="Google Shape;123;p14"/>
          <p:cNvCxnSpPr/>
          <p:nvPr/>
        </p:nvCxnSpPr>
        <p:spPr>
          <a:xfrm>
            <a:off x="1524000" y="4558589"/>
            <a:ext cx="9144000" cy="0"/>
          </a:xfrm>
          <a:prstGeom prst="straightConnector1">
            <a:avLst/>
          </a:prstGeom>
          <a:noFill/>
          <a:ln w="28575" cap="flat" cmpd="sng">
            <a:solidFill>
              <a:srgbClr val="FFFFFF">
                <a:alpha val="49803"/>
              </a:srgbClr>
            </a:solidFill>
            <a:prstDash val="solid"/>
            <a:round/>
            <a:headEnd type="none" w="sm" len="sm"/>
            <a:tailEnd type="none" w="sm" len="sm"/>
          </a:ln>
        </p:spPr>
      </p:cxnSp>
      <p:sp>
        <p:nvSpPr>
          <p:cNvPr id="124" name="Google Shape;124;p14"/>
          <p:cNvSpPr txBox="1">
            <a:spLocks noGrp="1"/>
          </p:cNvSpPr>
          <p:nvPr>
            <p:ph type="sldNum" idx="12"/>
          </p:nvPr>
        </p:nvSpPr>
        <p:spPr>
          <a:xfrm>
            <a:off x="11269404" y="6135306"/>
            <a:ext cx="749319" cy="64008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fld id="{00000000-1234-1234-1234-123412341234}" type="slidenum">
              <a:rPr lang="en-US" sz="2800" b="1">
                <a:solidFill>
                  <a:srgbClr val="FFFFFF"/>
                </a:solidFill>
                <a:latin typeface="Rockwell"/>
                <a:ea typeface="Rockwell"/>
                <a:cs typeface="Rockwell"/>
                <a:sym typeface="Rockwell"/>
              </a:rPr>
              <a:t>2</a:t>
            </a:fld>
            <a:endParaRPr sz="2800" b="1">
              <a:solidFill>
                <a:srgbClr val="FFFFFF"/>
              </a:solidFill>
              <a:latin typeface="Rockwell"/>
              <a:ea typeface="Rockwell"/>
              <a:cs typeface="Rockwell"/>
              <a:sym typeface="Rockwe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PROBLEMS WITH SEMAPHORES </a:t>
            </a:r>
            <a:endParaRPr/>
          </a:p>
        </p:txBody>
      </p:sp>
      <p:sp>
        <p:nvSpPr>
          <p:cNvPr id="244" name="Google Shape;244;p3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l"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Semaphores provide a powerful tool for enforcing mutual exclusion and coordinating processes. </a:t>
            </a:r>
            <a:endParaRPr/>
          </a:p>
          <a:p>
            <a:pPr marL="182880" lvl="0" indent="-182880" algn="just" rtl="0">
              <a:lnSpc>
                <a:spcPct val="90000"/>
              </a:lnSpc>
              <a:spcBef>
                <a:spcPts val="1200"/>
              </a:spcBef>
              <a:spcAft>
                <a:spcPts val="0"/>
              </a:spcAft>
              <a:buSzPts val="1700"/>
              <a:buChar char="▪"/>
            </a:pPr>
            <a:r>
              <a:rPr lang="en-US"/>
              <a:t>The wait(S) and signal(S) operations are scattered among several processes. Hence, it is difficult to understand their effects. </a:t>
            </a:r>
            <a:endParaRPr/>
          </a:p>
          <a:p>
            <a:pPr marL="182880" lvl="0" indent="-182880" algn="just" rtl="0">
              <a:lnSpc>
                <a:spcPct val="90000"/>
              </a:lnSpc>
              <a:spcBef>
                <a:spcPts val="1200"/>
              </a:spcBef>
              <a:spcAft>
                <a:spcPts val="0"/>
              </a:spcAft>
              <a:buSzPts val="1700"/>
              <a:buChar char="▪"/>
            </a:pPr>
            <a:r>
              <a:rPr lang="en-US"/>
              <a:t>Usage of semaphores must be correct in all the processes. </a:t>
            </a:r>
            <a:endParaRPr/>
          </a:p>
          <a:p>
            <a:pPr marL="182880" lvl="0" indent="-182880" algn="just" rtl="0">
              <a:lnSpc>
                <a:spcPct val="90000"/>
              </a:lnSpc>
              <a:spcBef>
                <a:spcPts val="1200"/>
              </a:spcBef>
              <a:spcAft>
                <a:spcPts val="0"/>
              </a:spcAft>
              <a:buSzPts val="1700"/>
              <a:buChar char="▪"/>
            </a:pPr>
            <a:r>
              <a:rPr lang="en-US"/>
              <a:t>One bad (or malicious) process can fail the entire system of cooperating processes. </a:t>
            </a:r>
            <a:endParaRPr/>
          </a:p>
          <a:p>
            <a:pPr marL="182880" lvl="0" indent="-182880" algn="just" rtl="0">
              <a:lnSpc>
                <a:spcPct val="90000"/>
              </a:lnSpc>
              <a:spcBef>
                <a:spcPts val="1200"/>
              </a:spcBef>
              <a:spcAft>
                <a:spcPts val="0"/>
              </a:spcAft>
              <a:buSzPts val="1700"/>
              <a:buChar char="▪"/>
            </a:pPr>
            <a:r>
              <a:rPr lang="en-US"/>
              <a:t>Incorrect use of semaphores can cause serious problems.</a:t>
            </a:r>
            <a:endParaRPr/>
          </a:p>
        </p:txBody>
      </p:sp>
      <p:sp>
        <p:nvSpPr>
          <p:cNvPr id="245" name="Google Shape;245;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DEADLOCKS</a:t>
            </a:r>
            <a:endParaRPr/>
          </a:p>
        </p:txBody>
      </p:sp>
      <p:sp>
        <p:nvSpPr>
          <p:cNvPr id="251" name="Google Shape;251;p3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a:t>A set of processes are said to be in a deadlock state if every process is waiting for an event that can be caused only by another process in the set</a:t>
            </a:r>
            <a:endParaRPr/>
          </a:p>
          <a:p>
            <a:pPr marL="182880" lvl="0" indent="-182880" algn="l" rtl="0">
              <a:lnSpc>
                <a:spcPct val="90000"/>
              </a:lnSpc>
              <a:spcBef>
                <a:spcPts val="1200"/>
              </a:spcBef>
              <a:spcAft>
                <a:spcPts val="0"/>
              </a:spcAft>
              <a:buSzPts val="1700"/>
              <a:buChar char="▪"/>
            </a:pPr>
            <a:r>
              <a:rPr lang="en-US"/>
              <a:t>Example of Deadlock</a:t>
            </a:r>
            <a:endParaRPr/>
          </a:p>
          <a:p>
            <a:pPr marL="182880" lvl="0" indent="-182880" algn="l" rtl="0">
              <a:lnSpc>
                <a:spcPct val="90000"/>
              </a:lnSpc>
              <a:spcBef>
                <a:spcPts val="1200"/>
              </a:spcBef>
              <a:spcAft>
                <a:spcPts val="0"/>
              </a:spcAft>
              <a:buSzPts val="1700"/>
              <a:buFont typeface="Noto Sans Symbols"/>
              <a:buChar char="✔"/>
            </a:pPr>
            <a:r>
              <a:rPr lang="en-US"/>
              <a:t>Traffic deadlocks </a:t>
            </a:r>
            <a:endParaRPr/>
          </a:p>
          <a:p>
            <a:pPr marL="182880" lvl="0" indent="-182880" algn="l" rtl="0">
              <a:lnSpc>
                <a:spcPct val="90000"/>
              </a:lnSpc>
              <a:spcBef>
                <a:spcPts val="1200"/>
              </a:spcBef>
              <a:spcAft>
                <a:spcPts val="0"/>
              </a:spcAft>
              <a:buSzPts val="1700"/>
              <a:buFont typeface="Noto Sans Symbols"/>
              <a:buChar char="✔"/>
            </a:pPr>
            <a:r>
              <a:rPr lang="en-US"/>
              <a:t>One-way bridge-crossing </a:t>
            </a:r>
            <a:endParaRPr/>
          </a:p>
          <a:p>
            <a:pPr marL="0" lvl="0" indent="0" algn="l" rtl="0">
              <a:lnSpc>
                <a:spcPct val="90000"/>
              </a:lnSpc>
              <a:spcBef>
                <a:spcPts val="1200"/>
              </a:spcBef>
              <a:spcAft>
                <a:spcPts val="0"/>
              </a:spcAft>
              <a:buSzPts val="1700"/>
              <a:buNone/>
            </a:pPr>
            <a:endParaRPr/>
          </a:p>
        </p:txBody>
      </p:sp>
      <p:sp>
        <p:nvSpPr>
          <p:cNvPr id="252" name="Google Shape;252;p3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21</a:t>
            </a:fld>
            <a:endParaRPr/>
          </a:p>
        </p:txBody>
      </p:sp>
      <p:pic>
        <p:nvPicPr>
          <p:cNvPr id="253" name="Google Shape;253;p32" descr="A picture containing table&#10;&#10;Description automatically generated"/>
          <p:cNvPicPr preferRelativeResize="0"/>
          <p:nvPr/>
        </p:nvPicPr>
        <p:blipFill rotWithShape="1">
          <a:blip r:embed="rId3">
            <a:alphaModFix/>
          </a:blip>
          <a:srcRect/>
          <a:stretch/>
        </p:blipFill>
        <p:spPr>
          <a:xfrm>
            <a:off x="5247248" y="3123028"/>
            <a:ext cx="4445391" cy="3250340"/>
          </a:xfrm>
          <a:prstGeom prst="rect">
            <a:avLst/>
          </a:prstGeom>
          <a:noFill/>
          <a:ln>
            <a:noFill/>
          </a:ln>
        </p:spPr>
      </p:pic>
      <p:pic>
        <p:nvPicPr>
          <p:cNvPr id="254" name="Google Shape;254;p32" descr="A picture containing arrow&#10;&#10;Description automatically generated"/>
          <p:cNvPicPr preferRelativeResize="0"/>
          <p:nvPr/>
        </p:nvPicPr>
        <p:blipFill rotWithShape="1">
          <a:blip r:embed="rId4">
            <a:alphaModFix/>
          </a:blip>
          <a:srcRect/>
          <a:stretch/>
        </p:blipFill>
        <p:spPr>
          <a:xfrm>
            <a:off x="1350498" y="4146804"/>
            <a:ext cx="3379675" cy="21259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STARVATION</a:t>
            </a:r>
            <a:endParaRPr/>
          </a:p>
        </p:txBody>
      </p:sp>
      <p:sp>
        <p:nvSpPr>
          <p:cNvPr id="260" name="Google Shape;260;p3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2040"/>
              <a:buChar char="▪"/>
            </a:pPr>
            <a:r>
              <a:rPr lang="en-US" sz="2400"/>
              <a:t>Starvation is infinite blocking caused due to unavailability of resources.</a:t>
            </a:r>
            <a:endParaRPr/>
          </a:p>
          <a:p>
            <a:pPr marL="0" lvl="0" indent="0" algn="just" rtl="0">
              <a:lnSpc>
                <a:spcPct val="90000"/>
              </a:lnSpc>
              <a:spcBef>
                <a:spcPts val="1200"/>
              </a:spcBef>
              <a:spcAft>
                <a:spcPts val="0"/>
              </a:spcAft>
              <a:buSzPts val="2040"/>
              <a:buNone/>
            </a:pPr>
            <a:endParaRPr sz="2400"/>
          </a:p>
        </p:txBody>
      </p:sp>
      <p:sp>
        <p:nvSpPr>
          <p:cNvPr id="261" name="Google Shape;261;p3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22</a:t>
            </a:fld>
            <a:endParaRPr/>
          </a:p>
        </p:txBody>
      </p:sp>
      <p:pic>
        <p:nvPicPr>
          <p:cNvPr id="262" name="Google Shape;262;p33" descr="Application&#10;&#10;Description automatically generated with low confidence"/>
          <p:cNvPicPr preferRelativeResize="0"/>
          <p:nvPr/>
        </p:nvPicPr>
        <p:blipFill rotWithShape="1">
          <a:blip r:embed="rId3">
            <a:alphaModFix/>
          </a:blip>
          <a:srcRect/>
          <a:stretch/>
        </p:blipFill>
        <p:spPr>
          <a:xfrm>
            <a:off x="3999914" y="3220095"/>
            <a:ext cx="4192172" cy="3052689"/>
          </a:xfrm>
          <a:prstGeom prst="rect">
            <a:avLst/>
          </a:prstGeom>
          <a:noFill/>
          <a:ln>
            <a:noFill/>
          </a:ln>
        </p:spPr>
      </p:pic>
      <p:pic>
        <p:nvPicPr>
          <p:cNvPr id="263" name="Google Shape;263;p33" descr="A picture containing text, clipart&#10;&#10;Description automatically generated"/>
          <p:cNvPicPr preferRelativeResize="0"/>
          <p:nvPr/>
        </p:nvPicPr>
        <p:blipFill rotWithShape="1">
          <a:blip r:embed="rId4">
            <a:alphaModFix/>
          </a:blip>
          <a:srcRect/>
          <a:stretch/>
        </p:blipFill>
        <p:spPr>
          <a:xfrm>
            <a:off x="5427316" y="736854"/>
            <a:ext cx="6203852" cy="1104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4"/>
          <p:cNvSpPr txBox="1">
            <a:spLocks noGrp="1"/>
          </p:cNvSpPr>
          <p:nvPr>
            <p:ph type="title"/>
          </p:nvPr>
        </p:nvSpPr>
        <p:spPr>
          <a:xfrm>
            <a:off x="345712" y="119664"/>
            <a:ext cx="8967099"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Font typeface="Rockwell"/>
              <a:buNone/>
            </a:pPr>
            <a:r>
              <a:rPr lang="en-US" sz="4000"/>
              <a:t>VIOLATION OF MUTUAL EXCLUSION</a:t>
            </a:r>
            <a:endParaRPr/>
          </a:p>
        </p:txBody>
      </p:sp>
      <p:pic>
        <p:nvPicPr>
          <p:cNvPr id="269" name="Google Shape;269;p34" descr="A picture containing table&#10;&#10;Description automatically generated"/>
          <p:cNvPicPr preferRelativeResize="0">
            <a:picLocks noGrp="1"/>
          </p:cNvPicPr>
          <p:nvPr>
            <p:ph type="body" idx="1"/>
          </p:nvPr>
        </p:nvPicPr>
        <p:blipFill rotWithShape="1">
          <a:blip r:embed="rId3">
            <a:alphaModFix/>
          </a:blip>
          <a:srcRect/>
          <a:stretch/>
        </p:blipFill>
        <p:spPr>
          <a:xfrm>
            <a:off x="3057378" y="2093976"/>
            <a:ext cx="5148774" cy="3263705"/>
          </a:xfrm>
          <a:prstGeom prst="rect">
            <a:avLst/>
          </a:prstGeom>
          <a:noFill/>
          <a:ln>
            <a:noFill/>
          </a:ln>
        </p:spPr>
      </p:pic>
      <p:sp>
        <p:nvSpPr>
          <p:cNvPr id="270" name="Google Shape;270;p3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23</a:t>
            </a:fld>
            <a:endParaRPr/>
          </a:p>
        </p:txBody>
      </p:sp>
      <p:sp>
        <p:nvSpPr>
          <p:cNvPr id="271" name="Google Shape;271;p34"/>
          <p:cNvSpPr txBox="1"/>
          <p:nvPr/>
        </p:nvSpPr>
        <p:spPr>
          <a:xfrm>
            <a:off x="953085" y="5357681"/>
            <a:ext cx="9822767" cy="1200329"/>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1800" b="0" i="0" u="none" strike="noStrike" cap="none">
                <a:solidFill>
                  <a:schemeClr val="dk1"/>
                </a:solidFill>
                <a:latin typeface="Rockwell"/>
                <a:ea typeface="Rockwell"/>
                <a:cs typeface="Rockwell"/>
                <a:sym typeface="Rockwell"/>
              </a:rPr>
              <a:t>These problems are due to programming errors because of the tandem use of the wait and signal operations. </a:t>
            </a:r>
            <a:endParaRPr/>
          </a:p>
          <a:p>
            <a:pPr marL="285750" marR="0" lvl="0" indent="-285750" algn="just" rtl="0">
              <a:spcBef>
                <a:spcPts val="0"/>
              </a:spcBef>
              <a:spcAft>
                <a:spcPts val="0"/>
              </a:spcAft>
              <a:buClr>
                <a:schemeClr val="dk1"/>
              </a:buClr>
              <a:buSzPts val="1800"/>
              <a:buFont typeface="Arial"/>
              <a:buChar char="•"/>
            </a:pPr>
            <a:r>
              <a:rPr lang="en-US" sz="1800" b="0" i="0" u="none" strike="noStrike" cap="none">
                <a:solidFill>
                  <a:schemeClr val="dk1"/>
                </a:solidFill>
                <a:latin typeface="Rockwell"/>
                <a:ea typeface="Rockwell"/>
                <a:cs typeface="Rockwell"/>
                <a:sym typeface="Rockwell"/>
              </a:rPr>
              <a:t>The solution to these problems is higher-level language constructs such as critical region (region statement) and monitor.</a:t>
            </a:r>
            <a:endParaRPr/>
          </a:p>
        </p:txBody>
      </p:sp>
      <p:pic>
        <p:nvPicPr>
          <p:cNvPr id="272" name="Google Shape;272;p34" descr="Diagram&#10;&#10;Description automatically generated"/>
          <p:cNvPicPr preferRelativeResize="0"/>
          <p:nvPr/>
        </p:nvPicPr>
        <p:blipFill rotWithShape="1">
          <a:blip r:embed="rId4">
            <a:alphaModFix/>
          </a:blip>
          <a:srcRect/>
          <a:stretch/>
        </p:blipFill>
        <p:spPr>
          <a:xfrm>
            <a:off x="7837346" y="0"/>
            <a:ext cx="4354654" cy="22930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a:t>
            </a:r>
            <a:endParaRPr/>
          </a:p>
        </p:txBody>
      </p:sp>
      <p:sp>
        <p:nvSpPr>
          <p:cNvPr id="130" name="Google Shape;130;p15"/>
          <p:cNvSpPr txBox="1">
            <a:spLocks noGrp="1"/>
          </p:cNvSpPr>
          <p:nvPr>
            <p:ph type="body" idx="1"/>
          </p:nvPr>
        </p:nvSpPr>
        <p:spPr>
          <a:xfrm>
            <a:off x="1063752" y="1671242"/>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0" lvl="0" indent="0" algn="just" rtl="0">
              <a:lnSpc>
                <a:spcPct val="90000"/>
              </a:lnSpc>
              <a:spcBef>
                <a:spcPts val="1200"/>
              </a:spcBef>
              <a:spcAft>
                <a:spcPts val="0"/>
              </a:spcAft>
              <a:buSzPts val="1700"/>
              <a:buNone/>
            </a:pPr>
            <a:endParaRPr/>
          </a:p>
          <a:p>
            <a:pPr marL="0" lvl="0" indent="0" algn="just" rtl="0">
              <a:lnSpc>
                <a:spcPct val="90000"/>
              </a:lnSpc>
              <a:spcBef>
                <a:spcPts val="1200"/>
              </a:spcBef>
              <a:spcAft>
                <a:spcPts val="0"/>
              </a:spcAft>
              <a:buSzPts val="2040"/>
              <a:buNone/>
            </a:pPr>
            <a:r>
              <a:rPr lang="en-US" sz="2400"/>
              <a:t>A semaphore S is an integer variable that, apart from initialization is accessible only through two standard atomic operations: wait and signal. These operations were originally termed P (for wait) and V (for signal).</a:t>
            </a:r>
            <a:endParaRPr/>
          </a:p>
        </p:txBody>
      </p:sp>
      <p:sp>
        <p:nvSpPr>
          <p:cNvPr id="131" name="Google Shape;131;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pic>
        <p:nvPicPr>
          <p:cNvPr id="132" name="Google Shape;132;p15" descr="Diagram&#10;&#10;Description automatically generated"/>
          <p:cNvPicPr preferRelativeResize="0"/>
          <p:nvPr/>
        </p:nvPicPr>
        <p:blipFill rotWithShape="1">
          <a:blip r:embed="rId3">
            <a:alphaModFix/>
          </a:blip>
          <a:srcRect/>
          <a:stretch/>
        </p:blipFill>
        <p:spPr>
          <a:xfrm>
            <a:off x="3680343" y="3696638"/>
            <a:ext cx="4825218" cy="27974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a:t>
            </a:r>
            <a:endParaRPr/>
          </a:p>
        </p:txBody>
      </p:sp>
      <p:pic>
        <p:nvPicPr>
          <p:cNvPr id="138" name="Google Shape;138;p16" descr="Text, letter&#10;&#10;Description automatically generated"/>
          <p:cNvPicPr preferRelativeResize="0">
            <a:picLocks noGrp="1"/>
          </p:cNvPicPr>
          <p:nvPr>
            <p:ph type="body" idx="1"/>
          </p:nvPr>
        </p:nvPicPr>
        <p:blipFill rotWithShape="1">
          <a:blip r:embed="rId3">
            <a:alphaModFix/>
          </a:blip>
          <a:srcRect/>
          <a:stretch/>
        </p:blipFill>
        <p:spPr>
          <a:xfrm>
            <a:off x="4178104" y="1702191"/>
            <a:ext cx="4220307" cy="4304714"/>
          </a:xfrm>
          <a:prstGeom prst="rect">
            <a:avLst/>
          </a:prstGeom>
          <a:noFill/>
          <a:ln>
            <a:noFill/>
          </a:ln>
        </p:spPr>
      </p:pic>
      <p:sp>
        <p:nvSpPr>
          <p:cNvPr id="139" name="Google Shape;139;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a:t>
            </a:r>
            <a:endParaRPr/>
          </a:p>
        </p:txBody>
      </p:sp>
      <p:sp>
        <p:nvSpPr>
          <p:cNvPr id="145" name="Google Shape;145;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a:p>
        </p:txBody>
      </p:sp>
      <p:sp>
        <p:nvSpPr>
          <p:cNvPr id="146" name="Google Shape;146;p1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53339" algn="just" rtl="0">
              <a:lnSpc>
                <a:spcPct val="90000"/>
              </a:lnSpc>
              <a:spcBef>
                <a:spcPts val="0"/>
              </a:spcBef>
              <a:spcAft>
                <a:spcPts val="0"/>
              </a:spcAft>
              <a:buSzPts val="2040"/>
              <a:buNone/>
            </a:pPr>
            <a:endParaRPr sz="2400"/>
          </a:p>
          <a:p>
            <a:pPr marL="182880" lvl="0" indent="-182880" algn="just" rtl="0">
              <a:lnSpc>
                <a:spcPct val="90000"/>
              </a:lnSpc>
              <a:spcBef>
                <a:spcPts val="1200"/>
              </a:spcBef>
              <a:spcAft>
                <a:spcPts val="0"/>
              </a:spcAft>
              <a:buSzPts val="2040"/>
              <a:buChar char="▪"/>
            </a:pPr>
            <a:r>
              <a:rPr lang="en-US" sz="2400"/>
              <a:t>Modifications to the integer value of the semaphore in the wait and signal operations must be executed indivisibly. </a:t>
            </a:r>
            <a:endParaRPr/>
          </a:p>
          <a:p>
            <a:pPr marL="182880" lvl="0" indent="-182880" algn="just" rtl="0">
              <a:lnSpc>
                <a:spcPct val="90000"/>
              </a:lnSpc>
              <a:spcBef>
                <a:spcPts val="1200"/>
              </a:spcBef>
              <a:spcAft>
                <a:spcPts val="0"/>
              </a:spcAft>
              <a:buSzPts val="2040"/>
              <a:buChar char="▪"/>
            </a:pPr>
            <a:r>
              <a:rPr lang="en-US" sz="2400"/>
              <a:t>That is, when one process is updating the value of a semaphore, other processes cannot simultaneously modify that same semaphore value. </a:t>
            </a:r>
            <a:endParaRPr/>
          </a:p>
          <a:p>
            <a:pPr marL="182880" lvl="0" indent="-182880" algn="just" rtl="0">
              <a:lnSpc>
                <a:spcPct val="90000"/>
              </a:lnSpc>
              <a:spcBef>
                <a:spcPts val="1200"/>
              </a:spcBef>
              <a:spcAft>
                <a:spcPts val="0"/>
              </a:spcAft>
              <a:buSzPts val="2040"/>
              <a:buChar char="▪"/>
            </a:pPr>
            <a:r>
              <a:rPr lang="en-US" sz="2400"/>
              <a:t>In addition, in the case of the wait(S), the testing of the integer value of S (S&lt;=0) and its possible modification (S--) must also be executed without interruption.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a:t>
            </a:r>
            <a:endParaRPr/>
          </a:p>
        </p:txBody>
      </p:sp>
      <p:sp>
        <p:nvSpPr>
          <p:cNvPr id="152" name="Google Shape;152;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a:p>
        </p:txBody>
      </p:sp>
      <p:sp>
        <p:nvSpPr>
          <p:cNvPr id="153" name="Google Shape;153;p1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sz="2000"/>
              <a:t>We can use semaphores to deal with the n-process critical section problem. </a:t>
            </a:r>
            <a:endParaRPr/>
          </a:p>
          <a:p>
            <a:pPr marL="182880" lvl="0" indent="-182880" algn="just" rtl="0">
              <a:lnSpc>
                <a:spcPct val="90000"/>
              </a:lnSpc>
              <a:spcBef>
                <a:spcPts val="1200"/>
              </a:spcBef>
              <a:spcAft>
                <a:spcPts val="0"/>
              </a:spcAft>
              <a:buSzPts val="1700"/>
              <a:buChar char="▪"/>
            </a:pPr>
            <a:r>
              <a:rPr lang="en-US" sz="2000"/>
              <a:t>The n processes share a semaphore, mutex (standing for mutual exclusion) initialized to 1. </a:t>
            </a:r>
            <a:endParaRPr/>
          </a:p>
          <a:p>
            <a:pPr marL="182880" lvl="0" indent="-182880" algn="just" rtl="0">
              <a:lnSpc>
                <a:spcPct val="90000"/>
              </a:lnSpc>
              <a:spcBef>
                <a:spcPts val="1200"/>
              </a:spcBef>
              <a:spcAft>
                <a:spcPts val="0"/>
              </a:spcAft>
              <a:buSzPts val="1700"/>
              <a:buChar char="▪"/>
            </a:pPr>
            <a:r>
              <a:rPr lang="en-US" sz="2000"/>
              <a:t>Each process Pi is organized as follows: </a:t>
            </a:r>
            <a:endParaRPr sz="2400"/>
          </a:p>
        </p:txBody>
      </p:sp>
      <p:pic>
        <p:nvPicPr>
          <p:cNvPr id="154" name="Google Shape;154;p18"/>
          <p:cNvPicPr preferRelativeResize="0"/>
          <p:nvPr/>
        </p:nvPicPr>
        <p:blipFill rotWithShape="1">
          <a:blip r:embed="rId3">
            <a:alphaModFix/>
          </a:blip>
          <a:srcRect/>
          <a:stretch/>
        </p:blipFill>
        <p:spPr>
          <a:xfrm>
            <a:off x="2574388" y="3615397"/>
            <a:ext cx="7512147" cy="30225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a:t>
            </a:r>
            <a:endParaRPr/>
          </a:p>
        </p:txBody>
      </p:sp>
      <p:sp>
        <p:nvSpPr>
          <p:cNvPr id="160" name="Google Shape;160;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7</a:t>
            </a:fld>
            <a:endParaRPr/>
          </a:p>
        </p:txBody>
      </p:sp>
      <p:sp>
        <p:nvSpPr>
          <p:cNvPr id="161" name="Google Shape;161;p1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380"/>
              <a:buNone/>
            </a:pPr>
            <a:r>
              <a:rPr lang="en-US" sz="2800"/>
              <a:t>Is it a good solution?</a:t>
            </a:r>
            <a:endParaRPr/>
          </a:p>
          <a:p>
            <a:pPr marL="0" lvl="0" indent="0" algn="just" rtl="0">
              <a:lnSpc>
                <a:spcPct val="90000"/>
              </a:lnSpc>
              <a:spcBef>
                <a:spcPts val="1200"/>
              </a:spcBef>
              <a:spcAft>
                <a:spcPts val="0"/>
              </a:spcAft>
              <a:buSzPts val="2380"/>
              <a:buNone/>
            </a:pPr>
            <a:endParaRPr sz="2800"/>
          </a:p>
          <a:p>
            <a:pPr marL="182880" lvl="0" indent="-182880" algn="just" rtl="0">
              <a:lnSpc>
                <a:spcPct val="90000"/>
              </a:lnSpc>
              <a:spcBef>
                <a:spcPts val="1200"/>
              </a:spcBef>
              <a:spcAft>
                <a:spcPts val="0"/>
              </a:spcAft>
              <a:buSzPts val="2040"/>
              <a:buChar char="▪"/>
            </a:pPr>
            <a:r>
              <a:rPr lang="en-US" sz="2400"/>
              <a:t>Answer is </a:t>
            </a:r>
            <a:r>
              <a:rPr lang="en-US" sz="2400">
                <a:solidFill>
                  <a:srgbClr val="C00000"/>
                </a:solidFill>
              </a:rPr>
              <a:t>no</a:t>
            </a:r>
            <a:r>
              <a:rPr lang="en-US" sz="2400"/>
              <a:t>.</a:t>
            </a:r>
            <a:endParaRPr/>
          </a:p>
          <a:p>
            <a:pPr marL="182880" lvl="0" indent="-182880" algn="just" rtl="0">
              <a:lnSpc>
                <a:spcPct val="90000"/>
              </a:lnSpc>
              <a:spcBef>
                <a:spcPts val="1200"/>
              </a:spcBef>
              <a:spcAft>
                <a:spcPts val="0"/>
              </a:spcAft>
              <a:buSzPts val="2040"/>
              <a:buChar char="▪"/>
            </a:pPr>
            <a:r>
              <a:rPr lang="en-US" sz="2400"/>
              <a:t>Mutual exclusion==</a:t>
            </a:r>
            <a:r>
              <a:rPr lang="en-US" sz="2400">
                <a:solidFill>
                  <a:srgbClr val="C00000"/>
                </a:solidFill>
              </a:rPr>
              <a:t>Yes</a:t>
            </a:r>
            <a:endParaRPr/>
          </a:p>
          <a:p>
            <a:pPr marL="182880" lvl="0" indent="-182880" algn="just" rtl="0">
              <a:lnSpc>
                <a:spcPct val="90000"/>
              </a:lnSpc>
              <a:spcBef>
                <a:spcPts val="1200"/>
              </a:spcBef>
              <a:spcAft>
                <a:spcPts val="0"/>
              </a:spcAft>
              <a:buSzPts val="2040"/>
              <a:buChar char="▪"/>
            </a:pPr>
            <a:r>
              <a:rPr lang="en-US" sz="2400"/>
              <a:t>Progress== </a:t>
            </a:r>
            <a:r>
              <a:rPr lang="en-US" sz="2400">
                <a:solidFill>
                  <a:srgbClr val="C00000"/>
                </a:solidFill>
              </a:rPr>
              <a:t>Yes</a:t>
            </a:r>
            <a:endParaRPr/>
          </a:p>
          <a:p>
            <a:pPr marL="182880" lvl="0" indent="-182880" algn="just" rtl="0">
              <a:lnSpc>
                <a:spcPct val="90000"/>
              </a:lnSpc>
              <a:spcBef>
                <a:spcPts val="1200"/>
              </a:spcBef>
              <a:spcAft>
                <a:spcPts val="0"/>
              </a:spcAft>
              <a:buSzPts val="2040"/>
              <a:buChar char="▪"/>
            </a:pPr>
            <a:r>
              <a:rPr lang="en-US" sz="2400"/>
              <a:t>Bounded Waiting== </a:t>
            </a:r>
            <a:r>
              <a:rPr lang="en-US" sz="2400">
                <a:solidFill>
                  <a:srgbClr val="C00000"/>
                </a:solidFill>
              </a:rPr>
              <a:t>No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a:t>
            </a:r>
            <a:endParaRPr/>
          </a:p>
        </p:txBody>
      </p:sp>
      <p:sp>
        <p:nvSpPr>
          <p:cNvPr id="167" name="Google Shape;167;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8</a:t>
            </a:fld>
            <a:endParaRPr/>
          </a:p>
        </p:txBody>
      </p:sp>
      <p:sp>
        <p:nvSpPr>
          <p:cNvPr id="168" name="Google Shape;168;p2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sz="2000"/>
          </a:p>
          <a:p>
            <a:pPr marL="0" lvl="0" indent="0"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2040"/>
              <a:buChar char="▪"/>
            </a:pPr>
            <a:r>
              <a:rPr lang="en-US" sz="2400"/>
              <a:t>In a uni-processor environment, to ensure atomic execution, while executing wait and signal, interrupts can be disabled. </a:t>
            </a:r>
            <a:endParaRPr/>
          </a:p>
          <a:p>
            <a:pPr marL="0" lvl="0" indent="0" algn="just" rtl="0">
              <a:lnSpc>
                <a:spcPct val="90000"/>
              </a:lnSpc>
              <a:spcBef>
                <a:spcPts val="1200"/>
              </a:spcBef>
              <a:spcAft>
                <a:spcPts val="0"/>
              </a:spcAft>
              <a:buSzPts val="2040"/>
              <a:buNone/>
            </a:pPr>
            <a:endParaRPr sz="2400"/>
          </a:p>
          <a:p>
            <a:pPr marL="182880" lvl="0" indent="-182880" algn="just" rtl="0">
              <a:lnSpc>
                <a:spcPct val="90000"/>
              </a:lnSpc>
              <a:spcBef>
                <a:spcPts val="1200"/>
              </a:spcBef>
              <a:spcAft>
                <a:spcPts val="0"/>
              </a:spcAft>
              <a:buSzPts val="2040"/>
              <a:buChar char="▪"/>
            </a:pPr>
            <a:r>
              <a:rPr lang="en-US" sz="2400"/>
              <a:t>In case of a multi-processor environment, to ensure atomic execution is one can lock the data bus, or use a soft solution such as the Bakery algorithm. </a:t>
            </a:r>
            <a:endParaRPr sz="2400">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SEMAPHORES (BUSY WAITING)</a:t>
            </a:r>
            <a:endParaRPr/>
          </a:p>
        </p:txBody>
      </p:sp>
      <p:sp>
        <p:nvSpPr>
          <p:cNvPr id="174" name="Google Shape;174;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9</a:t>
            </a:fld>
            <a:endParaRPr/>
          </a:p>
        </p:txBody>
      </p:sp>
      <p:sp>
        <p:nvSpPr>
          <p:cNvPr id="175" name="Google Shape;175;p2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sz="2000"/>
              <a:t>While a process is in its critical section, any other process that tries to enter its critical section must loop continuously in the entry code. </a:t>
            </a:r>
            <a:endParaRPr/>
          </a:p>
          <a:p>
            <a:pPr marL="182880" lvl="0" indent="-182880" algn="just" rtl="0">
              <a:lnSpc>
                <a:spcPct val="90000"/>
              </a:lnSpc>
              <a:spcBef>
                <a:spcPts val="1200"/>
              </a:spcBef>
              <a:spcAft>
                <a:spcPts val="0"/>
              </a:spcAft>
              <a:buSzPts val="1700"/>
              <a:buChar char="▪"/>
            </a:pPr>
            <a:r>
              <a:rPr lang="en-US" sz="2000"/>
              <a:t>This continual looping is clearly a problem in a real multiprogramming system, where a single CPU is shared among many processes. </a:t>
            </a:r>
            <a:endParaRPr/>
          </a:p>
          <a:p>
            <a:pPr marL="182880" lvl="0" indent="-182880" algn="just" rtl="0">
              <a:lnSpc>
                <a:spcPct val="90000"/>
              </a:lnSpc>
              <a:spcBef>
                <a:spcPts val="1200"/>
              </a:spcBef>
              <a:spcAft>
                <a:spcPts val="0"/>
              </a:spcAft>
              <a:buSzPts val="1700"/>
              <a:buChar char="▪"/>
            </a:pPr>
            <a:r>
              <a:rPr lang="en-US" sz="2000"/>
              <a:t>Busy waiting wastes CPU cycles that some other process may be able to use productively. </a:t>
            </a:r>
            <a:endParaRPr/>
          </a:p>
          <a:p>
            <a:pPr marL="182880" lvl="0" indent="-182880" algn="just" rtl="0">
              <a:lnSpc>
                <a:spcPct val="90000"/>
              </a:lnSpc>
              <a:spcBef>
                <a:spcPts val="1200"/>
              </a:spcBef>
              <a:spcAft>
                <a:spcPts val="0"/>
              </a:spcAft>
              <a:buSzPts val="1700"/>
              <a:buChar char="▪"/>
            </a:pPr>
            <a:r>
              <a:rPr lang="en-US" sz="2000" b="1"/>
              <a:t>This type of semaphore is also called a spinlock</a:t>
            </a:r>
            <a:r>
              <a:rPr lang="en-US" sz="2000"/>
              <a:t> (because the process spins while waiting for the lock). </a:t>
            </a:r>
            <a:endParaRPr/>
          </a:p>
          <a:p>
            <a:pPr marL="182880" lvl="0" indent="-182880" algn="just" rtl="0">
              <a:lnSpc>
                <a:spcPct val="90000"/>
              </a:lnSpc>
              <a:spcBef>
                <a:spcPts val="1200"/>
              </a:spcBef>
              <a:spcAft>
                <a:spcPts val="0"/>
              </a:spcAft>
              <a:buSzPts val="1700"/>
              <a:buChar char="▪"/>
            </a:pPr>
            <a:r>
              <a:rPr lang="en-US" sz="2000"/>
              <a:t>Spinlocks are useful in multiprocessor systems. </a:t>
            </a:r>
            <a:endParaRPr/>
          </a:p>
          <a:p>
            <a:pPr marL="182880" lvl="0" indent="-182880" algn="just" rtl="0">
              <a:lnSpc>
                <a:spcPct val="90000"/>
              </a:lnSpc>
              <a:spcBef>
                <a:spcPts val="1200"/>
              </a:spcBef>
              <a:spcAft>
                <a:spcPts val="0"/>
              </a:spcAft>
              <a:buSzPts val="1700"/>
              <a:buChar char="▪"/>
            </a:pPr>
            <a:r>
              <a:rPr lang="en-US" sz="2000"/>
              <a:t>The advantage of a spinlock is that no context switch is required when a process must wait on a lock, and a context switch may take considerable time. </a:t>
            </a:r>
            <a:endParaRPr/>
          </a:p>
          <a:p>
            <a:pPr marL="182880" lvl="0" indent="-182880" algn="just" rtl="0">
              <a:lnSpc>
                <a:spcPct val="90000"/>
              </a:lnSpc>
              <a:spcBef>
                <a:spcPts val="1200"/>
              </a:spcBef>
              <a:spcAft>
                <a:spcPts val="0"/>
              </a:spcAft>
              <a:buSzPts val="1700"/>
              <a:buChar char="▪"/>
            </a:pPr>
            <a:r>
              <a:rPr lang="en-US"/>
              <a:t>S</a:t>
            </a:r>
            <a:r>
              <a:rPr lang="en-US" sz="2000"/>
              <a:t>pinlocks are useful when they are expected to be held for short times.</a:t>
            </a:r>
            <a:endParaRPr sz="2400"/>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1350</Words>
  <Application>Microsoft Office PowerPoint</Application>
  <PresentationFormat>Widescreen</PresentationFormat>
  <Paragraphs>158</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Noto Sans Symbols</vt:lpstr>
      <vt:lpstr>Rockwell</vt:lpstr>
      <vt:lpstr>Wood Type</vt:lpstr>
      <vt:lpstr>OPERATING SYSTEMS</vt:lpstr>
      <vt:lpstr>SEMAPHORES</vt:lpstr>
      <vt:lpstr>SEMAPHORES</vt:lpstr>
      <vt:lpstr>SEMAPHORES</vt:lpstr>
      <vt:lpstr>SEMAPHORES</vt:lpstr>
      <vt:lpstr>SEMAPHORES</vt:lpstr>
      <vt:lpstr>SEMAPHORES</vt:lpstr>
      <vt:lpstr>SEMAPHORES</vt:lpstr>
      <vt:lpstr>SEMAPHORES (BUSY WAITING)</vt:lpstr>
      <vt:lpstr>SEMAPHORES (MODIFIED)</vt:lpstr>
      <vt:lpstr>SEMAPHORES (MODIFIED)</vt:lpstr>
      <vt:lpstr>SEMAPHORES (MODIFIED)</vt:lpstr>
      <vt:lpstr>SEMAPHORES (MODIFIED)</vt:lpstr>
      <vt:lpstr>PowerPoint Presentation</vt:lpstr>
      <vt:lpstr>PROCESS SYNCHRONIZATION (EXAMPLE-1)</vt:lpstr>
      <vt:lpstr>PROCESS SYNCHRONIZATION (EXAMPLE-2)</vt:lpstr>
      <vt:lpstr>PAST PAPER QUESTIONS </vt:lpstr>
      <vt:lpstr>PowerPoint Presentation</vt:lpstr>
      <vt:lpstr>PowerPoint Presentation</vt:lpstr>
      <vt:lpstr>PROBLEMS WITH SEMAPHORES </vt:lpstr>
      <vt:lpstr>DEADLOCKS</vt:lpstr>
      <vt:lpstr>STARVATION</vt:lpstr>
      <vt:lpstr>VIOLATION OF MUTUAL EXCLUSION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Rabi Uddin</cp:lastModifiedBy>
  <cp:revision>2</cp:revision>
  <dcterms:modified xsi:type="dcterms:W3CDTF">2022-10-26T13:49:05Z</dcterms:modified>
</cp:coreProperties>
</file>