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dirty="0"/>
              <a:t>Razi Uddin</a:t>
            </a:r>
            <a:endParaRPr dirty="0"/>
          </a:p>
          <a:p>
            <a:pPr marL="0" lvl="0" indent="0" algn="ctr" rtl="0">
              <a:lnSpc>
                <a:spcPct val="90000"/>
              </a:lnSpc>
              <a:spcBef>
                <a:spcPts val="1200"/>
              </a:spcBef>
              <a:spcAft>
                <a:spcPts val="0"/>
              </a:spcAft>
              <a:buSzPts val="2380"/>
              <a:buNone/>
            </a:pPr>
            <a:r>
              <a:rPr lang="en-US" sz="2800" b="1"/>
              <a:t>Lecture # 20</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WHY WE NEED MULTI-THREADING</a:t>
            </a:r>
            <a:endParaRPr/>
          </a:p>
        </p:txBody>
      </p:sp>
      <p:sp>
        <p:nvSpPr>
          <p:cNvPr id="225" name="Google Shape;225;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182880" algn="l" rtl="0">
              <a:lnSpc>
                <a:spcPct val="90000"/>
              </a:lnSpc>
              <a:spcBef>
                <a:spcPts val="1200"/>
              </a:spcBef>
              <a:spcAft>
                <a:spcPts val="0"/>
              </a:spcAft>
              <a:buSzPts val="1700"/>
              <a:buChar char="▪"/>
            </a:pPr>
            <a:r>
              <a:rPr lang="en-US"/>
              <a:t>There are two main issues with processes: </a:t>
            </a:r>
            <a:endParaRPr/>
          </a:p>
          <a:p>
            <a:pPr marL="457200" lvl="0" indent="-457200" algn="just" rtl="0">
              <a:lnSpc>
                <a:spcPct val="90000"/>
              </a:lnSpc>
              <a:spcBef>
                <a:spcPts val="1200"/>
              </a:spcBef>
              <a:spcAft>
                <a:spcPts val="0"/>
              </a:spcAft>
              <a:buSzPts val="1700"/>
              <a:buFont typeface="Rockwell"/>
              <a:buAutoNum type="arabicPeriod"/>
            </a:pPr>
            <a:r>
              <a:rPr lang="en-US"/>
              <a:t>The fork() system call is expensive (it requires memory to memory copy of the executable image of the calling process and allocation of kernel resources to the child process).</a:t>
            </a:r>
            <a:endParaRPr/>
          </a:p>
          <a:p>
            <a:pPr marL="457200" lvl="0" indent="-457200" algn="just" rtl="0">
              <a:lnSpc>
                <a:spcPct val="90000"/>
              </a:lnSpc>
              <a:spcBef>
                <a:spcPts val="1200"/>
              </a:spcBef>
              <a:spcAft>
                <a:spcPts val="0"/>
              </a:spcAft>
              <a:buSzPts val="1700"/>
              <a:buFont typeface="Rockwell"/>
              <a:buAutoNum type="arabicPeriod"/>
            </a:pPr>
            <a:r>
              <a:rPr lang="en-US"/>
              <a:t>An inter-process communication channel (IPC) is required to pass information between a parent process and its children processes. </a:t>
            </a:r>
            <a:endParaRPr/>
          </a:p>
          <a:p>
            <a:pPr marL="182880" lvl="0" indent="-182880" algn="l" rtl="0">
              <a:lnSpc>
                <a:spcPct val="90000"/>
              </a:lnSpc>
              <a:spcBef>
                <a:spcPts val="1200"/>
              </a:spcBef>
              <a:spcAft>
                <a:spcPts val="0"/>
              </a:spcAft>
              <a:buSzPts val="1700"/>
              <a:buChar char="▪"/>
            </a:pPr>
            <a:r>
              <a:rPr lang="en-US"/>
              <a:t>These problems can be overcome by using threads. </a:t>
            </a:r>
            <a:endParaRPr/>
          </a:p>
        </p:txBody>
      </p:sp>
      <p:sp>
        <p:nvSpPr>
          <p:cNvPr id="226" name="Google Shape;226;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2" name="Google Shape;232;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a:t>
            </a:r>
            <a:endParaRPr/>
          </a:p>
        </p:txBody>
      </p:sp>
      <p:sp>
        <p:nvSpPr>
          <p:cNvPr id="236" name="Google Shape;236;p23"/>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thread sometimes called a lightweight process (LWP), is a basic unit of CPU utilization and executes within the address space of the process that creates it.</a:t>
            </a:r>
            <a:endParaRPr/>
          </a:p>
          <a:p>
            <a:pPr marL="182880" lvl="0" indent="-182880" algn="just" rtl="0">
              <a:lnSpc>
                <a:spcPct val="90000"/>
              </a:lnSpc>
              <a:spcBef>
                <a:spcPts val="1200"/>
              </a:spcBef>
              <a:spcAft>
                <a:spcPts val="0"/>
              </a:spcAft>
              <a:buSzPts val="1700"/>
              <a:buChar char="▪"/>
            </a:pPr>
            <a:r>
              <a:rPr lang="en-US"/>
              <a:t>A traditional (heavyweight) process has a single thread of control. </a:t>
            </a:r>
            <a:endParaRPr/>
          </a:p>
          <a:p>
            <a:pPr marL="182880" lvl="0" indent="-182880" algn="just" rtl="0">
              <a:lnSpc>
                <a:spcPct val="90000"/>
              </a:lnSpc>
              <a:spcBef>
                <a:spcPts val="1200"/>
              </a:spcBef>
              <a:spcAft>
                <a:spcPts val="0"/>
              </a:spcAft>
              <a:buSzPts val="1700"/>
              <a:buChar char="▪"/>
            </a:pPr>
            <a:r>
              <a:rPr lang="en-US"/>
              <a:t>If a process has multiple threads of control, it can do more than one task at a time.</a:t>
            </a:r>
            <a:endParaRPr sz="2000"/>
          </a:p>
          <a:p>
            <a:pPr marL="0" lvl="0" indent="0" algn="just" rtl="0">
              <a:lnSpc>
                <a:spcPct val="90000"/>
              </a:lnSpc>
              <a:spcBef>
                <a:spcPts val="1200"/>
              </a:spcBef>
              <a:spcAft>
                <a:spcPts val="0"/>
              </a:spcAft>
              <a:buSzPts val="2040"/>
              <a:buNone/>
            </a:pPr>
            <a:endParaRPr sz="2400"/>
          </a:p>
        </p:txBody>
      </p:sp>
      <p:sp>
        <p:nvSpPr>
          <p:cNvPr id="237" name="Google Shape;237;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8" name="Google Shape;238;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39" name="Google Shape;239;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3"/>
        <p:cNvGrpSpPr/>
        <p:nvPr/>
      </p:nvGrpSpPr>
      <p:grpSpPr>
        <a:xfrm>
          <a:off x="0" y="0"/>
          <a:ext cx="0" cy="0"/>
          <a:chOff x="0" y="0"/>
          <a:chExt cx="0" cy="0"/>
        </a:xfrm>
      </p:grpSpPr>
      <p:sp>
        <p:nvSpPr>
          <p:cNvPr id="244" name="Google Shape;244;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5" name="Google Shape;245;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a:t>
            </a:r>
            <a:endParaRPr/>
          </a:p>
        </p:txBody>
      </p:sp>
      <p:sp>
        <p:nvSpPr>
          <p:cNvPr id="249" name="Google Shape;249;p2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a:t>Threads have their own:</a:t>
            </a:r>
            <a:endParaRPr/>
          </a:p>
          <a:p>
            <a:pPr marL="182880" lvl="0" indent="-182880" algn="just" rtl="0">
              <a:lnSpc>
                <a:spcPct val="90000"/>
              </a:lnSpc>
              <a:spcBef>
                <a:spcPts val="1200"/>
              </a:spcBef>
              <a:spcAft>
                <a:spcPts val="0"/>
              </a:spcAft>
              <a:buSzPts val="2040"/>
              <a:buChar char="▪"/>
            </a:pPr>
            <a:r>
              <a:rPr lang="en-US" sz="2400"/>
              <a:t>Thread ID</a:t>
            </a:r>
            <a:endParaRPr/>
          </a:p>
          <a:p>
            <a:pPr marL="182880" lvl="0" indent="-182880" algn="just" rtl="0">
              <a:lnSpc>
                <a:spcPct val="90000"/>
              </a:lnSpc>
              <a:spcBef>
                <a:spcPts val="1200"/>
              </a:spcBef>
              <a:spcAft>
                <a:spcPts val="0"/>
              </a:spcAft>
              <a:buSzPts val="2040"/>
              <a:buChar char="▪"/>
            </a:pPr>
            <a:r>
              <a:rPr lang="en-US" sz="2400"/>
              <a:t>CPU context (PC, SP, register set, etc.)</a:t>
            </a:r>
            <a:endParaRPr/>
          </a:p>
          <a:p>
            <a:pPr marL="182880" lvl="0" indent="-182880" algn="just" rtl="0">
              <a:lnSpc>
                <a:spcPct val="90000"/>
              </a:lnSpc>
              <a:spcBef>
                <a:spcPts val="1200"/>
              </a:spcBef>
              <a:spcAft>
                <a:spcPts val="0"/>
              </a:spcAft>
              <a:buSzPts val="2040"/>
              <a:buChar char="▪"/>
            </a:pPr>
            <a:r>
              <a:rPr lang="en-US" sz="2400"/>
              <a:t>Stack</a:t>
            </a:r>
            <a:endParaRPr/>
          </a:p>
          <a:p>
            <a:pPr marL="182880" lvl="0" indent="-182880" algn="just" rtl="0">
              <a:lnSpc>
                <a:spcPct val="90000"/>
              </a:lnSpc>
              <a:spcBef>
                <a:spcPts val="1200"/>
              </a:spcBef>
              <a:spcAft>
                <a:spcPts val="0"/>
              </a:spcAft>
              <a:buSzPts val="2040"/>
              <a:buChar char="▪"/>
            </a:pPr>
            <a:r>
              <a:rPr lang="en-US" sz="2400"/>
              <a:t>Priority</a:t>
            </a:r>
            <a:endParaRPr/>
          </a:p>
          <a:p>
            <a:pPr marL="182880" lvl="0" indent="-182880" algn="just" rtl="0">
              <a:lnSpc>
                <a:spcPct val="90000"/>
              </a:lnSpc>
              <a:spcBef>
                <a:spcPts val="1200"/>
              </a:spcBef>
              <a:spcAft>
                <a:spcPts val="0"/>
              </a:spcAft>
              <a:buSzPts val="2040"/>
              <a:buChar char="▪"/>
            </a:pPr>
            <a:r>
              <a:rPr lang="en-US" sz="2400"/>
              <a:t>errno</a:t>
            </a:r>
            <a:endParaRPr sz="2400"/>
          </a:p>
          <a:p>
            <a:pPr marL="0" lvl="0" indent="0" algn="just" rtl="0">
              <a:lnSpc>
                <a:spcPct val="90000"/>
              </a:lnSpc>
              <a:spcBef>
                <a:spcPts val="1200"/>
              </a:spcBef>
              <a:spcAft>
                <a:spcPts val="0"/>
              </a:spcAft>
              <a:buSzPts val="1700"/>
              <a:buNone/>
            </a:pPr>
            <a:endParaRPr/>
          </a:p>
        </p:txBody>
      </p:sp>
      <p:sp>
        <p:nvSpPr>
          <p:cNvPr id="250" name="Google Shape;250;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1" name="Google Shape;251;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52" name="Google Shape;252;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8" name="Google Shape;258;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a:t>
            </a:r>
            <a:endParaRPr/>
          </a:p>
        </p:txBody>
      </p:sp>
      <p:sp>
        <p:nvSpPr>
          <p:cNvPr id="262" name="Google Shape;262;p2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a:t>Threads shares:</a:t>
            </a:r>
            <a:endParaRPr/>
          </a:p>
          <a:p>
            <a:pPr marL="182880" lvl="0" indent="-182880" algn="just" rtl="0">
              <a:lnSpc>
                <a:spcPct val="90000"/>
              </a:lnSpc>
              <a:spcBef>
                <a:spcPts val="1200"/>
              </a:spcBef>
              <a:spcAft>
                <a:spcPts val="0"/>
              </a:spcAft>
              <a:buSzPts val="2040"/>
              <a:buChar char="▪"/>
            </a:pPr>
            <a:r>
              <a:rPr lang="en-US" sz="2400"/>
              <a:t>Code and data</a:t>
            </a:r>
            <a:endParaRPr/>
          </a:p>
          <a:p>
            <a:pPr marL="182880" lvl="0" indent="-182880" algn="just" rtl="0">
              <a:lnSpc>
                <a:spcPct val="90000"/>
              </a:lnSpc>
              <a:spcBef>
                <a:spcPts val="1200"/>
              </a:spcBef>
              <a:spcAft>
                <a:spcPts val="0"/>
              </a:spcAft>
              <a:buSzPts val="2040"/>
              <a:buChar char="▪"/>
            </a:pPr>
            <a:r>
              <a:rPr lang="en-US" sz="2400"/>
              <a:t>Open files (through the PPFDT)</a:t>
            </a:r>
            <a:endParaRPr/>
          </a:p>
          <a:p>
            <a:pPr marL="182880" lvl="0" indent="-182880" algn="just" rtl="0">
              <a:lnSpc>
                <a:spcPct val="90000"/>
              </a:lnSpc>
              <a:spcBef>
                <a:spcPts val="1200"/>
              </a:spcBef>
              <a:spcAft>
                <a:spcPts val="0"/>
              </a:spcAft>
              <a:buSzPts val="2040"/>
              <a:buChar char="▪"/>
            </a:pPr>
            <a:r>
              <a:rPr lang="en-US" sz="2400"/>
              <a:t>Current working directory</a:t>
            </a:r>
            <a:endParaRPr/>
          </a:p>
          <a:p>
            <a:pPr marL="182880" lvl="0" indent="-182880" algn="just" rtl="0">
              <a:lnSpc>
                <a:spcPct val="90000"/>
              </a:lnSpc>
              <a:spcBef>
                <a:spcPts val="1200"/>
              </a:spcBef>
              <a:spcAft>
                <a:spcPts val="0"/>
              </a:spcAft>
              <a:buSzPts val="2040"/>
              <a:buChar char="▪"/>
            </a:pPr>
            <a:r>
              <a:rPr lang="en-US" sz="2400"/>
              <a:t>User and group IDs</a:t>
            </a:r>
            <a:endParaRPr/>
          </a:p>
          <a:p>
            <a:pPr marL="182880" lvl="0" indent="-182880" algn="just" rtl="0">
              <a:lnSpc>
                <a:spcPct val="90000"/>
              </a:lnSpc>
              <a:spcBef>
                <a:spcPts val="1200"/>
              </a:spcBef>
              <a:spcAft>
                <a:spcPts val="0"/>
              </a:spcAft>
              <a:buSzPts val="2040"/>
              <a:buChar char="▪"/>
            </a:pPr>
            <a:r>
              <a:rPr lang="en-US" sz="2400"/>
              <a:t>Signal setups and handlers</a:t>
            </a:r>
            <a:endParaRPr/>
          </a:p>
          <a:p>
            <a:pPr marL="182880" lvl="0" indent="-182880" algn="just" rtl="0">
              <a:lnSpc>
                <a:spcPct val="90000"/>
              </a:lnSpc>
              <a:spcBef>
                <a:spcPts val="1200"/>
              </a:spcBef>
              <a:spcAft>
                <a:spcPts val="0"/>
              </a:spcAft>
              <a:buSzPts val="2040"/>
              <a:buChar char="▪"/>
            </a:pPr>
            <a:r>
              <a:rPr lang="en-US" sz="2400"/>
              <a:t>PCB</a:t>
            </a:r>
            <a:endParaRPr/>
          </a:p>
        </p:txBody>
      </p:sp>
      <p:sp>
        <p:nvSpPr>
          <p:cNvPr id="263" name="Google Shape;263;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4" name="Google Shape;264;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65" name="Google Shape;265;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26" descr="Diagram&#10;&#10;Description automatically generated"/>
          <p:cNvPicPr preferRelativeResize="0">
            <a:picLocks noGrp="1"/>
          </p:cNvPicPr>
          <p:nvPr>
            <p:ph type="body" idx="1"/>
          </p:nvPr>
        </p:nvPicPr>
        <p:blipFill rotWithShape="1">
          <a:blip r:embed="rId3">
            <a:alphaModFix/>
          </a:blip>
          <a:srcRect/>
          <a:stretch/>
        </p:blipFill>
        <p:spPr>
          <a:xfrm>
            <a:off x="2236763" y="844062"/>
            <a:ext cx="7554351" cy="5264638"/>
          </a:xfrm>
          <a:prstGeom prst="rect">
            <a:avLst/>
          </a:prstGeom>
          <a:noFill/>
          <a:ln>
            <a:noFill/>
          </a:ln>
        </p:spPr>
      </p:pic>
      <p:sp>
        <p:nvSpPr>
          <p:cNvPr id="271" name="Google Shape;271;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
        <p:nvSpPr>
          <p:cNvPr id="272" name="Google Shape;272;p26"/>
          <p:cNvSpPr txBox="1"/>
          <p:nvPr/>
        </p:nvSpPr>
        <p:spPr>
          <a:xfrm>
            <a:off x="4329332" y="6627168"/>
            <a:ext cx="6098344"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u="none" strike="noStrike" cap="none">
                <a:solidFill>
                  <a:schemeClr val="dk1"/>
                </a:solidFill>
                <a:latin typeface="Rockwell"/>
                <a:ea typeface="Rockwell"/>
                <a:cs typeface="Rockwell"/>
                <a:sym typeface="Rockwell"/>
              </a:rPr>
              <a:t>https://www.tutorialspoint.com/operating_system/os_multi_threading.htm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278" name="Google Shape;278;p27" descr="Radar chart&#10;&#10;Description automatically generated"/>
          <p:cNvPicPr preferRelativeResize="0">
            <a:picLocks noGrp="1"/>
          </p:cNvPicPr>
          <p:nvPr>
            <p:ph type="body" idx="1"/>
          </p:nvPr>
        </p:nvPicPr>
        <p:blipFill rotWithShape="1">
          <a:blip r:embed="rId3">
            <a:alphaModFix/>
          </a:blip>
          <a:srcRect/>
          <a:stretch/>
        </p:blipFill>
        <p:spPr>
          <a:xfrm>
            <a:off x="3334044" y="844063"/>
            <a:ext cx="5683348" cy="5317586"/>
          </a:xfrm>
          <a:prstGeom prst="rect">
            <a:avLst/>
          </a:prstGeom>
          <a:noFill/>
          <a:ln>
            <a:noFill/>
          </a:ln>
        </p:spPr>
      </p:pic>
      <p:sp>
        <p:nvSpPr>
          <p:cNvPr id="279" name="Google Shape;279;p27"/>
          <p:cNvSpPr txBox="1"/>
          <p:nvPr/>
        </p:nvSpPr>
        <p:spPr>
          <a:xfrm>
            <a:off x="478301" y="659397"/>
            <a:ext cx="46564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Rockwell"/>
                <a:ea typeface="Rockwell"/>
                <a:cs typeface="Rockwell"/>
                <a:sym typeface="Rockwell"/>
              </a:rPr>
              <a:t>Single-Threaded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
        <p:nvSpPr>
          <p:cNvPr id="285" name="Google Shape;285;p28"/>
          <p:cNvSpPr txBox="1"/>
          <p:nvPr/>
        </p:nvSpPr>
        <p:spPr>
          <a:xfrm>
            <a:off x="478301" y="659397"/>
            <a:ext cx="465640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FF0000"/>
                </a:solidFill>
                <a:latin typeface="Rockwell"/>
                <a:ea typeface="Rockwell"/>
                <a:cs typeface="Rockwell"/>
                <a:sym typeface="Rockwell"/>
              </a:rPr>
              <a:t>Multi-Threaded</a:t>
            </a:r>
            <a:endParaRPr/>
          </a:p>
        </p:txBody>
      </p:sp>
      <p:pic>
        <p:nvPicPr>
          <p:cNvPr id="286" name="Google Shape;286;p28" descr="Diagram&#10;&#10;Description automatically generated with medium confidence"/>
          <p:cNvPicPr preferRelativeResize="0">
            <a:picLocks noGrp="1"/>
          </p:cNvPicPr>
          <p:nvPr>
            <p:ph type="body" idx="1"/>
          </p:nvPr>
        </p:nvPicPr>
        <p:blipFill rotWithShape="1">
          <a:blip r:embed="rId3">
            <a:alphaModFix/>
          </a:blip>
          <a:srcRect/>
          <a:stretch/>
        </p:blipFill>
        <p:spPr>
          <a:xfrm>
            <a:off x="2804159" y="1294545"/>
            <a:ext cx="6677465" cy="5160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92" name="Google Shape;292;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 (ADVANTAGES)</a:t>
            </a:r>
            <a:endParaRPr/>
          </a:p>
        </p:txBody>
      </p:sp>
      <p:sp>
        <p:nvSpPr>
          <p:cNvPr id="296" name="Google Shape;296;p29"/>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Responsiveness</a:t>
            </a:r>
            <a:r>
              <a:rPr lang="en-US" sz="2000"/>
              <a:t>—Multithreading an interactive application may allow a program to continue running even if part of it is blocked or is performing a lengthy operation, thereby increasing responsiveness to the user. </a:t>
            </a:r>
            <a:endParaRPr/>
          </a:p>
          <a:p>
            <a:pPr marL="0" lvl="0" indent="0" algn="just" rtl="0">
              <a:lnSpc>
                <a:spcPct val="90000"/>
              </a:lnSpc>
              <a:spcBef>
                <a:spcPts val="120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Resource sharing</a:t>
            </a:r>
            <a:r>
              <a:rPr lang="en-US" sz="2000"/>
              <a:t>—By default, threads share the memory and the resources of the process to which they belong. Code sharing allows an application to have several different threads of activity all within the same address space.</a:t>
            </a:r>
            <a:endParaRPr sz="2400"/>
          </a:p>
        </p:txBody>
      </p:sp>
      <p:sp>
        <p:nvSpPr>
          <p:cNvPr id="297" name="Google Shape;297;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8" name="Google Shape;298;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9" name="Google Shape;29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5" name="Google Shape;305;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 (ADVANTAGES)</a:t>
            </a:r>
            <a:endParaRPr/>
          </a:p>
        </p:txBody>
      </p:sp>
      <p:sp>
        <p:nvSpPr>
          <p:cNvPr id="309" name="Google Shape;309;p3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Economy</a:t>
            </a:r>
            <a:r>
              <a:rPr lang="en-US" sz="2000"/>
              <a:t>—Allocating memory and resources for process creation is costly. Alternatively, because threads share resources of the process to which they belong, it is more economical to create and context switch threads. </a:t>
            </a:r>
            <a:endParaRPr/>
          </a:p>
          <a:p>
            <a:pPr marL="0" lvl="0" indent="0" algn="just" rtl="0">
              <a:lnSpc>
                <a:spcPct val="90000"/>
              </a:lnSpc>
              <a:spcBef>
                <a:spcPts val="120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Utilization of multiprocessor architectures</a:t>
            </a:r>
            <a:r>
              <a:rPr lang="en-US" sz="2000"/>
              <a:t>—The benefits of multithreading can be greatly increased in a multiprocessor environment, where each thread may be running in parallel on a different processor. A single-threaded process can only run on one CPU no matter how many are available. Multithreading on multi-CPU machines increases concurrency. </a:t>
            </a:r>
            <a:endParaRPr sz="2400"/>
          </a:p>
        </p:txBody>
      </p:sp>
      <p:sp>
        <p:nvSpPr>
          <p:cNvPr id="310" name="Google Shape;310;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1" name="Google Shape;311;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2" name="Google Shape;312;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8" name="Google Shape;318;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MULTI-THREADING (DISADVANTAGES)</a:t>
            </a:r>
            <a:endParaRPr/>
          </a:p>
        </p:txBody>
      </p:sp>
      <p:sp>
        <p:nvSpPr>
          <p:cNvPr id="322" name="Google Shape;322;p31"/>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Resource sharing</a:t>
            </a:r>
            <a:r>
              <a:rPr lang="en-US" sz="2000"/>
              <a:t>—Whereas resource sharing is one of the major advantages of threads, it is also a disadvantage because proper synchronization is needed between threads for accessing the shared resources (e.g., data and files). </a:t>
            </a:r>
            <a:endParaRPr/>
          </a:p>
          <a:p>
            <a:pPr marL="0" lvl="0" indent="0" algn="just" rtl="0">
              <a:lnSpc>
                <a:spcPct val="90000"/>
              </a:lnSpc>
              <a:spcBef>
                <a:spcPts val="1200"/>
              </a:spcBef>
              <a:spcAft>
                <a:spcPts val="0"/>
              </a:spcAft>
              <a:buSzPts val="1700"/>
              <a:buNone/>
            </a:pPr>
            <a:endParaRPr sz="2000"/>
          </a:p>
          <a:p>
            <a:pPr marL="0" lvl="0" indent="0" algn="just" rtl="0">
              <a:lnSpc>
                <a:spcPct val="90000"/>
              </a:lnSpc>
              <a:spcBef>
                <a:spcPts val="1200"/>
              </a:spcBef>
              <a:spcAft>
                <a:spcPts val="0"/>
              </a:spcAft>
              <a:buSzPts val="2040"/>
              <a:buNone/>
            </a:pPr>
            <a:r>
              <a:rPr lang="en-US" sz="2400" b="1">
                <a:solidFill>
                  <a:srgbClr val="FF0000"/>
                </a:solidFill>
              </a:rPr>
              <a:t>Difficult programming model</a:t>
            </a:r>
            <a:r>
              <a:rPr lang="en-US" sz="2000"/>
              <a:t>—It is difficult to write, debug, and maintain multithreaded programs for an average user. This is particularly true when it comes to writing code for synchronized access to shared resources. </a:t>
            </a:r>
            <a:endParaRPr sz="2400"/>
          </a:p>
        </p:txBody>
      </p:sp>
      <p:sp>
        <p:nvSpPr>
          <p:cNvPr id="323" name="Google Shape;323;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24" name="Google Shape;324;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5" name="Google Shape;325;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20" name="Google Shape;120;p1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Moving a process into the foreground (fg): </a:t>
            </a: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use the fg command to resume the execution of a suspended job in the foreground or move a background job into the foreground. </a:t>
            </a:r>
            <a:endParaRPr/>
          </a:p>
          <a:p>
            <a:pPr marL="0" lvl="0" indent="0" algn="ctr" rtl="0">
              <a:lnSpc>
                <a:spcPct val="90000"/>
              </a:lnSpc>
              <a:spcBef>
                <a:spcPts val="1200"/>
              </a:spcBef>
              <a:spcAft>
                <a:spcPts val="0"/>
              </a:spcAft>
              <a:buSzPts val="1700"/>
              <a:buNone/>
            </a:pPr>
            <a:r>
              <a:rPr lang="en-US" b="1"/>
              <a:t>fg [%job_id]</a:t>
            </a:r>
            <a:endParaRPr/>
          </a:p>
          <a:p>
            <a:pPr marL="182880" lvl="0" indent="-182880" algn="just" rtl="0">
              <a:lnSpc>
                <a:spcPct val="90000"/>
              </a:lnSpc>
              <a:spcBef>
                <a:spcPts val="1200"/>
              </a:spcBef>
              <a:spcAft>
                <a:spcPts val="0"/>
              </a:spcAft>
              <a:buSzPts val="1700"/>
              <a:buChar char="▪"/>
            </a:pPr>
            <a:r>
              <a:rPr lang="en-US"/>
              <a:t>Where job_id is the job ID (not process ID) of the suspended or background process. </a:t>
            </a:r>
            <a:endParaRPr/>
          </a:p>
          <a:p>
            <a:pPr marL="182880" lvl="0" indent="-182880" algn="just" rtl="0">
              <a:lnSpc>
                <a:spcPct val="90000"/>
              </a:lnSpc>
              <a:spcBef>
                <a:spcPts val="1200"/>
              </a:spcBef>
              <a:spcAft>
                <a:spcPts val="0"/>
              </a:spcAft>
              <a:buSzPts val="1700"/>
              <a:buChar char="▪"/>
            </a:pPr>
            <a:r>
              <a:rPr lang="en-US"/>
              <a:t>If %job_id is omitted, the current job is assumed. </a:t>
            </a:r>
            <a:endParaRPr/>
          </a:p>
        </p:txBody>
      </p:sp>
      <p:sp>
        <p:nvSpPr>
          <p:cNvPr id="121" name="Google Shape;121;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2" name="Google Shape;122;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3" name="Google Shape;123;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31" name="Google Shape;331;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TYPES OF PARALLELISM</a:t>
            </a:r>
            <a:endParaRPr/>
          </a:p>
        </p:txBody>
      </p:sp>
      <p:sp>
        <p:nvSpPr>
          <p:cNvPr id="335" name="Google Shape;335;p32"/>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sz="2000"/>
              <a:t>In general, there are two types of parallelism: data parallelism and task parallelism. </a:t>
            </a:r>
            <a:endParaRPr/>
          </a:p>
          <a:p>
            <a:pPr marL="0" lvl="0" indent="0" algn="just" rtl="0">
              <a:lnSpc>
                <a:spcPct val="90000"/>
              </a:lnSpc>
              <a:spcBef>
                <a:spcPts val="1200"/>
              </a:spcBef>
              <a:spcAft>
                <a:spcPts val="0"/>
              </a:spcAft>
              <a:buSzPts val="1700"/>
              <a:buNone/>
            </a:pPr>
            <a:endParaRPr sz="2000" b="1">
              <a:solidFill>
                <a:srgbClr val="C00000"/>
              </a:solidFill>
            </a:endParaRPr>
          </a:p>
          <a:p>
            <a:pPr marL="0" lvl="0" indent="0" algn="just" rtl="0">
              <a:lnSpc>
                <a:spcPct val="90000"/>
              </a:lnSpc>
              <a:spcBef>
                <a:spcPts val="1200"/>
              </a:spcBef>
              <a:spcAft>
                <a:spcPts val="0"/>
              </a:spcAft>
              <a:buSzPts val="1700"/>
              <a:buNone/>
            </a:pPr>
            <a:r>
              <a:rPr lang="en-US" sz="2000" b="1">
                <a:solidFill>
                  <a:srgbClr val="C00000"/>
                </a:solidFill>
              </a:rPr>
              <a:t>Data parallelism</a:t>
            </a:r>
            <a:r>
              <a:rPr lang="en-US" b="1">
                <a:solidFill>
                  <a:srgbClr val="C00000"/>
                </a:solidFill>
              </a:rPr>
              <a:t>—</a:t>
            </a:r>
            <a:r>
              <a:rPr lang="en-US" sz="2000"/>
              <a:t>focuses on distributing subsets of the same data across multiple computing cores and performing the same operation on each core. </a:t>
            </a:r>
            <a:endParaRPr/>
          </a:p>
          <a:p>
            <a:pPr marL="0" lvl="0" indent="0" algn="just" rtl="0">
              <a:lnSpc>
                <a:spcPct val="90000"/>
              </a:lnSpc>
              <a:spcBef>
                <a:spcPts val="1200"/>
              </a:spcBef>
              <a:spcAft>
                <a:spcPts val="0"/>
              </a:spcAft>
              <a:buSzPts val="1700"/>
              <a:buNone/>
            </a:pPr>
            <a:endParaRPr b="1"/>
          </a:p>
          <a:p>
            <a:pPr marL="0" lvl="0" indent="0" algn="just" rtl="0">
              <a:lnSpc>
                <a:spcPct val="90000"/>
              </a:lnSpc>
              <a:spcBef>
                <a:spcPts val="1200"/>
              </a:spcBef>
              <a:spcAft>
                <a:spcPts val="0"/>
              </a:spcAft>
              <a:buSzPts val="1700"/>
              <a:buNone/>
            </a:pPr>
            <a:r>
              <a:rPr lang="en-US" sz="2000" b="1">
                <a:solidFill>
                  <a:srgbClr val="C00000"/>
                </a:solidFill>
              </a:rPr>
              <a:t>Task parallelism—</a:t>
            </a:r>
            <a:r>
              <a:rPr lang="en-US" sz="2000"/>
              <a:t>involves distributing not data but tasks (threads) across multiple computing cores. Each thread is performing a unique operation. Different threads may be operating on the same data, or they may be operating on different data.</a:t>
            </a:r>
            <a:endParaRPr sz="2400" b="1"/>
          </a:p>
        </p:txBody>
      </p:sp>
      <p:sp>
        <p:nvSpPr>
          <p:cNvPr id="336" name="Google Shape;336;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7" name="Google Shape;337;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8" name="Google Shape;338;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44" name="Google Shape;344;p3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POSIX THREADS (THE PTHREAD LIBRARY)</a:t>
            </a:r>
            <a:endParaRPr/>
          </a:p>
        </p:txBody>
      </p:sp>
      <p:sp>
        <p:nvSpPr>
          <p:cNvPr id="348" name="Google Shape;348;p33"/>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sz="2000"/>
          </a:p>
          <a:p>
            <a:pPr marL="182880" lvl="0" indent="-182880" algn="just" rtl="0">
              <a:lnSpc>
                <a:spcPct val="90000"/>
              </a:lnSpc>
              <a:spcBef>
                <a:spcPts val="1200"/>
              </a:spcBef>
              <a:spcAft>
                <a:spcPts val="0"/>
              </a:spcAft>
              <a:buSzPts val="1700"/>
              <a:buChar char="▪"/>
            </a:pPr>
            <a:r>
              <a:rPr lang="en-US" sz="2000"/>
              <a:t>Pthreads refers to the POSIX standard defining an API for thread creation, scheduling, and synchronization. </a:t>
            </a:r>
            <a:endParaRPr/>
          </a:p>
          <a:p>
            <a:pPr marL="182880" lvl="0" indent="-182880" algn="just" rtl="0">
              <a:lnSpc>
                <a:spcPct val="90000"/>
              </a:lnSpc>
              <a:spcBef>
                <a:spcPts val="1200"/>
              </a:spcBef>
              <a:spcAft>
                <a:spcPts val="0"/>
              </a:spcAft>
              <a:buSzPts val="1700"/>
              <a:buChar char="▪"/>
            </a:pPr>
            <a:r>
              <a:rPr lang="en-US" sz="2000"/>
              <a:t>This is a specification for thread behavior not an implementation. </a:t>
            </a:r>
            <a:endParaRPr/>
          </a:p>
          <a:p>
            <a:pPr marL="182880" lvl="0" indent="-182880" algn="just" rtl="0">
              <a:lnSpc>
                <a:spcPct val="90000"/>
              </a:lnSpc>
              <a:spcBef>
                <a:spcPts val="1200"/>
              </a:spcBef>
              <a:spcAft>
                <a:spcPts val="0"/>
              </a:spcAft>
              <a:buSzPts val="1700"/>
              <a:buChar char="▪"/>
            </a:pPr>
            <a:r>
              <a:rPr lang="en-US" sz="2000"/>
              <a:t>OS designers may implement the specification in any way they wish. </a:t>
            </a:r>
            <a:endParaRPr/>
          </a:p>
          <a:p>
            <a:pPr marL="182880" lvl="0" indent="-182880" algn="just" rtl="0">
              <a:lnSpc>
                <a:spcPct val="90000"/>
              </a:lnSpc>
              <a:spcBef>
                <a:spcPts val="1200"/>
              </a:spcBef>
              <a:spcAft>
                <a:spcPts val="0"/>
              </a:spcAft>
              <a:buSzPts val="1700"/>
              <a:buChar char="▪"/>
            </a:pPr>
            <a:r>
              <a:rPr lang="en-US" sz="2000"/>
              <a:t>Generally, libraries implementing the Pthreads specification are restricted to UNIX-based systems such as Solaris 2. </a:t>
            </a:r>
            <a:endParaRPr sz="2400"/>
          </a:p>
        </p:txBody>
      </p:sp>
      <p:sp>
        <p:nvSpPr>
          <p:cNvPr id="349" name="Google Shape;349;p3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0" name="Google Shape;350;p3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1" name="Google Shape;351;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34"/>
          <p:cNvSpPr/>
          <p:nvPr/>
        </p:nvSpPr>
        <p:spPr>
          <a:xfrm>
            <a:off x="0" y="-9525"/>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57" name="Google Shape;357;p3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CREATING A THREAD</a:t>
            </a:r>
            <a:endParaRPr/>
          </a:p>
        </p:txBody>
      </p:sp>
      <p:sp>
        <p:nvSpPr>
          <p:cNvPr id="361" name="Google Shape;361;p3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dirty="0"/>
              <a:t>You can create a threads by using the </a:t>
            </a:r>
            <a:r>
              <a:rPr lang="en-US" sz="2000" dirty="0" err="1"/>
              <a:t>pthread_create</a:t>
            </a:r>
            <a:r>
              <a:rPr lang="en-US" sz="2000" dirty="0"/>
              <a:t>() call.</a:t>
            </a:r>
            <a:endParaRPr dirty="0"/>
          </a:p>
          <a:p>
            <a:pPr marL="182880" lvl="0" indent="-182880" algn="just" rtl="0">
              <a:lnSpc>
                <a:spcPct val="90000"/>
              </a:lnSpc>
              <a:spcBef>
                <a:spcPts val="1200"/>
              </a:spcBef>
              <a:spcAft>
                <a:spcPts val="0"/>
              </a:spcAft>
              <a:buSzPts val="1700"/>
              <a:buChar char="▪"/>
            </a:pPr>
            <a:r>
              <a:rPr lang="en-US" sz="2000" dirty="0"/>
              <a:t>Here is the syntax of this call. </a:t>
            </a:r>
            <a:endParaRPr dirty="0"/>
          </a:p>
          <a:p>
            <a:pPr marL="0" lvl="0" indent="0" algn="ctr" rtl="0">
              <a:lnSpc>
                <a:spcPct val="90000"/>
              </a:lnSpc>
              <a:spcBef>
                <a:spcPts val="1200"/>
              </a:spcBef>
              <a:spcAft>
                <a:spcPts val="0"/>
              </a:spcAft>
              <a:buSzPts val="1700"/>
              <a:buNone/>
            </a:pPr>
            <a:r>
              <a:rPr lang="en-US" sz="2000" b="1" dirty="0">
                <a:solidFill>
                  <a:srgbClr val="C00000"/>
                </a:solidFill>
              </a:rPr>
              <a:t>int </a:t>
            </a:r>
            <a:r>
              <a:rPr lang="en-US" sz="2000" b="1" dirty="0" err="1">
                <a:solidFill>
                  <a:srgbClr val="C00000"/>
                </a:solidFill>
              </a:rPr>
              <a:t>pthread_create</a:t>
            </a:r>
            <a:r>
              <a:rPr lang="en-US" sz="2000" b="1" dirty="0">
                <a:solidFill>
                  <a:srgbClr val="C00000"/>
                </a:solidFill>
              </a:rPr>
              <a:t>(</a:t>
            </a:r>
            <a:r>
              <a:rPr lang="en-US" sz="2000" b="1" dirty="0" err="1">
                <a:solidFill>
                  <a:srgbClr val="C00000"/>
                </a:solidFill>
              </a:rPr>
              <a:t>pthread_t</a:t>
            </a:r>
            <a:r>
              <a:rPr lang="en-US" sz="2000" b="1" dirty="0">
                <a:solidFill>
                  <a:srgbClr val="C00000"/>
                </a:solidFill>
              </a:rPr>
              <a:t> *</a:t>
            </a:r>
            <a:r>
              <a:rPr lang="en-US" sz="2000" b="1" dirty="0" err="1">
                <a:solidFill>
                  <a:srgbClr val="C00000"/>
                </a:solidFill>
              </a:rPr>
              <a:t>threadp</a:t>
            </a:r>
            <a:r>
              <a:rPr lang="en-US" sz="2000" b="1" dirty="0">
                <a:solidFill>
                  <a:srgbClr val="C00000"/>
                </a:solidFill>
              </a:rPr>
              <a:t>, const </a:t>
            </a:r>
            <a:r>
              <a:rPr lang="en-US" sz="2000" b="1" dirty="0" err="1">
                <a:solidFill>
                  <a:srgbClr val="C00000"/>
                </a:solidFill>
              </a:rPr>
              <a:t>pthread_attr_t</a:t>
            </a:r>
            <a:r>
              <a:rPr lang="en-US" sz="2000" b="1" dirty="0">
                <a:solidFill>
                  <a:srgbClr val="C00000"/>
                </a:solidFill>
              </a:rPr>
              <a:t> *</a:t>
            </a:r>
            <a:r>
              <a:rPr lang="en-US" sz="2000" b="1" dirty="0" err="1">
                <a:solidFill>
                  <a:srgbClr val="C00000"/>
                </a:solidFill>
              </a:rPr>
              <a:t>attr</a:t>
            </a:r>
            <a:r>
              <a:rPr lang="en-US" sz="2000" b="1" dirty="0">
                <a:solidFill>
                  <a:srgbClr val="C00000"/>
                </a:solidFill>
              </a:rPr>
              <a:t>, void* (*routine)(void *), </a:t>
            </a:r>
            <a:r>
              <a:rPr lang="en-US" sz="2000" b="1" dirty="0" err="1">
                <a:solidFill>
                  <a:srgbClr val="C00000"/>
                </a:solidFill>
              </a:rPr>
              <a:t>arg</a:t>
            </a:r>
            <a:r>
              <a:rPr lang="en-US" sz="2000" b="1" dirty="0">
                <a:solidFill>
                  <a:srgbClr val="C00000"/>
                </a:solidFill>
              </a:rPr>
              <a:t> *</a:t>
            </a:r>
            <a:r>
              <a:rPr lang="en-US" sz="2000" b="1" dirty="0" err="1">
                <a:solidFill>
                  <a:srgbClr val="C00000"/>
                </a:solidFill>
              </a:rPr>
              <a:t>arg</a:t>
            </a:r>
            <a:r>
              <a:rPr lang="en-US" sz="2000" b="1" dirty="0">
                <a:solidFill>
                  <a:srgbClr val="C00000"/>
                </a:solidFill>
              </a:rPr>
              <a:t>); </a:t>
            </a:r>
            <a:endParaRPr dirty="0"/>
          </a:p>
          <a:p>
            <a:pPr marL="182880" lvl="0" indent="-182880" algn="just" rtl="0">
              <a:lnSpc>
                <a:spcPct val="90000"/>
              </a:lnSpc>
              <a:spcBef>
                <a:spcPts val="1200"/>
              </a:spcBef>
              <a:spcAft>
                <a:spcPts val="0"/>
              </a:spcAft>
              <a:buSzPts val="1700"/>
              <a:buChar char="▪"/>
            </a:pPr>
            <a:r>
              <a:rPr lang="en-US" dirty="0"/>
              <a:t>H</a:t>
            </a:r>
            <a:r>
              <a:rPr lang="en-US" sz="2000" dirty="0"/>
              <a:t>ere, ‘</a:t>
            </a:r>
            <a:r>
              <a:rPr lang="en-US" sz="2000" dirty="0" err="1"/>
              <a:t>threadp</a:t>
            </a:r>
            <a:r>
              <a:rPr lang="en-US" sz="2000" dirty="0"/>
              <a:t>’ contains thread ID (TID) of the thread created by the call, </a:t>
            </a:r>
            <a:endParaRPr dirty="0"/>
          </a:p>
          <a:p>
            <a:pPr marL="182880" lvl="0" indent="-182880" algn="just" rtl="0">
              <a:lnSpc>
                <a:spcPct val="90000"/>
              </a:lnSpc>
              <a:spcBef>
                <a:spcPts val="1200"/>
              </a:spcBef>
              <a:spcAft>
                <a:spcPts val="0"/>
              </a:spcAft>
              <a:buSzPts val="1700"/>
              <a:buChar char="▪"/>
            </a:pPr>
            <a:r>
              <a:rPr lang="en-US" sz="2000" dirty="0"/>
              <a:t>‘</a:t>
            </a:r>
            <a:r>
              <a:rPr lang="en-US" sz="2000" dirty="0" err="1"/>
              <a:t>attr</a:t>
            </a:r>
            <a:r>
              <a:rPr lang="en-US" sz="2000" dirty="0"/>
              <a:t>’ is used to modify the thread attributes (stack size, stack address, detached, joinable, priority, etc.), </a:t>
            </a:r>
            <a:endParaRPr dirty="0"/>
          </a:p>
          <a:p>
            <a:pPr marL="182880" lvl="0" indent="-182880" algn="just" rtl="0">
              <a:lnSpc>
                <a:spcPct val="90000"/>
              </a:lnSpc>
              <a:spcBef>
                <a:spcPts val="1200"/>
              </a:spcBef>
              <a:spcAft>
                <a:spcPts val="0"/>
              </a:spcAft>
              <a:buSzPts val="1700"/>
              <a:buChar char="▪"/>
            </a:pPr>
            <a:r>
              <a:rPr lang="en-US" sz="2000" dirty="0"/>
              <a:t>‘routine’ is the thread function, and </a:t>
            </a:r>
            <a:endParaRPr dirty="0"/>
          </a:p>
          <a:p>
            <a:pPr marL="182880" lvl="0" indent="-182880" algn="just" rtl="0">
              <a:lnSpc>
                <a:spcPct val="90000"/>
              </a:lnSpc>
              <a:spcBef>
                <a:spcPts val="1200"/>
              </a:spcBef>
              <a:spcAft>
                <a:spcPts val="0"/>
              </a:spcAft>
              <a:buSzPts val="1700"/>
              <a:buChar char="▪"/>
            </a:pPr>
            <a:r>
              <a:rPr lang="en-US" sz="2000" dirty="0"/>
              <a:t>‘</a:t>
            </a:r>
            <a:r>
              <a:rPr lang="en-US" sz="2000" dirty="0" err="1"/>
              <a:t>arg</a:t>
            </a:r>
            <a:r>
              <a:rPr lang="en-US" sz="2000" dirty="0"/>
              <a:t>’ is any argument we want to pass to the thread function. </a:t>
            </a:r>
            <a:endParaRPr dirty="0"/>
          </a:p>
          <a:p>
            <a:pPr marL="182880" lvl="0" indent="-182880" algn="just" rtl="0">
              <a:lnSpc>
                <a:spcPct val="90000"/>
              </a:lnSpc>
              <a:spcBef>
                <a:spcPts val="1200"/>
              </a:spcBef>
              <a:spcAft>
                <a:spcPts val="0"/>
              </a:spcAft>
              <a:buSzPts val="1700"/>
              <a:buChar char="▪"/>
            </a:pPr>
            <a:r>
              <a:rPr lang="en-US" sz="2000" dirty="0"/>
              <a:t>The argument does not have to be a simple native type; it can be a ‘struct’ of whatever we want to pass in</a:t>
            </a:r>
            <a:endParaRPr sz="2400" b="1" dirty="0">
              <a:solidFill>
                <a:srgbClr val="C00000"/>
              </a:solidFill>
            </a:endParaRPr>
          </a:p>
        </p:txBody>
      </p:sp>
      <p:sp>
        <p:nvSpPr>
          <p:cNvPr id="362" name="Google Shape;362;p3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63" name="Google Shape;363;p3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64" name="Google Shape;364;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70" name="Google Shape;370;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PTHREAD CREATE CALL FAILS</a:t>
            </a:r>
            <a:endParaRPr/>
          </a:p>
        </p:txBody>
      </p:sp>
      <p:sp>
        <p:nvSpPr>
          <p:cNvPr id="374" name="Google Shape;374;p3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sz="2000"/>
              <a:t>The pthread_create() call fails and returns the corresponding value if any of the following conditions is detected:</a:t>
            </a:r>
            <a:endParaRPr/>
          </a:p>
          <a:p>
            <a:pPr marL="182880" lvl="0" indent="-182880" algn="just" rtl="0">
              <a:lnSpc>
                <a:spcPct val="90000"/>
              </a:lnSpc>
              <a:spcBef>
                <a:spcPts val="1200"/>
              </a:spcBef>
              <a:spcAft>
                <a:spcPts val="0"/>
              </a:spcAft>
              <a:buSzPts val="1700"/>
              <a:buChar char="▪"/>
            </a:pPr>
            <a:r>
              <a:rPr lang="en-US" sz="2000" b="1">
                <a:solidFill>
                  <a:srgbClr val="C00000"/>
                </a:solidFill>
              </a:rPr>
              <a:t>EAGAIN</a:t>
            </a:r>
            <a:r>
              <a:rPr lang="en-US" sz="2000"/>
              <a:t>—The system-imposed limit on the total number of threads in a process has been exceeded or some system resource has been exceeded (for example, too many LWPs were created). </a:t>
            </a:r>
            <a:endParaRPr/>
          </a:p>
          <a:p>
            <a:pPr marL="182880" lvl="0" indent="-182880" algn="just" rtl="0">
              <a:lnSpc>
                <a:spcPct val="90000"/>
              </a:lnSpc>
              <a:spcBef>
                <a:spcPts val="1200"/>
              </a:spcBef>
              <a:spcAft>
                <a:spcPts val="0"/>
              </a:spcAft>
              <a:buSzPts val="1700"/>
              <a:buChar char="▪"/>
            </a:pPr>
            <a:r>
              <a:rPr lang="en-US" sz="2000" b="1">
                <a:solidFill>
                  <a:srgbClr val="C00000"/>
                </a:solidFill>
              </a:rPr>
              <a:t>EINVAL</a:t>
            </a:r>
            <a:r>
              <a:rPr lang="en-US" sz="2000" b="1"/>
              <a:t>—</a:t>
            </a:r>
            <a:r>
              <a:rPr lang="en-US" sz="2000"/>
              <a:t>The value specified by ‘attr’ is invalid. </a:t>
            </a:r>
            <a:endParaRPr/>
          </a:p>
          <a:p>
            <a:pPr marL="182880" lvl="0" indent="-182880" algn="just" rtl="0">
              <a:lnSpc>
                <a:spcPct val="90000"/>
              </a:lnSpc>
              <a:spcBef>
                <a:spcPts val="1200"/>
              </a:spcBef>
              <a:spcAft>
                <a:spcPts val="0"/>
              </a:spcAft>
              <a:buSzPts val="1700"/>
              <a:buChar char="▪"/>
            </a:pPr>
            <a:r>
              <a:rPr lang="en-US" sz="2000" b="1">
                <a:solidFill>
                  <a:srgbClr val="C00000"/>
                </a:solidFill>
              </a:rPr>
              <a:t>ENOMEM</a:t>
            </a:r>
            <a:r>
              <a:rPr lang="en-US" sz="2000"/>
              <a:t>—Not enough memory was available to create the new thread. </a:t>
            </a:r>
            <a:endParaRPr/>
          </a:p>
          <a:p>
            <a:pPr marL="182880" lvl="0" indent="-182880" algn="just" rtl="0">
              <a:lnSpc>
                <a:spcPct val="90000"/>
              </a:lnSpc>
              <a:spcBef>
                <a:spcPts val="1200"/>
              </a:spcBef>
              <a:spcAft>
                <a:spcPts val="0"/>
              </a:spcAft>
              <a:buSzPts val="1700"/>
              <a:buChar char="▪"/>
            </a:pPr>
            <a:r>
              <a:rPr lang="en-US" sz="2000"/>
              <a:t>You can do error handling by including the file &lt;errno.h&gt; and incorporating proper error handling code in your programs. </a:t>
            </a:r>
            <a:endParaRPr sz="2400" b="1">
              <a:solidFill>
                <a:srgbClr val="C00000"/>
              </a:solidFill>
            </a:endParaRPr>
          </a:p>
        </p:txBody>
      </p:sp>
      <p:sp>
        <p:nvSpPr>
          <p:cNvPr id="375" name="Google Shape;375;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6" name="Google Shape;376;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77" name="Google Shape;377;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
        <p:cNvGrpSpPr/>
        <p:nvPr/>
      </p:nvGrpSpPr>
      <p:grpSpPr>
        <a:xfrm>
          <a:off x="0" y="0"/>
          <a:ext cx="0" cy="0"/>
          <a:chOff x="0" y="0"/>
          <a:chExt cx="0" cy="0"/>
        </a:xfrm>
      </p:grpSpPr>
      <p:sp>
        <p:nvSpPr>
          <p:cNvPr id="382" name="Google Shape;382;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83" name="Google Shape;383;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JOINING A THREAD</a:t>
            </a:r>
            <a:endParaRPr/>
          </a:p>
        </p:txBody>
      </p:sp>
      <p:sp>
        <p:nvSpPr>
          <p:cNvPr id="387" name="Google Shape;387;p36"/>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dirty="0"/>
              <a:t>You can have a thread wait for another thread within the same process by using the </a:t>
            </a:r>
            <a:r>
              <a:rPr lang="en-US" sz="2000" dirty="0" err="1"/>
              <a:t>pthread_join</a:t>
            </a:r>
            <a:r>
              <a:rPr lang="en-US" sz="2000" dirty="0"/>
              <a:t>() call. </a:t>
            </a:r>
            <a:endParaRPr dirty="0"/>
          </a:p>
          <a:p>
            <a:pPr marL="182880" lvl="0" indent="-182880" algn="just" rtl="0">
              <a:lnSpc>
                <a:spcPct val="90000"/>
              </a:lnSpc>
              <a:spcBef>
                <a:spcPts val="1200"/>
              </a:spcBef>
              <a:spcAft>
                <a:spcPts val="0"/>
              </a:spcAft>
              <a:buSzPts val="1700"/>
              <a:buChar char="▪"/>
            </a:pPr>
            <a:r>
              <a:rPr lang="en-US" sz="2000" dirty="0"/>
              <a:t>Here is the syntax of this call. </a:t>
            </a:r>
            <a:endParaRPr dirty="0"/>
          </a:p>
          <a:p>
            <a:pPr marL="0" lvl="0" indent="0" algn="ctr" rtl="0">
              <a:lnSpc>
                <a:spcPct val="90000"/>
              </a:lnSpc>
              <a:spcBef>
                <a:spcPts val="1200"/>
              </a:spcBef>
              <a:spcAft>
                <a:spcPts val="0"/>
              </a:spcAft>
              <a:buSzPts val="1700"/>
              <a:buNone/>
            </a:pPr>
            <a:r>
              <a:rPr lang="en-US" sz="2000" b="1" dirty="0">
                <a:solidFill>
                  <a:srgbClr val="C00000"/>
                </a:solidFill>
              </a:rPr>
              <a:t>int </a:t>
            </a:r>
            <a:r>
              <a:rPr lang="en-US" sz="2000" b="1" dirty="0" err="1">
                <a:solidFill>
                  <a:srgbClr val="C00000"/>
                </a:solidFill>
              </a:rPr>
              <a:t>pthread_join</a:t>
            </a:r>
            <a:r>
              <a:rPr lang="en-US" sz="2000" b="1" dirty="0">
                <a:solidFill>
                  <a:srgbClr val="C00000"/>
                </a:solidFill>
              </a:rPr>
              <a:t>(</a:t>
            </a:r>
            <a:r>
              <a:rPr lang="en-US" sz="2000" b="1" dirty="0" err="1">
                <a:solidFill>
                  <a:srgbClr val="C00000"/>
                </a:solidFill>
              </a:rPr>
              <a:t>pthread_t</a:t>
            </a:r>
            <a:r>
              <a:rPr lang="en-US" sz="2000" b="1" dirty="0">
                <a:solidFill>
                  <a:srgbClr val="C00000"/>
                </a:solidFill>
              </a:rPr>
              <a:t> </a:t>
            </a:r>
            <a:r>
              <a:rPr lang="en-US" sz="2000" b="1" dirty="0" err="1">
                <a:solidFill>
                  <a:srgbClr val="C00000"/>
                </a:solidFill>
              </a:rPr>
              <a:t>aThread</a:t>
            </a:r>
            <a:r>
              <a:rPr lang="en-US" sz="2000" b="1" dirty="0">
                <a:solidFill>
                  <a:srgbClr val="C00000"/>
                </a:solidFill>
              </a:rPr>
              <a:t>, void **</a:t>
            </a:r>
            <a:r>
              <a:rPr lang="en-US" sz="2000" b="1" dirty="0" err="1">
                <a:solidFill>
                  <a:srgbClr val="C00000"/>
                </a:solidFill>
              </a:rPr>
              <a:t>statusp</a:t>
            </a:r>
            <a:r>
              <a:rPr lang="en-US" sz="2000" b="1" dirty="0">
                <a:solidFill>
                  <a:srgbClr val="C00000"/>
                </a:solidFill>
              </a:rPr>
              <a:t>); </a:t>
            </a:r>
            <a:endParaRPr dirty="0"/>
          </a:p>
          <a:p>
            <a:pPr marL="182880" lvl="0" indent="-182880" algn="just" rtl="0">
              <a:lnSpc>
                <a:spcPct val="90000"/>
              </a:lnSpc>
              <a:spcBef>
                <a:spcPts val="1200"/>
              </a:spcBef>
              <a:spcAft>
                <a:spcPts val="0"/>
              </a:spcAft>
              <a:buSzPts val="1700"/>
              <a:buChar char="▪"/>
            </a:pPr>
            <a:r>
              <a:rPr lang="en-US" dirty="0"/>
              <a:t>H</a:t>
            </a:r>
            <a:r>
              <a:rPr lang="en-US" sz="2000" dirty="0"/>
              <a:t>ere, ‘</a:t>
            </a:r>
            <a:r>
              <a:rPr lang="en-US" sz="2000" dirty="0" err="1"/>
              <a:t>aThread</a:t>
            </a:r>
            <a:r>
              <a:rPr lang="en-US" sz="2000" dirty="0"/>
              <a:t>’ is the thread ID of the thread to wait for and </a:t>
            </a:r>
            <a:endParaRPr dirty="0"/>
          </a:p>
          <a:p>
            <a:pPr marL="182880" lvl="0" indent="-182880" algn="just" rtl="0">
              <a:lnSpc>
                <a:spcPct val="90000"/>
              </a:lnSpc>
              <a:spcBef>
                <a:spcPts val="1200"/>
              </a:spcBef>
              <a:spcAft>
                <a:spcPts val="0"/>
              </a:spcAft>
              <a:buSzPts val="1700"/>
              <a:buChar char="▪"/>
            </a:pPr>
            <a:r>
              <a:rPr lang="en-US" sz="2000" dirty="0"/>
              <a:t>‘</a:t>
            </a:r>
            <a:r>
              <a:rPr lang="en-US" sz="2000" dirty="0" err="1"/>
              <a:t>statusp</a:t>
            </a:r>
            <a:r>
              <a:rPr lang="en-US" sz="2000" dirty="0"/>
              <a:t>’ gets the return value of </a:t>
            </a:r>
            <a:r>
              <a:rPr lang="en-US" sz="2000" dirty="0" err="1"/>
              <a:t>pthread_exit</a:t>
            </a:r>
            <a:r>
              <a:rPr lang="en-US" sz="2000" dirty="0"/>
              <a:t>() call made in the process for whom wait is being done. </a:t>
            </a:r>
            <a:endParaRPr dirty="0"/>
          </a:p>
          <a:p>
            <a:pPr marL="182880" lvl="0" indent="-182880" algn="just" rtl="0">
              <a:lnSpc>
                <a:spcPct val="90000"/>
              </a:lnSpc>
              <a:spcBef>
                <a:spcPts val="1200"/>
              </a:spcBef>
              <a:spcAft>
                <a:spcPts val="0"/>
              </a:spcAft>
              <a:buSzPts val="1700"/>
              <a:buChar char="▪"/>
            </a:pPr>
            <a:r>
              <a:rPr lang="en-US" sz="2000" dirty="0"/>
              <a:t>A thread can only wait for a joinable thread in the same process address space</a:t>
            </a:r>
            <a:endParaRPr dirty="0"/>
          </a:p>
          <a:p>
            <a:pPr marL="182880" lvl="0" indent="-182880" algn="just" rtl="0">
              <a:lnSpc>
                <a:spcPct val="90000"/>
              </a:lnSpc>
              <a:spcBef>
                <a:spcPts val="1200"/>
              </a:spcBef>
              <a:spcAft>
                <a:spcPts val="0"/>
              </a:spcAft>
              <a:buSzPts val="1700"/>
              <a:buChar char="▪"/>
            </a:pPr>
            <a:r>
              <a:rPr lang="en-US" dirty="0"/>
              <a:t>A</a:t>
            </a:r>
            <a:r>
              <a:rPr lang="en-US" sz="2000" dirty="0"/>
              <a:t> thread cannot wait for a detached thread. </a:t>
            </a:r>
            <a:endParaRPr dirty="0"/>
          </a:p>
          <a:p>
            <a:pPr marL="182880" lvl="0" indent="-182880" algn="just" rtl="0">
              <a:lnSpc>
                <a:spcPct val="90000"/>
              </a:lnSpc>
              <a:spcBef>
                <a:spcPts val="1200"/>
              </a:spcBef>
              <a:spcAft>
                <a:spcPts val="0"/>
              </a:spcAft>
              <a:buSzPts val="1700"/>
              <a:buChar char="▪"/>
            </a:pPr>
            <a:r>
              <a:rPr lang="en-US" sz="2000" dirty="0"/>
              <a:t>Multiple threads can join with a thread but only one returns successfully; others return with an error that no thread could be found with the given TID.</a:t>
            </a:r>
            <a:endParaRPr sz="2400" b="1" dirty="0">
              <a:solidFill>
                <a:srgbClr val="C00000"/>
              </a:solidFill>
            </a:endParaRPr>
          </a:p>
        </p:txBody>
      </p:sp>
      <p:sp>
        <p:nvSpPr>
          <p:cNvPr id="388" name="Google Shape;388;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9" name="Google Shape;389;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90" name="Google Shape;390;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96" name="Google Shape;396;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TERMINATING A THREAD</a:t>
            </a:r>
            <a:endParaRPr/>
          </a:p>
        </p:txBody>
      </p:sp>
      <p:sp>
        <p:nvSpPr>
          <p:cNvPr id="400" name="Google Shape;400;p37"/>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sz="2000"/>
              <a:t>You can terminate a thread explicitly by either returning from the thread function or by using the pthread_exit() call. </a:t>
            </a:r>
            <a:endParaRPr/>
          </a:p>
          <a:p>
            <a:pPr marL="182880" lvl="0" indent="-182880" algn="just" rtl="0">
              <a:lnSpc>
                <a:spcPct val="90000"/>
              </a:lnSpc>
              <a:spcBef>
                <a:spcPts val="1200"/>
              </a:spcBef>
              <a:spcAft>
                <a:spcPts val="0"/>
              </a:spcAft>
              <a:buSzPts val="1700"/>
              <a:buChar char="▪"/>
            </a:pPr>
            <a:r>
              <a:rPr lang="en-US" sz="2000"/>
              <a:t>Here is the syntax of the pthread_exit() call. </a:t>
            </a:r>
            <a:endParaRPr/>
          </a:p>
          <a:p>
            <a:pPr marL="0" lvl="0" indent="0" algn="ctr" rtl="0">
              <a:lnSpc>
                <a:spcPct val="90000"/>
              </a:lnSpc>
              <a:spcBef>
                <a:spcPts val="1200"/>
              </a:spcBef>
              <a:spcAft>
                <a:spcPts val="0"/>
              </a:spcAft>
              <a:buSzPts val="1700"/>
              <a:buNone/>
            </a:pPr>
            <a:r>
              <a:rPr lang="en-US" sz="2000" b="1">
                <a:solidFill>
                  <a:srgbClr val="C00000"/>
                </a:solidFill>
              </a:rPr>
              <a:t>void pthread_exit(void *valuep); </a:t>
            </a:r>
            <a:endParaRPr/>
          </a:p>
          <a:p>
            <a:pPr marL="182880" lvl="0" indent="-182880" algn="just" rtl="0">
              <a:lnSpc>
                <a:spcPct val="90000"/>
              </a:lnSpc>
              <a:spcBef>
                <a:spcPts val="1200"/>
              </a:spcBef>
              <a:spcAft>
                <a:spcPts val="0"/>
              </a:spcAft>
              <a:buSzPts val="1700"/>
              <a:buChar char="▪"/>
            </a:pPr>
            <a:r>
              <a:rPr lang="en-US"/>
              <a:t>H</a:t>
            </a:r>
            <a:r>
              <a:rPr lang="en-US" sz="2000"/>
              <a:t>ere, ‘valuep’ is a pointer to the value to be returned to the thread which is waiting for this thread to terminate (i.e., the thread which has executed pthread_join() for this thread). </a:t>
            </a:r>
            <a:endParaRPr/>
          </a:p>
          <a:p>
            <a:pPr marL="182880" lvl="0" indent="-182880" algn="just" rtl="0">
              <a:lnSpc>
                <a:spcPct val="90000"/>
              </a:lnSpc>
              <a:spcBef>
                <a:spcPts val="1200"/>
              </a:spcBef>
              <a:spcAft>
                <a:spcPts val="0"/>
              </a:spcAft>
              <a:buSzPts val="1700"/>
              <a:buChar char="▪"/>
            </a:pPr>
            <a:r>
              <a:rPr lang="en-US" sz="2000"/>
              <a:t>A thread also terminates when the main thread in the process terminates. </a:t>
            </a:r>
            <a:endParaRPr/>
          </a:p>
          <a:p>
            <a:pPr marL="182880" lvl="0" indent="-182880" algn="just" rtl="0">
              <a:lnSpc>
                <a:spcPct val="90000"/>
              </a:lnSpc>
              <a:spcBef>
                <a:spcPts val="1200"/>
              </a:spcBef>
              <a:spcAft>
                <a:spcPts val="0"/>
              </a:spcAft>
              <a:buSzPts val="1700"/>
              <a:buChar char="▪"/>
            </a:pPr>
            <a:r>
              <a:rPr lang="en-US" sz="2000"/>
              <a:t>When a thread terminates with the exit() system call, it terminates the whole process because the purpose of the exit() system call is to terminate a process and not a thread. </a:t>
            </a:r>
            <a:endParaRPr sz="2400" b="1">
              <a:solidFill>
                <a:srgbClr val="C00000"/>
              </a:solidFill>
            </a:endParaRPr>
          </a:p>
        </p:txBody>
      </p:sp>
      <p:sp>
        <p:nvSpPr>
          <p:cNvPr id="401" name="Google Shape;401;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2" name="Google Shape;402;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3" name="Google Shape;403;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9" name="Google Shape;129;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33" name="Google Shape;133;p15"/>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Moving a process into the background</a:t>
            </a:r>
            <a:r>
              <a:rPr lang="en-US" sz="2400"/>
              <a:t> </a:t>
            </a:r>
            <a:r>
              <a:rPr lang="en-US" sz="2800" b="1">
                <a:solidFill>
                  <a:srgbClr val="FF0000"/>
                </a:solidFill>
              </a:rPr>
              <a:t>(bg): </a:t>
            </a: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use the bg command to put the current or a suspended process into the background</a:t>
            </a:r>
            <a:endParaRPr/>
          </a:p>
          <a:p>
            <a:pPr marL="0" lvl="0" indent="0" algn="ctr" rtl="0">
              <a:lnSpc>
                <a:spcPct val="90000"/>
              </a:lnSpc>
              <a:spcBef>
                <a:spcPts val="1200"/>
              </a:spcBef>
              <a:spcAft>
                <a:spcPts val="0"/>
              </a:spcAft>
              <a:buSzPts val="1700"/>
              <a:buNone/>
            </a:pPr>
            <a:r>
              <a:rPr lang="en-US" b="1"/>
              <a:t>bg [%job_id]</a:t>
            </a: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If %job_id is omitted, the current job is assumed. </a:t>
            </a:r>
            <a:endParaRPr/>
          </a:p>
        </p:txBody>
      </p:sp>
      <p:sp>
        <p:nvSpPr>
          <p:cNvPr id="134" name="Google Shape;134;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5" name="Google Shape;135;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6" name="Google Shape;136;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2" name="Google Shape;142;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46" name="Google Shape;146;p16"/>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Displaying the status of jobs (background and suspended processes) </a:t>
            </a:r>
            <a:endParaRPr/>
          </a:p>
          <a:p>
            <a:pPr marL="182880" lvl="0" indent="-74929" algn="just"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1700"/>
              <a:buNone/>
            </a:pPr>
            <a:r>
              <a:rPr lang="en-US"/>
              <a:t>You can use the jobs command to display the status of suspended and background processes.</a:t>
            </a:r>
            <a:endParaRPr/>
          </a:p>
        </p:txBody>
      </p:sp>
      <p:sp>
        <p:nvSpPr>
          <p:cNvPr id="147" name="Google Shape;147;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8" name="Google Shape;148;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49" name="Google Shape;149;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5" name="Google Shape;155;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59" name="Google Shape;159;p17"/>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Suspending a process: </a:t>
            </a:r>
            <a:endParaRPr/>
          </a:p>
          <a:p>
            <a:pPr marL="182880" lvl="0" indent="-182880" algn="just" rtl="0">
              <a:lnSpc>
                <a:spcPct val="90000"/>
              </a:lnSpc>
              <a:spcBef>
                <a:spcPts val="1200"/>
              </a:spcBef>
              <a:spcAft>
                <a:spcPts val="0"/>
              </a:spcAft>
              <a:buSzPts val="1700"/>
              <a:buChar char="▪"/>
            </a:pPr>
            <a:r>
              <a:rPr lang="en-US"/>
              <a:t>You can suspend a foreground process by pressing &lt;Ctrl Z&gt;, which sends a STOP/SUSPEND signal to the process. </a:t>
            </a:r>
            <a:endParaRPr/>
          </a:p>
          <a:p>
            <a:pPr marL="182880" lvl="0" indent="-182880" algn="just" rtl="0">
              <a:lnSpc>
                <a:spcPct val="90000"/>
              </a:lnSpc>
              <a:spcBef>
                <a:spcPts val="1200"/>
              </a:spcBef>
              <a:spcAft>
                <a:spcPts val="0"/>
              </a:spcAft>
              <a:buSzPts val="1700"/>
              <a:buChar char="▪"/>
            </a:pPr>
            <a:r>
              <a:rPr lang="en-US"/>
              <a:t>The shell displays a message saying that the job has been suspended and displays its prompt. </a:t>
            </a:r>
            <a:endParaRPr/>
          </a:p>
          <a:p>
            <a:pPr marL="182880" lvl="0" indent="-182880" algn="just" rtl="0">
              <a:lnSpc>
                <a:spcPct val="90000"/>
              </a:lnSpc>
              <a:spcBef>
                <a:spcPts val="1200"/>
              </a:spcBef>
              <a:spcAft>
                <a:spcPts val="0"/>
              </a:spcAft>
              <a:buSzPts val="1700"/>
              <a:buChar char="▪"/>
            </a:pPr>
            <a:r>
              <a:rPr lang="en-US"/>
              <a:t>You can then manipulate the state of this job, put it in the background with the bg command, run some other commands, and then eventually bring the job back into the foreground with the fg command.</a:t>
            </a:r>
            <a:endParaRPr/>
          </a:p>
        </p:txBody>
      </p:sp>
      <p:sp>
        <p:nvSpPr>
          <p:cNvPr id="160" name="Google Shape;160;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1" name="Google Shape;161;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2" name="Google Shape;162;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8" name="Google Shape;168;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72" name="Google Shape;172;p18"/>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Terminating a process: </a:t>
            </a: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terminate a foreground process by pressing &lt;Ctrl C&gt;. </a:t>
            </a:r>
            <a:endParaRPr/>
          </a:p>
          <a:p>
            <a:pPr marL="182880" lvl="0" indent="-182880" algn="just" rtl="0">
              <a:lnSpc>
                <a:spcPct val="90000"/>
              </a:lnSpc>
              <a:spcBef>
                <a:spcPts val="1200"/>
              </a:spcBef>
              <a:spcAft>
                <a:spcPts val="0"/>
              </a:spcAft>
              <a:buSzPts val="1700"/>
              <a:buChar char="▪"/>
            </a:pPr>
            <a:r>
              <a:rPr lang="en-US"/>
              <a:t>Recall that this keypress sends the SIGINT signal to the process and the default action is the termination of the process. </a:t>
            </a:r>
            <a:endParaRPr/>
          </a:p>
          <a:p>
            <a:pPr marL="182880" lvl="0" indent="-182880" algn="just" rtl="0">
              <a:lnSpc>
                <a:spcPct val="90000"/>
              </a:lnSpc>
              <a:spcBef>
                <a:spcPts val="1200"/>
              </a:spcBef>
              <a:spcAft>
                <a:spcPts val="0"/>
              </a:spcAft>
              <a:buSzPts val="1700"/>
              <a:buChar char="▪"/>
            </a:pPr>
            <a:r>
              <a:rPr lang="en-US"/>
              <a:t>If your foreground process intercepts SIGINT and ignores it, you cannot terminate it with &lt;Ctrl C&gt;. </a:t>
            </a:r>
            <a:endParaRPr/>
          </a:p>
        </p:txBody>
      </p:sp>
      <p:sp>
        <p:nvSpPr>
          <p:cNvPr id="173" name="Google Shape;173;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4" name="Google Shape;174;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5" name="Google Shape;175;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1" name="Google Shape;181;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85" name="Google Shape;185;p19"/>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380"/>
              <a:buNone/>
            </a:pPr>
            <a:r>
              <a:rPr lang="en-US" sz="2800" b="1">
                <a:solidFill>
                  <a:srgbClr val="FF0000"/>
                </a:solidFill>
              </a:rPr>
              <a:t>Killing a process: </a:t>
            </a: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You can also terminate a process with the kill command. When executed, this command sends a signal to the process whose process ID is specified in the command line. </a:t>
            </a:r>
            <a:endParaRPr/>
          </a:p>
          <a:p>
            <a:pPr marL="182880" lvl="0" indent="-182880" algn="just" rtl="0">
              <a:lnSpc>
                <a:spcPct val="90000"/>
              </a:lnSpc>
              <a:spcBef>
                <a:spcPts val="1200"/>
              </a:spcBef>
              <a:spcAft>
                <a:spcPts val="0"/>
              </a:spcAft>
              <a:buSzPts val="1700"/>
              <a:buChar char="▪"/>
            </a:pPr>
            <a:r>
              <a:rPr lang="en-US"/>
              <a:t>Here is the syntax of the command. </a:t>
            </a:r>
            <a:endParaRPr/>
          </a:p>
          <a:p>
            <a:pPr marL="0" lvl="0" indent="0" algn="ctr" rtl="0">
              <a:lnSpc>
                <a:spcPct val="90000"/>
              </a:lnSpc>
              <a:spcBef>
                <a:spcPts val="1200"/>
              </a:spcBef>
              <a:spcAft>
                <a:spcPts val="0"/>
              </a:spcAft>
              <a:buSzPts val="1700"/>
              <a:buNone/>
            </a:pPr>
            <a:r>
              <a:rPr lang="en-US"/>
              <a:t>kill [-signal] PID</a:t>
            </a:r>
            <a:endParaRPr/>
          </a:p>
        </p:txBody>
      </p:sp>
      <p:sp>
        <p:nvSpPr>
          <p:cNvPr id="186" name="Google Shape;186;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7" name="Google Shape;187;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8" name="Google Shape;188;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4" name="Google Shape;194;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MANAGEMENT COMMANDS</a:t>
            </a:r>
            <a:endParaRPr/>
          </a:p>
        </p:txBody>
      </p:sp>
      <p:sp>
        <p:nvSpPr>
          <p:cNvPr id="198" name="Google Shape;198;p20"/>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SzPct val="85000"/>
              <a:buNone/>
            </a:pPr>
            <a:r>
              <a:rPr lang="en-US" sz="2800" b="1">
                <a:solidFill>
                  <a:srgbClr val="FF0000"/>
                </a:solidFill>
              </a:rPr>
              <a:t>Killing a process: </a:t>
            </a:r>
            <a:endParaRPr/>
          </a:p>
          <a:p>
            <a:pPr marL="182880" lvl="0" indent="-182880" algn="just" rtl="0">
              <a:lnSpc>
                <a:spcPct val="90000"/>
              </a:lnSpc>
              <a:spcBef>
                <a:spcPts val="1200"/>
              </a:spcBef>
              <a:spcAft>
                <a:spcPts val="0"/>
              </a:spcAft>
              <a:buSzPct val="85000"/>
              <a:buChar char="▪"/>
            </a:pPr>
            <a:r>
              <a:rPr lang="en-US"/>
              <a:t>Here “signal” is the signal number and PID is the process ID of the process to whom the specified signal is to be sent. </a:t>
            </a:r>
            <a:endParaRPr/>
          </a:p>
          <a:p>
            <a:pPr marL="182880" lvl="0" indent="-182880" algn="just" rtl="0">
              <a:lnSpc>
                <a:spcPct val="90000"/>
              </a:lnSpc>
              <a:spcBef>
                <a:spcPts val="1200"/>
              </a:spcBef>
              <a:spcAft>
                <a:spcPts val="0"/>
              </a:spcAft>
              <a:buSzPct val="85000"/>
              <a:buChar char="▪"/>
            </a:pPr>
            <a:r>
              <a:rPr lang="en-US"/>
              <a:t>For example, </a:t>
            </a:r>
            <a:r>
              <a:rPr lang="en-US">
                <a:solidFill>
                  <a:srgbClr val="FF0000"/>
                </a:solidFill>
              </a:rPr>
              <a:t>kill –2 1234</a:t>
            </a:r>
            <a:r>
              <a:rPr lang="en-US"/>
              <a:t> command sends the signal number 2 (which is also called SIGINT) to the process with ID 1234. </a:t>
            </a:r>
            <a:endParaRPr/>
          </a:p>
          <a:p>
            <a:pPr marL="182880" lvl="0" indent="-182880" algn="just" rtl="0">
              <a:lnSpc>
                <a:spcPct val="90000"/>
              </a:lnSpc>
              <a:spcBef>
                <a:spcPts val="1200"/>
              </a:spcBef>
              <a:spcAft>
                <a:spcPts val="0"/>
              </a:spcAft>
              <a:buSzPct val="85000"/>
              <a:buChar char="▪"/>
            </a:pPr>
            <a:r>
              <a:rPr lang="en-US"/>
              <a:t>The default action for a signal is the termination of the process identified in the command line. </a:t>
            </a:r>
            <a:endParaRPr/>
          </a:p>
          <a:p>
            <a:pPr marL="182880" lvl="0" indent="-182880" algn="just" rtl="0">
              <a:lnSpc>
                <a:spcPct val="90000"/>
              </a:lnSpc>
              <a:spcBef>
                <a:spcPts val="1200"/>
              </a:spcBef>
              <a:spcAft>
                <a:spcPts val="0"/>
              </a:spcAft>
              <a:buSzPct val="85000"/>
              <a:buChar char="▪"/>
            </a:pPr>
            <a:r>
              <a:rPr lang="en-US"/>
              <a:t>When executed without a signal number, the command sends the </a:t>
            </a:r>
            <a:r>
              <a:rPr lang="en-US">
                <a:solidFill>
                  <a:srgbClr val="FF0000"/>
                </a:solidFill>
              </a:rPr>
              <a:t>SIGTERM</a:t>
            </a:r>
            <a:r>
              <a:rPr lang="en-US"/>
              <a:t> signal to the process. </a:t>
            </a:r>
            <a:endParaRPr/>
          </a:p>
          <a:p>
            <a:pPr marL="182880" lvl="0" indent="-182880" algn="just" rtl="0">
              <a:lnSpc>
                <a:spcPct val="90000"/>
              </a:lnSpc>
              <a:spcBef>
                <a:spcPts val="1200"/>
              </a:spcBef>
              <a:spcAft>
                <a:spcPts val="0"/>
              </a:spcAft>
              <a:buSzPct val="85000"/>
              <a:buChar char="▪"/>
            </a:pPr>
            <a:r>
              <a:rPr lang="en-US"/>
              <a:t>A process that has been coded to intercept and ignore a signal, can be terminated by sending it the “sure kill” signal, </a:t>
            </a:r>
            <a:r>
              <a:rPr lang="en-US">
                <a:solidFill>
                  <a:srgbClr val="FF0000"/>
                </a:solidFill>
              </a:rPr>
              <a:t>SIGKILL</a:t>
            </a:r>
            <a:r>
              <a:rPr lang="en-US"/>
              <a:t>, whose signal number is 9, as in </a:t>
            </a:r>
            <a:r>
              <a:rPr lang="en-US">
                <a:solidFill>
                  <a:srgbClr val="FF0000"/>
                </a:solidFill>
              </a:rPr>
              <a:t>kill –9 1234</a:t>
            </a:r>
            <a:r>
              <a:rPr lang="en-US"/>
              <a:t>. </a:t>
            </a:r>
            <a:endParaRPr/>
          </a:p>
          <a:p>
            <a:pPr marL="182880" lvl="0" indent="-182880" algn="just" rtl="0">
              <a:lnSpc>
                <a:spcPct val="90000"/>
              </a:lnSpc>
              <a:spcBef>
                <a:spcPts val="1200"/>
              </a:spcBef>
              <a:spcAft>
                <a:spcPts val="0"/>
              </a:spcAft>
              <a:buSzPct val="85000"/>
              <a:buChar char="▪"/>
            </a:pPr>
            <a:r>
              <a:rPr lang="en-US"/>
              <a:t>You can display all of the signals supported by your system, along with their numbers, by using the </a:t>
            </a:r>
            <a:r>
              <a:rPr lang="en-US">
                <a:solidFill>
                  <a:srgbClr val="FF0000"/>
                </a:solidFill>
              </a:rPr>
              <a:t>kill –l</a:t>
            </a:r>
            <a:r>
              <a:rPr lang="en-US"/>
              <a:t> command.</a:t>
            </a:r>
            <a:endParaRPr/>
          </a:p>
          <a:p>
            <a:pPr marL="0" lvl="0" indent="0" algn="just" rtl="0">
              <a:lnSpc>
                <a:spcPct val="90000"/>
              </a:lnSpc>
              <a:spcBef>
                <a:spcPts val="1200"/>
              </a:spcBef>
              <a:spcAft>
                <a:spcPts val="0"/>
              </a:spcAft>
              <a:buSzPct val="85000"/>
              <a:buNone/>
            </a:pPr>
            <a:endParaRPr/>
          </a:p>
        </p:txBody>
      </p:sp>
      <p:sp>
        <p:nvSpPr>
          <p:cNvPr id="199" name="Google Shape;199;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0" name="Google Shape;200;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1" name="Google Shape;201;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21"/>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21"/>
          <p:cNvGrpSpPr/>
          <p:nvPr/>
        </p:nvGrpSpPr>
        <p:grpSpPr>
          <a:xfrm>
            <a:off x="9649215" y="4068923"/>
            <a:ext cx="1080904" cy="1080902"/>
            <a:chOff x="9685338" y="4460675"/>
            <a:chExt cx="1080904" cy="1080902"/>
          </a:xfrm>
        </p:grpSpPr>
        <p:sp>
          <p:nvSpPr>
            <p:cNvPr id="210" name="Google Shape;210;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21"/>
          <p:cNvSpPr/>
          <p:nvPr/>
        </p:nvSpPr>
        <p:spPr>
          <a:xfrm>
            <a:off x="-7620" y="-1"/>
            <a:ext cx="1220724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213" name="Google Shape;213;p21" descr="A stack of colourful knitting threads"/>
          <p:cNvPicPr preferRelativeResize="0"/>
          <p:nvPr/>
        </p:nvPicPr>
        <p:blipFill rotWithShape="1">
          <a:blip r:embed="rId5">
            <a:alphaModFix/>
          </a:blip>
          <a:srcRect t="15730"/>
          <a:stretch/>
        </p:blipFill>
        <p:spPr>
          <a:xfrm>
            <a:off x="20" y="10"/>
            <a:ext cx="12191980" cy="6857989"/>
          </a:xfrm>
          <a:prstGeom prst="rect">
            <a:avLst/>
          </a:prstGeom>
          <a:noFill/>
          <a:ln>
            <a:noFill/>
          </a:ln>
        </p:spPr>
      </p:pic>
      <p:sp>
        <p:nvSpPr>
          <p:cNvPr id="214" name="Google Shape;214;p21"/>
          <p:cNvSpPr/>
          <p:nvPr/>
        </p:nvSpPr>
        <p:spPr>
          <a:xfrm>
            <a:off x="0" y="4257366"/>
            <a:ext cx="12192000" cy="2610465"/>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5" name="Google Shape;215;p21"/>
          <p:cNvSpPr txBox="1">
            <a:spLocks noGrp="1"/>
          </p:cNvSpPr>
          <p:nvPr>
            <p:ph type="title"/>
          </p:nvPr>
        </p:nvSpPr>
        <p:spPr>
          <a:xfrm>
            <a:off x="1051560" y="4355692"/>
            <a:ext cx="9085940" cy="1472224"/>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SzPts val="7400"/>
              <a:buFont typeface="Rockwell"/>
              <a:buNone/>
            </a:pPr>
            <a:r>
              <a:rPr lang="en-US" sz="7400"/>
              <a:t>MULTI-THREADING </a:t>
            </a:r>
            <a:endParaRPr/>
          </a:p>
        </p:txBody>
      </p:sp>
      <p:grpSp>
        <p:nvGrpSpPr>
          <p:cNvPr id="216" name="Google Shape;216;p21"/>
          <p:cNvGrpSpPr/>
          <p:nvPr/>
        </p:nvGrpSpPr>
        <p:grpSpPr>
          <a:xfrm>
            <a:off x="10245590" y="5111496"/>
            <a:ext cx="1080904" cy="1080902"/>
            <a:chOff x="9685338" y="4460675"/>
            <a:chExt cx="1080904" cy="1080902"/>
          </a:xfrm>
        </p:grpSpPr>
        <p:sp>
          <p:nvSpPr>
            <p:cNvPr id="217" name="Google Shape;217;p21"/>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8" name="Google Shape;218;p2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19" name="Google Shape;219;p21"/>
          <p:cNvSpPr txBox="1">
            <a:spLocks noGrp="1"/>
          </p:cNvSpPr>
          <p:nvPr>
            <p:ph type="sldNum" idx="12"/>
          </p:nvPr>
        </p:nvSpPr>
        <p:spPr>
          <a:xfrm>
            <a:off x="10191893" y="5331907"/>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9</a:t>
            </a:fld>
            <a:endParaRPr sz="2800"/>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1703</Words>
  <Application>Microsoft Office PowerPoint</Application>
  <PresentationFormat>Widescreen</PresentationFormat>
  <Paragraphs>160</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Noto Sans Symbols</vt:lpstr>
      <vt:lpstr>Rockwell</vt:lpstr>
      <vt:lpstr>Wood Type</vt:lpstr>
      <vt:lpstr>OPERATING SYSTEMS</vt:lpstr>
      <vt:lpstr>PROCESS MANAGEMENT COMMANDS</vt:lpstr>
      <vt:lpstr>PROCESS MANAGEMENT COMMANDS</vt:lpstr>
      <vt:lpstr>PROCESS MANAGEMENT COMMANDS</vt:lpstr>
      <vt:lpstr>PROCESS MANAGEMENT COMMANDS</vt:lpstr>
      <vt:lpstr>PROCESS MANAGEMENT COMMANDS</vt:lpstr>
      <vt:lpstr>PROCESS MANAGEMENT COMMANDS</vt:lpstr>
      <vt:lpstr>PROCESS MANAGEMENT COMMANDS</vt:lpstr>
      <vt:lpstr>MULTI-THREADING </vt:lpstr>
      <vt:lpstr>WHY WE NEED MULTI-THREADING</vt:lpstr>
      <vt:lpstr>MULTI-THREADING</vt:lpstr>
      <vt:lpstr>MULTI-THREADING</vt:lpstr>
      <vt:lpstr>MULTI-THREADING</vt:lpstr>
      <vt:lpstr>PowerPoint Presentation</vt:lpstr>
      <vt:lpstr>PowerPoint Presentation</vt:lpstr>
      <vt:lpstr>PowerPoint Presentation</vt:lpstr>
      <vt:lpstr>MULTI-THREADING (ADVANTAGES)</vt:lpstr>
      <vt:lpstr>MULTI-THREADING (ADVANTAGES)</vt:lpstr>
      <vt:lpstr>MULTI-THREADING (DISADVANTAGES)</vt:lpstr>
      <vt:lpstr>TYPES OF PARALLELISM</vt:lpstr>
      <vt:lpstr>POSIX THREADS (THE PTHREAD LIBRARY)</vt:lpstr>
      <vt:lpstr>CREATING A THREAD</vt:lpstr>
      <vt:lpstr>PTHREAD CREATE CALL FAILS</vt:lpstr>
      <vt:lpstr>JOINING A THREAD</vt:lpstr>
      <vt:lpstr>TERMINATING A THREAD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Razi</cp:lastModifiedBy>
  <cp:revision>3</cp:revision>
  <dcterms:modified xsi:type="dcterms:W3CDTF">2024-03-17T08:48:11Z</dcterms:modified>
</cp:coreProperties>
</file>