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Google Shape;23;p2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4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43" name="Google Shape;43;p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86" name="Google Shape;86;p10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10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10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sz="5400" b="0" i="0" u="none" strike="noStrike" cap="non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Google Shape;14;p1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</a:pPr>
            <a:r>
              <a:rPr lang="en-US"/>
              <a:t>OPERATING SYSTEMS</a:t>
            </a:r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"/>
          </p:nvPr>
        </p:nvSpPr>
        <p:spPr>
          <a:xfrm>
            <a:off x="1904735" y="4468031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rPr lang="en-US" sz="2800" b="1" dirty="0"/>
              <a:t>Razi Uddin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80"/>
              <a:buNone/>
            </a:pPr>
            <a:r>
              <a:rPr lang="en-US" sz="2800" b="1"/>
              <a:t>Lecture # 21</a:t>
            </a:r>
            <a:endParaRPr sz="2800" b="1"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5" name="Google Shape;225;p22"/>
          <p:cNvSpPr/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2"/>
          <p:cNvSpPr/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2"/>
          <p:cNvSpPr/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MULTI-THREADING MODELS</a:t>
            </a:r>
            <a:endParaRPr/>
          </a:p>
        </p:txBody>
      </p:sp>
      <p:sp>
        <p:nvSpPr>
          <p:cNvPr id="229" name="Google Shape;229;p22"/>
          <p:cNvSpPr txBox="1">
            <a:spLocks noGrp="1"/>
          </p:cNvSpPr>
          <p:nvPr>
            <p:ph type="body" idx="1"/>
          </p:nvPr>
        </p:nvSpPr>
        <p:spPr>
          <a:xfrm>
            <a:off x="1069848" y="2320412"/>
            <a:ext cx="10058400" cy="385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There are various models for mapping user-level threads to kernel-level threads.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en-US" sz="2400" b="1">
                <a:solidFill>
                  <a:srgbClr val="C00000"/>
                </a:solidFill>
              </a:rPr>
              <a:t>Many-to-One</a:t>
            </a:r>
            <a:r>
              <a:rPr lang="en-US" sz="2000"/>
              <a:t>—In this model, many user-level threads are supported per kernel thread.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Since only one kernel-level thread supports many user threads, there is no concurrency.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This means that a process blocks when a thread makes a system call.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Examples of these threads are Solaris Green threads and POSIX Pthreads. </a:t>
            </a:r>
            <a:endParaRPr sz="2400" b="1">
              <a:solidFill>
                <a:srgbClr val="C00000"/>
              </a:solidFill>
            </a:endParaRPr>
          </a:p>
        </p:txBody>
      </p:sp>
      <p:sp>
        <p:nvSpPr>
          <p:cNvPr id="230" name="Google Shape;230;p22"/>
          <p:cNvSpPr/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rotWithShape="1">
            <a:blip r:embed="rId4">
              <a:alphaModFix/>
            </a:blip>
            <a:tile tx="50800" ty="0" sx="85000" sy="85000" flip="none" algn="tl"/>
          </a:blip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endParaRPr sz="2000" b="1" i="0" u="none" strike="noStrike" cap="non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1" name="Google Shape;231;p22"/>
          <p:cNvSpPr/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8" name="Google Shape;238;p23"/>
          <p:cNvSpPr/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3"/>
          <p:cNvSpPr/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3"/>
          <p:cNvSpPr/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Rockwell"/>
              <a:buNone/>
            </a:pPr>
            <a:r>
              <a:rPr lang="en-US" sz="5400" b="1">
                <a:solidFill>
                  <a:srgbClr val="C00000"/>
                </a:solidFill>
              </a:rPr>
              <a:t>MANY-TO-ONE</a:t>
            </a:r>
            <a:endParaRPr/>
          </a:p>
        </p:txBody>
      </p:sp>
      <p:pic>
        <p:nvPicPr>
          <p:cNvPr id="242" name="Google Shape;242;p23" descr="Diagram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3521612" y="2402390"/>
            <a:ext cx="5148775" cy="412183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3"/>
          <p:cNvSpPr/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rotWithShape="1">
            <a:blip r:embed="rId5">
              <a:alphaModFix/>
            </a:blip>
            <a:tile tx="50800" ty="0" sx="85000" sy="85000" flip="none" algn="tl"/>
          </a:blip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endParaRPr sz="2000" b="1" i="0" u="none" strike="noStrike" cap="non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4" name="Google Shape;244;p23"/>
          <p:cNvSpPr/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1" name="Google Shape;251;p24"/>
          <p:cNvSpPr/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4"/>
          <p:cNvSpPr/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4"/>
          <p:cNvSpPr/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MULTI-THREADING MODELS</a:t>
            </a:r>
            <a:endParaRPr/>
          </a:p>
        </p:txBody>
      </p:sp>
      <p:sp>
        <p:nvSpPr>
          <p:cNvPr id="255" name="Google Shape;255;p24"/>
          <p:cNvSpPr txBox="1">
            <a:spLocks noGrp="1"/>
          </p:cNvSpPr>
          <p:nvPr>
            <p:ph type="body" idx="1"/>
          </p:nvPr>
        </p:nvSpPr>
        <p:spPr>
          <a:xfrm>
            <a:off x="1069848" y="2320412"/>
            <a:ext cx="10058400" cy="385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53339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endParaRPr sz="2400" b="1">
              <a:solidFill>
                <a:srgbClr val="C00000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en-US" sz="2400" b="1">
                <a:solidFill>
                  <a:srgbClr val="C00000"/>
                </a:solidFill>
              </a:rPr>
              <a:t>One-to-One</a:t>
            </a:r>
            <a:r>
              <a:rPr lang="en-US" sz="2000"/>
              <a:t>—In this model, there is a kernel thread for every user thread.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Thus, this model provides true concurrency.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This means that a process does not block when a thread makes a system call.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The main disadvantage of this model is the overhead of creating a kernel thread per user thread.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Examples of these threads are WindowsNT, Windows 2000, and OS/2.</a:t>
            </a:r>
            <a:endParaRPr sz="2400" b="1">
              <a:solidFill>
                <a:srgbClr val="C00000"/>
              </a:solidFill>
            </a:endParaRPr>
          </a:p>
        </p:txBody>
      </p:sp>
      <p:sp>
        <p:nvSpPr>
          <p:cNvPr id="256" name="Google Shape;256;p24"/>
          <p:cNvSpPr/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rotWithShape="1">
            <a:blip r:embed="rId4">
              <a:alphaModFix/>
            </a:blip>
            <a:tile tx="50800" ty="0" sx="85000" sy="85000" flip="none" algn="tl"/>
          </a:blip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endParaRPr sz="2000" b="1" i="0" u="none" strike="noStrike" cap="non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7" name="Google Shape;257;p24"/>
          <p:cNvSpPr/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4" name="Google Shape;264;p25"/>
          <p:cNvSpPr/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"/>
          <p:cNvSpPr/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5"/>
          <p:cNvSpPr/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Rockwell"/>
              <a:buNone/>
            </a:pPr>
            <a:r>
              <a:rPr lang="en-US" sz="5400" b="1">
                <a:solidFill>
                  <a:srgbClr val="C00000"/>
                </a:solidFill>
              </a:rPr>
              <a:t>ONE-TO-ONE</a:t>
            </a:r>
            <a:endParaRPr/>
          </a:p>
        </p:txBody>
      </p:sp>
      <p:sp>
        <p:nvSpPr>
          <p:cNvPr id="268" name="Google Shape;268;p25"/>
          <p:cNvSpPr/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rotWithShape="1">
            <a:blip r:embed="rId4">
              <a:alphaModFix/>
            </a:blip>
            <a:tile tx="50800" ty="0" sx="85000" sy="85000" flip="none" algn="tl"/>
          </a:blip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endParaRPr sz="2000" b="1" i="0" u="none" strike="noStrike" cap="non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9" name="Google Shape;269;p25"/>
          <p:cNvSpPr/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71" name="Google Shape;271;p25" descr="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3760763" y="2319005"/>
            <a:ext cx="4670474" cy="4288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77" name="Google Shape;277;p26"/>
          <p:cNvSpPr/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6"/>
          <p:cNvSpPr/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6"/>
          <p:cNvSpPr/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MULTI-THREADING MODELS</a:t>
            </a:r>
            <a:endParaRPr/>
          </a:p>
        </p:txBody>
      </p:sp>
      <p:sp>
        <p:nvSpPr>
          <p:cNvPr id="281" name="Google Shape;281;p26"/>
          <p:cNvSpPr txBox="1">
            <a:spLocks noGrp="1"/>
          </p:cNvSpPr>
          <p:nvPr>
            <p:ph type="body" idx="1"/>
          </p:nvPr>
        </p:nvSpPr>
        <p:spPr>
          <a:xfrm>
            <a:off x="1069848" y="2320412"/>
            <a:ext cx="10058400" cy="385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endParaRPr sz="2400" b="1" dirty="0">
              <a:solidFill>
                <a:srgbClr val="C00000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en-US" sz="2400" b="1" dirty="0">
                <a:solidFill>
                  <a:srgbClr val="C00000"/>
                </a:solidFill>
              </a:rPr>
              <a:t>Many-to-Many</a:t>
            </a:r>
            <a:r>
              <a:rPr lang="en-US" sz="2000" dirty="0"/>
              <a:t>—In this model, multiple user-level threads are multiplexed over a smaller or equal number of kernel threads. </a:t>
            </a:r>
            <a:endParaRPr dirty="0"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 dirty="0"/>
              <a:t>Thus, true concurrency is not achieved through this model. </a:t>
            </a:r>
            <a:endParaRPr dirty="0"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 dirty="0"/>
              <a:t>Examples of these threads are </a:t>
            </a:r>
            <a:r>
              <a:rPr lang="en-US" sz="2000" dirty="0" err="1"/>
              <a:t>Solais</a:t>
            </a:r>
            <a:r>
              <a:rPr lang="en-US" sz="2000" dirty="0"/>
              <a:t> 2 and HP-UX.</a:t>
            </a:r>
            <a:endParaRPr sz="2400" b="1" dirty="0">
              <a:solidFill>
                <a:srgbClr val="C00000"/>
              </a:solidFill>
            </a:endParaRPr>
          </a:p>
        </p:txBody>
      </p:sp>
      <p:sp>
        <p:nvSpPr>
          <p:cNvPr id="282" name="Google Shape;282;p26"/>
          <p:cNvSpPr/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rotWithShape="1">
            <a:blip r:embed="rId4">
              <a:alphaModFix/>
            </a:blip>
            <a:tile tx="50800" ty="0" sx="85000" sy="85000" flip="none" algn="tl"/>
          </a:blip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endParaRPr sz="2000" b="1" i="0" u="none" strike="noStrike" cap="non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83" name="Google Shape;283;p26"/>
          <p:cNvSpPr/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0" name="Google Shape;290;p27"/>
          <p:cNvSpPr/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7"/>
          <p:cNvSpPr/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7"/>
          <p:cNvSpPr/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Rockwell"/>
              <a:buNone/>
            </a:pPr>
            <a:r>
              <a:rPr lang="en-US" sz="5400" b="1">
                <a:solidFill>
                  <a:srgbClr val="C00000"/>
                </a:solidFill>
              </a:rPr>
              <a:t>MANY-TO-MANY</a:t>
            </a:r>
            <a:endParaRPr dirty="0"/>
          </a:p>
        </p:txBody>
      </p:sp>
      <p:sp>
        <p:nvSpPr>
          <p:cNvPr id="294" name="Google Shape;294;p27"/>
          <p:cNvSpPr/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rotWithShape="1">
            <a:blip r:embed="rId4">
              <a:alphaModFix/>
            </a:blip>
            <a:tile tx="50800" ty="0" sx="85000" sy="85000" flip="none" algn="tl"/>
          </a:blip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endParaRPr sz="2000" b="1" i="0" u="none" strike="noStrike" cap="non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5" name="Google Shape;295;p27"/>
          <p:cNvSpPr/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297" name="Google Shape;297;p27" descr="Timeline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3527756" y="2204950"/>
            <a:ext cx="5219114" cy="4516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Google Shape;118;p14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9" name="Google Shape;119;p1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4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14"/>
          <p:cNvSpPr/>
          <p:nvPr/>
        </p:nvSpPr>
        <p:spPr>
          <a:xfrm>
            <a:off x="-7620" y="-1"/>
            <a:ext cx="12207240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22" name="Google Shape;122;p14" descr="A stack of colourful knitting threads"/>
          <p:cNvPicPr preferRelativeResize="0"/>
          <p:nvPr/>
        </p:nvPicPr>
        <p:blipFill rotWithShape="1">
          <a:blip r:embed="rId5">
            <a:alphaModFix/>
          </a:blip>
          <a:srcRect t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4"/>
          <p:cNvSpPr/>
          <p:nvPr/>
        </p:nvSpPr>
        <p:spPr>
          <a:xfrm>
            <a:off x="0" y="4257366"/>
            <a:ext cx="12192000" cy="2610465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4" name="Google Shape;124;p14"/>
          <p:cNvSpPr txBox="1"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Font typeface="Rockwell"/>
              <a:buNone/>
            </a:pPr>
            <a:r>
              <a:rPr lang="en-US" sz="7400"/>
              <a:t>MULTI-THREADING </a:t>
            </a:r>
            <a:endParaRPr/>
          </a:p>
        </p:txBody>
      </p:sp>
      <p:grpSp>
        <p:nvGrpSpPr>
          <p:cNvPr id="125" name="Google Shape;125;p14"/>
          <p:cNvGrpSpPr/>
          <p:nvPr/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126" name="Google Shape;126;p1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4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Rockwell"/>
                <a:buNone/>
              </a:pPr>
              <a:endParaRPr sz="20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14"/>
          <p:cNvSpPr txBox="1">
            <a:spLocks noGrp="1"/>
          </p:cNvSpPr>
          <p:nvPr>
            <p:ph type="sldNum" idx="12"/>
          </p:nvPr>
        </p:nvSpPr>
        <p:spPr>
          <a:xfrm>
            <a:off x="10191893" y="5331907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/>
              <a:t>2</a:t>
            </a:fld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POSIX THREADS (THE PTHREAD LIBRARY)</a:t>
            </a:r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body" idx="1"/>
          </p:nvPr>
        </p:nvSpPr>
        <p:spPr>
          <a:xfrm>
            <a:off x="1069848" y="2320412"/>
            <a:ext cx="10058400" cy="385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sz="2000"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Pthreads refers to the POSIX standard defining an API for thread creation, scheduling, and synchronization.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This is a specification for thread behavior not an implementation.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OS designers may implement the specification in any way they wish.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Generally, libraries implementing the Pthreads specification are restricted to UNIX-based systems such as Solaris 2. </a:t>
            </a:r>
            <a:endParaRPr sz="2400"/>
          </a:p>
        </p:txBody>
      </p:sp>
      <p:sp>
        <p:nvSpPr>
          <p:cNvPr id="139" name="Google Shape;139;p15"/>
          <p:cNvSpPr/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rotWithShape="1">
            <a:blip r:embed="rId4">
              <a:alphaModFix/>
            </a:blip>
            <a:tile tx="50800" ty="0" sx="85000" sy="85000" flip="none" algn="tl"/>
          </a:blip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endParaRPr sz="2000" b="1" i="0" u="none" strike="noStrike" cap="non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CREATING A THREAD</a:t>
            </a:r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1"/>
          </p:nvPr>
        </p:nvSpPr>
        <p:spPr>
          <a:xfrm>
            <a:off x="1069848" y="2320412"/>
            <a:ext cx="10058400" cy="385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82880" lvl="0" indent="-18288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You can create a threads by using the pthread_create() call.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Here is the syntax of this call.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sz="2000" b="1">
                <a:solidFill>
                  <a:srgbClr val="C00000"/>
                </a:solidFill>
              </a:rPr>
              <a:t>int pthread_create(pthread_t *threadp, const pthread_attr_t *attr, void* (*routine)(void *), arg *arg);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H</a:t>
            </a:r>
            <a:r>
              <a:rPr lang="en-US" sz="2000"/>
              <a:t>ere, ‘threadp’ contains thread ID (TID) of the thread created by the call,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‘attr’ is used to modify the thread attributes (stack size, stack address, detached, joinable, priority, etc.),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‘routine’ is the thread function, and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‘arg’ is any argument we want to pass to the thread function.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The argument does not have to be a simple native type; it can be a ‘struct’ of whatever we want to pass in</a:t>
            </a:r>
            <a:endParaRPr sz="2400" b="1">
              <a:solidFill>
                <a:srgbClr val="C00000"/>
              </a:solidFill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rotWithShape="1">
            <a:blip r:embed="rId4">
              <a:alphaModFix/>
            </a:blip>
            <a:tile tx="50800" ty="0" sx="85000" sy="85000" flip="none" algn="tl"/>
          </a:blip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endParaRPr sz="2000" b="1" i="0" u="none" strike="noStrike" cap="non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7"/>
          <p:cNvSpPr/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PTHREAD CREATE CALL FAILS</a:t>
            </a:r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body" idx="1"/>
          </p:nvPr>
        </p:nvSpPr>
        <p:spPr>
          <a:xfrm>
            <a:off x="1069848" y="2320412"/>
            <a:ext cx="10058400" cy="385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The pthread_create() call fails and returns the corresponding value if any of the following conditions is detected: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 b="1">
                <a:solidFill>
                  <a:srgbClr val="C00000"/>
                </a:solidFill>
              </a:rPr>
              <a:t>EAGAIN</a:t>
            </a:r>
            <a:r>
              <a:rPr lang="en-US" sz="2000"/>
              <a:t>—The system-imposed limit on the total number of threads in a process has been exceeded or some system resource has been exceeded (for example, too many LWPs were created).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 b="1">
                <a:solidFill>
                  <a:srgbClr val="C00000"/>
                </a:solidFill>
              </a:rPr>
              <a:t>EINVAL</a:t>
            </a:r>
            <a:r>
              <a:rPr lang="en-US" sz="2000" b="1"/>
              <a:t>—</a:t>
            </a:r>
            <a:r>
              <a:rPr lang="en-US" sz="2000"/>
              <a:t>The value specified by ‘attr’ is invalid.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 b="1">
                <a:solidFill>
                  <a:srgbClr val="C00000"/>
                </a:solidFill>
              </a:rPr>
              <a:t>ENOMEM</a:t>
            </a:r>
            <a:r>
              <a:rPr lang="en-US" sz="2000"/>
              <a:t>—Not enough memory was available to create the new thread.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You can do error handling by including the file &lt;errno.h&gt; and incorporating proper error handling code in your programs. </a:t>
            </a:r>
            <a:endParaRPr sz="2400" b="1">
              <a:solidFill>
                <a:srgbClr val="C00000"/>
              </a:solidFill>
            </a:endParaRPr>
          </a:p>
        </p:txBody>
      </p:sp>
      <p:sp>
        <p:nvSpPr>
          <p:cNvPr id="165" name="Google Shape;165;p17"/>
          <p:cNvSpPr/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rotWithShape="1">
            <a:blip r:embed="rId4">
              <a:alphaModFix/>
            </a:blip>
            <a:tile tx="50800" ty="0" sx="85000" sy="85000" flip="none" algn="tl"/>
          </a:blip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endParaRPr sz="2000" b="1" i="0" u="none" strike="noStrike" cap="non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JOINING A THREAD</a:t>
            </a:r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body" idx="1"/>
          </p:nvPr>
        </p:nvSpPr>
        <p:spPr>
          <a:xfrm>
            <a:off x="1069848" y="2320412"/>
            <a:ext cx="10058400" cy="385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82880" lvl="0" indent="-18288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You can have a thread wait for another thread within the same process by using the pthread_join() call.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Here is the syntax of this call.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sz="2000" b="1">
                <a:solidFill>
                  <a:srgbClr val="C00000"/>
                </a:solidFill>
              </a:rPr>
              <a:t>int pthread_join(pthread_t aThread, void **statusp);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H</a:t>
            </a:r>
            <a:r>
              <a:rPr lang="en-US" sz="2000"/>
              <a:t>ere, ‘aThread’ is the thread ID of the thread to wait for and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‘statusp’ gets the return value of pthread_exit() call made in the process for whom wait is being done.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A thread can only wait for a joinable thread in the same process address space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A</a:t>
            </a:r>
            <a:r>
              <a:rPr lang="en-US" sz="2000"/>
              <a:t> thread cannot wait for a detached thread.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Multiple threads can join with a thread but only one returns successfully; others return with an error that no thread could be found with the given TID.</a:t>
            </a:r>
            <a:endParaRPr sz="2400" b="1">
              <a:solidFill>
                <a:srgbClr val="C00000"/>
              </a:solidFill>
            </a:endParaRPr>
          </a:p>
        </p:txBody>
      </p:sp>
      <p:sp>
        <p:nvSpPr>
          <p:cNvPr id="178" name="Google Shape;178;p18"/>
          <p:cNvSpPr/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rotWithShape="1">
            <a:blip r:embed="rId4">
              <a:alphaModFix/>
            </a:blip>
            <a:tile tx="50800" ty="0" sx="85000" sy="85000" flip="none" algn="tl"/>
          </a:blip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endParaRPr sz="2000" b="1" i="0" u="none" strike="noStrike" cap="non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6" name="Google Shape;186;p19"/>
          <p:cNvSpPr/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TERMINATING A THREAD</a:t>
            </a:r>
            <a:endParaRPr/>
          </a:p>
        </p:txBody>
      </p:sp>
      <p:sp>
        <p:nvSpPr>
          <p:cNvPr id="190" name="Google Shape;190;p19"/>
          <p:cNvSpPr txBox="1">
            <a:spLocks noGrp="1"/>
          </p:cNvSpPr>
          <p:nvPr>
            <p:ph type="body" idx="1"/>
          </p:nvPr>
        </p:nvSpPr>
        <p:spPr>
          <a:xfrm>
            <a:off x="1069848" y="2320412"/>
            <a:ext cx="10058400" cy="385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82880" lvl="0" indent="-18288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You can terminate a thread explicitly by either returning from the thread function or by using the pthread_exit() call.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Here is the syntax of the pthread_exit() call.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sz="2000" b="1">
                <a:solidFill>
                  <a:srgbClr val="C00000"/>
                </a:solidFill>
              </a:rPr>
              <a:t>void pthread_exit(void *valuep);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H</a:t>
            </a:r>
            <a:r>
              <a:rPr lang="en-US" sz="2000"/>
              <a:t>ere, ‘valuep’ is a pointer to the value to be returned to the thread which is waiting for this thread to terminate (i.e., the thread which has executed pthread_join() for this thread).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A thread also terminates when the main thread in the process terminates.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When a thread terminates with the exit() system call, it terminates the whole process because the purpose of the exit() system call is to terminate a process and not a thread. </a:t>
            </a:r>
            <a:endParaRPr sz="2400" b="1">
              <a:solidFill>
                <a:srgbClr val="C00000"/>
              </a:solidFill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rotWithShape="1">
            <a:blip r:embed="rId4">
              <a:alphaModFix/>
            </a:blip>
            <a:tile tx="50800" ty="0" sx="85000" sy="85000" flip="none" algn="tl"/>
          </a:blip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endParaRPr sz="2000" b="1" i="0" u="none" strike="noStrike" cap="non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9" name="Google Shape;199;p20"/>
          <p:cNvSpPr/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USER AND KERNEL THREADS</a:t>
            </a:r>
            <a:endParaRPr/>
          </a:p>
        </p:txBody>
      </p:sp>
      <p:sp>
        <p:nvSpPr>
          <p:cNvPr id="203" name="Google Shape;203;p20"/>
          <p:cNvSpPr txBox="1">
            <a:spLocks noGrp="1"/>
          </p:cNvSpPr>
          <p:nvPr>
            <p:ph type="body" idx="1"/>
          </p:nvPr>
        </p:nvSpPr>
        <p:spPr>
          <a:xfrm>
            <a:off x="1069848" y="2320412"/>
            <a:ext cx="10058400" cy="385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182880" lvl="0" indent="-18288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5000"/>
              <a:buChar char="▪"/>
            </a:pPr>
            <a:r>
              <a:rPr lang="en-US" sz="2400" b="1">
                <a:solidFill>
                  <a:srgbClr val="C00000"/>
                </a:solidFill>
              </a:rPr>
              <a:t>User threads</a:t>
            </a:r>
            <a:r>
              <a:rPr lang="en-US" sz="2000"/>
              <a:t>—are supported above the kernel and are implemented by a thread library at the user level.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Char char="▪"/>
            </a:pPr>
            <a:r>
              <a:rPr lang="en-US" sz="2000"/>
              <a:t>The library provides support for thread creation, scheduling, and management with no support from the kernel.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Char char="▪"/>
            </a:pPr>
            <a:r>
              <a:rPr lang="en-US" sz="2000"/>
              <a:t>CPU not interrupted during thread switching.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Char char="▪"/>
            </a:pPr>
            <a:r>
              <a:rPr lang="en-US" sz="2000"/>
              <a:t>Fair scheduling in case P1 has one thread and P2 has 100.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Char char="▪"/>
            </a:pPr>
            <a:r>
              <a:rPr lang="en-US" sz="2000"/>
              <a:t>Since the kernel is unaware of user-level threads, all thread creation and scheduling are done in the user space without the need for kernel intervention, and therefore are fast to create and manage.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Char char="▪"/>
            </a:pPr>
            <a:r>
              <a:rPr lang="en-US" sz="2000"/>
              <a:t>If the kernel is single-threaded, then any user-level thread performing a blocking system call will cause the entire process to block, even if other threads are available to run within the application.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Char char="▪"/>
            </a:pPr>
            <a:r>
              <a:rPr lang="en-US" sz="2000"/>
              <a:t>User thread libraries include POSIX Pthreads, Solaris 2 UI-threads, and Mach C-threads.</a:t>
            </a:r>
            <a:endParaRPr sz="2400" b="1">
              <a:solidFill>
                <a:srgbClr val="C00000"/>
              </a:solidFill>
            </a:endParaRPr>
          </a:p>
        </p:txBody>
      </p:sp>
      <p:sp>
        <p:nvSpPr>
          <p:cNvPr id="204" name="Google Shape;204;p20"/>
          <p:cNvSpPr/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rotWithShape="1">
            <a:blip r:embed="rId4">
              <a:alphaModFix/>
            </a:blip>
            <a:tile tx="50800" ty="0" sx="85000" sy="85000" flip="none" algn="tl"/>
          </a:blip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endParaRPr sz="2000" b="1" i="0" u="none" strike="noStrike" cap="non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5" name="Google Shape;205;p20"/>
          <p:cNvSpPr/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2" name="Google Shape;212;p21"/>
          <p:cNvSpPr/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1"/>
          <p:cNvSpPr/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1"/>
          <p:cNvSpPr/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rotWithShape="1">
            <a:blip r:embed="rId3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USER AND KERNEL THREADS</a:t>
            </a:r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body" idx="1"/>
          </p:nvPr>
        </p:nvSpPr>
        <p:spPr>
          <a:xfrm>
            <a:off x="1069848" y="2320412"/>
            <a:ext cx="10058400" cy="385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Char char="▪"/>
            </a:pPr>
            <a:r>
              <a:rPr lang="en-US" sz="2400" b="1">
                <a:solidFill>
                  <a:srgbClr val="C00000"/>
                </a:solidFill>
              </a:rPr>
              <a:t>Kernel threads</a:t>
            </a:r>
            <a:r>
              <a:rPr lang="en-US" sz="2000"/>
              <a:t>—are supported directly by the operating system.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The kernel performs the scheduling, creation, and management in kernel space.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CPU switched between context switching (among threads)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S</a:t>
            </a:r>
            <a:r>
              <a:rPr lang="en-US" sz="2000"/>
              <a:t>cheduling is not going to be fair in case P1 has one thread and P2 has 100.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T</a:t>
            </a:r>
            <a:r>
              <a:rPr lang="en-US" sz="2000"/>
              <a:t>he kernel-level threads are hence slower to create and manage, compared to user-level threads.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However, since the kernel is managing threads, if a thread performs a blocking system call, the kernel can schedule another thread in the application for execution. </a:t>
            </a:r>
            <a:endParaRPr/>
          </a:p>
          <a:p>
            <a:pPr marL="182880" lvl="0" indent="-18288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Windows NT, Windows 2000, Solaris, BeOS, and Tru64 UNIX support kernel threads.</a:t>
            </a:r>
            <a:endParaRPr sz="2400" b="1">
              <a:solidFill>
                <a:srgbClr val="C00000"/>
              </a:solidFill>
            </a:endParaRPr>
          </a:p>
        </p:txBody>
      </p:sp>
      <p:sp>
        <p:nvSpPr>
          <p:cNvPr id="217" name="Google Shape;217;p21"/>
          <p:cNvSpPr/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rotWithShape="1">
            <a:blip r:embed="rId4">
              <a:alphaModFix/>
            </a:blip>
            <a:tile tx="50800" ty="0" sx="85000" sy="85000" flip="none" algn="tl"/>
          </a:blip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ckwell"/>
              <a:buNone/>
            </a:pPr>
            <a:endParaRPr sz="2000" b="1" i="0" u="none" strike="noStrike" cap="non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8" name="Google Shape;218;p21"/>
          <p:cNvSpPr/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1084</Words>
  <Application>Microsoft Office PowerPoint</Application>
  <PresentationFormat>Widescreen</PresentationFormat>
  <Paragraphs>93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Noto Sans Symbols</vt:lpstr>
      <vt:lpstr>Rockwell</vt:lpstr>
      <vt:lpstr>Wood Type</vt:lpstr>
      <vt:lpstr>OPERATING SYSTEMS</vt:lpstr>
      <vt:lpstr>MULTI-THREADING </vt:lpstr>
      <vt:lpstr>POSIX THREADS (THE PTHREAD LIBRARY)</vt:lpstr>
      <vt:lpstr>CREATING A THREAD</vt:lpstr>
      <vt:lpstr>PTHREAD CREATE CALL FAILS</vt:lpstr>
      <vt:lpstr>JOINING A THREAD</vt:lpstr>
      <vt:lpstr>TERMINATING A THREAD</vt:lpstr>
      <vt:lpstr>USER AND KERNEL THREADS</vt:lpstr>
      <vt:lpstr>USER AND KERNEL THREADS</vt:lpstr>
      <vt:lpstr>MULTI-THREADING MODELS</vt:lpstr>
      <vt:lpstr>MANY-TO-ONE</vt:lpstr>
      <vt:lpstr>MULTI-THREADING MODELS</vt:lpstr>
      <vt:lpstr>ONE-TO-ONE</vt:lpstr>
      <vt:lpstr>MULTI-THREADING MODELS</vt:lpstr>
      <vt:lpstr>MANY-TO-MANY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cp:lastModifiedBy>Razi</cp:lastModifiedBy>
  <cp:revision>2</cp:revision>
  <dcterms:modified xsi:type="dcterms:W3CDTF">2024-03-19T10:03:24Z</dcterms:modified>
</cp:coreProperties>
</file>