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1" r:id="rId15"/>
    <p:sldId id="272" r:id="rId16"/>
    <p:sldId id="273" r:id="rId17"/>
    <p:sldId id="274" r:id="rId18"/>
    <p:sldId id="275"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4258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4409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3744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5100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7840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9619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2497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97380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6017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0571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5040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1402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6899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8791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2470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393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9649215" y="4068923"/>
            <a:ext cx="1080904" cy="1080902"/>
            <a:chOff x="9685338" y="4460675"/>
            <a:chExt cx="1080904" cy="1080902"/>
          </a:xfrm>
        </p:grpSpPr>
        <p:sp>
          <p:nvSpPr>
            <p:cNvPr id="23" name="Google Shape;23;p2"/>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27" name="Google Shape;27;p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2"/>
        <p:cNvGrpSpPr/>
        <p:nvPr/>
      </p:nvGrpSpPr>
      <p:grpSpPr>
        <a:xfrm>
          <a:off x="0" y="0"/>
          <a:ext cx="0" cy="0"/>
          <a:chOff x="0" y="0"/>
          <a:chExt cx="0" cy="0"/>
        </a:xfrm>
      </p:grpSpPr>
      <p:sp>
        <p:nvSpPr>
          <p:cNvPr id="93" name="Google Shape;93;p1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1"/>
          <p:cNvSpPr txBox="1">
            <a:spLocks noGrp="1"/>
          </p:cNvSpPr>
          <p:nvPr>
            <p:ph type="body" idx="1"/>
          </p:nvPr>
        </p:nvSpPr>
        <p:spPr>
          <a:xfrm rot="5400000">
            <a:off x="4073652" y="-882396"/>
            <a:ext cx="4050792" cy="100584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95" name="Google Shape;95;p1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rot="5400000">
            <a:off x="7181850" y="2076450"/>
            <a:ext cx="5638800" cy="2552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12"/>
          <p:cNvSpPr txBox="1">
            <a:spLocks noGrp="1"/>
          </p:cNvSpPr>
          <p:nvPr>
            <p:ph type="body" idx="1"/>
          </p:nvPr>
        </p:nvSpPr>
        <p:spPr>
          <a:xfrm rot="5400000">
            <a:off x="2000250" y="-400050"/>
            <a:ext cx="5638800" cy="75057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101" name="Google Shape;101;p1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33" name="Google Shape;33;p3"/>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6"/>
        <p:cNvGrpSpPr/>
        <p:nvPr/>
      </p:nvGrpSpPr>
      <p:grpSpPr>
        <a:xfrm>
          <a:off x="0" y="0"/>
          <a:ext cx="0" cy="0"/>
          <a:chOff x="0" y="0"/>
          <a:chExt cx="0" cy="0"/>
        </a:xfrm>
      </p:grpSpPr>
      <p:sp>
        <p:nvSpPr>
          <p:cNvPr id="37" name="Google Shape;37;p4"/>
          <p:cNvSpPr/>
          <p:nvPr/>
        </p:nvSpPr>
        <p:spPr>
          <a:xfrm>
            <a:off x="0" y="4917989"/>
            <a:ext cx="12192000" cy="194001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8000"/>
              <a:buFont typeface="Rockwell"/>
              <a:buNone/>
              <a:defRPr sz="8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700"/>
              <a:buNone/>
              <a:defRPr sz="2000">
                <a:solidFill>
                  <a:schemeClr val="dk1"/>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40" name="Google Shape;40;p4"/>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42" name="Google Shape;42;p4"/>
          <p:cNvGrpSpPr/>
          <p:nvPr/>
        </p:nvGrpSpPr>
        <p:grpSpPr>
          <a:xfrm>
            <a:off x="897399" y="2325848"/>
            <a:ext cx="1080904" cy="1080902"/>
            <a:chOff x="9685338" y="4460675"/>
            <a:chExt cx="1080904" cy="1080902"/>
          </a:xfrm>
        </p:grpSpPr>
        <p:sp>
          <p:nvSpPr>
            <p:cNvPr id="43" name="Google Shape;43;p4"/>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5"/>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49" name="Google Shape;49;p5"/>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0" name="Google Shape;50;p5"/>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6"/>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6" name="Google Shape;56;p6"/>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7" name="Google Shape;57;p6"/>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8" name="Google Shape;58;p6"/>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9" name="Google Shape;59;p6"/>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7"/>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7"/>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8"/>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9"/>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9"/>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9"/>
          <p:cNvSpPr txBox="1">
            <a:spLocks noGrp="1"/>
          </p:cNvSpPr>
          <p:nvPr>
            <p:ph type="body" idx="1"/>
          </p:nvPr>
        </p:nvSpPr>
        <p:spPr>
          <a:xfrm>
            <a:off x="838200" y="685800"/>
            <a:ext cx="6711696" cy="5020056"/>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5" name="Google Shape;75;p9"/>
          <p:cNvSpPr txBox="1">
            <a:spLocks noGrp="1"/>
          </p:cNvSpPr>
          <p:nvPr>
            <p:ph type="body" idx="2"/>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76" name="Google Shape;76;p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78" name="Google Shape;78;p9"/>
          <p:cNvGrpSpPr/>
          <p:nvPr/>
        </p:nvGrpSpPr>
        <p:grpSpPr>
          <a:xfrm>
            <a:off x="11401725" y="6229681"/>
            <a:ext cx="457200" cy="457200"/>
            <a:chOff x="11361456" y="6195813"/>
            <a:chExt cx="548640" cy="548640"/>
          </a:xfrm>
        </p:grpSpPr>
        <p:sp>
          <p:nvSpPr>
            <p:cNvPr id="79" name="Google Shape;79;p9"/>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2"/>
        <p:cNvGrpSpPr/>
        <p:nvPr/>
      </p:nvGrpSpPr>
      <p:grpSpPr>
        <a:xfrm>
          <a:off x="0" y="0"/>
          <a:ext cx="0" cy="0"/>
          <a:chOff x="0" y="0"/>
          <a:chExt cx="0" cy="0"/>
        </a:xfrm>
      </p:grpSpPr>
      <p:sp>
        <p:nvSpPr>
          <p:cNvPr id="83" name="Google Shape;83;p10"/>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0"/>
          <p:cNvSpPr>
            <a:spLocks noGrp="1"/>
          </p:cNvSpPr>
          <p:nvPr>
            <p:ph type="pic" idx="2"/>
          </p:nvPr>
        </p:nvSpPr>
        <p:spPr>
          <a:xfrm>
            <a:off x="0" y="0"/>
            <a:ext cx="8303740" cy="6858000"/>
          </a:xfrm>
          <a:prstGeom prst="rect">
            <a:avLst/>
          </a:prstGeom>
          <a:solidFill>
            <a:srgbClr val="E1DFDF"/>
          </a:solidFill>
          <a:ln>
            <a:noFill/>
          </a:ln>
        </p:spPr>
      </p:sp>
      <p:sp>
        <p:nvSpPr>
          <p:cNvPr id="86" name="Google Shape;86;p10"/>
          <p:cNvSpPr txBox="1">
            <a:spLocks noGrp="1"/>
          </p:cNvSpPr>
          <p:nvPr>
            <p:ph type="body" idx="1"/>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87" name="Google Shape;87;p10"/>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88" name="Google Shape;88;p10"/>
          <p:cNvGrpSpPr/>
          <p:nvPr/>
        </p:nvGrpSpPr>
        <p:grpSpPr>
          <a:xfrm>
            <a:off x="11401725" y="6229681"/>
            <a:ext cx="457200" cy="457200"/>
            <a:chOff x="11361456" y="6195813"/>
            <a:chExt cx="548640" cy="548640"/>
          </a:xfrm>
        </p:grpSpPr>
        <p:sp>
          <p:nvSpPr>
            <p:cNvPr id="89" name="Google Shape;89;p10"/>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SzPts val="5400"/>
              <a:buFont typeface="Rockwell"/>
              <a:buNone/>
              <a:defRPr sz="5400" b="0" i="0" u="none" strike="noStrike" cap="non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Rockwell"/>
                <a:ea typeface="Rockwell"/>
                <a:cs typeface="Rockwell"/>
                <a:sym typeface="Rockwell"/>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Rockwell"/>
                <a:ea typeface="Rockwell"/>
                <a:cs typeface="Rockwell"/>
                <a:sym typeface="Rockwell"/>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9pPr>
          </a:lstStyle>
          <a:p>
            <a:endParaRPr/>
          </a:p>
        </p:txBody>
      </p:sp>
      <p:sp>
        <p:nvSpPr>
          <p:cNvPr id="12" name="Google Shape;12;p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13" name="Google Shape;13;p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grpSp>
        <p:nvGrpSpPr>
          <p:cNvPr id="14" name="Google Shape;14;p1"/>
          <p:cNvGrpSpPr/>
          <p:nvPr/>
        </p:nvGrpSpPr>
        <p:grpSpPr>
          <a:xfrm>
            <a:off x="11401725" y="6229681"/>
            <a:ext cx="457200" cy="457200"/>
            <a:chOff x="11361456" y="6195813"/>
            <a:chExt cx="548640" cy="548640"/>
          </a:xfrm>
        </p:grpSpPr>
        <p:sp>
          <p:nvSpPr>
            <p:cNvPr id="15" name="Google Shape;15;p1"/>
            <p:cNvSpPr/>
            <p:nvPr/>
          </p:nvSpPr>
          <p:spPr>
            <a:xfrm>
              <a:off x="11361456" y="6195813"/>
              <a:ext cx="548640" cy="548640"/>
            </a:xfrm>
            <a:prstGeom prst="ellipse">
              <a:avLst/>
            </a:prstGeom>
            <a:blipFill rotWithShape="1">
              <a:blip r:embed="rId1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Rockwell"/>
                <a:ea typeface="Rockwell"/>
                <a:cs typeface="Rockwell"/>
                <a:sym typeface="Rockwell"/>
              </a:defRPr>
            </a:lvl1pPr>
            <a:lvl2pPr marL="0" marR="0" lvl="1" indent="0" algn="ctr" rtl="0">
              <a:spcBef>
                <a:spcPts val="0"/>
              </a:spcBef>
              <a:buNone/>
              <a:defRPr sz="1400" b="1" i="0" u="none" strike="noStrike" cap="none">
                <a:solidFill>
                  <a:srgbClr val="FFFFFF"/>
                </a:solidFill>
                <a:latin typeface="Rockwell"/>
                <a:ea typeface="Rockwell"/>
                <a:cs typeface="Rockwell"/>
                <a:sym typeface="Rockwell"/>
              </a:defRPr>
            </a:lvl2pPr>
            <a:lvl3pPr marL="0" marR="0" lvl="2" indent="0" algn="ctr" rtl="0">
              <a:spcBef>
                <a:spcPts val="0"/>
              </a:spcBef>
              <a:buNone/>
              <a:defRPr sz="1400" b="1" i="0" u="none" strike="noStrike" cap="none">
                <a:solidFill>
                  <a:srgbClr val="FFFFFF"/>
                </a:solidFill>
                <a:latin typeface="Rockwell"/>
                <a:ea typeface="Rockwell"/>
                <a:cs typeface="Rockwell"/>
                <a:sym typeface="Rockwell"/>
              </a:defRPr>
            </a:lvl3pPr>
            <a:lvl4pPr marL="0" marR="0" lvl="3" indent="0" algn="ctr" rtl="0">
              <a:spcBef>
                <a:spcPts val="0"/>
              </a:spcBef>
              <a:buNone/>
              <a:defRPr sz="1400" b="1" i="0" u="none" strike="noStrike" cap="none">
                <a:solidFill>
                  <a:srgbClr val="FFFFFF"/>
                </a:solidFill>
                <a:latin typeface="Rockwell"/>
                <a:ea typeface="Rockwell"/>
                <a:cs typeface="Rockwell"/>
                <a:sym typeface="Rockwell"/>
              </a:defRPr>
            </a:lvl4pPr>
            <a:lvl5pPr marL="0" marR="0" lvl="4" indent="0" algn="ctr" rtl="0">
              <a:spcBef>
                <a:spcPts val="0"/>
              </a:spcBef>
              <a:buNone/>
              <a:defRPr sz="1400" b="1" i="0" u="none" strike="noStrike" cap="none">
                <a:solidFill>
                  <a:srgbClr val="FFFFFF"/>
                </a:solidFill>
                <a:latin typeface="Rockwell"/>
                <a:ea typeface="Rockwell"/>
                <a:cs typeface="Rockwell"/>
                <a:sym typeface="Rockwell"/>
              </a:defRPr>
            </a:lvl5pPr>
            <a:lvl6pPr marL="0" marR="0" lvl="5" indent="0" algn="ctr" rtl="0">
              <a:spcBef>
                <a:spcPts val="0"/>
              </a:spcBef>
              <a:buNone/>
              <a:defRPr sz="1400" b="1" i="0" u="none" strike="noStrike" cap="none">
                <a:solidFill>
                  <a:srgbClr val="FFFFFF"/>
                </a:solidFill>
                <a:latin typeface="Rockwell"/>
                <a:ea typeface="Rockwell"/>
                <a:cs typeface="Rockwell"/>
                <a:sym typeface="Rockwell"/>
              </a:defRPr>
            </a:lvl6pPr>
            <a:lvl7pPr marL="0" marR="0" lvl="6" indent="0" algn="ctr" rtl="0">
              <a:spcBef>
                <a:spcPts val="0"/>
              </a:spcBef>
              <a:buNone/>
              <a:defRPr sz="1400" b="1" i="0" u="none" strike="noStrike" cap="none">
                <a:solidFill>
                  <a:srgbClr val="FFFFFF"/>
                </a:solidFill>
                <a:latin typeface="Rockwell"/>
                <a:ea typeface="Rockwell"/>
                <a:cs typeface="Rockwell"/>
                <a:sym typeface="Rockwell"/>
              </a:defRPr>
            </a:lvl7pPr>
            <a:lvl8pPr marL="0" marR="0" lvl="7" indent="0" algn="ctr" rtl="0">
              <a:spcBef>
                <a:spcPts val="0"/>
              </a:spcBef>
              <a:buNone/>
              <a:defRPr sz="1400" b="1" i="0" u="none" strike="noStrike" cap="none">
                <a:solidFill>
                  <a:srgbClr val="FFFFFF"/>
                </a:solidFill>
                <a:latin typeface="Rockwell"/>
                <a:ea typeface="Rockwell"/>
                <a:cs typeface="Rockwell"/>
                <a:sym typeface="Rockwell"/>
              </a:defRPr>
            </a:lvl8pPr>
            <a:lvl9pPr marL="0" marR="0" lvl="8" indent="0" algn="ctr" rtl="0">
              <a:spcBef>
                <a:spcPts val="0"/>
              </a:spcBef>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3"/>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SzPts val="9600"/>
              <a:buFont typeface="Rockwell"/>
              <a:buNone/>
            </a:pPr>
            <a:r>
              <a:rPr lang="en-US"/>
              <a:t>OPERATING SYSTEMS</a:t>
            </a:r>
            <a:endParaRPr/>
          </a:p>
        </p:txBody>
      </p:sp>
      <p:sp>
        <p:nvSpPr>
          <p:cNvPr id="109" name="Google Shape;109;p13"/>
          <p:cNvSpPr txBox="1">
            <a:spLocks noGrp="1"/>
          </p:cNvSpPr>
          <p:nvPr>
            <p:ph type="subTitle" idx="1"/>
          </p:nvPr>
        </p:nvSpPr>
        <p:spPr>
          <a:xfrm>
            <a:off x="1904735" y="4468031"/>
            <a:ext cx="7891272" cy="106984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380"/>
              <a:buNone/>
            </a:pPr>
            <a:r>
              <a:rPr lang="en-US" sz="2800" b="1" dirty="0"/>
              <a:t>Razi Uddin</a:t>
            </a:r>
            <a:endParaRPr dirty="0"/>
          </a:p>
          <a:p>
            <a:pPr marL="0" lvl="0" indent="0" algn="ctr" rtl="0">
              <a:lnSpc>
                <a:spcPct val="90000"/>
              </a:lnSpc>
              <a:spcBef>
                <a:spcPts val="1200"/>
              </a:spcBef>
              <a:spcAft>
                <a:spcPts val="0"/>
              </a:spcAft>
              <a:buSzPts val="2380"/>
              <a:buNone/>
            </a:pPr>
            <a:r>
              <a:rPr lang="en-US" sz="2800" b="1" dirty="0"/>
              <a:t>Lecture # 28</a:t>
            </a:r>
            <a:endParaRPr dirty="0"/>
          </a:p>
        </p:txBody>
      </p:sp>
      <p:sp>
        <p:nvSpPr>
          <p:cNvPr id="110" name="Google Shape;110;p13"/>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10</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Resource Allocation Graphs </a:t>
            </a:r>
            <a:endParaRPr b="1" dirty="0"/>
          </a:p>
        </p:txBody>
      </p:sp>
      <p:sp>
        <p:nvSpPr>
          <p:cNvPr id="139" name="Google Shape;139;p15"/>
          <p:cNvSpPr txBox="1">
            <a:spLocks noGrp="1"/>
          </p:cNvSpPr>
          <p:nvPr>
            <p:ph type="body" idx="1"/>
          </p:nvPr>
        </p:nvSpPr>
        <p:spPr>
          <a:xfrm>
            <a:off x="1187835" y="2135352"/>
            <a:ext cx="6481326" cy="4655909"/>
          </a:xfrm>
          <a:prstGeom prst="rect">
            <a:avLst/>
          </a:prstGeom>
          <a:noFill/>
          <a:ln>
            <a:noFill/>
          </a:ln>
        </p:spPr>
        <p:txBody>
          <a:bodyPr spcFirstLastPara="1" wrap="square" lIns="91425" tIns="45700" rIns="91425" bIns="45700" anchor="t" anchorCtr="0">
            <a:normAutofit/>
          </a:bodyPr>
          <a:lstStyle/>
          <a:p>
            <a:pPr marL="450851" indent="-342900" algn="just">
              <a:spcBef>
                <a:spcPts val="0"/>
              </a:spcBef>
              <a:buSzPts val="1700"/>
            </a:pPr>
            <a:endParaRPr lang="en-US" dirty="0"/>
          </a:p>
          <a:p>
            <a:pPr marL="450851" indent="-342900" algn="just">
              <a:spcBef>
                <a:spcPts val="0"/>
              </a:spcBef>
              <a:buSzPts val="1700"/>
              <a:buFont typeface="Wingdings" panose="05000000000000000000" pitchFamily="2" charset="2"/>
              <a:buChar char="q"/>
            </a:pPr>
            <a:r>
              <a:rPr lang="en-US" dirty="0"/>
              <a:t>Here is a resource allocation graph with a deadlock. </a:t>
            </a:r>
          </a:p>
          <a:p>
            <a:pPr marL="107951" indent="0" algn="just">
              <a:spcBef>
                <a:spcPts val="0"/>
              </a:spcBef>
              <a:buSzPts val="1700"/>
              <a:buNone/>
            </a:pPr>
            <a:endParaRPr lang="en-US" dirty="0"/>
          </a:p>
          <a:p>
            <a:pPr marL="450851" indent="-342900" algn="just">
              <a:spcBef>
                <a:spcPts val="0"/>
              </a:spcBef>
              <a:buSzPts val="1700"/>
              <a:buFont typeface="Wingdings" panose="05000000000000000000" pitchFamily="2" charset="2"/>
              <a:buChar char="q"/>
            </a:pPr>
            <a:r>
              <a:rPr lang="en-US" dirty="0"/>
              <a:t>There are two cycles in this graph: </a:t>
            </a:r>
          </a:p>
          <a:p>
            <a:pPr marL="107951" indent="0" algn="just">
              <a:spcBef>
                <a:spcPts val="0"/>
              </a:spcBef>
              <a:buSzPts val="1700"/>
              <a:buNone/>
            </a:pPr>
            <a:endParaRPr lang="en-US" dirty="0"/>
          </a:p>
          <a:p>
            <a:pPr marL="450851" indent="-342900" algn="just">
              <a:spcBef>
                <a:spcPts val="0"/>
              </a:spcBef>
              <a:buSzPts val="1700"/>
              <a:buFont typeface="Wingdings" panose="05000000000000000000" pitchFamily="2" charset="2"/>
              <a:buChar char="q"/>
            </a:pPr>
            <a:r>
              <a:rPr lang="en-US" dirty="0"/>
              <a:t>{P1 → R1, R1 → P2, P2 → R3, R3 → P3, P3 → R2, R2 → P1} and </a:t>
            </a:r>
          </a:p>
          <a:p>
            <a:pPr marL="450851" indent="-342900" algn="just">
              <a:spcBef>
                <a:spcPts val="0"/>
              </a:spcBef>
              <a:buSzPts val="1700"/>
              <a:buFont typeface="Wingdings" panose="05000000000000000000" pitchFamily="2" charset="2"/>
              <a:buChar char="q"/>
            </a:pPr>
            <a:r>
              <a:rPr lang="en-US" dirty="0"/>
              <a:t>{P2 → R3, R3 → P3, P3 → R2, R2 → P2} </a:t>
            </a:r>
          </a:p>
          <a:p>
            <a:pPr marL="450851" indent="-342900" algn="just">
              <a:spcBef>
                <a:spcPts val="0"/>
              </a:spcBef>
              <a:buSzPts val="1700"/>
              <a:buFont typeface="Wingdings" panose="05000000000000000000" pitchFamily="2" charset="2"/>
              <a:buChar char="q"/>
            </a:pPr>
            <a:endParaRPr lang="en-US" dirty="0"/>
          </a:p>
          <a:p>
            <a:pPr marL="450851" indent="-342900" algn="just">
              <a:spcBef>
                <a:spcPts val="0"/>
              </a:spcBef>
              <a:buSzPts val="1700"/>
              <a:buFont typeface="Wingdings" panose="05000000000000000000" pitchFamily="2" charset="2"/>
              <a:buChar char="q"/>
            </a:pPr>
            <a:r>
              <a:rPr lang="en-US" dirty="0"/>
              <a:t>No process will release an already acquired resource and the three processes will remain in the deadlock state. </a:t>
            </a:r>
            <a:endParaRPr dirty="0"/>
          </a:p>
        </p:txBody>
      </p:sp>
      <p:pic>
        <p:nvPicPr>
          <p:cNvPr id="4" name="Picture 3" descr="A picture containing text, clock&#10;&#10;Description automatically generated">
            <a:extLst>
              <a:ext uri="{FF2B5EF4-FFF2-40B4-BE49-F238E27FC236}">
                <a16:creationId xmlns:a16="http://schemas.microsoft.com/office/drawing/2014/main" id="{C27143E3-169D-B509-E4D5-55F6FC3A7860}"/>
              </a:ext>
            </a:extLst>
          </p:cNvPr>
          <p:cNvPicPr>
            <a:picLocks noChangeAspect="1"/>
          </p:cNvPicPr>
          <p:nvPr/>
        </p:nvPicPr>
        <p:blipFill>
          <a:blip r:embed="rId5"/>
          <a:stretch>
            <a:fillRect/>
          </a:stretch>
        </p:blipFill>
        <p:spPr>
          <a:xfrm>
            <a:off x="7960536" y="2135352"/>
            <a:ext cx="3246960" cy="4551529"/>
          </a:xfrm>
          <a:prstGeom prst="rect">
            <a:avLst/>
          </a:prstGeom>
        </p:spPr>
      </p:pic>
    </p:spTree>
    <p:extLst>
      <p:ext uri="{BB962C8B-B14F-4D97-AF65-F5344CB8AC3E}">
        <p14:creationId xmlns:p14="http://schemas.microsoft.com/office/powerpoint/2010/main" val="2157478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14748"/>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11</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Resource Allocation Graphs </a:t>
            </a:r>
            <a:endParaRPr b="1" dirty="0"/>
          </a:p>
        </p:txBody>
      </p:sp>
      <p:sp>
        <p:nvSpPr>
          <p:cNvPr id="139" name="Google Shape;139;p15"/>
          <p:cNvSpPr txBox="1">
            <a:spLocks noGrp="1"/>
          </p:cNvSpPr>
          <p:nvPr>
            <p:ph type="body" idx="1"/>
          </p:nvPr>
        </p:nvSpPr>
        <p:spPr>
          <a:xfrm>
            <a:off x="1187835" y="2135352"/>
            <a:ext cx="6481326" cy="4655909"/>
          </a:xfrm>
          <a:prstGeom prst="rect">
            <a:avLst/>
          </a:prstGeom>
          <a:noFill/>
          <a:ln>
            <a:noFill/>
          </a:ln>
        </p:spPr>
        <p:txBody>
          <a:bodyPr spcFirstLastPara="1" wrap="square" lIns="91425" tIns="45700" rIns="91425" bIns="45700" anchor="t" anchorCtr="0">
            <a:normAutofit/>
          </a:bodyPr>
          <a:lstStyle/>
          <a:p>
            <a:pPr marL="450851" indent="-342900" algn="just">
              <a:spcBef>
                <a:spcPts val="0"/>
              </a:spcBef>
              <a:buSzPts val="1700"/>
            </a:pPr>
            <a:endParaRPr lang="en-US" dirty="0"/>
          </a:p>
          <a:p>
            <a:pPr marL="450851" indent="-342900" algn="just">
              <a:spcBef>
                <a:spcPts val="0"/>
              </a:spcBef>
              <a:buSzPts val="1700"/>
              <a:buFont typeface="Wingdings" panose="05000000000000000000" pitchFamily="2" charset="2"/>
              <a:buChar char="q"/>
            </a:pPr>
            <a:endParaRPr lang="en-US" dirty="0"/>
          </a:p>
          <a:p>
            <a:pPr marL="450851" indent="-342900" algn="just">
              <a:spcBef>
                <a:spcPts val="0"/>
              </a:spcBef>
              <a:buSzPts val="1700"/>
              <a:buFont typeface="Wingdings" panose="05000000000000000000" pitchFamily="2" charset="2"/>
              <a:buChar char="q"/>
            </a:pPr>
            <a:r>
              <a:rPr lang="en-US" dirty="0"/>
              <a:t>This graph has a cycle but there is no deadlock because processes P2 and P4 do not require further resources to complete their execution and will release the resources they are currently hold in finite time. </a:t>
            </a:r>
          </a:p>
          <a:p>
            <a:pPr marL="450851" indent="-342900" algn="just">
              <a:spcBef>
                <a:spcPts val="0"/>
              </a:spcBef>
              <a:buSzPts val="1700"/>
              <a:buFont typeface="Wingdings" panose="05000000000000000000" pitchFamily="2" charset="2"/>
              <a:buChar char="q"/>
            </a:pPr>
            <a:endParaRPr lang="en-US" dirty="0"/>
          </a:p>
          <a:p>
            <a:pPr marL="450851" indent="-342900" algn="just">
              <a:spcBef>
                <a:spcPts val="0"/>
              </a:spcBef>
              <a:buSzPts val="1700"/>
              <a:buFont typeface="Wingdings" panose="05000000000000000000" pitchFamily="2" charset="2"/>
              <a:buChar char="q"/>
            </a:pPr>
            <a:r>
              <a:rPr lang="en-US" dirty="0"/>
              <a:t>These resources can then be allocated to P1 and P3 for them to resume their execution.</a:t>
            </a:r>
            <a:endParaRPr dirty="0"/>
          </a:p>
        </p:txBody>
      </p:sp>
      <p:pic>
        <p:nvPicPr>
          <p:cNvPr id="3" name="Picture 2" descr="Diagram&#10;&#10;Description automatically generated">
            <a:extLst>
              <a:ext uri="{FF2B5EF4-FFF2-40B4-BE49-F238E27FC236}">
                <a16:creationId xmlns:a16="http://schemas.microsoft.com/office/drawing/2014/main" id="{8BF4A446-665A-6604-E51E-9082C26BB288}"/>
              </a:ext>
            </a:extLst>
          </p:cNvPr>
          <p:cNvPicPr>
            <a:picLocks noChangeAspect="1"/>
          </p:cNvPicPr>
          <p:nvPr/>
        </p:nvPicPr>
        <p:blipFill>
          <a:blip r:embed="rId5"/>
          <a:stretch>
            <a:fillRect/>
          </a:stretch>
        </p:blipFill>
        <p:spPr>
          <a:xfrm>
            <a:off x="8053388" y="2170167"/>
            <a:ext cx="3154108" cy="4516714"/>
          </a:xfrm>
          <a:prstGeom prst="rect">
            <a:avLst/>
          </a:prstGeom>
        </p:spPr>
      </p:pic>
    </p:spTree>
    <p:extLst>
      <p:ext uri="{BB962C8B-B14F-4D97-AF65-F5344CB8AC3E}">
        <p14:creationId xmlns:p14="http://schemas.microsoft.com/office/powerpoint/2010/main" val="2787688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12</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Deadlock Handling </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indent="-342900" algn="just">
              <a:spcBef>
                <a:spcPts val="0"/>
              </a:spcBef>
              <a:buSzPts val="1700"/>
              <a:buFont typeface="Wingdings" panose="05000000000000000000" pitchFamily="2" charset="2"/>
              <a:buChar char="q"/>
            </a:pPr>
            <a:r>
              <a:rPr lang="en-US" dirty="0"/>
              <a:t>These three ways result in the following general methods of handling deadlocks: </a:t>
            </a:r>
          </a:p>
          <a:p>
            <a:pPr marL="107951" indent="0" algn="just">
              <a:spcBef>
                <a:spcPts val="0"/>
              </a:spcBef>
              <a:buSzPts val="1700"/>
              <a:buNone/>
            </a:pPr>
            <a:endParaRPr lang="en-US" dirty="0"/>
          </a:p>
          <a:p>
            <a:pPr marL="565151" indent="-457200" algn="just">
              <a:spcBef>
                <a:spcPts val="0"/>
              </a:spcBef>
              <a:buSzPts val="1700"/>
              <a:buFont typeface="+mj-lt"/>
              <a:buAutoNum type="arabicPeriod"/>
            </a:pPr>
            <a:r>
              <a:rPr lang="en-US" b="1" dirty="0"/>
              <a:t>Deadlock Prevention:</a:t>
            </a:r>
            <a:r>
              <a:rPr lang="en-US" dirty="0"/>
              <a:t> is a set of methods for ensuring that at least one of the necessary conditions cannot hold. These methods prevent deadlocks by constraining how processes can request for resources. </a:t>
            </a:r>
          </a:p>
          <a:p>
            <a:pPr marL="565151" indent="-457200" algn="just">
              <a:spcBef>
                <a:spcPts val="0"/>
              </a:spcBef>
              <a:buSzPts val="1700"/>
              <a:buFont typeface="+mj-lt"/>
              <a:buAutoNum type="arabicPeriod"/>
            </a:pPr>
            <a:endParaRPr lang="en-US" dirty="0"/>
          </a:p>
          <a:p>
            <a:pPr marL="565151" indent="-457200" algn="just">
              <a:spcBef>
                <a:spcPts val="0"/>
              </a:spcBef>
              <a:buSzPts val="1700"/>
              <a:buFont typeface="+mj-lt"/>
              <a:buAutoNum type="arabicPeriod"/>
            </a:pPr>
            <a:r>
              <a:rPr lang="en-US" b="1" dirty="0"/>
              <a:t>Deadlock Avoidance:</a:t>
            </a:r>
            <a:r>
              <a:rPr lang="en-US" dirty="0"/>
              <a:t> This method of handling deadlocks requires that processes give advance additional information concerning which resources they will request and use during their lifetimes. With this information, it may be decided whether a process should wait or not. </a:t>
            </a:r>
          </a:p>
          <a:p>
            <a:pPr marL="565151" indent="-457200" algn="just">
              <a:spcBef>
                <a:spcPts val="0"/>
              </a:spcBef>
              <a:buSzPts val="1700"/>
              <a:buFont typeface="+mj-lt"/>
              <a:buAutoNum type="arabicPeriod"/>
            </a:pPr>
            <a:endParaRPr lang="en-US" dirty="0"/>
          </a:p>
          <a:p>
            <a:pPr marL="565151" indent="-457200" algn="just">
              <a:spcBef>
                <a:spcPts val="0"/>
              </a:spcBef>
              <a:buSzPts val="1700"/>
              <a:buFont typeface="+mj-lt"/>
              <a:buAutoNum type="arabicPeriod"/>
            </a:pPr>
            <a:r>
              <a:rPr lang="en-US" b="1" dirty="0"/>
              <a:t>Allowing Deadlocks and Recovering:</a:t>
            </a:r>
            <a:r>
              <a:rPr lang="en-US" dirty="0"/>
              <a:t> One method is to allow the system to enter a deadlocked state, detect it, and recover.</a:t>
            </a:r>
            <a:endParaRPr dirty="0"/>
          </a:p>
        </p:txBody>
      </p:sp>
    </p:spTree>
    <p:extLst>
      <p:ext uri="{BB962C8B-B14F-4D97-AF65-F5344CB8AC3E}">
        <p14:creationId xmlns:p14="http://schemas.microsoft.com/office/powerpoint/2010/main" val="2621587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13</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Deadlock Prevention</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indent="-342900" algn="just">
              <a:spcBef>
                <a:spcPts val="0"/>
              </a:spcBef>
              <a:buSzPts val="1700"/>
              <a:buFont typeface="Wingdings" panose="05000000000000000000" pitchFamily="2" charset="2"/>
              <a:buChar char="q"/>
            </a:pPr>
            <a:endParaRPr lang="en-US" dirty="0"/>
          </a:p>
          <a:p>
            <a:pPr marL="450851" indent="-342900" algn="just">
              <a:spcBef>
                <a:spcPts val="0"/>
              </a:spcBef>
              <a:buSzPts val="1700"/>
              <a:buFont typeface="Wingdings" panose="05000000000000000000" pitchFamily="2" charset="2"/>
              <a:buChar char="q"/>
            </a:pPr>
            <a:r>
              <a:rPr lang="en-US" sz="2800" dirty="0"/>
              <a:t>By ensuring that one of the four necessary conditions for a deadlock does not occur, we may prevent a deadlock.</a:t>
            </a:r>
          </a:p>
          <a:p>
            <a:pPr marL="450851" indent="-342900" algn="just">
              <a:spcBef>
                <a:spcPts val="0"/>
              </a:spcBef>
              <a:buSzPts val="1700"/>
              <a:buFont typeface="Wingdings" panose="05000000000000000000" pitchFamily="2" charset="2"/>
              <a:buChar char="q"/>
            </a:pPr>
            <a:endParaRPr lang="en-US" sz="2800" dirty="0"/>
          </a:p>
          <a:p>
            <a:pPr marL="565151" indent="-457200" algn="just">
              <a:spcBef>
                <a:spcPts val="0"/>
              </a:spcBef>
              <a:buSzPts val="1700"/>
              <a:buFont typeface="+mj-lt"/>
              <a:buAutoNum type="arabicPeriod"/>
            </a:pPr>
            <a:r>
              <a:rPr lang="en-US" sz="2400" dirty="0"/>
              <a:t>Mutual exclusion</a:t>
            </a:r>
            <a:endParaRPr lang="en-US" sz="2800" dirty="0"/>
          </a:p>
          <a:p>
            <a:pPr marL="565151" indent="-457200" algn="just">
              <a:spcBef>
                <a:spcPts val="0"/>
              </a:spcBef>
              <a:buSzPts val="1700"/>
              <a:buFont typeface="+mj-lt"/>
              <a:buAutoNum type="arabicPeriod"/>
            </a:pPr>
            <a:r>
              <a:rPr lang="en-US" sz="2400" dirty="0"/>
              <a:t>Hold and Wait</a:t>
            </a:r>
            <a:endParaRPr lang="en-US" sz="2800" dirty="0"/>
          </a:p>
          <a:p>
            <a:pPr marL="565151" indent="-457200" algn="just">
              <a:spcBef>
                <a:spcPts val="0"/>
              </a:spcBef>
              <a:buSzPts val="1700"/>
              <a:buFont typeface="+mj-lt"/>
              <a:buAutoNum type="arabicPeriod"/>
            </a:pPr>
            <a:r>
              <a:rPr lang="en-US" sz="2400" dirty="0"/>
              <a:t>No preemption</a:t>
            </a:r>
            <a:endParaRPr lang="en-US" sz="2800" dirty="0"/>
          </a:p>
          <a:p>
            <a:pPr marL="565151" indent="-457200" algn="just">
              <a:spcBef>
                <a:spcPts val="0"/>
              </a:spcBef>
              <a:buSzPts val="1700"/>
              <a:buFont typeface="+mj-lt"/>
              <a:buAutoNum type="arabicPeriod"/>
            </a:pPr>
            <a:r>
              <a:rPr lang="en-US" sz="2400" dirty="0"/>
              <a:t>Circular Wait</a:t>
            </a:r>
            <a:endParaRPr lang="en-US" sz="2800" dirty="0"/>
          </a:p>
          <a:p>
            <a:pPr marL="107951" indent="0" algn="just">
              <a:spcBef>
                <a:spcPts val="0"/>
              </a:spcBef>
              <a:buSzPts val="1700"/>
              <a:buNone/>
            </a:pPr>
            <a:endParaRPr dirty="0"/>
          </a:p>
        </p:txBody>
      </p:sp>
    </p:spTree>
    <p:extLst>
      <p:ext uri="{BB962C8B-B14F-4D97-AF65-F5344CB8AC3E}">
        <p14:creationId xmlns:p14="http://schemas.microsoft.com/office/powerpoint/2010/main" val="3058468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14</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Deadlock Prevention</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107951" indent="0" algn="just">
              <a:spcBef>
                <a:spcPts val="0"/>
              </a:spcBef>
              <a:buSzPts val="1700"/>
              <a:buNone/>
            </a:pPr>
            <a:endParaRPr lang="en-US" sz="2800" b="1" dirty="0"/>
          </a:p>
          <a:p>
            <a:pPr marL="107951" indent="0" algn="just">
              <a:spcBef>
                <a:spcPts val="0"/>
              </a:spcBef>
              <a:buSzPts val="1700"/>
              <a:buNone/>
            </a:pPr>
            <a:r>
              <a:rPr lang="en-US" sz="2800" b="1" dirty="0"/>
              <a:t>Mutual exclusion :</a:t>
            </a:r>
          </a:p>
          <a:p>
            <a:pPr marL="450851" indent="-342900" algn="just">
              <a:spcBef>
                <a:spcPts val="0"/>
              </a:spcBef>
              <a:buSzPts val="1700"/>
              <a:buFont typeface="Wingdings" panose="05000000000000000000" pitchFamily="2" charset="2"/>
              <a:buChar char="q"/>
            </a:pPr>
            <a:r>
              <a:rPr lang="en-US" dirty="0"/>
              <a:t>The mutual exclusion condition must hold for non-sharable resources, e.g., printer.</a:t>
            </a:r>
          </a:p>
          <a:p>
            <a:pPr marL="107951" indent="0" algn="just">
              <a:spcBef>
                <a:spcPts val="0"/>
              </a:spcBef>
              <a:buSzPts val="1700"/>
              <a:buNone/>
            </a:pPr>
            <a:endParaRPr lang="en-US" dirty="0"/>
          </a:p>
          <a:p>
            <a:pPr marL="450851" indent="-342900" algn="just">
              <a:spcBef>
                <a:spcPts val="0"/>
              </a:spcBef>
              <a:buSzPts val="1700"/>
              <a:buFont typeface="Wingdings" panose="05000000000000000000" pitchFamily="2" charset="2"/>
              <a:buChar char="q"/>
            </a:pPr>
            <a:r>
              <a:rPr lang="en-US" dirty="0"/>
              <a:t>Sharable resources do not require mutually exclusive access and thus cannot be involved in a deadlock, e.g., read-only files. </a:t>
            </a:r>
          </a:p>
          <a:p>
            <a:pPr marL="450851" indent="-342900" algn="just">
              <a:spcBef>
                <a:spcPts val="0"/>
              </a:spcBef>
              <a:buSzPts val="1700"/>
              <a:buFont typeface="Wingdings" panose="05000000000000000000" pitchFamily="2" charset="2"/>
              <a:buChar char="q"/>
            </a:pPr>
            <a:endParaRPr lang="en-US" dirty="0"/>
          </a:p>
          <a:p>
            <a:pPr marL="450851" indent="-342900" algn="just">
              <a:spcBef>
                <a:spcPts val="0"/>
              </a:spcBef>
              <a:buSzPts val="1700"/>
              <a:buFont typeface="Wingdings" panose="05000000000000000000" pitchFamily="2" charset="2"/>
              <a:buChar char="q"/>
            </a:pPr>
            <a:r>
              <a:rPr lang="en-US" dirty="0"/>
              <a:t>Also, resources whose states can be saved and restored can be shared, such as a CPU. </a:t>
            </a:r>
          </a:p>
          <a:p>
            <a:pPr marL="450851" indent="-342900" algn="just">
              <a:spcBef>
                <a:spcPts val="0"/>
              </a:spcBef>
              <a:buSzPts val="1700"/>
              <a:buFont typeface="Wingdings" panose="05000000000000000000" pitchFamily="2" charset="2"/>
              <a:buChar char="q"/>
            </a:pPr>
            <a:endParaRPr lang="en-US" dirty="0"/>
          </a:p>
          <a:p>
            <a:pPr marL="450851" indent="-342900" algn="just">
              <a:spcBef>
                <a:spcPts val="0"/>
              </a:spcBef>
              <a:buSzPts val="1700"/>
              <a:buFont typeface="Wingdings" panose="05000000000000000000" pitchFamily="2" charset="2"/>
              <a:buChar char="q"/>
            </a:pPr>
            <a:r>
              <a:rPr lang="en-US" dirty="0"/>
              <a:t>In general, we cannot prevent deadlocks by denying the mutual exclusion condition, as some resources are intrinsically non-sharable.</a:t>
            </a:r>
            <a:endParaRPr dirty="0"/>
          </a:p>
        </p:txBody>
      </p:sp>
    </p:spTree>
    <p:extLst>
      <p:ext uri="{BB962C8B-B14F-4D97-AF65-F5344CB8AC3E}">
        <p14:creationId xmlns:p14="http://schemas.microsoft.com/office/powerpoint/2010/main" val="3568195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15</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Deadlock Prevention</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lnSpcReduction="10000"/>
          </a:bodyPr>
          <a:lstStyle/>
          <a:p>
            <a:pPr marL="107951" indent="0" algn="just">
              <a:spcBef>
                <a:spcPts val="0"/>
              </a:spcBef>
              <a:buSzPts val="1700"/>
              <a:buNone/>
            </a:pPr>
            <a:endParaRPr lang="en-US" dirty="0"/>
          </a:p>
          <a:p>
            <a:pPr marL="107951" indent="0" algn="just">
              <a:spcBef>
                <a:spcPts val="0"/>
              </a:spcBef>
              <a:buSzPts val="1700"/>
              <a:buNone/>
            </a:pPr>
            <a:r>
              <a:rPr lang="en-US" sz="2400" b="1" dirty="0"/>
              <a:t>Hold and Wait:</a:t>
            </a:r>
            <a:r>
              <a:rPr lang="en-US" dirty="0"/>
              <a:t> To ensure that the hold and wait condition does not occur in a system, we must guarantee that whenever a process requests a resource, it does not hold any other resources. </a:t>
            </a:r>
          </a:p>
          <a:p>
            <a:pPr marL="450851" indent="-342900" algn="just">
              <a:spcBef>
                <a:spcPts val="0"/>
              </a:spcBef>
              <a:buSzPts val="1700"/>
              <a:buFont typeface="Wingdings" panose="05000000000000000000" pitchFamily="2" charset="2"/>
              <a:buChar char="q"/>
            </a:pPr>
            <a:r>
              <a:rPr lang="en-US" dirty="0"/>
              <a:t>One protocol that can be used requires each process to request and be allocated all its resources before it begins execution. </a:t>
            </a:r>
          </a:p>
          <a:p>
            <a:pPr marL="450851" indent="-342900" algn="just">
              <a:spcBef>
                <a:spcPts val="0"/>
              </a:spcBef>
              <a:buSzPts val="1700"/>
              <a:buFont typeface="Wingdings" panose="05000000000000000000" pitchFamily="2" charset="2"/>
              <a:buChar char="q"/>
            </a:pPr>
            <a:r>
              <a:rPr lang="en-US" dirty="0"/>
              <a:t>We can implement this provision by requiring that system calls requesting resources for a process precede all other system calls. </a:t>
            </a:r>
          </a:p>
          <a:p>
            <a:pPr marL="450851" indent="-342900" algn="just">
              <a:spcBef>
                <a:spcPts val="0"/>
              </a:spcBef>
              <a:buSzPts val="1700"/>
              <a:buFont typeface="Wingdings" panose="05000000000000000000" pitchFamily="2" charset="2"/>
              <a:buChar char="q"/>
            </a:pPr>
            <a:r>
              <a:rPr lang="en-US" dirty="0"/>
              <a:t>An alternative protocol requires a process to request resources only when it has none. </a:t>
            </a:r>
          </a:p>
          <a:p>
            <a:pPr marL="450851" indent="-342900" algn="just">
              <a:spcBef>
                <a:spcPts val="0"/>
              </a:spcBef>
              <a:buSzPts val="1700"/>
              <a:buFont typeface="Wingdings" panose="05000000000000000000" pitchFamily="2" charset="2"/>
              <a:buChar char="q"/>
            </a:pPr>
            <a:r>
              <a:rPr lang="en-US" dirty="0"/>
              <a:t>A process may request some resources and use them. </a:t>
            </a:r>
          </a:p>
          <a:p>
            <a:pPr marL="450851" indent="-342900" algn="just">
              <a:spcBef>
                <a:spcPts val="0"/>
              </a:spcBef>
              <a:buSzPts val="1700"/>
              <a:buFont typeface="Wingdings" panose="05000000000000000000" pitchFamily="2" charset="2"/>
              <a:buChar char="q"/>
            </a:pPr>
            <a:r>
              <a:rPr lang="en-US" dirty="0"/>
              <a:t>But it must release these before requesting more resources. </a:t>
            </a:r>
          </a:p>
          <a:p>
            <a:pPr marL="450851" indent="-342900" algn="just">
              <a:spcBef>
                <a:spcPts val="0"/>
              </a:spcBef>
              <a:buSzPts val="1700"/>
              <a:buFont typeface="Wingdings" panose="05000000000000000000" pitchFamily="2" charset="2"/>
              <a:buChar char="Ø"/>
            </a:pPr>
            <a:r>
              <a:rPr lang="en-US" dirty="0"/>
              <a:t>The two main disadvantages of these protocols are: </a:t>
            </a:r>
          </a:p>
          <a:p>
            <a:pPr marL="450851" indent="-342900" algn="just">
              <a:spcBef>
                <a:spcPts val="0"/>
              </a:spcBef>
              <a:buSzPts val="1700"/>
              <a:buFont typeface="Wingdings" panose="05000000000000000000" pitchFamily="2" charset="2"/>
              <a:buChar char="q"/>
            </a:pPr>
            <a:r>
              <a:rPr lang="en-US" b="1" dirty="0"/>
              <a:t>Firstly</a:t>
            </a:r>
            <a:r>
              <a:rPr lang="en-US" dirty="0"/>
              <a:t>, resource utilization may be low, since many resources may be allocated but unused for a long time. </a:t>
            </a:r>
          </a:p>
          <a:p>
            <a:pPr marL="450851" indent="-342900" algn="just">
              <a:spcBef>
                <a:spcPts val="0"/>
              </a:spcBef>
              <a:buSzPts val="1700"/>
              <a:buFont typeface="Wingdings" panose="05000000000000000000" pitchFamily="2" charset="2"/>
              <a:buChar char="q"/>
            </a:pPr>
            <a:r>
              <a:rPr lang="en-US" b="1" dirty="0"/>
              <a:t>Secondly</a:t>
            </a:r>
            <a:r>
              <a:rPr lang="en-US" dirty="0"/>
              <a:t>, starvation is possible. A process that needs several popular resources may have to wait indefinitely, because at least one of the resources that it needs is always allocated to some other process. </a:t>
            </a:r>
            <a:endParaRPr dirty="0"/>
          </a:p>
        </p:txBody>
      </p:sp>
    </p:spTree>
    <p:extLst>
      <p:ext uri="{BB962C8B-B14F-4D97-AF65-F5344CB8AC3E}">
        <p14:creationId xmlns:p14="http://schemas.microsoft.com/office/powerpoint/2010/main" val="2140783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16</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Deadlock Prevention</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107951" indent="0" algn="just">
              <a:spcBef>
                <a:spcPts val="0"/>
              </a:spcBef>
              <a:buSzPts val="1700"/>
              <a:buNone/>
            </a:pPr>
            <a:endParaRPr lang="en-US" dirty="0"/>
          </a:p>
          <a:p>
            <a:pPr marL="107951" indent="0" algn="just">
              <a:spcBef>
                <a:spcPts val="0"/>
              </a:spcBef>
              <a:buSzPts val="1700"/>
              <a:buNone/>
            </a:pPr>
            <a:r>
              <a:rPr lang="en-US" sz="2400" b="1" dirty="0"/>
              <a:t>No preemption:</a:t>
            </a:r>
            <a:r>
              <a:rPr lang="en-US" dirty="0"/>
              <a:t> </a:t>
            </a:r>
          </a:p>
          <a:p>
            <a:pPr marL="450851" indent="-342900" algn="just">
              <a:spcBef>
                <a:spcPts val="0"/>
              </a:spcBef>
              <a:buSzPts val="1700"/>
              <a:buFont typeface="Wingdings" panose="05000000000000000000" pitchFamily="2" charset="2"/>
              <a:buChar char="q"/>
            </a:pPr>
            <a:r>
              <a:rPr lang="en-US" dirty="0"/>
              <a:t>To ensure that this condition does not hold we may use the protocol: </a:t>
            </a:r>
          </a:p>
          <a:p>
            <a:pPr marL="450851" indent="-342900" algn="just">
              <a:spcBef>
                <a:spcPts val="0"/>
              </a:spcBef>
              <a:buSzPts val="1700"/>
              <a:buFont typeface="Wingdings" panose="05000000000000000000" pitchFamily="2" charset="2"/>
              <a:buChar char="q"/>
            </a:pPr>
            <a:endParaRPr lang="en-US" dirty="0"/>
          </a:p>
          <a:p>
            <a:pPr marL="450851" indent="-342900" algn="just">
              <a:spcBef>
                <a:spcPts val="0"/>
              </a:spcBef>
              <a:buSzPts val="1700"/>
              <a:buFont typeface="Wingdings" panose="05000000000000000000" pitchFamily="2" charset="2"/>
              <a:buChar char="q"/>
            </a:pPr>
            <a:r>
              <a:rPr lang="en-US" dirty="0"/>
              <a:t>if a process is holding some resources and requests another that cannot be allocated immediately to it, then all resources currently being held by the process are preempted. </a:t>
            </a:r>
          </a:p>
          <a:p>
            <a:pPr marL="450851" indent="-342900" algn="just">
              <a:spcBef>
                <a:spcPts val="0"/>
              </a:spcBef>
              <a:buSzPts val="1700"/>
              <a:buFont typeface="Wingdings" panose="05000000000000000000" pitchFamily="2" charset="2"/>
              <a:buChar char="q"/>
            </a:pPr>
            <a:endParaRPr lang="en-US" dirty="0"/>
          </a:p>
          <a:p>
            <a:pPr marL="450851" indent="-342900" algn="just">
              <a:spcBef>
                <a:spcPts val="0"/>
              </a:spcBef>
              <a:buSzPts val="1700"/>
              <a:buFont typeface="Wingdings" panose="05000000000000000000" pitchFamily="2" charset="2"/>
              <a:buChar char="q"/>
            </a:pPr>
            <a:r>
              <a:rPr lang="en-US" dirty="0"/>
              <a:t>These resources are implicitly released, and added to the list of resources for which the process is waiting. </a:t>
            </a:r>
          </a:p>
          <a:p>
            <a:pPr marL="450851" indent="-342900" algn="just">
              <a:spcBef>
                <a:spcPts val="0"/>
              </a:spcBef>
              <a:buSzPts val="1700"/>
              <a:buFont typeface="Wingdings" panose="05000000000000000000" pitchFamily="2" charset="2"/>
              <a:buChar char="q"/>
            </a:pPr>
            <a:endParaRPr lang="en-US" dirty="0"/>
          </a:p>
          <a:p>
            <a:pPr marL="450851" indent="-342900" algn="just">
              <a:spcBef>
                <a:spcPts val="0"/>
              </a:spcBef>
              <a:buSzPts val="1700"/>
              <a:buFont typeface="Wingdings" panose="05000000000000000000" pitchFamily="2" charset="2"/>
              <a:buChar char="q"/>
            </a:pPr>
            <a:r>
              <a:rPr lang="en-US" dirty="0"/>
              <a:t>The process will be restarted when it gets all its old, as well as the newly requested resources.</a:t>
            </a:r>
            <a:endParaRPr dirty="0"/>
          </a:p>
        </p:txBody>
      </p:sp>
    </p:spTree>
    <p:extLst>
      <p:ext uri="{BB962C8B-B14F-4D97-AF65-F5344CB8AC3E}">
        <p14:creationId xmlns:p14="http://schemas.microsoft.com/office/powerpoint/2010/main" val="1177116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17</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Deadlock Prevention</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lnSpcReduction="10000"/>
          </a:bodyPr>
          <a:lstStyle/>
          <a:p>
            <a:pPr marL="107951" indent="0" algn="just">
              <a:spcBef>
                <a:spcPts val="0"/>
              </a:spcBef>
              <a:buSzPts val="1700"/>
              <a:buNone/>
            </a:pPr>
            <a:r>
              <a:rPr lang="en-US" sz="2400" b="1" dirty="0"/>
              <a:t>Circular Wait:</a:t>
            </a:r>
          </a:p>
          <a:p>
            <a:pPr marL="450851" indent="-342900" algn="just">
              <a:spcBef>
                <a:spcPts val="0"/>
              </a:spcBef>
              <a:buSzPts val="1700"/>
              <a:buFont typeface="Wingdings" panose="05000000000000000000" pitchFamily="2" charset="2"/>
              <a:buChar char="q"/>
            </a:pPr>
            <a:r>
              <a:rPr lang="en-US" dirty="0"/>
              <a:t>One way to ensure that this condition never holds is to impose a total ordering of all resource types, and to require that each process requests resources in an increasing ordering of enumeration.</a:t>
            </a:r>
          </a:p>
          <a:p>
            <a:pPr marL="450851" indent="-342900" algn="just">
              <a:spcBef>
                <a:spcPts val="0"/>
              </a:spcBef>
              <a:buSzPts val="1700"/>
              <a:buFont typeface="Wingdings" panose="05000000000000000000" pitchFamily="2" charset="2"/>
              <a:buChar char="q"/>
            </a:pPr>
            <a:endParaRPr lang="en-US" dirty="0"/>
          </a:p>
          <a:p>
            <a:pPr marL="450851" indent="-342900" algn="just">
              <a:spcBef>
                <a:spcPts val="0"/>
              </a:spcBef>
              <a:buSzPts val="1700"/>
              <a:buFont typeface="Wingdings" panose="05000000000000000000" pitchFamily="2" charset="2"/>
              <a:buChar char="q"/>
            </a:pPr>
            <a:r>
              <a:rPr lang="en-US" dirty="0"/>
              <a:t>Let R={ R1, R2, R3 }be resource types. </a:t>
            </a:r>
          </a:p>
          <a:p>
            <a:pPr marL="450851" indent="-342900" algn="just">
              <a:spcBef>
                <a:spcPts val="0"/>
              </a:spcBef>
              <a:buSzPts val="1700"/>
              <a:buFont typeface="Wingdings" panose="05000000000000000000" pitchFamily="2" charset="2"/>
              <a:buChar char="q"/>
            </a:pPr>
            <a:endParaRPr lang="en-US" dirty="0"/>
          </a:p>
          <a:p>
            <a:pPr marL="450851" indent="-342900" algn="just">
              <a:spcBef>
                <a:spcPts val="0"/>
              </a:spcBef>
              <a:buSzPts val="1700"/>
              <a:buFont typeface="Wingdings" panose="05000000000000000000" pitchFamily="2" charset="2"/>
              <a:buChar char="q"/>
            </a:pPr>
            <a:r>
              <a:rPr lang="en-US" dirty="0"/>
              <a:t>We assign to each a unique integer, which allows us to compare two resources and to determine whether one precedes another in our ordering. </a:t>
            </a:r>
          </a:p>
          <a:p>
            <a:pPr marL="107951" indent="0" algn="just">
              <a:spcBef>
                <a:spcPts val="0"/>
              </a:spcBef>
              <a:buSzPts val="1700"/>
              <a:buNone/>
            </a:pPr>
            <a:endParaRPr lang="en-US" dirty="0"/>
          </a:p>
          <a:p>
            <a:pPr marL="450851" indent="-342900" algn="just">
              <a:spcBef>
                <a:spcPts val="0"/>
              </a:spcBef>
              <a:buSzPts val="1700"/>
              <a:buFont typeface="Wingdings" panose="05000000000000000000" pitchFamily="2" charset="2"/>
              <a:buChar char="q"/>
            </a:pPr>
            <a:r>
              <a:rPr lang="en-US" dirty="0"/>
              <a:t>For example, if the set of resource types R includes tape drivers, disk drives, and printers then the function F: R→N might be used to assign positive integers to these resources as follows: </a:t>
            </a:r>
          </a:p>
          <a:p>
            <a:pPr marL="107951" indent="0" algn="just">
              <a:spcBef>
                <a:spcPts val="0"/>
              </a:spcBef>
              <a:buSzPts val="1700"/>
              <a:buNone/>
            </a:pPr>
            <a:endParaRPr lang="en-US" dirty="0"/>
          </a:p>
          <a:p>
            <a:pPr marL="450851" indent="-342900" algn="just">
              <a:spcBef>
                <a:spcPts val="0"/>
              </a:spcBef>
              <a:buSzPts val="1700"/>
              <a:buFont typeface="Wingdings" panose="05000000000000000000" pitchFamily="2" charset="2"/>
              <a:buChar char="ü"/>
            </a:pPr>
            <a:r>
              <a:rPr lang="en-US" dirty="0"/>
              <a:t>F(tape drive) =1 </a:t>
            </a:r>
          </a:p>
          <a:p>
            <a:pPr marL="450851" indent="-342900" algn="just">
              <a:spcBef>
                <a:spcPts val="0"/>
              </a:spcBef>
              <a:buSzPts val="1700"/>
              <a:buFont typeface="Wingdings" panose="05000000000000000000" pitchFamily="2" charset="2"/>
              <a:buChar char="ü"/>
            </a:pPr>
            <a:r>
              <a:rPr lang="en-US" dirty="0"/>
              <a:t>F(disk drive) =5 </a:t>
            </a:r>
          </a:p>
          <a:p>
            <a:pPr marL="450851" indent="-342900" algn="just">
              <a:spcBef>
                <a:spcPts val="0"/>
              </a:spcBef>
              <a:buSzPts val="1700"/>
              <a:buFont typeface="Wingdings" panose="05000000000000000000" pitchFamily="2" charset="2"/>
              <a:buChar char="ü"/>
            </a:pPr>
            <a:r>
              <a:rPr lang="en-US" dirty="0"/>
              <a:t>F(printer)=12</a:t>
            </a:r>
            <a:endParaRPr dirty="0"/>
          </a:p>
        </p:txBody>
      </p:sp>
    </p:spTree>
    <p:extLst>
      <p:ext uri="{BB962C8B-B14F-4D97-AF65-F5344CB8AC3E}">
        <p14:creationId xmlns:p14="http://schemas.microsoft.com/office/powerpoint/2010/main" val="3535636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18</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Deadlock Prevention</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lnSpcReduction="10000"/>
          </a:bodyPr>
          <a:lstStyle/>
          <a:p>
            <a:pPr marL="450851" indent="-342900" algn="just">
              <a:spcBef>
                <a:spcPts val="0"/>
              </a:spcBef>
              <a:buSzPts val="1700"/>
              <a:buFont typeface="Wingdings" panose="05000000000000000000" pitchFamily="2" charset="2"/>
              <a:buChar char="q"/>
            </a:pPr>
            <a:r>
              <a:rPr lang="en-US" dirty="0"/>
              <a:t>Each process can request resources in an increasing order of enumeration. </a:t>
            </a:r>
          </a:p>
          <a:p>
            <a:pPr marL="450851" indent="-342900" algn="just">
              <a:spcBef>
                <a:spcPts val="0"/>
              </a:spcBef>
              <a:buSzPts val="1700"/>
              <a:buFont typeface="Wingdings" panose="05000000000000000000" pitchFamily="2" charset="2"/>
              <a:buChar char="q"/>
            </a:pPr>
            <a:r>
              <a:rPr lang="en-US" dirty="0"/>
              <a:t>For example, a process wanting to use the tape and the disk drive must first request the tape drive and then the disk drive. </a:t>
            </a:r>
          </a:p>
          <a:p>
            <a:pPr marL="450851" indent="-342900" algn="just">
              <a:spcBef>
                <a:spcPts val="0"/>
              </a:spcBef>
              <a:buSzPts val="1700"/>
              <a:buFont typeface="Wingdings" panose="05000000000000000000" pitchFamily="2" charset="2"/>
              <a:buChar char="q"/>
            </a:pPr>
            <a:endParaRPr lang="en-US" dirty="0"/>
          </a:p>
          <a:p>
            <a:pPr marL="450851" indent="-342900" algn="just">
              <a:spcBef>
                <a:spcPts val="0"/>
              </a:spcBef>
              <a:buSzPts val="1700"/>
              <a:buFont typeface="Wingdings" panose="05000000000000000000" pitchFamily="2" charset="2"/>
              <a:buChar char="q"/>
            </a:pPr>
            <a:r>
              <a:rPr lang="en-US" dirty="0"/>
              <a:t>We can prove that if processes use this protocol then circular wait can never occur. </a:t>
            </a:r>
          </a:p>
          <a:p>
            <a:pPr marL="450851" indent="-342900" algn="just">
              <a:spcBef>
                <a:spcPts val="0"/>
              </a:spcBef>
              <a:buSzPts val="1700"/>
              <a:buFont typeface="Wingdings" panose="05000000000000000000" pitchFamily="2" charset="2"/>
              <a:buChar char="q"/>
            </a:pPr>
            <a:endParaRPr lang="en-US" dirty="0"/>
          </a:p>
          <a:p>
            <a:pPr marL="450851" indent="-342900" algn="just">
              <a:spcBef>
                <a:spcPts val="0"/>
              </a:spcBef>
              <a:buSzPts val="1700"/>
              <a:buFont typeface="Wingdings" panose="05000000000000000000" pitchFamily="2" charset="2"/>
              <a:buChar char="q"/>
            </a:pPr>
            <a:r>
              <a:rPr lang="en-US" dirty="0"/>
              <a:t>We will prove this by contradiction. </a:t>
            </a:r>
          </a:p>
          <a:p>
            <a:pPr marL="450851" indent="-342900" algn="just">
              <a:spcBef>
                <a:spcPts val="0"/>
              </a:spcBef>
              <a:buSzPts val="1700"/>
              <a:buFont typeface="Wingdings" panose="05000000000000000000" pitchFamily="2" charset="2"/>
              <a:buChar char="q"/>
            </a:pPr>
            <a:endParaRPr lang="en-US" dirty="0"/>
          </a:p>
          <a:p>
            <a:pPr marL="450851" indent="-342900" algn="just">
              <a:spcBef>
                <a:spcPts val="0"/>
              </a:spcBef>
              <a:buSzPts val="1700"/>
              <a:buFont typeface="Wingdings" panose="05000000000000000000" pitchFamily="2" charset="2"/>
              <a:buChar char="q"/>
            </a:pPr>
            <a:r>
              <a:rPr lang="en-US" dirty="0"/>
              <a:t>Let’s assume that there is a cycle involving process P0 through Pk and that Pi is holding an instance of Ri, as shown below. </a:t>
            </a:r>
          </a:p>
          <a:p>
            <a:pPr marL="107951" indent="0" algn="just">
              <a:spcBef>
                <a:spcPts val="0"/>
              </a:spcBef>
              <a:buSzPts val="1700"/>
              <a:buNone/>
            </a:pPr>
            <a:r>
              <a:rPr lang="en-US" dirty="0"/>
              <a:t>The proof follows. </a:t>
            </a:r>
          </a:p>
          <a:p>
            <a:pPr marL="107951" indent="0" algn="just">
              <a:spcBef>
                <a:spcPts val="0"/>
              </a:spcBef>
              <a:buSzPts val="1700"/>
              <a:buNone/>
            </a:pPr>
            <a:r>
              <a:rPr lang="en-US" dirty="0"/>
              <a:t>P0 → P1 → P2 → … → Pk → P0 </a:t>
            </a:r>
          </a:p>
          <a:p>
            <a:pPr marL="107951" indent="0" algn="just">
              <a:spcBef>
                <a:spcPts val="0"/>
              </a:spcBef>
              <a:buSzPts val="1700"/>
              <a:buNone/>
            </a:pPr>
            <a:r>
              <a:rPr lang="en-US" dirty="0"/>
              <a:t>R0      R1      R2               </a:t>
            </a:r>
            <a:r>
              <a:rPr lang="en-US" dirty="0" err="1"/>
              <a:t>Rk</a:t>
            </a:r>
            <a:r>
              <a:rPr lang="en-US" dirty="0"/>
              <a:t>      R0 </a:t>
            </a:r>
          </a:p>
          <a:p>
            <a:pPr marL="107951" indent="0" algn="just">
              <a:spcBef>
                <a:spcPts val="0"/>
              </a:spcBef>
              <a:buSzPts val="1700"/>
              <a:buNone/>
            </a:pPr>
            <a:r>
              <a:rPr lang="en-US" dirty="0"/>
              <a:t>⇒ F(R0) &lt; F(R1) &lt; … &lt; F(</a:t>
            </a:r>
            <a:r>
              <a:rPr lang="en-US" dirty="0" err="1"/>
              <a:t>Rk</a:t>
            </a:r>
            <a:r>
              <a:rPr lang="en-US" dirty="0"/>
              <a:t>) &lt; F(R0) </a:t>
            </a:r>
          </a:p>
          <a:p>
            <a:pPr marL="107951" indent="0" algn="just">
              <a:spcBef>
                <a:spcPts val="0"/>
              </a:spcBef>
              <a:buSzPts val="1700"/>
              <a:buNone/>
            </a:pPr>
            <a:r>
              <a:rPr lang="en-US" dirty="0"/>
              <a:t>⇒ F(</a:t>
            </a:r>
            <a:r>
              <a:rPr lang="en-US" dirty="0" err="1"/>
              <a:t>Rk</a:t>
            </a:r>
            <a:r>
              <a:rPr lang="en-US"/>
              <a:t>) </a:t>
            </a:r>
            <a:r>
              <a:rPr lang="en-US" dirty="0"/>
              <a:t>&lt; F(R0), which is impossible </a:t>
            </a:r>
          </a:p>
          <a:p>
            <a:pPr marL="107951" indent="0" algn="just">
              <a:spcBef>
                <a:spcPts val="0"/>
              </a:spcBef>
              <a:buSzPts val="1700"/>
              <a:buNone/>
            </a:pPr>
            <a:r>
              <a:rPr lang="en-US" dirty="0"/>
              <a:t>⇒ There can be no circular wait.</a:t>
            </a:r>
            <a:endParaRPr dirty="0"/>
          </a:p>
        </p:txBody>
      </p:sp>
    </p:spTree>
    <p:extLst>
      <p:ext uri="{BB962C8B-B14F-4D97-AF65-F5344CB8AC3E}">
        <p14:creationId xmlns:p14="http://schemas.microsoft.com/office/powerpoint/2010/main" val="1631088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Deadlock Problem</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r>
              <a:rPr lang="en-US" dirty="0"/>
              <a:t>A set of blocked processes each holding a resource and waiting to acquire a resource held by another process in the set.</a:t>
            </a:r>
          </a:p>
          <a:p>
            <a:pPr marL="182880" lvl="0" indent="-74929" algn="just" rtl="0">
              <a:lnSpc>
                <a:spcPct val="90000"/>
              </a:lnSpc>
              <a:spcBef>
                <a:spcPts val="0"/>
              </a:spcBef>
              <a:spcAft>
                <a:spcPts val="0"/>
              </a:spcAft>
              <a:buSzPts val="1700"/>
              <a:buNone/>
            </a:pPr>
            <a:r>
              <a:rPr lang="en-US" dirty="0"/>
              <a:t>--Examples: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System has 2 tape drives. P1 and P2 each hold one tape drive and each needs another one.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Another deadlock situation can occur when the poor use of semaphores,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The following code snippets show how a situation can arise where P0 holds semaphore A, P1 holds semaphore B, and both wait for the other semaphore—a typical deadlock situation.</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Semaphore A,B=1</a:t>
            </a:r>
          </a:p>
          <a:p>
            <a:pPr marL="182880" lvl="0" indent="-74929" algn="just" rtl="0">
              <a:lnSpc>
                <a:spcPct val="90000"/>
              </a:lnSpc>
              <a:spcBef>
                <a:spcPts val="0"/>
              </a:spcBef>
              <a:spcAft>
                <a:spcPts val="0"/>
              </a:spcAft>
              <a:buSzPts val="1700"/>
              <a:buNone/>
            </a:pPr>
            <a:r>
              <a:rPr lang="en-US" dirty="0"/>
              <a:t> </a:t>
            </a:r>
          </a:p>
          <a:p>
            <a:pPr marL="182880" lvl="0" indent="-74929" algn="ctr" rtl="0">
              <a:lnSpc>
                <a:spcPct val="90000"/>
              </a:lnSpc>
              <a:spcBef>
                <a:spcPts val="0"/>
              </a:spcBef>
              <a:spcAft>
                <a:spcPts val="0"/>
              </a:spcAft>
              <a:buSzPts val="1700"/>
              <a:buNone/>
            </a:pPr>
            <a:r>
              <a:rPr lang="en-US" dirty="0"/>
              <a:t>P0                            P1 </a:t>
            </a:r>
          </a:p>
          <a:p>
            <a:pPr marL="182880" lvl="0" indent="-74929" algn="ctr" rtl="0">
              <a:lnSpc>
                <a:spcPct val="90000"/>
              </a:lnSpc>
              <a:spcBef>
                <a:spcPts val="0"/>
              </a:spcBef>
              <a:spcAft>
                <a:spcPts val="0"/>
              </a:spcAft>
              <a:buSzPts val="1700"/>
              <a:buNone/>
            </a:pPr>
            <a:r>
              <a:rPr lang="en-US" dirty="0"/>
              <a:t>wait (A);                 wait(B); </a:t>
            </a:r>
          </a:p>
          <a:p>
            <a:pPr marL="182880" lvl="0" indent="-74929" algn="ctr" rtl="0">
              <a:lnSpc>
                <a:spcPct val="90000"/>
              </a:lnSpc>
              <a:spcBef>
                <a:spcPts val="0"/>
              </a:spcBef>
              <a:spcAft>
                <a:spcPts val="0"/>
              </a:spcAft>
              <a:buSzPts val="1700"/>
              <a:buNone/>
            </a:pPr>
            <a:r>
              <a:rPr lang="en-US" dirty="0"/>
              <a:t>wait (B);                 wait(A);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System Model</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lnSpcReduction="10000"/>
          </a:bodyPr>
          <a:lstStyle/>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A system consists of a finite number of resources to be distributed among a finite number of cooperating processes.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The resources are partitioned into several types, each of which consists of some number of identical instances.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Memory space, CPU cycles, disk drive, file are examples of resource types.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A system with two identical tape drives is said to have two instances of the resource type disk drive.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If a process requests an instance of a resource type, the allocation of any instance of that type will satisfy the request.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If it will not, then the instances are not identical and the resource type classes have not been defined properly.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A process must request a resource before using it, and must release the resource after using it.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A process may request as many resources as it requires in order to carryout its designated task. </a:t>
            </a:r>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the number of resources requested may not exceed the total number of resources available in the system.</a:t>
            </a:r>
            <a:endParaRPr dirty="0"/>
          </a:p>
        </p:txBody>
      </p:sp>
    </p:spTree>
    <p:extLst>
      <p:ext uri="{BB962C8B-B14F-4D97-AF65-F5344CB8AC3E}">
        <p14:creationId xmlns:p14="http://schemas.microsoft.com/office/powerpoint/2010/main" val="1542171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4</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System Model</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sz="2400" b="1" dirty="0"/>
              <a:t>Request:</a:t>
            </a:r>
            <a:r>
              <a:rPr lang="en-US" dirty="0"/>
              <a:t> The process requests a needed resource. If the request cannot be granted immediately, then the requesting process must wait until it can acquire the resource. </a:t>
            </a:r>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sz="2400" b="1" dirty="0"/>
              <a:t>Use:</a:t>
            </a:r>
            <a:r>
              <a:rPr lang="en-US" dirty="0"/>
              <a:t> The process can use the resource. </a:t>
            </a:r>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sz="2400" b="1" dirty="0"/>
              <a:t>Release:</a:t>
            </a:r>
            <a:r>
              <a:rPr lang="en-US" dirty="0"/>
              <a:t> The process releases the resource. </a:t>
            </a:r>
            <a:endParaRPr dirty="0"/>
          </a:p>
        </p:txBody>
      </p:sp>
    </p:spTree>
    <p:extLst>
      <p:ext uri="{BB962C8B-B14F-4D97-AF65-F5344CB8AC3E}">
        <p14:creationId xmlns:p14="http://schemas.microsoft.com/office/powerpoint/2010/main" val="752919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5</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Deadlock Characterization </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lvl="0" indent="-342900" algn="just" rtl="0">
              <a:lnSpc>
                <a:spcPct val="90000"/>
              </a:lnSpc>
              <a:spcBef>
                <a:spcPts val="0"/>
              </a:spcBef>
              <a:spcAft>
                <a:spcPts val="0"/>
              </a:spcAft>
              <a:buSzPts val="1700"/>
              <a:buFont typeface="Wingdings" panose="05000000000000000000" pitchFamily="2" charset="2"/>
              <a:buChar char="q"/>
            </a:pPr>
            <a:r>
              <a:rPr lang="en-US" b="1" dirty="0"/>
              <a:t>Mutual exclusion:</a:t>
            </a:r>
            <a:r>
              <a:rPr lang="en-US" dirty="0"/>
              <a:t> At least one resource must be held in a non-sharable mode; that is only one process at a time can use the resource. If another process requests that resource, the requesting process must be delayed until the resource has been released. </a:t>
            </a:r>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b="1" dirty="0"/>
              <a:t>Hold and wait:</a:t>
            </a:r>
            <a:r>
              <a:rPr lang="en-US" dirty="0"/>
              <a:t> A process must be holding at least one resource and waiting to acquire additional resources that are currently being held by other processes. </a:t>
            </a:r>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b="1" dirty="0"/>
              <a:t>No preemption:</a:t>
            </a:r>
            <a:r>
              <a:rPr lang="en-US" dirty="0"/>
              <a:t> Resources cannot be preempted. That is, after using it a process releases a resource only voluntarily. </a:t>
            </a:r>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b="1" dirty="0"/>
              <a:t>Circular wait:</a:t>
            </a:r>
            <a:r>
              <a:rPr lang="en-US" dirty="0"/>
              <a:t> A set {P0, P1… </a:t>
            </a:r>
            <a:r>
              <a:rPr lang="en-US" dirty="0" err="1"/>
              <a:t>Pn</a:t>
            </a:r>
            <a:r>
              <a:rPr lang="en-US" dirty="0"/>
              <a:t>} of waiting processes must exist such that P0 is waiting for a resource that is held by P1, P1 is waiting for a resource that is held by P2, and so on, Pn-1 is waiting for a resource held by </a:t>
            </a:r>
            <a:r>
              <a:rPr lang="en-US" dirty="0" err="1"/>
              <a:t>Pn</a:t>
            </a:r>
            <a:r>
              <a:rPr lang="en-US" dirty="0"/>
              <a:t>, and </a:t>
            </a:r>
            <a:r>
              <a:rPr lang="en-US" dirty="0" err="1"/>
              <a:t>Pn</a:t>
            </a:r>
            <a:r>
              <a:rPr lang="en-US" dirty="0"/>
              <a:t> is waiting for a resource held by P0. </a:t>
            </a:r>
            <a:endParaRPr dirty="0"/>
          </a:p>
        </p:txBody>
      </p:sp>
    </p:spTree>
    <p:extLst>
      <p:ext uri="{BB962C8B-B14F-4D97-AF65-F5344CB8AC3E}">
        <p14:creationId xmlns:p14="http://schemas.microsoft.com/office/powerpoint/2010/main" val="1428946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6</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Resource Allocation Graphs </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This graph consists of a set of vertices V and a set of edges E. </a:t>
            </a:r>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The set of vertices is portioned into two different types of nodes P={P0, P1… </a:t>
            </a:r>
            <a:r>
              <a:rPr lang="en-US" dirty="0" err="1"/>
              <a:t>Pn</a:t>
            </a:r>
            <a:r>
              <a:rPr lang="en-US" dirty="0"/>
              <a:t>}, the set of the active processes in the system, and R={R0, R1… Rn}, the set consisting of all resource types in the system. </a:t>
            </a:r>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A directed edge from a process Pi to resource type </a:t>
            </a:r>
            <a:r>
              <a:rPr lang="en-US" dirty="0" err="1"/>
              <a:t>Rj</a:t>
            </a:r>
            <a:r>
              <a:rPr lang="en-US" dirty="0"/>
              <a:t> signifies that process Pi requested an instance of </a:t>
            </a:r>
            <a:r>
              <a:rPr lang="en-US" dirty="0" err="1"/>
              <a:t>Rj</a:t>
            </a:r>
            <a:r>
              <a:rPr lang="en-US" dirty="0"/>
              <a:t> and is waiting for that resource. </a:t>
            </a:r>
          </a:p>
          <a:p>
            <a:pPr marL="450851" lvl="0" indent="-342900" algn="just" rtl="0">
              <a:lnSpc>
                <a:spcPct val="90000"/>
              </a:lnSpc>
              <a:spcBef>
                <a:spcPts val="0"/>
              </a:spcBef>
              <a:spcAft>
                <a:spcPts val="0"/>
              </a:spcAft>
              <a:buSzPts val="1700"/>
              <a:buFont typeface="Wingdings" panose="05000000000000000000" pitchFamily="2" charset="2"/>
              <a:buChar char="q"/>
            </a:pPr>
            <a:endParaRPr lang="en-US" dirty="0"/>
          </a:p>
          <a:p>
            <a:pPr marL="450851" lvl="0" indent="-342900" algn="just" rtl="0">
              <a:lnSpc>
                <a:spcPct val="90000"/>
              </a:lnSpc>
              <a:spcBef>
                <a:spcPts val="0"/>
              </a:spcBef>
              <a:spcAft>
                <a:spcPts val="0"/>
              </a:spcAft>
              <a:buSzPts val="1700"/>
              <a:buFont typeface="Wingdings" panose="05000000000000000000" pitchFamily="2" charset="2"/>
              <a:buChar char="q"/>
            </a:pPr>
            <a:r>
              <a:rPr lang="en-US" dirty="0"/>
              <a:t>A directed edge from </a:t>
            </a:r>
            <a:r>
              <a:rPr lang="en-US" dirty="0" err="1"/>
              <a:t>Rj</a:t>
            </a:r>
            <a:r>
              <a:rPr lang="en-US" dirty="0"/>
              <a:t> to Pi signifies that an instance of </a:t>
            </a:r>
            <a:r>
              <a:rPr lang="en-US" dirty="0" err="1"/>
              <a:t>Rj</a:t>
            </a:r>
            <a:r>
              <a:rPr lang="en-US" dirty="0"/>
              <a:t> has been allocated to P</a:t>
            </a:r>
            <a:endParaRPr dirty="0"/>
          </a:p>
        </p:txBody>
      </p:sp>
    </p:spTree>
    <p:extLst>
      <p:ext uri="{BB962C8B-B14F-4D97-AF65-F5344CB8AC3E}">
        <p14:creationId xmlns:p14="http://schemas.microsoft.com/office/powerpoint/2010/main" val="4146281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7</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Resource Allocation Graphs </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lvl="0" indent="-342900" algn="just" rtl="0">
              <a:lnSpc>
                <a:spcPct val="90000"/>
              </a:lnSpc>
              <a:spcBef>
                <a:spcPts val="0"/>
              </a:spcBef>
              <a:spcAft>
                <a:spcPts val="0"/>
              </a:spcAft>
              <a:buSzPts val="1700"/>
              <a:buFont typeface="Wingdings" panose="05000000000000000000" pitchFamily="2" charset="2"/>
              <a:buChar char="q"/>
            </a:pPr>
            <a:r>
              <a:rPr lang="en-US" dirty="0"/>
              <a:t>We will use the following symbols in a resource allocation graph.</a:t>
            </a:r>
          </a:p>
          <a:p>
            <a:pPr marL="107951" lvl="0" indent="0" algn="just" rtl="0">
              <a:lnSpc>
                <a:spcPct val="90000"/>
              </a:lnSpc>
              <a:spcBef>
                <a:spcPts val="0"/>
              </a:spcBef>
              <a:spcAft>
                <a:spcPts val="0"/>
              </a:spcAft>
              <a:buSzPts val="1700"/>
              <a:buNone/>
            </a:pPr>
            <a:endParaRPr lang="en-US" dirty="0"/>
          </a:p>
          <a:p>
            <a:pPr marL="107951" lvl="0" indent="0" algn="just" rtl="0">
              <a:lnSpc>
                <a:spcPct val="90000"/>
              </a:lnSpc>
              <a:spcBef>
                <a:spcPts val="0"/>
              </a:spcBef>
              <a:spcAft>
                <a:spcPts val="0"/>
              </a:spcAft>
              <a:buSzPts val="1700"/>
              <a:buNone/>
            </a:pPr>
            <a:endParaRPr dirty="0"/>
          </a:p>
        </p:txBody>
      </p:sp>
      <p:pic>
        <p:nvPicPr>
          <p:cNvPr id="3" name="Picture 2" descr="A screenshot of a computer&#10;&#10;Description automatically generated with low confidence">
            <a:extLst>
              <a:ext uri="{FF2B5EF4-FFF2-40B4-BE49-F238E27FC236}">
                <a16:creationId xmlns:a16="http://schemas.microsoft.com/office/drawing/2014/main" id="{A8F8A9BF-6742-52A5-1BC7-C6FBDEAD7BD5}"/>
              </a:ext>
            </a:extLst>
          </p:cNvPr>
          <p:cNvPicPr>
            <a:picLocks noChangeAspect="1"/>
          </p:cNvPicPr>
          <p:nvPr/>
        </p:nvPicPr>
        <p:blipFill>
          <a:blip r:embed="rId5"/>
          <a:stretch>
            <a:fillRect/>
          </a:stretch>
        </p:blipFill>
        <p:spPr>
          <a:xfrm>
            <a:off x="2772697" y="2492477"/>
            <a:ext cx="6327058" cy="4365523"/>
          </a:xfrm>
          <a:prstGeom prst="rect">
            <a:avLst/>
          </a:prstGeom>
        </p:spPr>
      </p:pic>
    </p:spTree>
    <p:extLst>
      <p:ext uri="{BB962C8B-B14F-4D97-AF65-F5344CB8AC3E}">
        <p14:creationId xmlns:p14="http://schemas.microsoft.com/office/powerpoint/2010/main" val="2905520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8</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Resource Allocation Graphs </a:t>
            </a:r>
            <a:endParaRPr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indent="-342900" algn="just">
              <a:spcBef>
                <a:spcPts val="0"/>
              </a:spcBef>
              <a:buSzPts val="1700"/>
            </a:pPr>
            <a:r>
              <a:rPr lang="pt-BR" dirty="0"/>
              <a:t>P={P1, P2, P3 } </a:t>
            </a:r>
          </a:p>
          <a:p>
            <a:pPr marL="450851" indent="-342900" algn="just">
              <a:spcBef>
                <a:spcPts val="0"/>
              </a:spcBef>
              <a:buSzPts val="1700"/>
            </a:pPr>
            <a:r>
              <a:rPr lang="pt-BR" dirty="0"/>
              <a:t>R={R1, R2, R3} </a:t>
            </a:r>
          </a:p>
          <a:p>
            <a:pPr marL="450851" indent="-342900" algn="just">
              <a:spcBef>
                <a:spcPts val="0"/>
              </a:spcBef>
              <a:buSzPts val="1700"/>
            </a:pPr>
            <a:r>
              <a:rPr lang="pt-BR" dirty="0"/>
              <a:t>E={P1 → R1, P2 → R3, R1 → P2, R2 → P2, R2 → P1, P3 → R3} </a:t>
            </a:r>
          </a:p>
          <a:p>
            <a:pPr marL="107951" indent="0" algn="just">
              <a:spcBef>
                <a:spcPts val="0"/>
              </a:spcBef>
              <a:buSzPts val="1700"/>
              <a:buNone/>
            </a:pPr>
            <a:endParaRPr lang="pt-BR" dirty="0"/>
          </a:p>
          <a:p>
            <a:pPr marL="107951" indent="0" algn="just">
              <a:spcBef>
                <a:spcPts val="0"/>
              </a:spcBef>
              <a:buSzPts val="1700"/>
              <a:buNone/>
            </a:pPr>
            <a:r>
              <a:rPr lang="en-US" b="1" dirty="0"/>
              <a:t>Process States </a:t>
            </a:r>
          </a:p>
          <a:p>
            <a:pPr marL="450851" indent="-342900" algn="just">
              <a:spcBef>
                <a:spcPts val="0"/>
              </a:spcBef>
              <a:buSzPts val="1700"/>
              <a:buFont typeface="Wingdings" panose="05000000000000000000" pitchFamily="2" charset="2"/>
              <a:buChar char="q"/>
            </a:pPr>
            <a:r>
              <a:rPr lang="en-US" dirty="0"/>
              <a:t>Process P1 is holding an instance of resource R2, and is waiting for an instance of resource R1. </a:t>
            </a:r>
          </a:p>
          <a:p>
            <a:pPr marL="450851" indent="-342900" algn="just">
              <a:spcBef>
                <a:spcPts val="0"/>
              </a:spcBef>
              <a:buSzPts val="1700"/>
              <a:buFont typeface="Wingdings" panose="05000000000000000000" pitchFamily="2" charset="2"/>
              <a:buChar char="q"/>
            </a:pPr>
            <a:r>
              <a:rPr lang="en-US" dirty="0"/>
              <a:t>Process P2 is holding an instance of resource R1 and R2, and is waiting for an instance of resource R3. </a:t>
            </a:r>
          </a:p>
          <a:p>
            <a:pPr marL="450851" indent="-342900" algn="just">
              <a:spcBef>
                <a:spcPts val="0"/>
              </a:spcBef>
              <a:buSzPts val="1700"/>
              <a:buFont typeface="Wingdings" panose="05000000000000000000" pitchFamily="2" charset="2"/>
              <a:buChar char="q"/>
            </a:pPr>
            <a:r>
              <a:rPr lang="en-US" dirty="0"/>
              <a:t>Process P3 is holding an instance of resource R3. </a:t>
            </a:r>
            <a:endParaRPr dirty="0"/>
          </a:p>
        </p:txBody>
      </p:sp>
    </p:spTree>
    <p:extLst>
      <p:ext uri="{BB962C8B-B14F-4D97-AF65-F5344CB8AC3E}">
        <p14:creationId xmlns:p14="http://schemas.microsoft.com/office/powerpoint/2010/main" val="1714458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9</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b="1" dirty="0"/>
              <a:t>Resource Allocation Graphs </a:t>
            </a:r>
            <a:endParaRPr b="1" dirty="0"/>
          </a:p>
        </p:txBody>
      </p:sp>
      <p:sp>
        <p:nvSpPr>
          <p:cNvPr id="139" name="Google Shape;139;p15"/>
          <p:cNvSpPr txBox="1">
            <a:spLocks noGrp="1"/>
          </p:cNvSpPr>
          <p:nvPr>
            <p:ph type="body" idx="1"/>
          </p:nvPr>
        </p:nvSpPr>
        <p:spPr>
          <a:xfrm>
            <a:off x="1187835" y="2135352"/>
            <a:ext cx="6481326" cy="4655909"/>
          </a:xfrm>
          <a:prstGeom prst="rect">
            <a:avLst/>
          </a:prstGeom>
          <a:noFill/>
          <a:ln>
            <a:noFill/>
          </a:ln>
        </p:spPr>
        <p:txBody>
          <a:bodyPr spcFirstLastPara="1" wrap="square" lIns="91425" tIns="45700" rIns="91425" bIns="45700" anchor="t" anchorCtr="0">
            <a:normAutofit/>
          </a:bodyPr>
          <a:lstStyle/>
          <a:p>
            <a:pPr marL="450851" indent="-342900" algn="just">
              <a:spcBef>
                <a:spcPts val="0"/>
              </a:spcBef>
              <a:buSzPts val="1700"/>
            </a:pPr>
            <a:r>
              <a:rPr lang="en-US" dirty="0"/>
              <a:t>Given the definition of a resource allocation  graph, it can be shown that if the graph contains no cycles, then no process is deadlocked. </a:t>
            </a:r>
          </a:p>
          <a:p>
            <a:pPr marL="107951" indent="0" algn="just">
              <a:spcBef>
                <a:spcPts val="0"/>
              </a:spcBef>
              <a:buSzPts val="1700"/>
              <a:buNone/>
            </a:pPr>
            <a:endParaRPr lang="en-US" dirty="0"/>
          </a:p>
          <a:p>
            <a:pPr marL="107951" indent="0" algn="just">
              <a:spcBef>
                <a:spcPts val="0"/>
              </a:spcBef>
              <a:buSzPts val="1700"/>
              <a:buNone/>
            </a:pPr>
            <a:r>
              <a:rPr lang="en-US" dirty="0"/>
              <a:t>If the graph contains cycles then: </a:t>
            </a:r>
          </a:p>
          <a:p>
            <a:pPr marL="450851" indent="-342900" algn="just">
              <a:spcBef>
                <a:spcPts val="0"/>
              </a:spcBef>
              <a:buSzPts val="1700"/>
              <a:buFont typeface="Wingdings" panose="05000000000000000000" pitchFamily="2" charset="2"/>
              <a:buChar char="q"/>
            </a:pPr>
            <a:r>
              <a:rPr lang="en-US" dirty="0"/>
              <a:t> If only one instance per resource type, then a deadlock exists. </a:t>
            </a:r>
          </a:p>
          <a:p>
            <a:pPr marL="450851" indent="-342900" algn="just">
              <a:spcBef>
                <a:spcPts val="0"/>
              </a:spcBef>
              <a:buSzPts val="1700"/>
              <a:buFont typeface="Wingdings" panose="05000000000000000000" pitchFamily="2" charset="2"/>
              <a:buChar char="q"/>
            </a:pPr>
            <a:r>
              <a:rPr lang="en-US" dirty="0"/>
              <a:t> If several instances per resource type, possibility of deadlock exists.</a:t>
            </a:r>
            <a:endParaRPr dirty="0"/>
          </a:p>
        </p:txBody>
      </p:sp>
      <p:pic>
        <p:nvPicPr>
          <p:cNvPr id="2" name="Picture 1" descr="A picture containing text, clock&#10;&#10;Description automatically generated">
            <a:extLst>
              <a:ext uri="{FF2B5EF4-FFF2-40B4-BE49-F238E27FC236}">
                <a16:creationId xmlns:a16="http://schemas.microsoft.com/office/drawing/2014/main" id="{80B91EA6-0063-F194-4D41-B0048122067C}"/>
              </a:ext>
            </a:extLst>
          </p:cNvPr>
          <p:cNvPicPr>
            <a:picLocks noChangeAspect="1"/>
          </p:cNvPicPr>
          <p:nvPr/>
        </p:nvPicPr>
        <p:blipFill>
          <a:blip r:embed="rId5"/>
          <a:stretch>
            <a:fillRect/>
          </a:stretch>
        </p:blipFill>
        <p:spPr>
          <a:xfrm>
            <a:off x="7422414" y="2662974"/>
            <a:ext cx="3908322" cy="4151377"/>
          </a:xfrm>
          <a:prstGeom prst="rect">
            <a:avLst/>
          </a:prstGeom>
        </p:spPr>
      </p:pic>
    </p:spTree>
    <p:extLst>
      <p:ext uri="{BB962C8B-B14F-4D97-AF65-F5344CB8AC3E}">
        <p14:creationId xmlns:p14="http://schemas.microsoft.com/office/powerpoint/2010/main" val="2998939315"/>
      </p:ext>
    </p:extLst>
  </p:cSld>
  <p:clrMapOvr>
    <a:masterClrMapping/>
  </p:clrMapOvr>
</p:sld>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1769</Words>
  <Application>Microsoft Office PowerPoint</Application>
  <PresentationFormat>Widescreen</PresentationFormat>
  <Paragraphs>178</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Noto Sans Symbols</vt:lpstr>
      <vt:lpstr>Rockwell</vt:lpstr>
      <vt:lpstr>Wingdings</vt:lpstr>
      <vt:lpstr>Wood Type</vt:lpstr>
      <vt:lpstr>OPERATING SYSTEMS</vt:lpstr>
      <vt:lpstr>Deadlock Problem</vt:lpstr>
      <vt:lpstr>System Model</vt:lpstr>
      <vt:lpstr>System Model</vt:lpstr>
      <vt:lpstr>Deadlock Characterization </vt:lpstr>
      <vt:lpstr>Resource Allocation Graphs </vt:lpstr>
      <vt:lpstr>Resource Allocation Graphs </vt:lpstr>
      <vt:lpstr>Resource Allocation Graphs </vt:lpstr>
      <vt:lpstr>Resource Allocation Graphs </vt:lpstr>
      <vt:lpstr>Resource Allocation Graphs </vt:lpstr>
      <vt:lpstr>Resource Allocation Graphs </vt:lpstr>
      <vt:lpstr>Deadlock Handling </vt:lpstr>
      <vt:lpstr>Deadlock Prevention</vt:lpstr>
      <vt:lpstr>Deadlock Prevention</vt:lpstr>
      <vt:lpstr>Deadlock Prevention</vt:lpstr>
      <vt:lpstr>Deadlock Prevention</vt:lpstr>
      <vt:lpstr>Deadlock Prevention</vt:lpstr>
      <vt:lpstr>Deadlock Prevention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cp:lastModifiedBy>Razi</cp:lastModifiedBy>
  <cp:revision>11</cp:revision>
  <dcterms:modified xsi:type="dcterms:W3CDTF">2023-05-15T05:24:11Z</dcterms:modified>
</cp:coreProperties>
</file>