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62AD3F1A-10E4-BDB0-5DCF-545E176943E8}"/>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75F23887-7D08-F8F7-73E4-40794E4E8ED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5C2BBE70-CCDF-0360-BDB4-D1B800C07B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453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BB531141-8FF4-F01F-ED3C-E100FFBAEBB8}"/>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39AAC83D-AF67-2C7B-C218-0FD49D93B58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614DBC2F-E996-AC1A-6B4E-73CD042E74C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60250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C129492C-1A5D-0F22-A070-6666092E2A54}"/>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EE640126-858F-1074-F194-85DC2DD1F48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EFBFDCAF-C902-EFFB-3172-19451F397F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35371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F46B95CD-F441-D957-D302-3ED00E6087CE}"/>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9AD92499-3EB1-BD4A-8DB3-29E51272D68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B7AC4C30-489B-572D-9921-1BCD25F3A5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0682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D5CBDDF6-1732-2436-58CD-613E0DE8A62C}"/>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F3613F6A-C450-ADE2-AF33-95A431C3B45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7294F76E-C887-3108-843A-CE016E016A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05959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BFE27B28-1F6B-7397-6BE4-65B4557169E6}"/>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98DE6C38-770A-6F04-568E-C2AB1F57944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F4209765-58A5-426D-2E20-021A152C9A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9475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a:extLst>
            <a:ext uri="{FF2B5EF4-FFF2-40B4-BE49-F238E27FC236}">
              <a16:creationId xmlns:a16="http://schemas.microsoft.com/office/drawing/2014/main" id="{46E06D62-E74C-9A2F-E44F-B32B6718DBDB}"/>
            </a:ext>
          </a:extLst>
        </p:cNvPr>
        <p:cNvGrpSpPr/>
        <p:nvPr/>
      </p:nvGrpSpPr>
      <p:grpSpPr>
        <a:xfrm>
          <a:off x="0" y="0"/>
          <a:ext cx="0" cy="0"/>
          <a:chOff x="0" y="0"/>
          <a:chExt cx="0" cy="0"/>
        </a:xfrm>
      </p:grpSpPr>
      <p:sp>
        <p:nvSpPr>
          <p:cNvPr id="128" name="Google Shape;128;p3:notes">
            <a:extLst>
              <a:ext uri="{FF2B5EF4-FFF2-40B4-BE49-F238E27FC236}">
                <a16:creationId xmlns:a16="http://schemas.microsoft.com/office/drawing/2014/main" id="{3A069494-743B-9A50-73C8-1B39F5E6E28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3:notes">
            <a:extLst>
              <a:ext uri="{FF2B5EF4-FFF2-40B4-BE49-F238E27FC236}">
                <a16:creationId xmlns:a16="http://schemas.microsoft.com/office/drawing/2014/main" id="{883C8B61-F371-0203-B2B0-80807A6404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674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27</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2B280A4-8526-3B77-049C-DE39BBC2240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10</a:t>
            </a:fld>
            <a:endParaRPr lang="en-US"/>
          </a:p>
        </p:txBody>
      </p:sp>
      <p:pic>
        <p:nvPicPr>
          <p:cNvPr id="6" name="Picture 5">
            <a:extLst>
              <a:ext uri="{FF2B5EF4-FFF2-40B4-BE49-F238E27FC236}">
                <a16:creationId xmlns:a16="http://schemas.microsoft.com/office/drawing/2014/main" id="{C233AA41-4D9B-DF92-CA96-D7DEF9F9B247}"/>
              </a:ext>
            </a:extLst>
          </p:cNvPr>
          <p:cNvPicPr>
            <a:picLocks noChangeAspect="1"/>
          </p:cNvPicPr>
          <p:nvPr/>
        </p:nvPicPr>
        <p:blipFill>
          <a:blip r:embed="rId2"/>
          <a:stretch>
            <a:fillRect/>
          </a:stretch>
        </p:blipFill>
        <p:spPr>
          <a:xfrm>
            <a:off x="1638300" y="522514"/>
            <a:ext cx="8915400" cy="5516336"/>
          </a:xfrm>
          <a:prstGeom prst="rect">
            <a:avLst/>
          </a:prstGeom>
        </p:spPr>
      </p:pic>
    </p:spTree>
    <p:extLst>
      <p:ext uri="{BB962C8B-B14F-4D97-AF65-F5344CB8AC3E}">
        <p14:creationId xmlns:p14="http://schemas.microsoft.com/office/powerpoint/2010/main" val="2859919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08FAF-EB4A-E4DB-87CC-3E87A986B29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4EADDFE-D075-0DE8-F9B6-419665C1086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11</a:t>
            </a:fld>
            <a:endParaRPr lang="en-US"/>
          </a:p>
        </p:txBody>
      </p:sp>
      <p:pic>
        <p:nvPicPr>
          <p:cNvPr id="3" name="Picture 2">
            <a:extLst>
              <a:ext uri="{FF2B5EF4-FFF2-40B4-BE49-F238E27FC236}">
                <a16:creationId xmlns:a16="http://schemas.microsoft.com/office/drawing/2014/main" id="{2EC7D406-8B00-5E6E-F7B2-0EF6B4FDA05E}"/>
              </a:ext>
            </a:extLst>
          </p:cNvPr>
          <p:cNvPicPr>
            <a:picLocks noChangeAspect="1"/>
          </p:cNvPicPr>
          <p:nvPr/>
        </p:nvPicPr>
        <p:blipFill>
          <a:blip r:embed="rId2"/>
          <a:stretch>
            <a:fillRect/>
          </a:stretch>
        </p:blipFill>
        <p:spPr>
          <a:xfrm>
            <a:off x="1709057" y="1066801"/>
            <a:ext cx="9013371" cy="3871912"/>
          </a:xfrm>
          <a:prstGeom prst="rect">
            <a:avLst/>
          </a:prstGeom>
        </p:spPr>
      </p:pic>
    </p:spTree>
    <p:extLst>
      <p:ext uri="{BB962C8B-B14F-4D97-AF65-F5344CB8AC3E}">
        <p14:creationId xmlns:p14="http://schemas.microsoft.com/office/powerpoint/2010/main" val="4125636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604D1279-F918-15A4-DD15-2A4DC683970B}"/>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36BA9A74-7284-CA63-84D0-EA8EB120DDC0}"/>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4E37537C-EDC7-B1AD-63FB-C9F4DEA9BA7C}"/>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F789DFEC-C1C4-41E3-5A73-955EBCAFBB9E}"/>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DF0236E8-60AA-00CB-E7D5-B4403282AEE2}"/>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9FD3F576-845E-6FEA-8B06-6094C6DFB6AE}"/>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D2FE3BC4-CEC7-47E0-4122-3B5DDAB456D4}"/>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5DA84D8F-1CF4-4F90-CD78-56F48D225BD0}"/>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138" name="Google Shape;138;p15">
            <a:extLst>
              <a:ext uri="{FF2B5EF4-FFF2-40B4-BE49-F238E27FC236}">
                <a16:creationId xmlns:a16="http://schemas.microsoft.com/office/drawing/2014/main" id="{72990207-F00A-2E0B-A54D-E5EFCA760DC3}"/>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3600" b="1" dirty="0"/>
              <a:t>Hashed Page Table </a:t>
            </a:r>
            <a:endParaRPr sz="3600" b="1" dirty="0"/>
          </a:p>
        </p:txBody>
      </p:sp>
      <p:sp>
        <p:nvSpPr>
          <p:cNvPr id="139" name="Google Shape;139;p15">
            <a:extLst>
              <a:ext uri="{FF2B5EF4-FFF2-40B4-BE49-F238E27FC236}">
                <a16:creationId xmlns:a16="http://schemas.microsoft.com/office/drawing/2014/main" id="{9496F595-09A2-9E2E-2EC8-570D461A9A25}"/>
              </a:ext>
            </a:extLst>
          </p:cNvPr>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dirty="0"/>
              <a:t>This is a common approach to handle address spaces larger then 32 bits .Usually open hashing is used. </a:t>
            </a:r>
          </a:p>
          <a:p>
            <a:pPr marL="450851" indent="-342900" algn="just">
              <a:spcBef>
                <a:spcPts val="0"/>
              </a:spcBef>
              <a:buSzPts val="1700"/>
            </a:pPr>
            <a:endParaRPr lang="en-US" dirty="0"/>
          </a:p>
          <a:p>
            <a:pPr marL="450851" indent="-342900" algn="just">
              <a:spcBef>
                <a:spcPts val="0"/>
              </a:spcBef>
              <a:buSzPts val="1700"/>
            </a:pPr>
            <a:r>
              <a:rPr lang="en-US" dirty="0"/>
              <a:t>Each entry in the linked list has three fields: page number, frame number for the page, and pointer to the next element—(p, f, next). </a:t>
            </a:r>
          </a:p>
          <a:p>
            <a:pPr marL="450851" indent="-342900" algn="just">
              <a:spcBef>
                <a:spcPts val="0"/>
              </a:spcBef>
              <a:buSzPts val="1700"/>
            </a:pPr>
            <a:endParaRPr lang="en-US" dirty="0"/>
          </a:p>
          <a:p>
            <a:pPr marL="450851" indent="-342900" algn="just">
              <a:spcBef>
                <a:spcPts val="0"/>
              </a:spcBef>
              <a:buSzPts val="1700"/>
            </a:pPr>
            <a:r>
              <a:rPr lang="en-US" dirty="0"/>
              <a:t>The page number in the logical address (specified by p) is hashed to get index of an entry in the hash table. </a:t>
            </a:r>
          </a:p>
          <a:p>
            <a:pPr marL="450851" indent="-342900" algn="just">
              <a:spcBef>
                <a:spcPts val="0"/>
              </a:spcBef>
              <a:buSzPts val="1700"/>
            </a:pPr>
            <a:endParaRPr lang="en-US" dirty="0"/>
          </a:p>
          <a:p>
            <a:pPr marL="450851" indent="-342900" algn="just">
              <a:spcBef>
                <a:spcPts val="0"/>
              </a:spcBef>
              <a:buSzPts val="1700"/>
            </a:pPr>
            <a:r>
              <a:rPr lang="en-US" dirty="0"/>
              <a:t>This index is used to search the linked list associated with this entry to locate the frame number corresponding to the given page number. </a:t>
            </a:r>
          </a:p>
          <a:p>
            <a:pPr marL="450851" indent="-342900" algn="just">
              <a:spcBef>
                <a:spcPts val="0"/>
              </a:spcBef>
              <a:buSzPts val="1700"/>
            </a:pPr>
            <a:endParaRPr lang="en-US" dirty="0"/>
          </a:p>
          <a:p>
            <a:pPr marL="450851" indent="-342900" algn="just">
              <a:spcBef>
                <a:spcPts val="0"/>
              </a:spcBef>
              <a:buSzPts val="1700"/>
            </a:pPr>
            <a:r>
              <a:rPr lang="en-US" dirty="0"/>
              <a:t>The advantage of hashed page tables is smaller page tables</a:t>
            </a:r>
            <a:endParaRPr b="1" dirty="0">
              <a:solidFill>
                <a:srgbClr val="FF0000"/>
              </a:solidFill>
            </a:endParaRPr>
          </a:p>
        </p:txBody>
      </p:sp>
    </p:spTree>
    <p:extLst>
      <p:ext uri="{BB962C8B-B14F-4D97-AF65-F5344CB8AC3E}">
        <p14:creationId xmlns:p14="http://schemas.microsoft.com/office/powerpoint/2010/main" val="374082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69DDC244-F72C-E181-4B72-D8054FD5ACD5}"/>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02CD09B6-C9E2-7013-1D0E-404C5173F254}"/>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AC85B234-3769-18E5-0A17-0211AEEBBD60}"/>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4ADF64BE-DEE8-4997-DC35-B18A880A6165}"/>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C4082329-BC43-4699-B343-34BFA13A38CB}"/>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D44EDFCD-F99A-D204-7CBC-74E09684F50E}"/>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870E55EF-6984-A442-45CB-22B9F7A7DB05}"/>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1933ED48-C60E-2702-7C4A-0A5ED1A7F093}"/>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138" name="Google Shape;138;p15">
            <a:extLst>
              <a:ext uri="{FF2B5EF4-FFF2-40B4-BE49-F238E27FC236}">
                <a16:creationId xmlns:a16="http://schemas.microsoft.com/office/drawing/2014/main" id="{F0E7FA99-3AB0-472C-C9D1-8862ADBD762A}"/>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3600" b="1" dirty="0"/>
              <a:t>Hashed Page Table </a:t>
            </a:r>
            <a:endParaRPr sz="3600" b="1" dirty="0"/>
          </a:p>
        </p:txBody>
      </p:sp>
      <p:pic>
        <p:nvPicPr>
          <p:cNvPr id="3" name="Picture 2">
            <a:extLst>
              <a:ext uri="{FF2B5EF4-FFF2-40B4-BE49-F238E27FC236}">
                <a16:creationId xmlns:a16="http://schemas.microsoft.com/office/drawing/2014/main" id="{3BBF41A5-03D4-CD01-15C7-96A5CEB98E46}"/>
              </a:ext>
            </a:extLst>
          </p:cNvPr>
          <p:cNvPicPr>
            <a:picLocks noChangeAspect="1"/>
          </p:cNvPicPr>
          <p:nvPr/>
        </p:nvPicPr>
        <p:blipFill>
          <a:blip r:embed="rId5"/>
          <a:stretch>
            <a:fillRect/>
          </a:stretch>
        </p:blipFill>
        <p:spPr>
          <a:xfrm>
            <a:off x="1926771" y="2318657"/>
            <a:ext cx="8926286" cy="4075224"/>
          </a:xfrm>
          <a:prstGeom prst="rect">
            <a:avLst/>
          </a:prstGeom>
        </p:spPr>
      </p:pic>
    </p:spTree>
    <p:extLst>
      <p:ext uri="{BB962C8B-B14F-4D97-AF65-F5344CB8AC3E}">
        <p14:creationId xmlns:p14="http://schemas.microsoft.com/office/powerpoint/2010/main" val="618228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968020D8-1B4A-4216-5B40-9010D6D47C38}"/>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872FA8A4-E62F-32FD-7268-E05C9A204692}"/>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DDA3F9CA-EDDC-F9F8-24EB-0CAEFD85702A}"/>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FA867DC8-BF01-9227-833D-E8CCCA11BCDE}"/>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59A1530C-D640-5968-BD21-780CDF37C0A2}"/>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2B6AB53F-8572-2348-2F2A-459DDE64C5F7}"/>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A9A99F18-A5F6-ADD6-24DA-90DA94C85E40}"/>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2F35ED4F-E2D7-8B2E-BF28-734CB2041732}"/>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138" name="Google Shape;138;p15">
            <a:extLst>
              <a:ext uri="{FF2B5EF4-FFF2-40B4-BE49-F238E27FC236}">
                <a16:creationId xmlns:a16="http://schemas.microsoft.com/office/drawing/2014/main" id="{BAE7E566-179D-5F67-6237-4B467D10E08A}"/>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3600" b="1" dirty="0"/>
              <a:t>Inverted Page Table </a:t>
            </a:r>
            <a:endParaRPr sz="3600" b="1" dirty="0"/>
          </a:p>
        </p:txBody>
      </p:sp>
      <p:sp>
        <p:nvSpPr>
          <p:cNvPr id="139" name="Google Shape;139;p15">
            <a:extLst>
              <a:ext uri="{FF2B5EF4-FFF2-40B4-BE49-F238E27FC236}">
                <a16:creationId xmlns:a16="http://schemas.microsoft.com/office/drawing/2014/main" id="{ED0D90AC-693B-6FDF-6A78-4B637F5D882F}"/>
              </a:ext>
            </a:extLst>
          </p:cNvPr>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lnSpcReduction="10000"/>
          </a:bodyPr>
          <a:lstStyle/>
          <a:p>
            <a:pPr marL="450851" indent="-342900" algn="just">
              <a:spcBef>
                <a:spcPts val="0"/>
              </a:spcBef>
              <a:buSzPts val="1700"/>
            </a:pPr>
            <a:r>
              <a:rPr lang="en-US" dirty="0"/>
              <a:t>Usually each process has a page table associated with it. The page table has one entry for each page in the address space of the process. For large address spaces (32-bit and above), each page table may consist of millions of entries. These tables may consume large amounts of physical memory, which is required just to keep track of how the mapping of logical address spaces of processes onto the physical memory.</a:t>
            </a:r>
          </a:p>
          <a:p>
            <a:pPr marL="450851" indent="-342900" algn="just">
              <a:spcBef>
                <a:spcPts val="0"/>
              </a:spcBef>
              <a:buSzPts val="1700"/>
            </a:pPr>
            <a:endParaRPr lang="en-US" dirty="0"/>
          </a:p>
          <a:p>
            <a:pPr marL="450851" indent="-342900" algn="just">
              <a:spcBef>
                <a:spcPts val="0"/>
              </a:spcBef>
              <a:buSzPts val="1700"/>
            </a:pPr>
            <a:r>
              <a:rPr lang="en-US" dirty="0"/>
              <a:t>A solution is to use an inverted page table. An inverted page table has one entry for each real page (frame) of memory. Each entry consists of the virtual address of the page stored in that real memory location, with information about the process that own the page. </a:t>
            </a:r>
          </a:p>
          <a:p>
            <a:pPr marL="450851" indent="-342900" algn="just">
              <a:spcBef>
                <a:spcPts val="0"/>
              </a:spcBef>
              <a:buSzPts val="1700"/>
            </a:pPr>
            <a:endParaRPr lang="en-US" dirty="0"/>
          </a:p>
          <a:p>
            <a:pPr marL="450851" indent="-342900" algn="just">
              <a:spcBef>
                <a:spcPts val="0"/>
              </a:spcBef>
              <a:buSzPts val="1700"/>
            </a:pPr>
            <a:r>
              <a:rPr lang="en-US" dirty="0"/>
              <a:t>Page table size is limited by the number of frames (i.e., the physical memory) and not process address space. Each entry in the page table contains (</a:t>
            </a:r>
            <a:r>
              <a:rPr lang="en-US" dirty="0" err="1"/>
              <a:t>pid</a:t>
            </a:r>
            <a:r>
              <a:rPr lang="en-US" dirty="0"/>
              <a:t>, p). If a page ‘p’ for a process is loaded in frame ‘f’, its entry is stored at index ‘f’ in the page table. We effectively index the page table with frame number; hence the name inverted page table.  </a:t>
            </a:r>
            <a:endParaRPr b="1" dirty="0">
              <a:solidFill>
                <a:srgbClr val="FF0000"/>
              </a:solidFill>
            </a:endParaRPr>
          </a:p>
        </p:txBody>
      </p:sp>
    </p:spTree>
    <p:extLst>
      <p:ext uri="{BB962C8B-B14F-4D97-AF65-F5344CB8AC3E}">
        <p14:creationId xmlns:p14="http://schemas.microsoft.com/office/powerpoint/2010/main" val="22446189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41E718-AEA3-F2AF-21EE-FA4BFD94E182}"/>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id="{E1B39FEE-1D5E-9C8F-7DD1-E0BF75DCFFFA}"/>
              </a:ext>
            </a:extLst>
          </p:cNvPr>
          <p:cNvPicPr>
            <a:picLocks noChangeAspect="1"/>
          </p:cNvPicPr>
          <p:nvPr/>
        </p:nvPicPr>
        <p:blipFill>
          <a:blip r:embed="rId2"/>
          <a:stretch>
            <a:fillRect/>
          </a:stretch>
        </p:blipFill>
        <p:spPr>
          <a:xfrm>
            <a:off x="2743200" y="751114"/>
            <a:ext cx="6999514" cy="5214257"/>
          </a:xfrm>
          <a:prstGeom prst="rect">
            <a:avLst/>
          </a:prstGeom>
        </p:spPr>
      </p:pic>
    </p:spTree>
    <p:extLst>
      <p:ext uri="{BB962C8B-B14F-4D97-AF65-F5344CB8AC3E}">
        <p14:creationId xmlns:p14="http://schemas.microsoft.com/office/powerpoint/2010/main" val="1693120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38" name="Google Shape;138;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4400" b="1" dirty="0"/>
              <a:t>Implementation of Page Table </a:t>
            </a:r>
            <a:endParaRPr sz="4400" b="1" dirty="0"/>
          </a:p>
        </p:txBody>
      </p:sp>
      <p:sp>
        <p:nvSpPr>
          <p:cNvPr id="139" name="Google Shape;139;p15"/>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b="1" dirty="0"/>
              <a:t>In CPU Registers:</a:t>
            </a:r>
          </a:p>
          <a:p>
            <a:pPr marL="107951" indent="0" algn="just">
              <a:spcBef>
                <a:spcPts val="0"/>
              </a:spcBef>
              <a:buSzPts val="1700"/>
              <a:buNone/>
            </a:pPr>
            <a:r>
              <a:rPr lang="en-US" dirty="0"/>
              <a:t>This is OK for small process address spaces and large page sizes. It has the advantage of having effective memory access time (</a:t>
            </a:r>
            <a:r>
              <a:rPr lang="en-US" dirty="0" err="1"/>
              <a:t>Teffective</a:t>
            </a:r>
            <a:r>
              <a:rPr lang="en-US" dirty="0"/>
              <a:t>) about the same as memory access time (</a:t>
            </a:r>
            <a:r>
              <a:rPr lang="en-US" dirty="0" err="1"/>
              <a:t>Tmem</a:t>
            </a:r>
            <a:r>
              <a:rPr lang="en-US" dirty="0"/>
              <a:t>).</a:t>
            </a:r>
          </a:p>
          <a:p>
            <a:pPr marL="450851" indent="-342900" algn="just">
              <a:spcBef>
                <a:spcPts val="0"/>
              </a:spcBef>
              <a:buSzPts val="1700"/>
            </a:pPr>
            <a:r>
              <a:rPr lang="en-US" b="1" dirty="0"/>
              <a:t>In the main memory:</a:t>
            </a:r>
          </a:p>
          <a:p>
            <a:pPr marL="107951" indent="0" algn="just">
              <a:spcBef>
                <a:spcPts val="0"/>
              </a:spcBef>
              <a:buSzPts val="1700"/>
              <a:buNone/>
            </a:pPr>
            <a:r>
              <a:rPr lang="en-US" dirty="0"/>
              <a:t>A page table base register (PTBR) is needed to point to the page table. With page table in main memory, the effective memory access time, </a:t>
            </a:r>
            <a:r>
              <a:rPr lang="en-US" dirty="0" err="1"/>
              <a:t>Teffective</a:t>
            </a:r>
            <a:r>
              <a:rPr lang="en-US" dirty="0"/>
              <a:t>, is 2Tmem , which is not acceptable because it would slow down program execution by a factor of two. </a:t>
            </a:r>
          </a:p>
          <a:p>
            <a:pPr marL="450851" indent="-342900" algn="just">
              <a:spcBef>
                <a:spcPts val="0"/>
              </a:spcBef>
              <a:buSzPts val="1700"/>
            </a:pPr>
            <a:r>
              <a:rPr lang="en-US" b="1" dirty="0"/>
              <a:t>In the translation look-aside buffer (TLB):</a:t>
            </a:r>
          </a:p>
          <a:p>
            <a:pPr marL="107951" indent="0" algn="just">
              <a:spcBef>
                <a:spcPts val="0"/>
              </a:spcBef>
              <a:buSzPts val="1700"/>
              <a:buNone/>
            </a:pPr>
            <a:r>
              <a:rPr lang="en-US" dirty="0"/>
              <a:t>A solution to this problem is to use special, small, fast lookup hardware, called translation look-aside buffer (TLB), which typically has 64–1024 entries. Each entry is (key, value). The key is searched for in parallel; on a hit, value is returned. The (</a:t>
            </a:r>
            <a:r>
              <a:rPr lang="en-US" dirty="0" err="1"/>
              <a:t>key,value</a:t>
            </a:r>
            <a:r>
              <a:rPr lang="en-US" dirty="0"/>
              <a:t>) pair is (</a:t>
            </a:r>
            <a:r>
              <a:rPr lang="en-US" dirty="0" err="1"/>
              <a:t>p,f</a:t>
            </a:r>
            <a:r>
              <a:rPr lang="en-US" dirty="0"/>
              <a:t>) for paging. For a logical address, (</a:t>
            </a:r>
            <a:r>
              <a:rPr lang="en-US" dirty="0" err="1"/>
              <a:t>p,d</a:t>
            </a:r>
            <a:r>
              <a:rPr lang="en-US" dirty="0"/>
              <a:t>), TLB is searched for p. If an entry with a key p is found, we have a hit and f is used to form the physical address. Else, page table in the main memory is searched. </a:t>
            </a:r>
            <a:endParaRPr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88268E-6C47-24E5-34DC-B76AD2E0B03C}"/>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3</a:t>
            </a:fld>
            <a:endParaRPr lang="en-US"/>
          </a:p>
        </p:txBody>
      </p:sp>
      <p:pic>
        <p:nvPicPr>
          <p:cNvPr id="6" name="Picture 5">
            <a:extLst>
              <a:ext uri="{FF2B5EF4-FFF2-40B4-BE49-F238E27FC236}">
                <a16:creationId xmlns:a16="http://schemas.microsoft.com/office/drawing/2014/main" id="{E7F04088-B2C7-9E0F-A6C7-22AF7A8B6D3D}"/>
              </a:ext>
            </a:extLst>
          </p:cNvPr>
          <p:cNvPicPr>
            <a:picLocks noChangeAspect="1"/>
          </p:cNvPicPr>
          <p:nvPr/>
        </p:nvPicPr>
        <p:blipFill>
          <a:blip r:embed="rId2"/>
          <a:stretch>
            <a:fillRect/>
          </a:stretch>
        </p:blipFill>
        <p:spPr>
          <a:xfrm>
            <a:off x="2182585" y="511629"/>
            <a:ext cx="7826829" cy="5432651"/>
          </a:xfrm>
          <a:prstGeom prst="rect">
            <a:avLst/>
          </a:prstGeom>
        </p:spPr>
      </p:pic>
    </p:spTree>
    <p:extLst>
      <p:ext uri="{BB962C8B-B14F-4D97-AF65-F5344CB8AC3E}">
        <p14:creationId xmlns:p14="http://schemas.microsoft.com/office/powerpoint/2010/main" val="391030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946FA358-B636-19BA-7C97-AE8E129D9C62}"/>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88195489-8F22-3A1F-053F-181B165D648A}"/>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6C99DE3B-95F4-DADE-4479-3DA4376B6F5A}"/>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88DB0EDF-3355-14A3-2305-7965A4234C58}"/>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065E0489-4E25-587D-2C94-49F52ABFF555}"/>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4B0E96DC-33A3-C975-9A0B-1D00ADA43A22}"/>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29283A95-D002-D28C-0B3D-87289E76773A}"/>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FF42E1FF-2C8D-9F69-6200-C6A6937C902A}"/>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38" name="Google Shape;138;p15">
            <a:extLst>
              <a:ext uri="{FF2B5EF4-FFF2-40B4-BE49-F238E27FC236}">
                <a16:creationId xmlns:a16="http://schemas.microsoft.com/office/drawing/2014/main" id="{AC4D0381-23CD-F7FF-AD3E-C01A7C41512D}"/>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4000" b="1" dirty="0"/>
              <a:t>Translation look-aside buffer</a:t>
            </a:r>
            <a:endParaRPr sz="4000" b="1" dirty="0"/>
          </a:p>
        </p:txBody>
      </p:sp>
      <p:sp>
        <p:nvSpPr>
          <p:cNvPr id="139" name="Google Shape;139;p15">
            <a:extLst>
              <a:ext uri="{FF2B5EF4-FFF2-40B4-BE49-F238E27FC236}">
                <a16:creationId xmlns:a16="http://schemas.microsoft.com/office/drawing/2014/main" id="{6718482A-5016-CC82-8496-C319D4AB152E}"/>
              </a:ext>
            </a:extLst>
          </p:cNvPr>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endParaRPr lang="en-US" dirty="0"/>
          </a:p>
          <a:p>
            <a:pPr marL="450851" indent="-342900" algn="just">
              <a:spcBef>
                <a:spcPts val="0"/>
              </a:spcBef>
              <a:buSzPts val="1700"/>
            </a:pPr>
            <a:endParaRPr lang="en-US" dirty="0"/>
          </a:p>
          <a:p>
            <a:pPr marL="450851" indent="-342900" algn="just">
              <a:spcBef>
                <a:spcPts val="0"/>
              </a:spcBef>
              <a:buSzPts val="1700"/>
            </a:pPr>
            <a:r>
              <a:rPr lang="en-US" dirty="0"/>
              <a:t>The TLB is loaded with the (</a:t>
            </a:r>
            <a:r>
              <a:rPr lang="en-US" dirty="0" err="1"/>
              <a:t>p,f</a:t>
            </a:r>
            <a:r>
              <a:rPr lang="en-US" dirty="0"/>
              <a:t>) pair so that future references to p are found in the TLB, resulting in improved hit ratio. </a:t>
            </a:r>
          </a:p>
          <a:p>
            <a:pPr marL="107951" indent="0" algn="just">
              <a:spcBef>
                <a:spcPts val="0"/>
              </a:spcBef>
              <a:buSzPts val="1700"/>
              <a:buNone/>
            </a:pPr>
            <a:endParaRPr lang="en-US" dirty="0"/>
          </a:p>
          <a:p>
            <a:pPr marL="450851" indent="-342900" algn="just">
              <a:spcBef>
                <a:spcPts val="0"/>
              </a:spcBef>
              <a:buSzPts val="1700"/>
            </a:pPr>
            <a:r>
              <a:rPr lang="en-US" dirty="0"/>
              <a:t>On a context switch, the TLB is flushed and is loaded with values for the scheduled process</a:t>
            </a:r>
          </a:p>
          <a:p>
            <a:pPr marL="450851" indent="-342900" algn="just">
              <a:spcBef>
                <a:spcPts val="0"/>
              </a:spcBef>
              <a:buSzPts val="1700"/>
            </a:pPr>
            <a:endParaRPr lang="en-US" dirty="0"/>
          </a:p>
          <a:p>
            <a:pPr marL="450851" indent="-342900" algn="just">
              <a:spcBef>
                <a:spcPts val="0"/>
              </a:spcBef>
              <a:buSzPts val="1700"/>
            </a:pPr>
            <a:r>
              <a:rPr lang="en-US" dirty="0"/>
              <a:t>If HR is hit ratio equation and MR is miss ratio the effective access time is given by the following </a:t>
            </a:r>
          </a:p>
          <a:p>
            <a:pPr marL="450851" indent="-342900" algn="just">
              <a:spcBef>
                <a:spcPts val="0"/>
              </a:spcBef>
              <a:buSzPts val="1700"/>
            </a:pPr>
            <a:endParaRPr lang="en-US" dirty="0"/>
          </a:p>
          <a:p>
            <a:pPr marL="107951" indent="0" algn="ctr">
              <a:spcBef>
                <a:spcPts val="0"/>
              </a:spcBef>
              <a:buSzPts val="1700"/>
              <a:buNone/>
            </a:pPr>
            <a:r>
              <a:rPr lang="en-US" b="1" dirty="0" err="1">
                <a:solidFill>
                  <a:srgbClr val="FF0000"/>
                </a:solidFill>
              </a:rPr>
              <a:t>Teffective</a:t>
            </a:r>
            <a:r>
              <a:rPr lang="en-US" b="1" dirty="0">
                <a:solidFill>
                  <a:srgbClr val="FF0000"/>
                </a:solidFill>
              </a:rPr>
              <a:t> = HR (TTLB + </a:t>
            </a:r>
            <a:r>
              <a:rPr lang="en-US" b="1" dirty="0" err="1">
                <a:solidFill>
                  <a:srgbClr val="FF0000"/>
                </a:solidFill>
              </a:rPr>
              <a:t>Tmem</a:t>
            </a:r>
            <a:r>
              <a:rPr lang="en-US" b="1" dirty="0">
                <a:solidFill>
                  <a:srgbClr val="FF0000"/>
                </a:solidFill>
              </a:rPr>
              <a:t>) + MR (TTLB + 2Tmem) </a:t>
            </a:r>
            <a:endParaRPr b="1" dirty="0">
              <a:solidFill>
                <a:srgbClr val="FF0000"/>
              </a:solidFill>
            </a:endParaRPr>
          </a:p>
        </p:txBody>
      </p:sp>
    </p:spTree>
    <p:extLst>
      <p:ext uri="{BB962C8B-B14F-4D97-AF65-F5344CB8AC3E}">
        <p14:creationId xmlns:p14="http://schemas.microsoft.com/office/powerpoint/2010/main" val="4102467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1B454FF-A7F9-33B3-855F-6C2C2A36989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5</a:t>
            </a:fld>
            <a:endParaRPr lang="en-US"/>
          </a:p>
        </p:txBody>
      </p:sp>
      <p:pic>
        <p:nvPicPr>
          <p:cNvPr id="6" name="Picture 5">
            <a:extLst>
              <a:ext uri="{FF2B5EF4-FFF2-40B4-BE49-F238E27FC236}">
                <a16:creationId xmlns:a16="http://schemas.microsoft.com/office/drawing/2014/main" id="{9EE0C750-4E29-EACB-38B3-0ACD509C5FC3}"/>
              </a:ext>
            </a:extLst>
          </p:cNvPr>
          <p:cNvPicPr>
            <a:picLocks noChangeAspect="1"/>
          </p:cNvPicPr>
          <p:nvPr/>
        </p:nvPicPr>
        <p:blipFill>
          <a:blip r:embed="rId2"/>
          <a:stretch>
            <a:fillRect/>
          </a:stretch>
        </p:blipFill>
        <p:spPr>
          <a:xfrm>
            <a:off x="1153887" y="359229"/>
            <a:ext cx="10157242" cy="5638800"/>
          </a:xfrm>
          <a:prstGeom prst="rect">
            <a:avLst/>
          </a:prstGeom>
        </p:spPr>
      </p:pic>
    </p:spTree>
    <p:extLst>
      <p:ext uri="{BB962C8B-B14F-4D97-AF65-F5344CB8AC3E}">
        <p14:creationId xmlns:p14="http://schemas.microsoft.com/office/powerpoint/2010/main" val="773871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7D967C-9733-ED74-8BEF-3DE31FED5E8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F2A55B5B-D79A-655B-B90D-03DCDC333B03}"/>
              </a:ext>
            </a:extLst>
          </p:cNvPr>
          <p:cNvSpPr txBox="1"/>
          <p:nvPr/>
        </p:nvSpPr>
        <p:spPr>
          <a:xfrm>
            <a:off x="881742" y="2371378"/>
            <a:ext cx="10602686" cy="1631216"/>
          </a:xfrm>
          <a:prstGeom prst="rect">
            <a:avLst/>
          </a:prstGeom>
          <a:noFill/>
        </p:spPr>
        <p:txBody>
          <a:bodyPr wrap="square">
            <a:spAutoFit/>
          </a:bodyPr>
          <a:lstStyle/>
          <a:p>
            <a:pPr algn="just"/>
            <a:r>
              <a:rPr lang="en-US" sz="2000" dirty="0"/>
              <a:t>This means that with 98% chances of finding a page table entry in the TLB, the effective access time becomes 22% worse than memory access time without paging. This means that with a small cache and good hit ratio, we can maintain most of the page table in the main memory and get much better performance than keeping the page table in the main memory and not using any cache.</a:t>
            </a:r>
          </a:p>
        </p:txBody>
      </p:sp>
    </p:spTree>
    <p:extLst>
      <p:ext uri="{BB962C8B-B14F-4D97-AF65-F5344CB8AC3E}">
        <p14:creationId xmlns:p14="http://schemas.microsoft.com/office/powerpoint/2010/main" val="1037221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C87058AC-208E-F20A-8530-3196CFF1BC0F}"/>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8FB46C25-A99A-379E-0B58-0CF28294DCCC}"/>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8F7FC604-E500-7F3A-3319-4EB3C823927E}"/>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A96195B3-2F00-DC56-1976-C36918DD5F91}"/>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A6D6D559-C1A3-2FC7-F57D-2438FB5DFF00}"/>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EAAE3E4C-D095-9E38-7334-098E80729A1A}"/>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862B6977-3433-EFE8-B72F-AE31BF4FCC23}"/>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0EB5EC25-0046-EDA2-12AB-F15BD90CF3B5}"/>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38" name="Google Shape;138;p15">
            <a:extLst>
              <a:ext uri="{FF2B5EF4-FFF2-40B4-BE49-F238E27FC236}">
                <a16:creationId xmlns:a16="http://schemas.microsoft.com/office/drawing/2014/main" id="{AAA883BA-0D5C-74A9-3B0C-F7036FC11CF3}"/>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sz="4000" b="1" dirty="0"/>
              <a:t>Structure of the Page Table</a:t>
            </a:r>
            <a:endParaRPr sz="4000" b="1" dirty="0"/>
          </a:p>
        </p:txBody>
      </p:sp>
      <p:sp>
        <p:nvSpPr>
          <p:cNvPr id="139" name="Google Shape;139;p15">
            <a:extLst>
              <a:ext uri="{FF2B5EF4-FFF2-40B4-BE49-F238E27FC236}">
                <a16:creationId xmlns:a16="http://schemas.microsoft.com/office/drawing/2014/main" id="{F25185FC-2507-82E5-052B-DA8D5FA81EDA}"/>
              </a:ext>
            </a:extLst>
          </p:cNvPr>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a:bodyPr>
          <a:lstStyle/>
          <a:p>
            <a:pPr marL="450851" indent="-342900" algn="just">
              <a:spcBef>
                <a:spcPts val="0"/>
              </a:spcBef>
              <a:buSzPts val="1700"/>
            </a:pPr>
            <a:r>
              <a:rPr lang="en-US" dirty="0"/>
              <a:t>As logical address spaces become large (32-bit or 64-bit), depending on the page size, page table sizes can become larger than a page and it becomes necessary to page the page the page table. Additionally, large amount of memory space is used for page table. </a:t>
            </a:r>
          </a:p>
          <a:p>
            <a:pPr marL="450851" indent="-342900" algn="just">
              <a:spcBef>
                <a:spcPts val="0"/>
              </a:spcBef>
              <a:buSzPts val="1700"/>
            </a:pPr>
            <a:endParaRPr lang="en-US" dirty="0"/>
          </a:p>
          <a:p>
            <a:pPr marL="450851" indent="-342900" algn="just">
              <a:spcBef>
                <a:spcPts val="0"/>
              </a:spcBef>
              <a:buSzPts val="1700"/>
            </a:pPr>
            <a:r>
              <a:rPr lang="en-US" dirty="0"/>
              <a:t>The following schemes allow efficient implementations of page tables. </a:t>
            </a:r>
          </a:p>
          <a:p>
            <a:pPr marL="450851" indent="-342900" algn="just">
              <a:spcBef>
                <a:spcPts val="0"/>
              </a:spcBef>
              <a:buSzPts val="1700"/>
            </a:pPr>
            <a:endParaRPr lang="en-US" dirty="0"/>
          </a:p>
          <a:p>
            <a:pPr marL="450851" indent="-342900" algn="just">
              <a:spcBef>
                <a:spcPts val="0"/>
              </a:spcBef>
              <a:buSzPts val="1700"/>
              <a:buFont typeface="Wingdings" panose="05000000000000000000" pitchFamily="2" charset="2"/>
              <a:buChar char="q"/>
            </a:pPr>
            <a:r>
              <a:rPr lang="en-US" dirty="0"/>
              <a:t>Hierarchical / Multilevel Paging </a:t>
            </a:r>
          </a:p>
          <a:p>
            <a:pPr marL="450851" indent="-342900" algn="just">
              <a:spcBef>
                <a:spcPts val="0"/>
              </a:spcBef>
              <a:buSzPts val="1700"/>
              <a:buFont typeface="Wingdings" panose="05000000000000000000" pitchFamily="2" charset="2"/>
              <a:buChar char="q"/>
            </a:pPr>
            <a:r>
              <a:rPr lang="en-US" dirty="0"/>
              <a:t>Hashed Page Table </a:t>
            </a:r>
          </a:p>
          <a:p>
            <a:pPr marL="450851" indent="-342900" algn="just">
              <a:spcBef>
                <a:spcPts val="0"/>
              </a:spcBef>
              <a:buSzPts val="1700"/>
              <a:buFont typeface="Wingdings" panose="05000000000000000000" pitchFamily="2" charset="2"/>
              <a:buChar char="q"/>
            </a:pPr>
            <a:r>
              <a:rPr lang="en-US" dirty="0"/>
              <a:t>Inverted Page Table</a:t>
            </a:r>
            <a:endParaRPr b="1" dirty="0">
              <a:solidFill>
                <a:srgbClr val="FF0000"/>
              </a:solidFill>
            </a:endParaRPr>
          </a:p>
        </p:txBody>
      </p:sp>
    </p:spTree>
    <p:extLst>
      <p:ext uri="{BB962C8B-B14F-4D97-AF65-F5344CB8AC3E}">
        <p14:creationId xmlns:p14="http://schemas.microsoft.com/office/powerpoint/2010/main" val="143426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F20525E9-C532-D43F-C8FA-B3D3E63CD382}"/>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FC89E458-A3E3-DFBE-1E35-AB09367B6045}"/>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AA2D485F-7C53-D7A9-A986-9B843EDE8342}"/>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B6DA5C35-D6B5-AF1A-CB5F-95350BB64C51}"/>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31CA322A-7BC2-A329-7CDD-7AD06F34A883}"/>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2B93D285-E514-41AC-179A-E2EDF49D4EF8}"/>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FA584045-995C-9544-1959-BCFAFF15BCA7}"/>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F6480A92-C636-0E05-2378-61EDB7CFAF3F}"/>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38" name="Google Shape;138;p15">
            <a:extLst>
              <a:ext uri="{FF2B5EF4-FFF2-40B4-BE49-F238E27FC236}">
                <a16:creationId xmlns:a16="http://schemas.microsoft.com/office/drawing/2014/main" id="{0DAE70CE-9AD5-AC66-7D26-B3E6B2790D29}"/>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107951" algn="ctr">
              <a:spcBef>
                <a:spcPts val="0"/>
              </a:spcBef>
              <a:buSzPts val="1700"/>
            </a:pPr>
            <a:r>
              <a:rPr lang="en-US" sz="3200" b="1" dirty="0"/>
              <a:t>Hierarchical / Multilevel Paging </a:t>
            </a:r>
          </a:p>
        </p:txBody>
      </p:sp>
      <p:pic>
        <p:nvPicPr>
          <p:cNvPr id="3" name="Picture 2">
            <a:extLst>
              <a:ext uri="{FF2B5EF4-FFF2-40B4-BE49-F238E27FC236}">
                <a16:creationId xmlns:a16="http://schemas.microsoft.com/office/drawing/2014/main" id="{04C16536-5FA2-76CC-F69B-097F3E7701E7}"/>
              </a:ext>
            </a:extLst>
          </p:cNvPr>
          <p:cNvPicPr>
            <a:picLocks noChangeAspect="1"/>
          </p:cNvPicPr>
          <p:nvPr/>
        </p:nvPicPr>
        <p:blipFill>
          <a:blip r:embed="rId5"/>
          <a:stretch>
            <a:fillRect/>
          </a:stretch>
        </p:blipFill>
        <p:spPr>
          <a:xfrm>
            <a:off x="1417537" y="2250851"/>
            <a:ext cx="9560516" cy="4355348"/>
          </a:xfrm>
          <a:prstGeom prst="rect">
            <a:avLst/>
          </a:prstGeom>
        </p:spPr>
      </p:pic>
    </p:spTree>
    <p:extLst>
      <p:ext uri="{BB962C8B-B14F-4D97-AF65-F5344CB8AC3E}">
        <p14:creationId xmlns:p14="http://schemas.microsoft.com/office/powerpoint/2010/main" val="1083287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a:extLst>
            <a:ext uri="{FF2B5EF4-FFF2-40B4-BE49-F238E27FC236}">
              <a16:creationId xmlns:a16="http://schemas.microsoft.com/office/drawing/2014/main" id="{44DBE044-BFC6-62B6-3969-1FBF8DF0091E}"/>
            </a:ext>
          </a:extLst>
        </p:cNvPr>
        <p:cNvGrpSpPr/>
        <p:nvPr/>
      </p:nvGrpSpPr>
      <p:grpSpPr>
        <a:xfrm>
          <a:off x="0" y="0"/>
          <a:ext cx="0" cy="0"/>
          <a:chOff x="0" y="0"/>
          <a:chExt cx="0" cy="0"/>
        </a:xfrm>
      </p:grpSpPr>
      <p:sp>
        <p:nvSpPr>
          <p:cNvPr id="131" name="Google Shape;131;p15">
            <a:extLst>
              <a:ext uri="{FF2B5EF4-FFF2-40B4-BE49-F238E27FC236}">
                <a16:creationId xmlns:a16="http://schemas.microsoft.com/office/drawing/2014/main" id="{98633BB6-4853-773A-F682-CE53D90CC35F}"/>
              </a:ext>
            </a:extLst>
          </p:cNvPr>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32" name="Google Shape;132;p15">
            <a:extLst>
              <a:ext uri="{FF2B5EF4-FFF2-40B4-BE49-F238E27FC236}">
                <a16:creationId xmlns:a16="http://schemas.microsoft.com/office/drawing/2014/main" id="{086AD899-28E5-FF06-96F7-B77C87A9CF79}"/>
              </a:ext>
            </a:extLst>
          </p:cNvPr>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5">
            <a:extLst>
              <a:ext uri="{FF2B5EF4-FFF2-40B4-BE49-F238E27FC236}">
                <a16:creationId xmlns:a16="http://schemas.microsoft.com/office/drawing/2014/main" id="{85821A60-C8DC-33EB-F2E7-B68056D2BA04}"/>
              </a:ext>
            </a:extLst>
          </p:cNvPr>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a:extLst>
              <a:ext uri="{FF2B5EF4-FFF2-40B4-BE49-F238E27FC236}">
                <a16:creationId xmlns:a16="http://schemas.microsoft.com/office/drawing/2014/main" id="{A0A8AF76-21A6-0DFA-F720-4CCC2B96B3F1}"/>
              </a:ext>
            </a:extLst>
          </p:cNvPr>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5">
            <a:extLst>
              <a:ext uri="{FF2B5EF4-FFF2-40B4-BE49-F238E27FC236}">
                <a16:creationId xmlns:a16="http://schemas.microsoft.com/office/drawing/2014/main" id="{57B6D200-6C61-6720-1091-46B2B762B45A}"/>
              </a:ext>
            </a:extLst>
          </p:cNvPr>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6" name="Google Shape;136;p15">
            <a:extLst>
              <a:ext uri="{FF2B5EF4-FFF2-40B4-BE49-F238E27FC236}">
                <a16:creationId xmlns:a16="http://schemas.microsoft.com/office/drawing/2014/main" id="{5BEDD1FC-8D66-11D2-5A36-FE9F6A5F0ECF}"/>
              </a:ext>
            </a:extLst>
          </p:cNvPr>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7" name="Google Shape;137;p15">
            <a:extLst>
              <a:ext uri="{FF2B5EF4-FFF2-40B4-BE49-F238E27FC236}">
                <a16:creationId xmlns:a16="http://schemas.microsoft.com/office/drawing/2014/main" id="{1097D6E6-4AC8-F0FA-F29B-74FD0F0CB4BD}"/>
              </a:ext>
            </a:extLst>
          </p:cNvPr>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138" name="Google Shape;138;p15">
            <a:extLst>
              <a:ext uri="{FF2B5EF4-FFF2-40B4-BE49-F238E27FC236}">
                <a16:creationId xmlns:a16="http://schemas.microsoft.com/office/drawing/2014/main" id="{2736C6BE-BA1A-E67A-7AE7-C8B50B9112BD}"/>
              </a:ext>
            </a:extLst>
          </p:cNvPr>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107951" algn="ctr">
              <a:spcBef>
                <a:spcPts val="0"/>
              </a:spcBef>
              <a:buSzPts val="1700"/>
            </a:pPr>
            <a:r>
              <a:rPr lang="en-US" sz="3200" b="1" dirty="0"/>
              <a:t>Hierarchical / Multilevel Paging </a:t>
            </a:r>
          </a:p>
        </p:txBody>
      </p:sp>
      <p:sp>
        <p:nvSpPr>
          <p:cNvPr id="4" name="TextBox 3">
            <a:extLst>
              <a:ext uri="{FF2B5EF4-FFF2-40B4-BE49-F238E27FC236}">
                <a16:creationId xmlns:a16="http://schemas.microsoft.com/office/drawing/2014/main" id="{35A74563-9DBF-3BE2-92E6-CF586D2EE6E3}"/>
              </a:ext>
            </a:extLst>
          </p:cNvPr>
          <p:cNvSpPr txBox="1"/>
          <p:nvPr/>
        </p:nvSpPr>
        <p:spPr>
          <a:xfrm>
            <a:off x="1069848" y="2736503"/>
            <a:ext cx="10058400" cy="2554545"/>
          </a:xfrm>
          <a:prstGeom prst="rect">
            <a:avLst/>
          </a:prstGeom>
          <a:noFill/>
        </p:spPr>
        <p:txBody>
          <a:bodyPr wrap="square">
            <a:spAutoFit/>
          </a:bodyPr>
          <a:lstStyle/>
          <a:p>
            <a:pPr marL="342900" indent="-342900">
              <a:buFont typeface="Arial" panose="020B0604020202020204" pitchFamily="34" charset="0"/>
              <a:buChar char="•"/>
            </a:pPr>
            <a:r>
              <a:rPr lang="en-US" sz="2000" dirty="0"/>
              <a:t>In the 32-bit machine described above, we need to partition p into two parts, p1 and p2. p1 is used to index the outer page table and p2 to index the inner page table. </a:t>
            </a:r>
          </a:p>
          <a:p>
            <a:endParaRPr lang="en-US" sz="2000" dirty="0"/>
          </a:p>
          <a:p>
            <a:pPr marL="342900" indent="-342900">
              <a:buFont typeface="Arial" panose="020B0604020202020204" pitchFamily="34" charset="0"/>
              <a:buChar char="•"/>
            </a:pPr>
            <a:r>
              <a:rPr lang="en-US" sz="2000" dirty="0"/>
              <a:t>Thus the logical address is divided into a page number consisting of 20 bits and a page offset of 12 bits. </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Since we page the page table, the page number is further divided into a 10-bit page number, and a 10-bit page offset. </a:t>
            </a:r>
            <a:r>
              <a:rPr lang="en-US" sz="2000" b="1" dirty="0"/>
              <a:t>This is known as two-level paging</a:t>
            </a:r>
            <a:r>
              <a:rPr lang="en-US" sz="2000" dirty="0"/>
              <a:t>.</a:t>
            </a:r>
          </a:p>
        </p:txBody>
      </p:sp>
    </p:spTree>
    <p:extLst>
      <p:ext uri="{BB962C8B-B14F-4D97-AF65-F5344CB8AC3E}">
        <p14:creationId xmlns:p14="http://schemas.microsoft.com/office/powerpoint/2010/main" val="3863127249"/>
      </p:ext>
    </p:extLst>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TotalTime>
  <Words>927</Words>
  <Application>Microsoft Office PowerPoint</Application>
  <PresentationFormat>Widescreen</PresentationFormat>
  <Paragraphs>68</Paragraphs>
  <Slides>15</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Noto Sans Symbols</vt:lpstr>
      <vt:lpstr>Rockwell</vt:lpstr>
      <vt:lpstr>Wingdings</vt:lpstr>
      <vt:lpstr>Wood Type</vt:lpstr>
      <vt:lpstr>OPERATING SYSTEMS</vt:lpstr>
      <vt:lpstr>Implementation of Page Table </vt:lpstr>
      <vt:lpstr>PowerPoint Presentation</vt:lpstr>
      <vt:lpstr>Translation look-aside buffer</vt:lpstr>
      <vt:lpstr>PowerPoint Presentation</vt:lpstr>
      <vt:lpstr>PowerPoint Presentation</vt:lpstr>
      <vt:lpstr>Structure of the Page Table</vt:lpstr>
      <vt:lpstr>Hierarchical / Multilevel Paging </vt:lpstr>
      <vt:lpstr>Hierarchical / Multilevel Paging </vt:lpstr>
      <vt:lpstr>PowerPoint Presentation</vt:lpstr>
      <vt:lpstr>PowerPoint Presentation</vt:lpstr>
      <vt:lpstr>Hashed Page Table </vt:lpstr>
      <vt:lpstr>Hashed Page Table </vt:lpstr>
      <vt:lpstr>Inverted Page Table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Razi</cp:lastModifiedBy>
  <cp:revision>5</cp:revision>
  <dcterms:modified xsi:type="dcterms:W3CDTF">2025-05-08T05:03:03Z</dcterms:modified>
</cp:coreProperties>
</file>