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11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13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16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16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16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16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16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16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6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9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10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Twentieth Century"/>
              <a:buNone/>
            </a:pPr>
            <a:r>
              <a:rPr lang="en-US" b="1">
                <a:solidFill>
                  <a:srgbClr val="FFFF00"/>
                </a:solidFill>
              </a:rPr>
              <a:t>OPERATING SYSTEMS </a:t>
            </a:r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b="1">
                <a:solidFill>
                  <a:schemeClr val="lt1"/>
                </a:solidFill>
              </a:rPr>
              <a:t>LECTURE # 1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2800" b="1">
                <a:solidFill>
                  <a:schemeClr val="lt1"/>
                </a:solidFill>
              </a:rPr>
              <a:t>RAZI UDDIN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BATCH SYSTEMS </a:t>
            </a: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Early computers were large machines run from a console with card readers and tape drives as input devices and line printers, tape drives, and card punches as output devices.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User did not interact directly with the system; instead the user prepared a job, which consisted of the program, data, and some control information about the nature of the job.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 job was in the form of punch cards, and at some later time the output was generated by the system.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Output=&gt; result of the program + dump of the final memory and register contents for debugging</a:t>
            </a:r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BATCH SYSTEMS </a:t>
            </a:r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To speed up processing, operators batched together jobs with similar needs and ran them through the computer as a group. For example, all FORTRAN programs were compiled one after the other.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 major task of such an operating system was to transfer control automatically from one job to the next.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 CPU is often idle because the speeds of the mechanical I/O devices such as a tape drive are slower than that of electronic devices.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Digital Equipment Corporation’s VMS is an example of a batch operating system.</a:t>
            </a:r>
            <a:endParaRPr/>
          </a:p>
        </p:txBody>
      </p:sp>
      <p:sp>
        <p:nvSpPr>
          <p:cNvPr id="386" name="Google Shape;386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MULTI-PROGRAMMED SYSTEMS</a:t>
            </a:r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141413" y="1997696"/>
            <a:ext cx="9905999" cy="4403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Increases CPU utilization by organizing jobs so that the CPU always has one to execute.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 operating system keeps several jobs in memory simultaneously.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Since the number of jobs that can be kept simultaneously in memory is usually much smaller than the number of jobs that can be in the job pool.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 operating system picks and executes one of the jobs in the memory.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 job has to wait for some task such as an I/O operation to complete.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In a non-multi-programmed system, the CPU would sit idle.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In a multi-programmed system, the operating system simply switches to, and executes another job. </a:t>
            </a:r>
            <a:endParaRPr/>
          </a:p>
        </p:txBody>
      </p:sp>
      <p:sp>
        <p:nvSpPr>
          <p:cNvPr id="393" name="Google Shape;393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TIME-SHARING SYSTEMS</a:t>
            </a:r>
            <a:endParaRPr/>
          </a:p>
        </p:txBody>
      </p:sp>
      <p:sp>
        <p:nvSpPr>
          <p:cNvPr id="399" name="Google Shape;399;p31"/>
          <p:cNvSpPr txBox="1">
            <a:spLocks noGrp="1"/>
          </p:cNvSpPr>
          <p:nvPr>
            <p:ph type="body" idx="1"/>
          </p:nvPr>
        </p:nvSpPr>
        <p:spPr>
          <a:xfrm>
            <a:off x="1141413" y="1995404"/>
            <a:ext cx="9905999" cy="424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Multi-user, multi-process, and interactive system.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Allows multiple users to use the computer simultaneously.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A user can run one or more processes at the same time and interact with his/her processes.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A time-shared system uses multiprogramming and CPU scheduling to provide each user with a small portion of a time-shared computer.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Each user has at least one separate program in memory.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To obtain a reasonable response time, jobs may have to be swapped in and out of the main memory.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UNIX, Linux, Windows NT Server, and Windows 2000 server are timesharing systems.</a:t>
            </a:r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REAL TIME SYSTEMS </a:t>
            </a:r>
            <a:endParaRPr/>
          </a:p>
        </p:txBody>
      </p:sp>
      <p:sp>
        <p:nvSpPr>
          <p:cNvPr id="406" name="Google Shape;406;p3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A real-time system has well-defined, fixed time constraints, and if the system does not produce output for input within the time constraints, the system will fail.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Real time systems come in two flavors: </a:t>
            </a:r>
            <a:r>
              <a:rPr lang="en-US" b="1">
                <a:solidFill>
                  <a:srgbClr val="FFFF00"/>
                </a:solidFill>
              </a:rPr>
              <a:t>hard</a:t>
            </a:r>
            <a:r>
              <a:rPr lang="en-US"/>
              <a:t> and </a:t>
            </a:r>
            <a:r>
              <a:rPr lang="en-US" b="1">
                <a:solidFill>
                  <a:srgbClr val="FFFF00"/>
                </a:solidFill>
              </a:rPr>
              <a:t>soft</a:t>
            </a:r>
            <a:r>
              <a:rPr lang="en-US"/>
              <a:t>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A hard real-time system guarantees that critical tasks be completed on time.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A less restrictive type of real-time system is a soft real-time system, where a critical real-time task gets priority over other tasks, and retains that priority until it completes.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Example: Systems that control scientific experiments, medical imaging systems, industrial control systems, and certain display systems.</a:t>
            </a:r>
            <a:endParaRPr/>
          </a:p>
          <a:p>
            <a:pPr marL="228600" lvl="0" indent="-66675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None/>
            </a:pPr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HARD REAL-TIME SYSTEM</a:t>
            </a:r>
            <a:endParaRPr/>
          </a:p>
        </p:txBody>
      </p:sp>
      <p:sp>
        <p:nvSpPr>
          <p:cNvPr id="413" name="Google Shape;413;p3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Char char="•"/>
            </a:pPr>
            <a:r>
              <a:rPr lang="en-US"/>
              <a:t>Requires that all delays in the system be completed on time.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Char char="•"/>
            </a:pPr>
            <a:r>
              <a:rPr lang="en-US"/>
              <a:t>This goal requires that all delays in the system be bounded.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Char char="•"/>
            </a:pPr>
            <a:r>
              <a:rPr lang="en-US"/>
              <a:t>Secondary storage of any sort is usually limited or missing, with data instead of being stored in short-term memory or in read-only memory.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Char char="•"/>
            </a:pPr>
            <a:r>
              <a:rPr lang="en-US"/>
              <a:t>Most advanced operating system features are absent too.</a:t>
            </a:r>
            <a:endParaRPr/>
          </a:p>
        </p:txBody>
      </p:sp>
      <p:sp>
        <p:nvSpPr>
          <p:cNvPr id="414" name="Google Shape;414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SOFT REAL-TIME SYSTEM</a:t>
            </a:r>
            <a:endParaRPr/>
          </a:p>
        </p:txBody>
      </p:sp>
      <p:sp>
        <p:nvSpPr>
          <p:cNvPr id="420" name="Google Shape;420;p3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Where a critical real-time task gets priority over other tasks, and retains that priority until it completes.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As in hard real-time systems, the operating system kernel delays need to be bounded.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Soft real-time is an achievable goal that can be mixed with other types of systems,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Whereas hard real-time systems conflict with the operation of other systems such as time-sharing systems, the two cannot be mixed.</a:t>
            </a:r>
            <a:endParaRPr/>
          </a:p>
        </p:txBody>
      </p:sp>
      <p:sp>
        <p:nvSpPr>
          <p:cNvPr id="421" name="Google Shape;421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GOOGLE CLASSROOM ACCESS CODE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  <a:p>
            <a:pPr marL="228600" lvl="0" indent="-285750">
              <a:buClr>
                <a:srgbClr val="F0B28E"/>
              </a:buClr>
              <a:buSzPts val="4500"/>
            </a:pPr>
            <a:r>
              <a:rPr lang="en-US" sz="3600" dirty="0">
                <a:solidFill>
                  <a:srgbClr val="F0B28E"/>
                </a:solidFill>
              </a:rPr>
              <a:t>BCS-4C</a:t>
            </a:r>
            <a:r>
              <a:rPr lang="en-US" sz="3600" dirty="0"/>
              <a:t> Class Code: </a:t>
            </a:r>
            <a:r>
              <a:rPr lang="en-US" sz="3600" dirty="0">
                <a:solidFill>
                  <a:srgbClr val="FFFF00"/>
                </a:solidFill>
              </a:rPr>
              <a:t>6foex2w</a:t>
            </a:r>
            <a:endParaRPr sz="3600" dirty="0">
              <a:solidFill>
                <a:srgbClr val="FFFF00"/>
              </a:solidFill>
            </a:endParaRPr>
          </a:p>
          <a:p>
            <a:pPr marL="228600" lvl="0" indent="-285750">
              <a:buClr>
                <a:srgbClr val="F0B28E"/>
              </a:buClr>
              <a:buSzPts val="4500"/>
            </a:pPr>
            <a:r>
              <a:rPr lang="en-US" sz="3600" dirty="0">
                <a:solidFill>
                  <a:srgbClr val="F0B28E"/>
                </a:solidFill>
              </a:rPr>
              <a:t>BCS-4D</a:t>
            </a:r>
            <a:r>
              <a:rPr lang="en-US" sz="3600" dirty="0"/>
              <a:t> Class Code: </a:t>
            </a:r>
            <a:r>
              <a:rPr lang="en-US" sz="3600" dirty="0">
                <a:solidFill>
                  <a:srgbClr val="FFFF00"/>
                </a:solidFill>
              </a:rPr>
              <a:t>mx7qdqs</a:t>
            </a:r>
            <a:endParaRPr sz="3600" dirty="0">
              <a:solidFill>
                <a:srgbClr val="FFFF00"/>
              </a:solidFill>
            </a:endParaRPr>
          </a:p>
          <a:p>
            <a:pPr marL="228600" lvl="0" indent="-285750">
              <a:buClr>
                <a:srgbClr val="F0B28E"/>
              </a:buClr>
              <a:buSzPts val="4500"/>
            </a:pPr>
            <a:r>
              <a:rPr lang="en-US" sz="3600" dirty="0">
                <a:solidFill>
                  <a:srgbClr val="F0B28E"/>
                </a:solidFill>
              </a:rPr>
              <a:t>BCS-4E</a:t>
            </a:r>
            <a:r>
              <a:rPr lang="en-US" sz="3600" dirty="0"/>
              <a:t> Class Code: </a:t>
            </a:r>
            <a:r>
              <a:rPr lang="en-US" sz="3600" dirty="0">
                <a:solidFill>
                  <a:srgbClr val="FFFF00"/>
                </a:solidFill>
              </a:rPr>
              <a:t>egln6yu</a:t>
            </a:r>
            <a:endParaRPr sz="3600" dirty="0">
              <a:solidFill>
                <a:srgbClr val="FFFF00"/>
              </a:solidFill>
            </a:endParaRPr>
          </a:p>
          <a:p>
            <a:pPr marL="228600" lvl="0" indent="-38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 dirty="0"/>
          </a:p>
        </p:txBody>
      </p:sp>
      <p:sp>
        <p:nvSpPr>
          <p:cNvPr id="246" name="Google Shape;246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47" name="Google Shape;247;p20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2527" y="3088164"/>
            <a:ext cx="2364883" cy="2209800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PURPOSE OF COMPUTER SYSTEM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381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/>
              <a:t>Computer systems consist of software and hardware that are combined to provide a tool to implement solutions for specific problems in an efficient manner and to execute programs.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COMPUTER SYSTEM ORGANIZATION</a:t>
            </a:r>
            <a:endParaRPr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Noto Sans Symbols"/>
              <a:buChar char="▪"/>
            </a:pPr>
            <a:r>
              <a:rPr lang="en-US"/>
              <a:t>Hardware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Noto Sans Symbols"/>
              <a:buChar char="▪"/>
            </a:pPr>
            <a:r>
              <a:rPr lang="en-US"/>
              <a:t>Operating System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Noto Sans Symbols"/>
              <a:buChar char="▪"/>
            </a:pPr>
            <a:r>
              <a:rPr lang="en-US"/>
              <a:t>Application Programs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Noto Sans Symbols"/>
              <a:buChar char="▪"/>
            </a:pPr>
            <a:r>
              <a:rPr lang="en-US"/>
              <a:t>Users</a:t>
            </a:r>
            <a:endParaRPr/>
          </a:p>
        </p:txBody>
      </p:sp>
      <p:sp>
        <p:nvSpPr>
          <p:cNvPr id="261" name="Google Shape;261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3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3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68" name="Google Shape;268;p23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269" name="Google Shape;269;p23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3" name="Google Shape;273;p23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5" name="Google Shape;275;p23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6" name="Google Shape;276;p23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9" name="Google Shape;279;p23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0" name="Google Shape;280;p23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81" name="Google Shape;281;p23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2" name="Google Shape;282;p23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3" name="Google Shape;283;p23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4" name="Google Shape;284;p23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7" name="Google Shape;287;p23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3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9" name="Google Shape;289;p23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1" name="Google Shape;291;p23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2" name="Google Shape;292;p23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3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5" name="Google Shape;295;p23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97C98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6" name="Google Shape;296;p23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97" name="Google Shape;297;p23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8" name="Google Shape;298;p23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1" name="Google Shape;301;p23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3" name="Google Shape;303;p23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05" name="Google Shape;305;p23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7C96A3">
                      <a:alpha val="80000"/>
                    </a:srgbClr>
                  </a:gs>
                  <a:gs pos="100000">
                    <a:srgbClr val="697C98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7" name="Google Shape;307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308" name="Google Shape;308;p23"/>
          <p:cNvGrpSpPr/>
          <p:nvPr/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309" name="Google Shape;309;p23"/>
            <p:cNvSpPr/>
            <p:nvPr/>
          </p:nvSpPr>
          <p:spPr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15" name="Google Shape;315;p23"/>
            <p:cNvSpPr/>
            <p:nvPr/>
          </p:nvSpPr>
          <p:spPr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16" name="Google Shape;316;p23"/>
            <p:cNvSpPr/>
            <p:nvPr/>
          </p:nvSpPr>
          <p:spPr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18" name="Google Shape;318;p23"/>
            <p:cNvSpPr/>
            <p:nvPr/>
          </p:nvSpPr>
          <p:spPr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19" name="Google Shape;319;p23"/>
            <p:cNvSpPr/>
            <p:nvPr/>
          </p:nvSpPr>
          <p:spPr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22" name="Google Shape;322;p23"/>
            <p:cNvSpPr/>
            <p:nvPr/>
          </p:nvSpPr>
          <p:spPr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24" name="Google Shape;324;p23"/>
            <p:cNvSpPr/>
            <p:nvPr/>
          </p:nvSpPr>
          <p:spPr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28" name="Google Shape;328;p23"/>
            <p:cNvSpPr/>
            <p:nvPr/>
          </p:nvSpPr>
          <p:spPr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30" name="Google Shape;330;p23"/>
            <p:cNvSpPr/>
            <p:nvPr/>
          </p:nvSpPr>
          <p:spPr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32" name="Google Shape;332;p23"/>
            <p:cNvSpPr/>
            <p:nvPr/>
          </p:nvSpPr>
          <p:spPr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33" name="Google Shape;333;p23"/>
            <p:cNvSpPr/>
            <p:nvPr/>
          </p:nvSpPr>
          <p:spPr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35" name="Google Shape;335;p23"/>
            <p:cNvSpPr/>
            <p:nvPr/>
          </p:nvSpPr>
          <p:spPr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36" name="Google Shape;336;p23"/>
            <p:cNvSpPr/>
            <p:nvPr/>
          </p:nvSpPr>
          <p:spPr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38" name="Google Shape;338;p23"/>
            <p:cNvSpPr/>
            <p:nvPr/>
          </p:nvSpPr>
          <p:spPr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40" name="Google Shape;340;p23"/>
            <p:cNvSpPr/>
            <p:nvPr/>
          </p:nvSpPr>
          <p:spPr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</p:sp>
        <p:sp>
          <p:nvSpPr>
            <p:cNvPr id="342" name="Google Shape;342;p23"/>
            <p:cNvSpPr/>
            <p:nvPr/>
          </p:nvSpPr>
          <p:spPr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6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23"/>
          <p:cNvSpPr/>
          <p:nvPr/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 cmpd="sng">
            <a:solidFill>
              <a:srgbClr val="B0BFC7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44" name="Google Shape;344;p23" descr="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43297" y="1136606"/>
            <a:ext cx="5703796" cy="457729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3"/>
          <p:cNvSpPr txBox="1">
            <a:spLocks noGrp="1"/>
          </p:cNvSpPr>
          <p:nvPr>
            <p:ph type="sldNum" idx="12"/>
          </p:nvPr>
        </p:nvSpPr>
        <p:spPr>
          <a:xfrm>
            <a:off x="10329723" y="6186488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COMPUTER SYSTEM ORGANIZATION</a:t>
            </a:r>
            <a:endParaRPr/>
          </a:p>
        </p:txBody>
      </p:sp>
      <p:pic>
        <p:nvPicPr>
          <p:cNvPr id="351" name="Google Shape;351;p24" descr="Diagram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3987" y="2438973"/>
            <a:ext cx="9308892" cy="316274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352" name="Google Shape;352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>
            <a:spLocks noGrp="1"/>
          </p:cNvSpPr>
          <p:nvPr>
            <p:ph type="body" idx="1"/>
          </p:nvPr>
        </p:nvSpPr>
        <p:spPr>
          <a:xfrm>
            <a:off x="1143000" y="1232453"/>
            <a:ext cx="9905999" cy="498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The primary purpose of a computer system is to generate executable programs and execute them.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The following are some of the main issues involved in performing these tasks.</a:t>
            </a:r>
            <a:endParaRPr/>
          </a:p>
          <a:p>
            <a:pPr marL="45720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wentieth Century"/>
              <a:buAutoNum type="arabicPeriod"/>
            </a:pPr>
            <a:r>
              <a:rPr lang="en-US"/>
              <a:t>Storing an executable on a secondary storage device such as hard disk </a:t>
            </a:r>
            <a:endParaRPr/>
          </a:p>
          <a:p>
            <a:pPr marL="45720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wentieth Century"/>
              <a:buAutoNum type="arabicPeriod"/>
            </a:pPr>
            <a:r>
              <a:rPr lang="en-US"/>
              <a:t>Loading executable from disk into the main memory </a:t>
            </a:r>
            <a:endParaRPr/>
          </a:p>
          <a:p>
            <a:pPr marL="45720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wentieth Century"/>
              <a:buAutoNum type="arabicPeriod"/>
            </a:pPr>
            <a:r>
              <a:rPr lang="en-US"/>
              <a:t>Setting the CPU state appropriately so that program execution could begin </a:t>
            </a:r>
            <a:endParaRPr/>
          </a:p>
          <a:p>
            <a:pPr marL="457200" lvl="0" indent="-4572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Twentieth Century"/>
              <a:buAutoNum type="arabicPeriod"/>
            </a:pPr>
            <a:r>
              <a:rPr lang="en-US"/>
              <a:t>Creating multiple cooperating processes, synchronizing their access to shared data, and allowing them to communicate with each other</a:t>
            </a:r>
            <a:endParaRPr/>
          </a:p>
        </p:txBody>
      </p:sp>
      <p:sp>
        <p:nvSpPr>
          <p:cNvPr id="358" name="Google Shape;358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WHAT IS AN OPERATING SYSTEM</a:t>
            </a:r>
            <a:endParaRPr/>
          </a:p>
        </p:txBody>
      </p:sp>
      <p:sp>
        <p:nvSpPr>
          <p:cNvPr id="364" name="Google Shape;364;p2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There are two views about this.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 top-down view is that it is a program that acts as an intermediary between a user of a computer and the computer hardware and makes the computer system convenient to use.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 bottom-up view is that it is a program, that allocates and deallocates computer system resources in an efficient fair, and secure manner- A resource manager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A slightly different view of an OS emphasizes the need to control the various I/O devices and programs. </a:t>
            </a:r>
            <a:endParaRPr/>
          </a:p>
        </p:txBody>
      </p:sp>
      <p:sp>
        <p:nvSpPr>
          <p:cNvPr id="365" name="Google Shape;365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Twentieth Century"/>
              <a:buNone/>
            </a:pPr>
            <a:r>
              <a:rPr lang="en-US">
                <a:solidFill>
                  <a:srgbClr val="FFFF00"/>
                </a:solidFill>
              </a:rPr>
              <a:t>SINGLE-USER SYSTEMS</a:t>
            </a: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body" idx="1"/>
          </p:nvPr>
        </p:nvSpPr>
        <p:spPr>
          <a:xfrm>
            <a:off x="1141412" y="2249486"/>
            <a:ext cx="9905999" cy="413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Allows only one user to use the computer at a given time.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 goals of such systems are maximizing user convenience and responsiveness, instead of maximizing the utilization of the CPU and peripheral devices.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They can adopt technology developed for larger operating systems.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Often individuals have sole use of computers and do not need advanced CPU utilization and hardware protection features. </a:t>
            </a:r>
            <a:endParaRPr/>
          </a:p>
          <a:p>
            <a:pPr marL="22860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00"/>
              </a:buClr>
              <a:buSzPct val="125000"/>
              <a:buChar char="•"/>
            </a:pPr>
            <a:r>
              <a:rPr lang="en-US"/>
              <a:t>They may run different types of operating systems, including DOS, Windows, and MacOS. Linux and UNIX operating systems can also be run in single-user mode</a:t>
            </a:r>
            <a:endParaRPr/>
          </a:p>
        </p:txBody>
      </p:sp>
      <p:sp>
        <p:nvSpPr>
          <p:cNvPr id="372" name="Google Shape;372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1038</Words>
  <Application>Microsoft Office PowerPoint</Application>
  <PresentationFormat>Widescreen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Noto Sans Symbols</vt:lpstr>
      <vt:lpstr>Twentieth Century</vt:lpstr>
      <vt:lpstr>Circuit</vt:lpstr>
      <vt:lpstr>OPERATING SYSTEMS </vt:lpstr>
      <vt:lpstr>GOOGLE CLASSROOM ACCESS CODE</vt:lpstr>
      <vt:lpstr>PURPOSE OF COMPUTER SYSTEM</vt:lpstr>
      <vt:lpstr>COMPUTER SYSTEM ORGANIZATION</vt:lpstr>
      <vt:lpstr>PowerPoint Presentation</vt:lpstr>
      <vt:lpstr>COMPUTER SYSTEM ORGANIZATION</vt:lpstr>
      <vt:lpstr>PowerPoint Presentation</vt:lpstr>
      <vt:lpstr>WHAT IS AN OPERATING SYSTEM</vt:lpstr>
      <vt:lpstr>SINGLE-USER SYSTEMS</vt:lpstr>
      <vt:lpstr>BATCH SYSTEMS </vt:lpstr>
      <vt:lpstr>BATCH SYSTEMS </vt:lpstr>
      <vt:lpstr>MULTI-PROGRAMMED SYSTEMS</vt:lpstr>
      <vt:lpstr>TIME-SHARING SYSTEMS</vt:lpstr>
      <vt:lpstr>REAL TIME SYSTEMS </vt:lpstr>
      <vt:lpstr>HARD REAL-TIME SYSTEM</vt:lpstr>
      <vt:lpstr>SOFT REAL-TIME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cp:lastModifiedBy>Razi</cp:lastModifiedBy>
  <cp:revision>1</cp:revision>
  <dcterms:modified xsi:type="dcterms:W3CDTF">2024-01-20T10:18:28Z</dcterms:modified>
</cp:coreProperties>
</file>