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p:nvPr>
            <p:ph idx="2" type="pic"/>
          </p:nvPr>
        </p:nvSpPr>
        <p:spPr>
          <a:xfrm>
            <a:off x="0" y="0"/>
            <a:ext cx="8303740" cy="6858000"/>
          </a:xfrm>
          <a:prstGeom prst="rect">
            <a:avLst/>
          </a:prstGeom>
          <a:solidFill>
            <a:srgbClr val="E1DFDF"/>
          </a:solidFill>
          <a:ln>
            <a:noFill/>
          </a:ln>
        </p:spPr>
      </p:sp>
      <p:sp>
        <p:nvSpPr>
          <p:cNvPr id="86" name="Google Shape;86;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OPERATING SYSTEMS</a:t>
            </a:r>
            <a:endParaRPr/>
          </a:p>
        </p:txBody>
      </p:sp>
      <p:sp>
        <p:nvSpPr>
          <p:cNvPr id="109" name="Google Shape;109;p13"/>
          <p:cNvSpPr txBox="1"/>
          <p:nvPr>
            <p:ph idx="1" type="subTitle"/>
          </p:nvPr>
        </p:nvSpPr>
        <p:spPr>
          <a:xfrm>
            <a:off x="1904735" y="4468031"/>
            <a:ext cx="7891272" cy="10698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380"/>
              <a:buNone/>
            </a:pPr>
            <a:r>
              <a:rPr b="1" lang="en-US" sz="2800"/>
              <a:t>Lecture # 2</a:t>
            </a:r>
            <a:endParaRPr/>
          </a:p>
          <a:p>
            <a:pPr indent="0" lvl="0" marL="0" rtl="0" algn="ctr">
              <a:lnSpc>
                <a:spcPct val="90000"/>
              </a:lnSpc>
              <a:spcBef>
                <a:spcPts val="1200"/>
              </a:spcBef>
              <a:spcAft>
                <a:spcPts val="0"/>
              </a:spcAft>
              <a:buSzPts val="2380"/>
              <a:buNone/>
            </a:pPr>
            <a:r>
              <a:rPr b="1" lang="en-US" sz="2800"/>
              <a:t>Razi Uddin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TRANSITION FROM USER TO KERNEL MODE</a:t>
            </a:r>
            <a:endParaRPr/>
          </a:p>
        </p:txBody>
      </p:sp>
      <p:pic>
        <p:nvPicPr>
          <p:cNvPr id="177" name="Google Shape;177;p22"/>
          <p:cNvPicPr preferRelativeResize="0"/>
          <p:nvPr>
            <p:ph idx="1" type="body"/>
          </p:nvPr>
        </p:nvPicPr>
        <p:blipFill rotWithShape="1">
          <a:blip r:embed="rId3">
            <a:alphaModFix/>
          </a:blip>
          <a:srcRect b="0" l="0" r="0" t="0"/>
          <a:stretch/>
        </p:blipFill>
        <p:spPr>
          <a:xfrm>
            <a:off x="1069848" y="2209704"/>
            <a:ext cx="10058400" cy="3105065"/>
          </a:xfrm>
          <a:prstGeom prst="rect">
            <a:avLst/>
          </a:prstGeom>
          <a:noFill/>
          <a:ln>
            <a:noFill/>
          </a:ln>
          <a:effectLst>
            <a:outerShdw blurRad="292100" rotWithShape="0" algn="tl" dir="2700000" dist="139700">
              <a:srgbClr val="333333">
                <a:alpha val="64705"/>
              </a:srgbClr>
            </a:outerShdw>
          </a:effectLst>
        </p:spPr>
      </p:pic>
      <p:sp>
        <p:nvSpPr>
          <p:cNvPr id="178" name="Google Shape;178;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79" name="Google Shape;179;p22"/>
          <p:cNvPicPr preferRelativeResize="0"/>
          <p:nvPr/>
        </p:nvPicPr>
        <p:blipFill rotWithShape="1">
          <a:blip r:embed="rId4">
            <a:alphaModFix/>
          </a:blip>
          <a:srcRect b="0" l="0" r="0" t="0"/>
          <a:stretch/>
        </p:blipFill>
        <p:spPr>
          <a:xfrm>
            <a:off x="11066585" y="22009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I/O PROTECTION </a:t>
            </a:r>
            <a:endParaRPr/>
          </a:p>
        </p:txBody>
      </p:sp>
      <p:sp>
        <p:nvSpPr>
          <p:cNvPr id="185" name="Google Shape;185;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A user process may disrupt the normal operation of the system by issuing illegal I/O instructions, by accessing memory locations within the operating system itself, or by refusing to relinquish the CPU.</a:t>
            </a:r>
            <a:endParaRPr/>
          </a:p>
          <a:p>
            <a:pPr indent="-182880" lvl="0" marL="182880" rtl="0" algn="just">
              <a:lnSpc>
                <a:spcPct val="90000"/>
              </a:lnSpc>
              <a:spcBef>
                <a:spcPts val="1200"/>
              </a:spcBef>
              <a:spcAft>
                <a:spcPts val="0"/>
              </a:spcAft>
              <a:buSzPts val="1700"/>
              <a:buChar char="▪"/>
            </a:pPr>
            <a:r>
              <a:rPr lang="en-US"/>
              <a:t>To prevent users from performing illegal I/O</a:t>
            </a:r>
            <a:endParaRPr/>
          </a:p>
          <a:p>
            <a:pPr indent="-182880" lvl="0" marL="182880" rtl="0" algn="just">
              <a:lnSpc>
                <a:spcPct val="90000"/>
              </a:lnSpc>
              <a:spcBef>
                <a:spcPts val="1200"/>
              </a:spcBef>
              <a:spcAft>
                <a:spcPts val="0"/>
              </a:spcAft>
              <a:buSzPts val="1700"/>
              <a:buChar char="▪"/>
            </a:pPr>
            <a:r>
              <a:rPr lang="en-US"/>
              <a:t>Define all I/O instructions to be privileged instructions. </a:t>
            </a:r>
            <a:endParaRPr/>
          </a:p>
          <a:p>
            <a:pPr indent="-182880" lvl="0" marL="182880" rtl="0" algn="just">
              <a:lnSpc>
                <a:spcPct val="90000"/>
              </a:lnSpc>
              <a:spcBef>
                <a:spcPts val="1200"/>
              </a:spcBef>
              <a:spcAft>
                <a:spcPts val="0"/>
              </a:spcAft>
              <a:buSzPts val="1700"/>
              <a:buChar char="▪"/>
            </a:pPr>
            <a:r>
              <a:rPr lang="en-US"/>
              <a:t>Thus users cannot issue I/O instructions directly; they must do it through the operating system. </a:t>
            </a:r>
            <a:endParaRPr/>
          </a:p>
          <a:p>
            <a:pPr indent="-182880" lvl="0" marL="182880" rtl="0" algn="just">
              <a:lnSpc>
                <a:spcPct val="90000"/>
              </a:lnSpc>
              <a:spcBef>
                <a:spcPts val="1200"/>
              </a:spcBef>
              <a:spcAft>
                <a:spcPts val="0"/>
              </a:spcAft>
              <a:buSzPts val="1700"/>
              <a:buChar char="▪"/>
            </a:pPr>
            <a:r>
              <a:rPr lang="en-US"/>
              <a:t>For I/O protection to be complete, we must be sure that a user program can never gain control of the computer in monitor mode. </a:t>
            </a:r>
            <a:endParaRPr/>
          </a:p>
          <a:p>
            <a:pPr indent="-182880" lvl="0" marL="182880" rtl="0" algn="just">
              <a:lnSpc>
                <a:spcPct val="90000"/>
              </a:lnSpc>
              <a:spcBef>
                <a:spcPts val="1200"/>
              </a:spcBef>
              <a:spcAft>
                <a:spcPts val="0"/>
              </a:spcAft>
              <a:buSzPts val="1700"/>
              <a:buChar char="▪"/>
            </a:pPr>
            <a:r>
              <a:rPr lang="en-US"/>
              <a:t>If it could, I/O protection could be compromised.</a:t>
            </a:r>
            <a:endParaRPr/>
          </a:p>
        </p:txBody>
      </p:sp>
      <p:sp>
        <p:nvSpPr>
          <p:cNvPr id="186" name="Google Shape;186;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87" name="Google Shape;187;p23"/>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MEMORY PROTECTION</a:t>
            </a:r>
            <a:endParaRPr/>
          </a:p>
        </p:txBody>
      </p:sp>
      <p:sp>
        <p:nvSpPr>
          <p:cNvPr id="193" name="Google Shape;193;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The region in the memory that a process is allowed to access is known as process address space. </a:t>
            </a:r>
            <a:endParaRPr/>
          </a:p>
          <a:p>
            <a:pPr indent="-182880" lvl="0" marL="182880" rtl="0" algn="just">
              <a:lnSpc>
                <a:spcPct val="90000"/>
              </a:lnSpc>
              <a:spcBef>
                <a:spcPts val="1200"/>
              </a:spcBef>
              <a:spcAft>
                <a:spcPts val="0"/>
              </a:spcAft>
              <a:buSzPct val="85000"/>
              <a:buChar char="▪"/>
            </a:pPr>
            <a:r>
              <a:rPr lang="en-US"/>
              <a:t>To ensure correct operation of a computer system, we need to ensure that a process cannot access memory outside its address space. </a:t>
            </a:r>
            <a:endParaRPr/>
          </a:p>
          <a:p>
            <a:pPr indent="-182880" lvl="0" marL="182880" rtl="0" algn="just">
              <a:lnSpc>
                <a:spcPct val="90000"/>
              </a:lnSpc>
              <a:spcBef>
                <a:spcPts val="1200"/>
              </a:spcBef>
              <a:spcAft>
                <a:spcPts val="0"/>
              </a:spcAft>
              <a:buSzPct val="85000"/>
              <a:buChar char="▪"/>
            </a:pPr>
            <a:r>
              <a:rPr lang="en-US"/>
              <a:t>If we don’t do this then a process may, accidentally or deliberately, overwrite the address space of another process or memory space belonging to the operating system (e.g., for the interrupt vector table).</a:t>
            </a:r>
            <a:endParaRPr/>
          </a:p>
          <a:p>
            <a:pPr indent="-182880" lvl="0" marL="182880" rtl="0" algn="just">
              <a:lnSpc>
                <a:spcPct val="90000"/>
              </a:lnSpc>
              <a:spcBef>
                <a:spcPts val="1200"/>
              </a:spcBef>
              <a:spcAft>
                <a:spcPts val="0"/>
              </a:spcAft>
              <a:buSzPct val="85000"/>
              <a:buChar char="▪"/>
            </a:pPr>
            <a:r>
              <a:rPr lang="en-US"/>
              <a:t>Two registers are used for this purpose:</a:t>
            </a:r>
            <a:endParaRPr/>
          </a:p>
          <a:p>
            <a:pPr indent="-182880" lvl="0" marL="182880" rtl="0" algn="just">
              <a:lnSpc>
                <a:spcPct val="90000"/>
              </a:lnSpc>
              <a:spcBef>
                <a:spcPts val="1200"/>
              </a:spcBef>
              <a:spcAft>
                <a:spcPts val="0"/>
              </a:spcAft>
              <a:buSzPct val="85000"/>
              <a:buChar char="▪"/>
            </a:pPr>
            <a:r>
              <a:rPr b="1" lang="en-US">
                <a:solidFill>
                  <a:srgbClr val="3366FF"/>
                </a:solidFill>
              </a:rPr>
              <a:t>Base register—(</a:t>
            </a:r>
            <a:r>
              <a:rPr lang="en-US"/>
              <a:t>initialized with the starting address of the process</a:t>
            </a:r>
            <a:r>
              <a:rPr b="1" lang="en-US">
                <a:solidFill>
                  <a:srgbClr val="0070C0"/>
                </a:solidFill>
              </a:rPr>
              <a:t>)</a:t>
            </a:r>
            <a:endParaRPr/>
          </a:p>
          <a:p>
            <a:pPr indent="-182880" lvl="0" marL="182880" rtl="0" algn="just">
              <a:lnSpc>
                <a:spcPct val="90000"/>
              </a:lnSpc>
              <a:spcBef>
                <a:spcPts val="1200"/>
              </a:spcBef>
              <a:spcAft>
                <a:spcPts val="0"/>
              </a:spcAft>
              <a:buSzPct val="85000"/>
              <a:buChar char="▪"/>
            </a:pPr>
            <a:r>
              <a:rPr b="1" lang="en-US">
                <a:solidFill>
                  <a:srgbClr val="3366FF"/>
                </a:solidFill>
              </a:rPr>
              <a:t>Limit register—(</a:t>
            </a:r>
            <a:r>
              <a:rPr lang="en-US"/>
              <a:t>initialized with its size</a:t>
            </a:r>
            <a:r>
              <a:rPr b="1" lang="en-US">
                <a:solidFill>
                  <a:srgbClr val="0070C0"/>
                </a:solidFill>
              </a:rPr>
              <a:t>)</a:t>
            </a:r>
            <a:endParaRPr/>
          </a:p>
          <a:p>
            <a:pPr indent="-182880" lvl="0" marL="182880" rtl="0" algn="just">
              <a:lnSpc>
                <a:spcPct val="90000"/>
              </a:lnSpc>
              <a:spcBef>
                <a:spcPts val="1200"/>
              </a:spcBef>
              <a:spcAft>
                <a:spcPts val="0"/>
              </a:spcAft>
              <a:buSzPct val="85000"/>
              <a:buChar char="▪"/>
            </a:pPr>
            <a:r>
              <a:rPr lang="en-US"/>
              <a:t>Memory outside the defined range is protected because the CPU checks that every address generated by the process falls within the memory range defined by the values stored in the base and limit registers.</a:t>
            </a:r>
            <a:endParaRPr b="1">
              <a:solidFill>
                <a:srgbClr val="0070C0"/>
              </a:solidFill>
            </a:endParaRPr>
          </a:p>
        </p:txBody>
      </p:sp>
      <p:sp>
        <p:nvSpPr>
          <p:cNvPr id="194" name="Google Shape;194;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95" name="Google Shape;195;p24"/>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MEMORY PROTECTION</a:t>
            </a:r>
            <a:endParaRPr/>
          </a:p>
        </p:txBody>
      </p:sp>
      <p:pic>
        <p:nvPicPr>
          <p:cNvPr id="201" name="Google Shape;201;p25"/>
          <p:cNvPicPr preferRelativeResize="0"/>
          <p:nvPr>
            <p:ph idx="1" type="body"/>
          </p:nvPr>
        </p:nvPicPr>
        <p:blipFill rotWithShape="1">
          <a:blip r:embed="rId3">
            <a:alphaModFix/>
          </a:blip>
          <a:srcRect b="0" l="0" r="0" t="0"/>
          <a:stretch/>
        </p:blipFill>
        <p:spPr>
          <a:xfrm>
            <a:off x="1868556" y="1987958"/>
            <a:ext cx="8269357" cy="3949015"/>
          </a:xfrm>
          <a:prstGeom prst="rect">
            <a:avLst/>
          </a:prstGeom>
          <a:noFill/>
          <a:ln>
            <a:noFill/>
          </a:ln>
          <a:effectLst>
            <a:outerShdw blurRad="292100" rotWithShape="0" algn="tl" dir="2700000" dist="139700">
              <a:srgbClr val="333333">
                <a:alpha val="64705"/>
              </a:srgbClr>
            </a:outerShdw>
          </a:effectLst>
        </p:spPr>
      </p:pic>
      <p:sp>
        <p:nvSpPr>
          <p:cNvPr id="202" name="Google Shape;202;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203" name="Google Shape;203;p25"/>
          <p:cNvPicPr preferRelativeResize="0"/>
          <p:nvPr/>
        </p:nvPicPr>
        <p:blipFill rotWithShape="1">
          <a:blip r:embed="rId4">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CPU PROTECTION</a:t>
            </a:r>
            <a:endParaRPr/>
          </a:p>
        </p:txBody>
      </p:sp>
      <p:sp>
        <p:nvSpPr>
          <p:cNvPr id="209" name="Google Shape;209;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We must prevent the user program from getting stuck in an infinite loop or not calling system services and never returning control to the CPU.</a:t>
            </a:r>
            <a:endParaRPr/>
          </a:p>
          <a:p>
            <a:pPr indent="-182880" lvl="0" marL="182880" rtl="0" algn="just">
              <a:lnSpc>
                <a:spcPct val="90000"/>
              </a:lnSpc>
              <a:spcBef>
                <a:spcPts val="1200"/>
              </a:spcBef>
              <a:spcAft>
                <a:spcPts val="0"/>
              </a:spcAft>
              <a:buSzPts val="1700"/>
              <a:buChar char="▪"/>
            </a:pPr>
            <a:r>
              <a:rPr lang="en-US"/>
              <a:t>To accomplish this we can use a timer, which interrupts the CPU after specified period to ensure that the operating system maintains control.</a:t>
            </a:r>
            <a:endParaRPr/>
          </a:p>
          <a:p>
            <a:pPr indent="-182880" lvl="0" marL="182880" rtl="0" algn="just">
              <a:lnSpc>
                <a:spcPct val="90000"/>
              </a:lnSpc>
              <a:spcBef>
                <a:spcPts val="1200"/>
              </a:spcBef>
              <a:spcAft>
                <a:spcPts val="0"/>
              </a:spcAft>
              <a:buSzPts val="1700"/>
              <a:buChar char="▪"/>
            </a:pPr>
            <a:r>
              <a:rPr lang="en-US"/>
              <a:t>Timer period may be variable or fixed. </a:t>
            </a:r>
            <a:endParaRPr/>
          </a:p>
          <a:p>
            <a:pPr indent="-182880" lvl="0" marL="182880" rtl="0" algn="just">
              <a:lnSpc>
                <a:spcPct val="90000"/>
              </a:lnSpc>
              <a:spcBef>
                <a:spcPts val="1200"/>
              </a:spcBef>
              <a:spcAft>
                <a:spcPts val="0"/>
              </a:spcAft>
              <a:buSzPts val="1700"/>
              <a:buChar char="▪"/>
            </a:pPr>
            <a:r>
              <a:rPr lang="en-US"/>
              <a:t>A fixed-rate clock and a counter are used to implement a variable timer. </a:t>
            </a:r>
            <a:endParaRPr/>
          </a:p>
          <a:p>
            <a:pPr indent="-182880" lvl="0" marL="182880" rtl="0" algn="just">
              <a:lnSpc>
                <a:spcPct val="90000"/>
              </a:lnSpc>
              <a:spcBef>
                <a:spcPts val="1200"/>
              </a:spcBef>
              <a:spcAft>
                <a:spcPts val="0"/>
              </a:spcAft>
              <a:buSzPts val="1700"/>
              <a:buChar char="▪"/>
            </a:pPr>
            <a:r>
              <a:rPr lang="en-US"/>
              <a:t>The OS initializes the counter with a positive value. </a:t>
            </a:r>
            <a:endParaRPr/>
          </a:p>
          <a:p>
            <a:pPr indent="-182880" lvl="0" marL="182880" rtl="0" algn="just">
              <a:lnSpc>
                <a:spcPct val="90000"/>
              </a:lnSpc>
              <a:spcBef>
                <a:spcPts val="1200"/>
              </a:spcBef>
              <a:spcAft>
                <a:spcPts val="0"/>
              </a:spcAft>
              <a:buSzPts val="1700"/>
              <a:buChar char="▪"/>
            </a:pPr>
            <a:r>
              <a:rPr lang="en-US"/>
              <a:t>The counter is decremented every clock tick by the clock interrupt service routine.</a:t>
            </a:r>
            <a:endParaRPr/>
          </a:p>
        </p:txBody>
      </p:sp>
      <p:sp>
        <p:nvSpPr>
          <p:cNvPr id="210" name="Google Shape;210;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211" name="Google Shape;211;p26"/>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CPU PROTECTION</a:t>
            </a:r>
            <a:endParaRPr/>
          </a:p>
        </p:txBody>
      </p:sp>
      <p:sp>
        <p:nvSpPr>
          <p:cNvPr id="217" name="Google Shape;217;p2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When the counter reaches the value 0, a timer interrupt is generated that transfers control from the current process to the next scheduled process. </a:t>
            </a:r>
            <a:endParaRPr/>
          </a:p>
          <a:p>
            <a:pPr indent="-182880" lvl="0" marL="182880" rtl="0" algn="just">
              <a:lnSpc>
                <a:spcPct val="90000"/>
              </a:lnSpc>
              <a:spcBef>
                <a:spcPts val="1200"/>
              </a:spcBef>
              <a:spcAft>
                <a:spcPts val="0"/>
              </a:spcAft>
              <a:buSzPts val="1700"/>
              <a:buChar char="▪"/>
            </a:pPr>
            <a:r>
              <a:rPr lang="en-US"/>
              <a:t>Thus we can use the timer to prevent a program from running too long. </a:t>
            </a:r>
            <a:endParaRPr/>
          </a:p>
          <a:p>
            <a:pPr indent="-182880" lvl="0" marL="182880" rtl="0" algn="just">
              <a:lnSpc>
                <a:spcPct val="90000"/>
              </a:lnSpc>
              <a:spcBef>
                <a:spcPts val="1200"/>
              </a:spcBef>
              <a:spcAft>
                <a:spcPts val="0"/>
              </a:spcAft>
              <a:buSzPts val="1700"/>
              <a:buChar char="▪"/>
            </a:pPr>
            <a:r>
              <a:rPr lang="en-US"/>
              <a:t>In the most straightforward case, the timer could be set to interrupt every N milliseconds, where N is the time slice that each process is allowed to execute before the next process gets control of the CPU. </a:t>
            </a:r>
            <a:endParaRPr/>
          </a:p>
          <a:p>
            <a:pPr indent="-182880" lvl="0" marL="182880" rtl="0" algn="just">
              <a:lnSpc>
                <a:spcPct val="90000"/>
              </a:lnSpc>
              <a:spcBef>
                <a:spcPts val="1200"/>
              </a:spcBef>
              <a:spcAft>
                <a:spcPts val="0"/>
              </a:spcAft>
              <a:buSzPts val="1700"/>
              <a:buChar char="▪"/>
            </a:pPr>
            <a:r>
              <a:rPr lang="en-US"/>
              <a:t>The OS is invoked at the end of each time slice to perform various housekeeping tasks.</a:t>
            </a:r>
            <a:endParaRPr/>
          </a:p>
        </p:txBody>
      </p:sp>
      <p:sp>
        <p:nvSpPr>
          <p:cNvPr id="218" name="Google Shape;218;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219" name="Google Shape;219;p27"/>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KERNEL</a:t>
            </a:r>
            <a:endParaRPr/>
          </a:p>
        </p:txBody>
      </p:sp>
      <p:sp>
        <p:nvSpPr>
          <p:cNvPr id="115" name="Google Shape;115;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The operating system is the one program running at all times on the computer—usually called the kernel. </a:t>
            </a:r>
            <a:endParaRPr/>
          </a:p>
          <a:p>
            <a:pPr indent="-182880" lvl="0" marL="182880" rtl="0" algn="just">
              <a:lnSpc>
                <a:spcPct val="90000"/>
              </a:lnSpc>
              <a:spcBef>
                <a:spcPts val="1200"/>
              </a:spcBef>
              <a:spcAft>
                <a:spcPts val="0"/>
              </a:spcAft>
              <a:buSzPts val="1700"/>
              <a:buChar char="▪"/>
            </a:pPr>
            <a:r>
              <a:rPr lang="en-US"/>
              <a:t>Along with the kernel, there are two other types of programs: system programs, which are associated with the operating system but are not necessarily part of the kernel, </a:t>
            </a:r>
            <a:endParaRPr/>
          </a:p>
          <a:p>
            <a:pPr indent="-182880" lvl="0" marL="182880" rtl="0" algn="just">
              <a:lnSpc>
                <a:spcPct val="90000"/>
              </a:lnSpc>
              <a:spcBef>
                <a:spcPts val="1200"/>
              </a:spcBef>
              <a:spcAft>
                <a:spcPts val="0"/>
              </a:spcAft>
              <a:buSzPts val="1700"/>
              <a:buChar char="▪"/>
            </a:pPr>
            <a:r>
              <a:rPr lang="en-US"/>
              <a:t>And application programs, which include all programs not associated with the operation of the system.</a:t>
            </a:r>
            <a:endParaRPr/>
          </a:p>
          <a:p>
            <a:pPr indent="-182880" lvl="0" marL="182880" rtl="0" algn="just">
              <a:lnSpc>
                <a:spcPct val="90000"/>
              </a:lnSpc>
              <a:spcBef>
                <a:spcPts val="1200"/>
              </a:spcBef>
              <a:spcAft>
                <a:spcPts val="0"/>
              </a:spcAft>
              <a:buSzPts val="1700"/>
              <a:buChar char="▪"/>
            </a:pPr>
            <a:r>
              <a:rPr lang="en-US"/>
              <a:t>The kernel is the core part of the operating system.</a:t>
            </a:r>
            <a:endParaRPr/>
          </a:p>
          <a:p>
            <a:pPr indent="-182880" lvl="0" marL="182880" rtl="0" algn="just">
              <a:lnSpc>
                <a:spcPct val="90000"/>
              </a:lnSpc>
              <a:spcBef>
                <a:spcPts val="1200"/>
              </a:spcBef>
              <a:spcAft>
                <a:spcPts val="0"/>
              </a:spcAft>
              <a:buSzPts val="1700"/>
              <a:buChar char="▪"/>
            </a:pPr>
            <a:r>
              <a:rPr lang="en-US"/>
              <a:t>The kernel has absolute control over all resources of the computer it is running on.</a:t>
            </a:r>
            <a:endParaRPr/>
          </a:p>
          <a:p>
            <a:pPr indent="-182880" lvl="0" marL="182880" rtl="0" algn="just">
              <a:lnSpc>
                <a:spcPct val="90000"/>
              </a:lnSpc>
              <a:spcBef>
                <a:spcPts val="1200"/>
              </a:spcBef>
              <a:spcAft>
                <a:spcPts val="0"/>
              </a:spcAft>
              <a:buSzPts val="1700"/>
              <a:buChar char="▪"/>
            </a:pPr>
            <a:r>
              <a:rPr lang="en-US"/>
              <a:t>The kernel is part of the OS that manages all resources.</a:t>
            </a:r>
            <a:endParaRPr/>
          </a:p>
          <a:p>
            <a:pPr indent="-182880" lvl="0" marL="182880" rtl="0" algn="just">
              <a:lnSpc>
                <a:spcPct val="90000"/>
              </a:lnSpc>
              <a:spcBef>
                <a:spcPts val="1200"/>
              </a:spcBef>
              <a:spcAft>
                <a:spcPts val="0"/>
              </a:spcAft>
              <a:buSzPts val="1700"/>
              <a:buChar char="▪"/>
            </a:pPr>
            <a:r>
              <a:rPr lang="en-US"/>
              <a:t>To ensure proper functioning of the system, the kernel is always memory resident.</a:t>
            </a:r>
            <a:endParaRPr/>
          </a:p>
          <a:p>
            <a:pPr indent="-74929" lvl="0" marL="182880" rtl="0" algn="just">
              <a:lnSpc>
                <a:spcPct val="90000"/>
              </a:lnSpc>
              <a:spcBef>
                <a:spcPts val="1200"/>
              </a:spcBef>
              <a:spcAft>
                <a:spcPts val="0"/>
              </a:spcAft>
              <a:buSzPts val="1700"/>
              <a:buNone/>
            </a:pPr>
            <a:r>
              <a:t/>
            </a:r>
            <a:endParaRPr/>
          </a:p>
        </p:txBody>
      </p:sp>
      <p:sp>
        <p:nvSpPr>
          <p:cNvPr id="116" name="Google Shape;116;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17" name="Google Shape;117;p14"/>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INTERRUPTS</a:t>
            </a:r>
            <a:endParaRPr/>
          </a:p>
        </p:txBody>
      </p:sp>
      <p:sp>
        <p:nvSpPr>
          <p:cNvPr id="123" name="Google Shape;123;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85000" lnSpcReduction="20000"/>
          </a:bodyPr>
          <a:lstStyle/>
          <a:p>
            <a:pPr indent="-182880" lvl="0" marL="182880" rtl="0" algn="just">
              <a:lnSpc>
                <a:spcPct val="90000"/>
              </a:lnSpc>
              <a:spcBef>
                <a:spcPts val="0"/>
              </a:spcBef>
              <a:spcAft>
                <a:spcPts val="0"/>
              </a:spcAft>
              <a:buSzPct val="85000"/>
              <a:buChar char="▪"/>
            </a:pPr>
            <a:r>
              <a:rPr lang="en-US"/>
              <a:t>An interrupt is a signal generated by a hardware device (usually an I/O device) to get CPU’s attention. </a:t>
            </a:r>
            <a:endParaRPr/>
          </a:p>
          <a:p>
            <a:pPr indent="-182880" lvl="0" marL="182880" rtl="0" algn="just">
              <a:lnSpc>
                <a:spcPct val="90000"/>
              </a:lnSpc>
              <a:spcBef>
                <a:spcPts val="1200"/>
              </a:spcBef>
              <a:spcAft>
                <a:spcPts val="0"/>
              </a:spcAft>
              <a:buSzPct val="85000"/>
              <a:buChar char="▪"/>
            </a:pPr>
            <a:r>
              <a:rPr lang="en-US"/>
              <a:t>Interrupt transfers control to the interrupt service routine (ISR), generally through the interrupt vector table, which contains the addresses of all the service routines.</a:t>
            </a:r>
            <a:endParaRPr/>
          </a:p>
          <a:p>
            <a:pPr indent="-182880" lvl="0" marL="182880" rtl="0" algn="just">
              <a:lnSpc>
                <a:spcPct val="90000"/>
              </a:lnSpc>
              <a:spcBef>
                <a:spcPts val="1200"/>
              </a:spcBef>
              <a:spcAft>
                <a:spcPts val="0"/>
              </a:spcAft>
              <a:buSzPct val="85000"/>
              <a:buChar char="▪"/>
            </a:pPr>
            <a:r>
              <a:rPr lang="en-US"/>
              <a:t>On completion the CPU resumes the interrupted computation. </a:t>
            </a:r>
            <a:endParaRPr/>
          </a:p>
          <a:p>
            <a:pPr indent="-182880" lvl="0" marL="182880" rtl="0" algn="just">
              <a:lnSpc>
                <a:spcPct val="90000"/>
              </a:lnSpc>
              <a:spcBef>
                <a:spcPts val="1200"/>
              </a:spcBef>
              <a:spcAft>
                <a:spcPts val="0"/>
              </a:spcAft>
              <a:buSzPct val="85000"/>
              <a:buChar char="▪"/>
            </a:pPr>
            <a:r>
              <a:rPr lang="en-US"/>
              <a:t>Interrupt architecture must save the address of the interrupted instruction.</a:t>
            </a:r>
            <a:endParaRPr/>
          </a:p>
          <a:p>
            <a:pPr indent="-182880" lvl="0" marL="182880" rtl="0" algn="just">
              <a:lnSpc>
                <a:spcPct val="90000"/>
              </a:lnSpc>
              <a:spcBef>
                <a:spcPts val="1200"/>
              </a:spcBef>
              <a:spcAft>
                <a:spcPts val="0"/>
              </a:spcAft>
              <a:buSzPct val="85000"/>
              <a:buChar char="▪"/>
            </a:pPr>
            <a:r>
              <a:rPr lang="en-US"/>
              <a:t>Incoming interrupts are disabled while another interrupt is being processed to prevent a lost interrupt. </a:t>
            </a:r>
            <a:endParaRPr/>
          </a:p>
          <a:p>
            <a:pPr indent="-182880" lvl="0" marL="182880" rtl="0" algn="just">
              <a:lnSpc>
                <a:spcPct val="90000"/>
              </a:lnSpc>
              <a:spcBef>
                <a:spcPts val="1200"/>
              </a:spcBef>
              <a:spcAft>
                <a:spcPts val="0"/>
              </a:spcAft>
              <a:buSzPct val="85000"/>
              <a:buChar char="▪"/>
            </a:pPr>
            <a:r>
              <a:rPr lang="en-US"/>
              <a:t>An operating system is an interrupt-driven software.</a:t>
            </a:r>
            <a:endParaRPr/>
          </a:p>
          <a:p>
            <a:pPr indent="-182880" lvl="0" marL="182880" rtl="0" algn="just">
              <a:lnSpc>
                <a:spcPct val="90000"/>
              </a:lnSpc>
              <a:spcBef>
                <a:spcPts val="1200"/>
              </a:spcBef>
              <a:spcAft>
                <a:spcPts val="0"/>
              </a:spcAft>
              <a:buSzPct val="85000"/>
              <a:buChar char="▪"/>
            </a:pPr>
            <a:r>
              <a:rPr lang="en-US"/>
              <a:t>The operating system preserves the state of the CPU by storing registers and the program counter</a:t>
            </a:r>
            <a:endParaRPr/>
          </a:p>
          <a:p>
            <a:pPr indent="-182880" lvl="0" marL="182880" rtl="0" algn="just">
              <a:lnSpc>
                <a:spcPct val="90000"/>
              </a:lnSpc>
              <a:spcBef>
                <a:spcPts val="1200"/>
              </a:spcBef>
              <a:spcAft>
                <a:spcPts val="0"/>
              </a:spcAft>
              <a:buSzPct val="85000"/>
              <a:buChar char="▪"/>
            </a:pPr>
            <a:r>
              <a:rPr lang="en-US"/>
              <a:t>Determines which type of interrupt has occurred:</a:t>
            </a:r>
            <a:endParaRPr/>
          </a:p>
          <a:p>
            <a:pPr indent="-182880" lvl="1" marL="457200" rtl="0" algn="just">
              <a:lnSpc>
                <a:spcPct val="90000"/>
              </a:lnSpc>
              <a:spcBef>
                <a:spcPts val="400"/>
              </a:spcBef>
              <a:spcAft>
                <a:spcPts val="0"/>
              </a:spcAft>
              <a:buSzPct val="85000"/>
              <a:buChar char="▪"/>
            </a:pPr>
            <a:r>
              <a:rPr b="1" lang="en-US">
                <a:solidFill>
                  <a:srgbClr val="3366FF"/>
                </a:solidFill>
              </a:rPr>
              <a:t>polling</a:t>
            </a:r>
            <a:endParaRPr/>
          </a:p>
          <a:p>
            <a:pPr indent="-182880" lvl="1" marL="457200" rtl="0" algn="just">
              <a:lnSpc>
                <a:spcPct val="90000"/>
              </a:lnSpc>
              <a:spcBef>
                <a:spcPts val="600"/>
              </a:spcBef>
              <a:spcAft>
                <a:spcPts val="0"/>
              </a:spcAft>
              <a:buSzPct val="85000"/>
              <a:buChar char="▪"/>
            </a:pPr>
            <a:r>
              <a:rPr b="1" lang="en-US">
                <a:solidFill>
                  <a:srgbClr val="3366FF"/>
                </a:solidFill>
              </a:rPr>
              <a:t>vectored</a:t>
            </a:r>
            <a:r>
              <a:rPr lang="en-US"/>
              <a:t> interrupt system</a:t>
            </a:r>
            <a:endParaRPr/>
          </a:p>
          <a:p>
            <a:pPr indent="-91122" lvl="0" marL="182880" rtl="0" algn="just">
              <a:lnSpc>
                <a:spcPct val="90000"/>
              </a:lnSpc>
              <a:spcBef>
                <a:spcPts val="1400"/>
              </a:spcBef>
              <a:spcAft>
                <a:spcPts val="0"/>
              </a:spcAft>
              <a:buSzPct val="85000"/>
              <a:buNone/>
            </a:pPr>
            <a:r>
              <a:t/>
            </a:r>
            <a:endParaRPr/>
          </a:p>
        </p:txBody>
      </p:sp>
      <p:sp>
        <p:nvSpPr>
          <p:cNvPr id="124" name="Google Shape;124;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25" name="Google Shape;125;p15"/>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Diagram&#10;&#10;Description automatically generated" id="130" name="Google Shape;130;p16"/>
          <p:cNvPicPr preferRelativeResize="0"/>
          <p:nvPr>
            <p:ph idx="1" type="body"/>
          </p:nvPr>
        </p:nvPicPr>
        <p:blipFill rotWithShape="1">
          <a:blip r:embed="rId3">
            <a:alphaModFix/>
          </a:blip>
          <a:srcRect b="0" l="0" r="0" t="0"/>
          <a:stretch/>
        </p:blipFill>
        <p:spPr>
          <a:xfrm>
            <a:off x="2166425" y="379828"/>
            <a:ext cx="7371470" cy="631639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Icon&#10;&#10;Description automatically generated" id="131" name="Google Shape;131;p16"/>
          <p:cNvPicPr preferRelativeResize="0"/>
          <p:nvPr/>
        </p:nvPicPr>
        <p:blipFill rotWithShape="1">
          <a:blip r:embed="rId4">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TRAPS AND SIGNAL</a:t>
            </a:r>
            <a:endParaRPr/>
          </a:p>
        </p:txBody>
      </p:sp>
      <p:sp>
        <p:nvSpPr>
          <p:cNvPr id="137" name="Google Shape;137;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A trap (or an exception) is a software-generated interrupt caused either by an error (division by zero or invalid memory access) or by a user request for an operating system service. </a:t>
            </a:r>
            <a:endParaRPr/>
          </a:p>
          <a:p>
            <a:pPr indent="-182880" lvl="0" marL="182880" rtl="0" algn="just">
              <a:lnSpc>
                <a:spcPct val="90000"/>
              </a:lnSpc>
              <a:spcBef>
                <a:spcPts val="1200"/>
              </a:spcBef>
              <a:spcAft>
                <a:spcPts val="0"/>
              </a:spcAft>
              <a:buSzPct val="85000"/>
              <a:buChar char="▪"/>
            </a:pPr>
            <a:r>
              <a:rPr lang="en-US"/>
              <a:t>A signal is an event generated to get the attention of a process. </a:t>
            </a:r>
            <a:endParaRPr/>
          </a:p>
          <a:p>
            <a:pPr indent="-182880" lvl="0" marL="182880" rtl="0" algn="just">
              <a:lnSpc>
                <a:spcPct val="90000"/>
              </a:lnSpc>
              <a:spcBef>
                <a:spcPts val="1200"/>
              </a:spcBef>
              <a:spcAft>
                <a:spcPts val="0"/>
              </a:spcAft>
              <a:buSzPct val="85000"/>
              <a:buChar char="▪"/>
            </a:pPr>
            <a:r>
              <a:rPr lang="en-US"/>
              <a:t>An example of a signal is the event that is generated when you run a program and then press &lt;Ctrl-C&gt;. The signal generated in this case is called SIGINT (Interrupt signal). </a:t>
            </a:r>
            <a:endParaRPr/>
          </a:p>
          <a:p>
            <a:pPr indent="-182880" lvl="0" marL="182880" rtl="0" algn="just">
              <a:lnSpc>
                <a:spcPct val="90000"/>
              </a:lnSpc>
              <a:spcBef>
                <a:spcPts val="1200"/>
              </a:spcBef>
              <a:spcAft>
                <a:spcPts val="0"/>
              </a:spcAft>
              <a:buSzPct val="85000"/>
              <a:buChar char="▪"/>
            </a:pPr>
            <a:r>
              <a:rPr lang="en-US"/>
              <a:t>Three actions are possible on a signal: </a:t>
            </a:r>
            <a:endParaRPr/>
          </a:p>
          <a:p>
            <a:pPr indent="-457200" lvl="0" marL="457200" rtl="0" algn="just">
              <a:lnSpc>
                <a:spcPct val="90000"/>
              </a:lnSpc>
              <a:spcBef>
                <a:spcPts val="1200"/>
              </a:spcBef>
              <a:spcAft>
                <a:spcPts val="0"/>
              </a:spcAft>
              <a:buSzPct val="85000"/>
              <a:buFont typeface="Rockwell"/>
              <a:buAutoNum type="arabicPeriod"/>
            </a:pPr>
            <a:r>
              <a:rPr lang="en-US"/>
              <a:t>Kernel-defined default action—which usually results in process termination and, in some cases, generation of a ‘core’ file that can be used by the programmer/user to know the state of the process at the time of its termination. </a:t>
            </a:r>
            <a:endParaRPr/>
          </a:p>
          <a:p>
            <a:pPr indent="-457200" lvl="0" marL="457200" rtl="0" algn="just">
              <a:lnSpc>
                <a:spcPct val="90000"/>
              </a:lnSpc>
              <a:spcBef>
                <a:spcPts val="1200"/>
              </a:spcBef>
              <a:spcAft>
                <a:spcPts val="0"/>
              </a:spcAft>
              <a:buSzPct val="85000"/>
              <a:buFont typeface="Rockwell"/>
              <a:buAutoNum type="arabicPeriod"/>
            </a:pPr>
            <a:r>
              <a:rPr lang="en-US"/>
              <a:t>The process can intercept the signal and ignore it. </a:t>
            </a:r>
            <a:endParaRPr/>
          </a:p>
          <a:p>
            <a:pPr indent="-457200" lvl="0" marL="457200" rtl="0" algn="just">
              <a:lnSpc>
                <a:spcPct val="90000"/>
              </a:lnSpc>
              <a:spcBef>
                <a:spcPts val="1200"/>
              </a:spcBef>
              <a:spcAft>
                <a:spcPts val="0"/>
              </a:spcAft>
              <a:buSzPct val="85000"/>
              <a:buFont typeface="Rockwell"/>
              <a:buAutoNum type="arabicPeriod"/>
            </a:pPr>
            <a:r>
              <a:rPr lang="en-US"/>
              <a:t>The process can intercept the signal and take a programmer-defined action.</a:t>
            </a:r>
            <a:endParaRPr/>
          </a:p>
        </p:txBody>
      </p:sp>
      <p:sp>
        <p:nvSpPr>
          <p:cNvPr id="138" name="Google Shape;138;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39" name="Google Shape;139;p17"/>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HARDWARE PROTECTION </a:t>
            </a:r>
            <a:endParaRPr/>
          </a:p>
        </p:txBody>
      </p:sp>
      <p:sp>
        <p:nvSpPr>
          <p:cNvPr id="145" name="Google Shape;145;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Multi-programming put several programs in memory at the same time. </a:t>
            </a:r>
            <a:endParaRPr/>
          </a:p>
          <a:p>
            <a:pPr indent="-182880" lvl="0" marL="182880" rtl="0" algn="just">
              <a:lnSpc>
                <a:spcPct val="90000"/>
              </a:lnSpc>
              <a:spcBef>
                <a:spcPts val="1200"/>
              </a:spcBef>
              <a:spcAft>
                <a:spcPts val="0"/>
              </a:spcAft>
              <a:buSzPct val="85000"/>
              <a:buChar char="▪"/>
            </a:pPr>
            <a:r>
              <a:rPr lang="en-US"/>
              <a:t>While this increased system utilization it also increased problems. </a:t>
            </a:r>
            <a:endParaRPr/>
          </a:p>
          <a:p>
            <a:pPr indent="-182880" lvl="0" marL="182880" rtl="0" algn="just">
              <a:lnSpc>
                <a:spcPct val="90000"/>
              </a:lnSpc>
              <a:spcBef>
                <a:spcPts val="1200"/>
              </a:spcBef>
              <a:spcAft>
                <a:spcPts val="0"/>
              </a:spcAft>
              <a:buSzPct val="85000"/>
              <a:buChar char="▪"/>
            </a:pPr>
            <a:r>
              <a:rPr lang="en-US"/>
              <a:t>With sharing, many processes, could be adversely affected by a bug in one program. </a:t>
            </a:r>
            <a:endParaRPr/>
          </a:p>
          <a:p>
            <a:pPr indent="-182880" lvl="0" marL="182880" rtl="0" algn="just">
              <a:lnSpc>
                <a:spcPct val="90000"/>
              </a:lnSpc>
              <a:spcBef>
                <a:spcPts val="1200"/>
              </a:spcBef>
              <a:spcAft>
                <a:spcPts val="0"/>
              </a:spcAft>
              <a:buSzPct val="85000"/>
              <a:buChar char="▪"/>
            </a:pPr>
            <a:r>
              <a:rPr lang="en-US"/>
              <a:t>One erroneous program could also modify the program or data of another program or even the resident part of the operating system. </a:t>
            </a:r>
            <a:endParaRPr/>
          </a:p>
          <a:p>
            <a:pPr indent="-182880" lvl="0" marL="182880" rtl="0" algn="just">
              <a:lnSpc>
                <a:spcPct val="90000"/>
              </a:lnSpc>
              <a:spcBef>
                <a:spcPts val="1200"/>
              </a:spcBef>
              <a:spcAft>
                <a:spcPts val="0"/>
              </a:spcAft>
              <a:buSzPct val="85000"/>
              <a:buChar char="▪"/>
            </a:pPr>
            <a:r>
              <a:rPr lang="en-US"/>
              <a:t>A file may overwrite another file or folder on disk. </a:t>
            </a:r>
            <a:endParaRPr/>
          </a:p>
          <a:p>
            <a:pPr indent="-182880" lvl="0" marL="182880" rtl="0" algn="just">
              <a:lnSpc>
                <a:spcPct val="90000"/>
              </a:lnSpc>
              <a:spcBef>
                <a:spcPts val="1200"/>
              </a:spcBef>
              <a:spcAft>
                <a:spcPts val="0"/>
              </a:spcAft>
              <a:buSzPct val="85000"/>
              <a:buChar char="▪"/>
            </a:pPr>
            <a:r>
              <a:rPr lang="en-US"/>
              <a:t>A process may get the CPU and never relinquish it. </a:t>
            </a:r>
            <a:endParaRPr/>
          </a:p>
          <a:p>
            <a:pPr indent="-182880" lvl="0" marL="182880" rtl="0" algn="just">
              <a:lnSpc>
                <a:spcPct val="90000"/>
              </a:lnSpc>
              <a:spcBef>
                <a:spcPts val="1200"/>
              </a:spcBef>
              <a:spcAft>
                <a:spcPts val="0"/>
              </a:spcAft>
              <a:buSzPct val="85000"/>
              <a:buChar char="▪"/>
            </a:pPr>
            <a:r>
              <a:rPr lang="en-US"/>
              <a:t>So the issues of hardware protection are: </a:t>
            </a:r>
            <a:endParaRPr/>
          </a:p>
          <a:p>
            <a:pPr indent="-457200" lvl="0" marL="457200" rtl="0" algn="just">
              <a:lnSpc>
                <a:spcPct val="90000"/>
              </a:lnSpc>
              <a:spcBef>
                <a:spcPts val="1200"/>
              </a:spcBef>
              <a:spcAft>
                <a:spcPts val="0"/>
              </a:spcAft>
              <a:buSzPct val="85000"/>
              <a:buFont typeface="Rockwell"/>
              <a:buAutoNum type="arabicPeriod"/>
            </a:pPr>
            <a:r>
              <a:rPr lang="en-US"/>
              <a:t>I/O protection, </a:t>
            </a:r>
            <a:endParaRPr/>
          </a:p>
          <a:p>
            <a:pPr indent="-457200" lvl="0" marL="457200" rtl="0" algn="just">
              <a:lnSpc>
                <a:spcPct val="90000"/>
              </a:lnSpc>
              <a:spcBef>
                <a:spcPts val="1200"/>
              </a:spcBef>
              <a:spcAft>
                <a:spcPts val="0"/>
              </a:spcAft>
              <a:buSzPct val="85000"/>
              <a:buFont typeface="Rockwell"/>
              <a:buAutoNum type="arabicPeriod"/>
            </a:pPr>
            <a:r>
              <a:rPr lang="en-US"/>
              <a:t>memory protection, </a:t>
            </a:r>
            <a:endParaRPr/>
          </a:p>
          <a:p>
            <a:pPr indent="-457200" lvl="0" marL="457200" rtl="0" algn="just">
              <a:lnSpc>
                <a:spcPct val="90000"/>
              </a:lnSpc>
              <a:spcBef>
                <a:spcPts val="1200"/>
              </a:spcBef>
              <a:spcAft>
                <a:spcPts val="0"/>
              </a:spcAft>
              <a:buSzPct val="85000"/>
              <a:buFont typeface="Rockwell"/>
              <a:buAutoNum type="arabicPeriod"/>
            </a:pPr>
            <a:r>
              <a:rPr lang="en-US"/>
              <a:t>and CPU protection</a:t>
            </a:r>
            <a:endParaRPr/>
          </a:p>
        </p:txBody>
      </p:sp>
      <p:sp>
        <p:nvSpPr>
          <p:cNvPr id="146" name="Google Shape;146;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47" name="Google Shape;147;p18"/>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DUAL MODE OPERATION</a:t>
            </a:r>
            <a:endParaRPr/>
          </a:p>
        </p:txBody>
      </p:sp>
      <p:sp>
        <p:nvSpPr>
          <p:cNvPr id="153" name="Google Shape;153;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We must protect the operating system and all other programs and their data from any malfunctioning program.</a:t>
            </a:r>
            <a:endParaRPr/>
          </a:p>
          <a:p>
            <a:pPr indent="-182880" lvl="0" marL="182880" rtl="0" algn="just">
              <a:lnSpc>
                <a:spcPct val="90000"/>
              </a:lnSpc>
              <a:spcBef>
                <a:spcPts val="1200"/>
              </a:spcBef>
              <a:spcAft>
                <a:spcPts val="0"/>
              </a:spcAft>
              <a:buSzPts val="1700"/>
              <a:buChar char="▪"/>
            </a:pPr>
            <a:r>
              <a:rPr lang="en-US"/>
              <a:t>Protection is needed for any shared resources.</a:t>
            </a:r>
            <a:endParaRPr/>
          </a:p>
          <a:p>
            <a:pPr indent="-182880" lvl="0" marL="182880" rtl="0" algn="just">
              <a:lnSpc>
                <a:spcPct val="90000"/>
              </a:lnSpc>
              <a:spcBef>
                <a:spcPts val="1200"/>
              </a:spcBef>
              <a:spcAft>
                <a:spcPts val="0"/>
              </a:spcAft>
              <a:buSzPts val="1700"/>
              <a:buChar char="▪"/>
            </a:pPr>
            <a:r>
              <a:rPr lang="en-US"/>
              <a:t>Modern CPU has two kinds of instructions, privileged instructions and non-privileged instructions.</a:t>
            </a:r>
            <a:endParaRPr/>
          </a:p>
          <a:p>
            <a:pPr indent="-182880" lvl="0" marL="182880" rtl="0" algn="just">
              <a:lnSpc>
                <a:spcPct val="90000"/>
              </a:lnSpc>
              <a:spcBef>
                <a:spcPts val="1200"/>
              </a:spcBef>
              <a:spcAft>
                <a:spcPts val="0"/>
              </a:spcAft>
              <a:buSzPts val="1700"/>
              <a:buChar char="▪"/>
            </a:pPr>
            <a:r>
              <a:rPr lang="en-US"/>
              <a:t>Privileged instructions can be used to perform hardware operations that a normal user process should not be able to perform, such as communicating with I/O devices.</a:t>
            </a:r>
            <a:endParaRPr/>
          </a:p>
          <a:p>
            <a:pPr indent="-182880" lvl="0" marL="182880" rtl="0" algn="just">
              <a:lnSpc>
                <a:spcPct val="90000"/>
              </a:lnSpc>
              <a:spcBef>
                <a:spcPts val="1200"/>
              </a:spcBef>
              <a:spcAft>
                <a:spcPts val="0"/>
              </a:spcAft>
              <a:buSzPts val="1700"/>
              <a:buChar char="▪"/>
            </a:pPr>
            <a:r>
              <a:rPr lang="en-US"/>
              <a:t>If a user process tries to execute a privileged instruction, a trap should be generated.</a:t>
            </a:r>
            <a:endParaRPr/>
          </a:p>
          <a:p>
            <a:pPr indent="-182880" lvl="0" marL="182880" rtl="0" algn="just">
              <a:lnSpc>
                <a:spcPct val="90000"/>
              </a:lnSpc>
              <a:spcBef>
                <a:spcPts val="1200"/>
              </a:spcBef>
              <a:spcAft>
                <a:spcPts val="0"/>
              </a:spcAft>
              <a:buSzPts val="1700"/>
              <a:buChar char="▪"/>
            </a:pPr>
            <a:r>
              <a:rPr lang="en-US"/>
              <a:t>Operating system code should be allowed to execute privileged instructions.</a:t>
            </a:r>
            <a:endParaRPr/>
          </a:p>
        </p:txBody>
      </p:sp>
      <p:sp>
        <p:nvSpPr>
          <p:cNvPr id="154" name="Google Shape;154;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55" name="Google Shape;155;p19"/>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DUAL MODE OPERATION</a:t>
            </a:r>
            <a:endParaRPr/>
          </a:p>
        </p:txBody>
      </p:sp>
      <p:sp>
        <p:nvSpPr>
          <p:cNvPr id="161" name="Google Shape;161;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In order for the CPU to be able to differentiate between a user process and an operating system code, we need two separate modes of operation: user mode and monitor mode (also called supervisor mode, system mode, or privileged mode).</a:t>
            </a:r>
            <a:endParaRPr/>
          </a:p>
          <a:p>
            <a:pPr indent="-182880" lvl="0" marL="182880" rtl="0" algn="just">
              <a:lnSpc>
                <a:spcPct val="90000"/>
              </a:lnSpc>
              <a:spcBef>
                <a:spcPts val="1200"/>
              </a:spcBef>
              <a:spcAft>
                <a:spcPts val="0"/>
              </a:spcAft>
              <a:buSzPts val="2040"/>
              <a:buChar char="▪"/>
            </a:pPr>
            <a:r>
              <a:rPr b="1" lang="en-US" sz="2400">
                <a:solidFill>
                  <a:srgbClr val="3366FF"/>
                </a:solidFill>
              </a:rPr>
              <a:t>Mode bit </a:t>
            </a:r>
            <a:r>
              <a:rPr lang="en-US" sz="2400"/>
              <a:t>provided by hardware</a:t>
            </a:r>
            <a:endParaRPr/>
          </a:p>
          <a:p>
            <a:pPr indent="-182880" lvl="0" marL="182880" rtl="0" algn="just">
              <a:lnSpc>
                <a:spcPct val="90000"/>
              </a:lnSpc>
              <a:spcBef>
                <a:spcPts val="1200"/>
              </a:spcBef>
              <a:spcAft>
                <a:spcPts val="0"/>
              </a:spcAft>
              <a:buSzPts val="1700"/>
              <a:buChar char="▪"/>
            </a:pPr>
            <a:r>
              <a:rPr lang="en-US" sz="2000"/>
              <a:t>monitor mode (0) or user mode (1)</a:t>
            </a:r>
            <a:endParaRPr sz="2400"/>
          </a:p>
          <a:p>
            <a:pPr indent="-182879" lvl="2" marL="731520" rtl="0" algn="l">
              <a:lnSpc>
                <a:spcPct val="90000"/>
              </a:lnSpc>
              <a:spcBef>
                <a:spcPts val="400"/>
              </a:spcBef>
              <a:spcAft>
                <a:spcPts val="0"/>
              </a:spcAft>
              <a:buSzPts val="1700"/>
              <a:buFont typeface="Noto Sans Symbols"/>
              <a:buChar char="✔"/>
            </a:pPr>
            <a:r>
              <a:rPr lang="en-US" sz="2000"/>
              <a:t>Provides the ability to distinguish when system is running user code or kernel code</a:t>
            </a:r>
            <a:endParaRPr/>
          </a:p>
          <a:p>
            <a:pPr indent="-182879" lvl="2" marL="731520" rtl="0" algn="l">
              <a:lnSpc>
                <a:spcPct val="90000"/>
              </a:lnSpc>
              <a:spcBef>
                <a:spcPts val="600"/>
              </a:spcBef>
              <a:spcAft>
                <a:spcPts val="0"/>
              </a:spcAft>
              <a:buSzPts val="1700"/>
              <a:buFont typeface="Noto Sans Symbols"/>
              <a:buChar char="✔"/>
            </a:pPr>
            <a:r>
              <a:rPr lang="en-US" sz="2000"/>
              <a:t>Some instructions designated as </a:t>
            </a:r>
            <a:r>
              <a:rPr b="1" lang="en-US" sz="2000">
                <a:solidFill>
                  <a:srgbClr val="3366FF"/>
                </a:solidFill>
              </a:rPr>
              <a:t>privileged</a:t>
            </a:r>
            <a:r>
              <a:rPr lang="en-US" sz="2000"/>
              <a:t>, only executable in kernel mode</a:t>
            </a:r>
            <a:endParaRPr/>
          </a:p>
          <a:p>
            <a:pPr indent="-182879" lvl="2" marL="731520" rtl="0" algn="l">
              <a:lnSpc>
                <a:spcPct val="90000"/>
              </a:lnSpc>
              <a:spcBef>
                <a:spcPts val="600"/>
              </a:spcBef>
              <a:spcAft>
                <a:spcPts val="0"/>
              </a:spcAft>
              <a:buSzPts val="1700"/>
              <a:buFont typeface="Noto Sans Symbols"/>
              <a:buChar char="✔"/>
            </a:pPr>
            <a:r>
              <a:rPr lang="en-US" sz="2000"/>
              <a:t>System call changes mode to kernel, return from call resets it to user</a:t>
            </a:r>
            <a:endParaRPr/>
          </a:p>
          <a:p>
            <a:pPr indent="-74929" lvl="0" marL="182880" rtl="0" algn="just">
              <a:lnSpc>
                <a:spcPct val="90000"/>
              </a:lnSpc>
              <a:spcBef>
                <a:spcPts val="1400"/>
              </a:spcBef>
              <a:spcAft>
                <a:spcPts val="0"/>
              </a:spcAft>
              <a:buSzPts val="1700"/>
              <a:buNone/>
            </a:pPr>
            <a:r>
              <a:t/>
            </a:r>
            <a:endParaRPr/>
          </a:p>
        </p:txBody>
      </p:sp>
      <p:sp>
        <p:nvSpPr>
          <p:cNvPr id="162" name="Google Shape;162;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63" name="Google Shape;163;p20"/>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DUAL MODE OPERATION</a:t>
            </a:r>
            <a:endParaRPr/>
          </a:p>
        </p:txBody>
      </p:sp>
      <p:sp>
        <p:nvSpPr>
          <p:cNvPr id="169" name="Google Shape;169;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concept of privileged instructions also provides us with the means for the user to interact with the operating system by asking it to perform some designated tasks that only the operating system should do. </a:t>
            </a:r>
            <a:endParaRPr/>
          </a:p>
          <a:p>
            <a:pPr indent="0" lvl="0" marL="0" rtl="0" algn="l">
              <a:lnSpc>
                <a:spcPct val="90000"/>
              </a:lnSpc>
              <a:spcBef>
                <a:spcPts val="1200"/>
              </a:spcBef>
              <a:spcAft>
                <a:spcPts val="0"/>
              </a:spcAft>
              <a:buSzPts val="1700"/>
              <a:buNone/>
            </a:pPr>
            <a:r>
              <a:t/>
            </a:r>
            <a:endParaRPr/>
          </a:p>
          <a:p>
            <a:pPr indent="-182880" lvl="0" marL="182880" rtl="0" algn="l">
              <a:lnSpc>
                <a:spcPct val="90000"/>
              </a:lnSpc>
              <a:spcBef>
                <a:spcPts val="1200"/>
              </a:spcBef>
              <a:spcAft>
                <a:spcPts val="0"/>
              </a:spcAft>
              <a:buSzPts val="1700"/>
              <a:buChar char="▪"/>
            </a:pPr>
            <a:r>
              <a:rPr lang="en-US"/>
              <a:t>A user process can request the operating system to perform such tasks for it by executing a system call.</a:t>
            </a:r>
            <a:endParaRPr/>
          </a:p>
          <a:p>
            <a:pPr indent="0" lvl="0" marL="0" rtl="0" algn="l">
              <a:lnSpc>
                <a:spcPct val="90000"/>
              </a:lnSpc>
              <a:spcBef>
                <a:spcPts val="1200"/>
              </a:spcBef>
              <a:spcAft>
                <a:spcPts val="0"/>
              </a:spcAft>
              <a:buSzPts val="1700"/>
              <a:buNone/>
            </a:pPr>
            <a:r>
              <a:t/>
            </a:r>
            <a:endParaRPr/>
          </a:p>
          <a:p>
            <a:pPr indent="-182880" lvl="0" marL="182880" rtl="0" algn="l">
              <a:lnSpc>
                <a:spcPct val="90000"/>
              </a:lnSpc>
              <a:spcBef>
                <a:spcPts val="1200"/>
              </a:spcBef>
              <a:spcAft>
                <a:spcPts val="0"/>
              </a:spcAft>
              <a:buSzPts val="1700"/>
              <a:buChar char="▪"/>
            </a:pPr>
            <a:r>
              <a:rPr lang="en-US"/>
              <a:t>Whenever a system call is made or an interrupt, trap, or signal is generated.</a:t>
            </a:r>
            <a:endParaRPr/>
          </a:p>
          <a:p>
            <a:pPr indent="0" lvl="0" marL="0" rtl="0" algn="l">
              <a:lnSpc>
                <a:spcPct val="90000"/>
              </a:lnSpc>
              <a:spcBef>
                <a:spcPts val="1200"/>
              </a:spcBef>
              <a:spcAft>
                <a:spcPts val="0"/>
              </a:spcAft>
              <a:buSzPts val="1700"/>
              <a:buNone/>
            </a:pPr>
            <a:r>
              <a:t/>
            </a:r>
            <a:endParaRPr/>
          </a:p>
          <a:p>
            <a:pPr indent="-182880" lvl="0" marL="182880" rtl="0" algn="l">
              <a:lnSpc>
                <a:spcPct val="90000"/>
              </a:lnSpc>
              <a:spcBef>
                <a:spcPts val="1200"/>
              </a:spcBef>
              <a:spcAft>
                <a:spcPts val="0"/>
              </a:spcAft>
              <a:buSzPts val="1700"/>
              <a:buChar char="▪"/>
            </a:pPr>
            <a:r>
              <a:rPr lang="en-US"/>
              <a:t>Mode is switched.</a:t>
            </a:r>
            <a:endParaRPr/>
          </a:p>
        </p:txBody>
      </p:sp>
      <p:sp>
        <p:nvSpPr>
          <p:cNvPr id="170" name="Google Shape;170;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71" name="Google Shape;171;p21"/>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