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39" autoAdjust="0"/>
  </p:normalViewPr>
  <p:slideViewPr>
    <p:cSldViewPr snapToGrid="0">
      <p:cViewPr varScale="1">
        <p:scale>
          <a:sx n="58" d="100"/>
          <a:sy n="58" d="100"/>
        </p:scale>
        <p:origin x="11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8998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546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876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0" name="Google Shape;15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3252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784798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64" name="Google Shape;16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364433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06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74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615864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074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7160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948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3132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 The budget assumes that, over the twelve month period, staff will increase by a total of 30; in other words the excess of joiners over leavers will be 30. In the absence of any reason for believing otherwise, this will have been shown as a net monthly increase of 2.5 staff. However, while the budgeted figure of 30 may well prove to be correct, it is unlikely to follow this neat pattern; in some months there may be a net increase of seven or eight, while in other months there may be a net decrease. </a:t>
            </a:r>
            <a:endParaRPr lang="en-US" dirty="0" smtClean="0"/>
          </a:p>
          <a:p>
            <a:pPr marL="0" lvl="0" indent="0" algn="l" rtl="0">
              <a:lnSpc>
                <a:spcPct val="100000"/>
              </a:lnSpc>
              <a:spcBef>
                <a:spcPts val="0"/>
              </a:spcBef>
              <a:spcAft>
                <a:spcPts val="0"/>
              </a:spcAft>
              <a:buSzPts val="1400"/>
              <a:buNone/>
            </a:pPr>
            <a:r>
              <a:rPr lang="en-US" dirty="0" smtClean="0"/>
              <a:t>• </a:t>
            </a:r>
            <a:r>
              <a:rPr lang="en-US" dirty="0" smtClean="0"/>
              <a:t>Large projects will cause significant deviations from the budget in various ways. The call for proposals for a large project will take several senior technical staff away from revenue earning work on to the preparation of the proposal; this may last for as much as a couple of months, or even longer. On average over the year, the utilization of that grade of staff may accord with the budget but it will be much lower for the period of proposal preparation. During a big project, the overall level of staff utilization may increase, because so many staff are continuously and fully employed on the project but the end of the project often sees staff </a:t>
            </a:r>
            <a:r>
              <a:rPr lang="en-US" dirty="0" err="1" smtClean="0"/>
              <a:t>becom-ing</a:t>
            </a:r>
            <a:r>
              <a:rPr lang="en-US" dirty="0" smtClean="0"/>
              <a:t> available at a rate greater than that at which they can be deployed on to other projects, thus adversely affecting utilization</a:t>
            </a:r>
            <a:r>
              <a:rPr lang="en-US" dirty="0" smtClean="0"/>
              <a:t>.</a:t>
            </a:r>
          </a:p>
          <a:p>
            <a:pPr marL="0" lvl="0" indent="0" algn="l" rtl="0">
              <a:lnSpc>
                <a:spcPct val="100000"/>
              </a:lnSpc>
              <a:spcBef>
                <a:spcPts val="0"/>
              </a:spcBef>
              <a:spcAft>
                <a:spcPts val="0"/>
              </a:spcAft>
              <a:buSzPts val="1400"/>
              <a:buNone/>
            </a:pPr>
            <a:r>
              <a:rPr lang="en-US" dirty="0" smtClean="0"/>
              <a:t> </a:t>
            </a:r>
            <a:r>
              <a:rPr lang="en-US" dirty="0" smtClean="0"/>
              <a:t>• In fixed price projects, revenue is accrued on the basis of the increase in the value of work in progress. Even the most conscientious of project managers will not normally re-estimate the whole project every month; rather, the increase in work in progress will be calculated monthly by applying a formula mechanically and, once every few months, the project will be re-estimated. The result of this is likely to be a hiccough (one way or the other) in the monthly revenue—it may even turn out to be negative.</a:t>
            </a:r>
            <a:endParaRPr dirty="0"/>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3358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8810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561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0198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458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1300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8166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5447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0346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905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459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347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Interplay of staff. Satisfy managers.</a:t>
            </a: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75839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3980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00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086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55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46" name="Google Shape;14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When the company was small, with less than about 50 staff, there were few problems. The directors knew all the staff personally and most had been recruited through personal contacts. </a:t>
            </a:r>
            <a:endParaRPr/>
          </a:p>
          <a:p>
            <a:pPr marL="228600" lvl="0" indent="-228600" algn="l" rtl="0">
              <a:lnSpc>
                <a:spcPct val="90000"/>
              </a:lnSpc>
              <a:spcBef>
                <a:spcPts val="0"/>
              </a:spcBef>
              <a:spcAft>
                <a:spcPts val="0"/>
              </a:spcAft>
              <a:buClr>
                <a:schemeClr val="dk1"/>
              </a:buClr>
              <a:buSzPct val="100000"/>
              <a:buChar char="•"/>
            </a:pPr>
            <a:r>
              <a:rPr lang="en-US"/>
              <a:t>Staff were loyal to the company and this loyalty showed itself in a willingness to work unpaid overtime when necessary and to maintain high technical standards regardless of the extent of supervision</a:t>
            </a:r>
            <a:endParaRPr/>
          </a:p>
          <a:p>
            <a:pPr marL="228600" lvl="0" indent="-228600" algn="l" rtl="0">
              <a:lnSpc>
                <a:spcPct val="90000"/>
              </a:lnSpc>
              <a:spcBef>
                <a:spcPts val="1000"/>
              </a:spcBef>
              <a:spcAft>
                <a:spcPts val="0"/>
              </a:spcAft>
              <a:buClr>
                <a:schemeClr val="dk1"/>
              </a:buClr>
              <a:buSzPct val="100000"/>
              <a:buChar char="•"/>
            </a:pPr>
            <a:r>
              <a:rPr lang="en-US"/>
              <a:t>The company’s ability to expand depends on its ability to recruit and retain staff; its reputation in the market place depends on the quality of its staff.</a:t>
            </a:r>
            <a:endParaRPr/>
          </a:p>
          <a:p>
            <a:pPr marL="228600" lvl="0" indent="-228600" algn="l" rtl="0">
              <a:lnSpc>
                <a:spcPct val="90000"/>
              </a:lnSpc>
              <a:spcBef>
                <a:spcPts val="1000"/>
              </a:spcBef>
              <a:spcAft>
                <a:spcPts val="0"/>
              </a:spcAft>
              <a:buClr>
                <a:schemeClr val="dk1"/>
              </a:buClr>
              <a:buSzPct val="100000"/>
              <a:buChar char="•"/>
            </a:pPr>
            <a:r>
              <a:rPr lang="en-US"/>
              <a:t>Directors put a lot of effort into keeping all employees informed about the company’s activities and were able to take a sympathetic attitude to any personal problems that arose</a:t>
            </a:r>
            <a:endParaRPr/>
          </a:p>
          <a:p>
            <a:pPr marL="228600" lvl="0" indent="-228600" algn="l" rtl="0">
              <a:lnSpc>
                <a:spcPct val="90000"/>
              </a:lnSpc>
              <a:spcBef>
                <a:spcPts val="1000"/>
              </a:spcBef>
              <a:spcAft>
                <a:spcPts val="0"/>
              </a:spcAft>
              <a:buClr>
                <a:schemeClr val="dk1"/>
              </a:buClr>
              <a:buSzPct val="100000"/>
              <a:buChar char="•"/>
            </a:pPr>
            <a:r>
              <a:rPr lang="en-US"/>
              <a:t>Company was not able to organize much training itself, it encouraged and was willing to pay for staff to go on training courses provided by other organizations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53" name="Google Shape;15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marL="228600" lvl="0" indent="-228600" algn="l" rtl="0">
              <a:lnSpc>
                <a:spcPct val="90000"/>
              </a:lnSpc>
              <a:spcBef>
                <a:spcPts val="1000"/>
              </a:spcBef>
              <a:spcAft>
                <a:spcPts val="0"/>
              </a:spcAft>
              <a:buClr>
                <a:schemeClr val="dk1"/>
              </a:buClr>
              <a:buSzPct val="100000"/>
              <a:buChar char="•"/>
            </a:pPr>
            <a:r>
              <a:rPr lang="en-US"/>
              <a:t>New Employees vs Old Employees ….OUTSIDER</a:t>
            </a:r>
            <a:endParaRPr/>
          </a:p>
          <a:p>
            <a:pPr marL="228600" lvl="0" indent="-228600" algn="l" rtl="0">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marL="228600" lvl="0" indent="-228600" algn="l" rtl="0">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marL="228600" lvl="0" indent="-228600" algn="l" rtl="0">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marL="228600" lvl="0" indent="-228600" algn="l" rtl="0">
              <a:lnSpc>
                <a:spcPct val="90000"/>
              </a:lnSpc>
              <a:spcBef>
                <a:spcPts val="1000"/>
              </a:spcBef>
              <a:spcAft>
                <a:spcPts val="0"/>
              </a:spcAft>
              <a:buClr>
                <a:schemeClr val="dk1"/>
              </a:buClr>
              <a:buSzPct val="100000"/>
              <a:buChar char="•"/>
            </a:pPr>
            <a:r>
              <a:rPr lang="en-US"/>
              <a:t> employees were aware of the company’s opinion of their performance. </a:t>
            </a:r>
            <a:endParaRPr/>
          </a:p>
          <a:p>
            <a:pPr marL="228600" lvl="0" indent="-228600" algn="l" rtl="0">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SzPct val="100000"/>
              <a:buChar char="•"/>
            </a:pPr>
            <a:r>
              <a:rPr lang="en-US" sz="9000"/>
              <a:t>Despite the overall success of Syniad’s staff management, there are still perceived to be a number of difficult problems to be overcome:</a:t>
            </a:r>
            <a:endParaRPr/>
          </a:p>
          <a:p>
            <a:pPr marL="457200" lvl="1" indent="0" algn="l" rtl="0">
              <a:lnSpc>
                <a:spcPct val="90000"/>
              </a:lnSpc>
              <a:spcBef>
                <a:spcPts val="0"/>
              </a:spcBef>
              <a:spcAft>
                <a:spcPts val="0"/>
              </a:spcAft>
              <a:buSzPct val="100000"/>
              <a:buNone/>
            </a:pPr>
            <a:r>
              <a:rPr lang="en-US" sz="7000"/>
              <a:t>• how to provide continuity of management as staff move from project to project;</a:t>
            </a:r>
            <a:br>
              <a:rPr lang="en-US" sz="7000"/>
            </a:br>
            <a:r>
              <a:rPr lang="en-US" sz="7000"/>
              <a:t>• how to exploit and foster group expertise (e.g. the collective expertise of the company’s six database experts) in an environment in which the members of the group are usually working on different projects;</a:t>
            </a:r>
            <a:br>
              <a:rPr lang="en-US" sz="7000"/>
            </a:br>
            <a:r>
              <a:rPr lang="en-US" sz="7000"/>
              <a:t>• how to maintain standards and company loyalty as the company continues to grow. </a:t>
            </a:r>
            <a:endParaRPr/>
          </a:p>
          <a:p>
            <a:pPr marL="685800" lvl="1" indent="-86359" algn="l" rtl="0">
              <a:lnSpc>
                <a:spcPct val="90000"/>
              </a:lnSpc>
              <a:spcBef>
                <a:spcPts val="0"/>
              </a:spcBef>
              <a:spcAft>
                <a:spcPts val="0"/>
              </a:spcAft>
              <a:buSzPct val="100000"/>
              <a:buNone/>
            </a:pPr>
            <a:endParaRPr sz="5600"/>
          </a:p>
          <a:p>
            <a:pPr marL="228600" lvl="0" indent="-228600" algn="l" rtl="0">
              <a:lnSpc>
                <a:spcPct val="90000"/>
              </a:lnSpc>
              <a:spcBef>
                <a:spcPts val="0"/>
              </a:spcBef>
              <a:spcAft>
                <a:spcPts val="0"/>
              </a:spcAft>
              <a:buSzPct val="100000"/>
              <a:buChar char="•"/>
            </a:pPr>
            <a:r>
              <a:rPr lang="en-US"/>
              <a:t/>
            </a:r>
            <a:br>
              <a:rPr lang="en-US"/>
            </a:br>
            <a:r>
              <a:rPr lang="en-US"/>
              <a:t/>
            </a:r>
            <a:br>
              <a:rPr lang="en-US"/>
            </a:br>
            <a:r>
              <a:rPr lang="en-US"/>
              <a:t> </a:t>
            </a:r>
            <a:br>
              <a:rPr lang="en-US"/>
            </a:b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7" name="Google Shape;16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685800" lvl="1" indent="-139700" algn="l" rtl="0">
              <a:lnSpc>
                <a:spcPct val="90000"/>
              </a:lnSpc>
              <a:spcBef>
                <a:spcPts val="0"/>
              </a:spcBef>
              <a:spcAft>
                <a:spcPts val="0"/>
              </a:spcAft>
              <a:buSzPct val="100000"/>
              <a:buNone/>
            </a:pPr>
            <a:endParaRPr sz="7200"/>
          </a:p>
          <a:p>
            <a:pPr marL="228600" lvl="0" indent="-228600" algn="l" rtl="0">
              <a:lnSpc>
                <a:spcPct val="90000"/>
              </a:lnSpc>
              <a:spcBef>
                <a:spcPts val="0"/>
              </a:spcBef>
              <a:spcAft>
                <a:spcPts val="0"/>
              </a:spcAft>
              <a:buSzPct val="100000"/>
              <a:buChar char="•"/>
            </a:pPr>
            <a:r>
              <a:rPr lang="en-US" sz="12800"/>
              <a:t>The biggest difficulty, however, in developing and pursuing a consistent and satisfactory personnel policy, is the unstable nature of the business. </a:t>
            </a:r>
            <a:endParaRPr sz="12800"/>
          </a:p>
          <a:p>
            <a:pPr marL="228600" lvl="0" indent="-228600" algn="l" rtl="0">
              <a:lnSpc>
                <a:spcPct val="90000"/>
              </a:lnSpc>
              <a:spcBef>
                <a:spcPts val="0"/>
              </a:spcBef>
              <a:spcAft>
                <a:spcPts val="0"/>
              </a:spcAft>
              <a:buSzPct val="100000"/>
              <a:buChar char="•"/>
            </a:pPr>
            <a:r>
              <a:rPr lang="en-US" sz="12800"/>
              <a:t>Syniad lurches from the position in which it is desperate to recruit staff to service the contracts which it has, to the position in which it is desperate to get business in order to keep its staff on revenue earning work.</a:t>
            </a:r>
            <a:endParaRPr sz="3600"/>
          </a:p>
          <a:p>
            <a:pPr marL="228600" lvl="0" indent="-228600" algn="l" rtl="0">
              <a:lnSpc>
                <a:spcPct val="90000"/>
              </a:lnSpc>
              <a:spcBef>
                <a:spcPts val="0"/>
              </a:spcBef>
              <a:spcAft>
                <a:spcPts val="0"/>
              </a:spcAft>
              <a:buSzPct val="100000"/>
              <a:buChar char="•"/>
            </a:pPr>
            <a:r>
              <a:rPr lang="en-US" sz="12800"/>
              <a:t>In either of these situations it is difficult to ensure that staff work on projects which are appropriate to their skills, their desires and their planned career development. </a:t>
            </a:r>
            <a:endParaRPr sz="12800"/>
          </a:p>
          <a:p>
            <a:pPr marL="228600" lvl="0" indent="-228600" algn="l" rtl="0">
              <a:lnSpc>
                <a:spcPct val="90000"/>
              </a:lnSpc>
              <a:spcBef>
                <a:spcPts val="0"/>
              </a:spcBef>
              <a:spcAft>
                <a:spcPts val="0"/>
              </a:spcAft>
              <a:buSzPct val="100000"/>
              <a:buChar char="•"/>
            </a:pPr>
            <a:r>
              <a:rPr lang="en-US" sz="12800"/>
              <a:t>This is ultimately a consequence of the company’s under-capitalization.</a:t>
            </a:r>
            <a:r>
              <a:rPr lang="en-US"/>
              <a:t/>
            </a:r>
            <a:br>
              <a:rPr lang="en-US"/>
            </a:br>
            <a:r>
              <a:rPr lang="en-US"/>
              <a:t/>
            </a:r>
            <a:br>
              <a:rPr lang="en-US"/>
            </a:br>
            <a:r>
              <a:rPr lang="en-US"/>
              <a:t> </a:t>
            </a:r>
            <a:br>
              <a:rPr lang="en-US"/>
            </a:b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73" name="Google Shape;17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Staff in the company are divided into two categories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Technical or revenue earning staff</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Non-revenue earning staff</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Both require different capital to work.</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a:picLocks noGrp="1"/>
          </p:cNvPicPr>
          <p:nvPr>
            <p:ph type="body" idx="1"/>
          </p:nvPr>
        </p:nvPicPr>
        <p:blipFill rotWithShape="1">
          <a:blip r:embed="rId3">
            <a:alphaModFix/>
          </a:blip>
          <a:srcRect/>
          <a:stretch/>
        </p:blipFill>
        <p:spPr>
          <a:xfrm>
            <a:off x="1857375" y="1829594"/>
            <a:ext cx="8477250" cy="43434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86" name="Google Shape;186;p28"/>
          <p:cNvPicPr preferRelativeResize="0">
            <a:picLocks noGrp="1"/>
          </p:cNvPicPr>
          <p:nvPr>
            <p:ph type="body" idx="1"/>
          </p:nvPr>
        </p:nvPicPr>
        <p:blipFill rotWithShape="1">
          <a:blip r:embed="rId3">
            <a:alphaModFix/>
          </a:blip>
          <a:srcRect t="-2" b="10092"/>
          <a:stretch/>
        </p:blipFill>
        <p:spPr>
          <a:xfrm>
            <a:off x="1843087" y="2424906"/>
            <a:ext cx="8505825" cy="283464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2" name="Google Shape;19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3" name="Google Shape;193;p29"/>
          <p:cNvPicPr preferRelativeResize="0"/>
          <p:nvPr/>
        </p:nvPicPr>
        <p:blipFill rotWithShape="1">
          <a:blip r:embed="rId3">
            <a:alphaModFix/>
          </a:blip>
          <a:srcRect/>
          <a:stretch/>
        </p:blipFill>
        <p:spPr>
          <a:xfrm>
            <a:off x="2059832" y="1690688"/>
            <a:ext cx="7391400" cy="50673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99" name="Google Shape;19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00" name="Google Shape;200;p30"/>
          <p:cNvPicPr preferRelativeResize="0"/>
          <p:nvPr/>
        </p:nvPicPr>
        <p:blipFill rotWithShape="1">
          <a:blip r:embed="rId3">
            <a:alphaModFix/>
          </a:blip>
          <a:srcRect/>
          <a:stretch/>
        </p:blipFill>
        <p:spPr>
          <a:xfrm>
            <a:off x="2468123" y="1567707"/>
            <a:ext cx="6146800" cy="48704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206" name="Google Shape;2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Monitoring Syniad’s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a:b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Cost and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Project costing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8108"/>
              <a:buChar char="•"/>
            </a:pPr>
            <a:r>
              <a:rPr lang="en-US"/>
              <a:t>A Hypothetical Company</a:t>
            </a:r>
            <a:endParaRPr/>
          </a:p>
          <a:p>
            <a:pPr marL="228600" lvl="0" indent="-228600" algn="l" rtl="0">
              <a:lnSpc>
                <a:spcPct val="90000"/>
              </a:lnSpc>
              <a:spcBef>
                <a:spcPts val="1000"/>
              </a:spcBef>
              <a:spcAft>
                <a:spcPts val="0"/>
              </a:spcAft>
              <a:buClr>
                <a:schemeClr val="dk1"/>
              </a:buClr>
              <a:buSzPct val="108108"/>
              <a:buChar char="•"/>
            </a:pPr>
            <a:r>
              <a:rPr lang="en-US"/>
              <a:t>Syniad Software Ltd was founded some ten years ago by four friends and colleagues who still own most of the shares in the company;</a:t>
            </a:r>
            <a:endParaRPr/>
          </a:p>
          <a:p>
            <a:pPr marL="228600" lvl="0" indent="-228600" algn="l" rtl="0">
              <a:lnSpc>
                <a:spcPct val="90000"/>
              </a:lnSpc>
              <a:spcBef>
                <a:spcPts val="1000"/>
              </a:spcBef>
              <a:spcAft>
                <a:spcPts val="0"/>
              </a:spcAft>
              <a:buClr>
                <a:schemeClr val="dk1"/>
              </a:buClr>
              <a:buSzPct val="108108"/>
              <a:buChar char="•"/>
            </a:pPr>
            <a:r>
              <a:rPr lang="en-US"/>
              <a:t> All four are members of the Board of Directors, along with two others who were recruited later.</a:t>
            </a:r>
            <a:endParaRPr/>
          </a:p>
          <a:p>
            <a:pPr marL="228600" lvl="0" indent="-228600" algn="l" rtl="0">
              <a:lnSpc>
                <a:spcPct val="90000"/>
              </a:lnSpc>
              <a:spcBef>
                <a:spcPts val="1000"/>
              </a:spcBef>
              <a:spcAft>
                <a:spcPts val="0"/>
              </a:spcAft>
              <a:buClr>
                <a:schemeClr val="dk1"/>
              </a:buClr>
              <a:buSzPct val="108108"/>
              <a:buChar char="•"/>
            </a:pPr>
            <a:r>
              <a:rPr lang="en-US"/>
              <a:t>The company specializes in the production of bespoke software(</a:t>
            </a:r>
            <a:r>
              <a:rPr lang="en-US" b="1"/>
              <a:t>software solution created for a specific user)</a:t>
            </a:r>
            <a:r>
              <a:rPr lang="en-US"/>
              <a:t> for clients who demand work of high quality.</a:t>
            </a:r>
            <a:endParaRPr/>
          </a:p>
          <a:p>
            <a:pPr marL="228600" lvl="0" indent="-228600" algn="l" rtl="0">
              <a:lnSpc>
                <a:spcPct val="90000"/>
              </a:lnSpc>
              <a:spcBef>
                <a:spcPts val="1000"/>
              </a:spcBef>
              <a:spcAft>
                <a:spcPts val="0"/>
              </a:spcAft>
              <a:buClr>
                <a:schemeClr val="dk1"/>
              </a:buClr>
              <a:buSzPct val="108108"/>
              <a:buChar char="•"/>
            </a:pPr>
            <a:r>
              <a:rPr lang="en-US"/>
              <a:t>Demands technologies recently developed – also demands of creating new technolgies</a:t>
            </a:r>
            <a:endParaRPr/>
          </a:p>
          <a:p>
            <a:pPr marL="228600" lvl="0" indent="-228600" algn="l" rtl="0">
              <a:lnSpc>
                <a:spcPct val="90000"/>
              </a:lnSpc>
              <a:spcBef>
                <a:spcPts val="1000"/>
              </a:spcBef>
              <a:spcAft>
                <a:spcPts val="0"/>
              </a:spcAft>
              <a:buClr>
                <a:schemeClr val="dk1"/>
              </a:buClr>
              <a:buSzPct val="108108"/>
              <a:buChar char="•"/>
            </a:pPr>
            <a:r>
              <a:rPr lang="en-US"/>
              <a:t>Syniad’s head office is in London. Other offices in Manchester, Delft, Netherland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Costs and Revenue</a:t>
            </a:r>
            <a:endParaRPr/>
          </a:p>
        </p:txBody>
      </p:sp>
      <p:pic>
        <p:nvPicPr>
          <p:cNvPr id="212" name="Google Shape;212;p32"/>
          <p:cNvPicPr preferRelativeResize="0">
            <a:picLocks noGrp="1"/>
          </p:cNvPicPr>
          <p:nvPr>
            <p:ph type="body" idx="1"/>
          </p:nvPr>
        </p:nvPicPr>
        <p:blipFill rotWithShape="1">
          <a:blip r:embed="rId3">
            <a:alphaModFix/>
          </a:blip>
          <a:srcRect/>
          <a:stretch/>
        </p:blipFill>
        <p:spPr>
          <a:xfrm>
            <a:off x="957566" y="1690688"/>
            <a:ext cx="8934450" cy="33909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Costing</a:t>
            </a:r>
            <a:endParaRPr/>
          </a:p>
        </p:txBody>
      </p:sp>
      <p:sp>
        <p:nvSpPr>
          <p:cNvPr id="218" name="Google Shape;21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marL="228600" lvl="0" indent="-228600" algn="l" rtl="0">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marL="228600" lvl="0" indent="-228600" algn="l" rtl="0">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24" name="Google Shape;224;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t>Two reports are used for assessing and monitoring the sales position.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confirmed sales report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30" name="Google Shape;230;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confirmed sales report </a:t>
            </a:r>
            <a:r>
              <a:rPr lang="en-US"/>
              <a:t>shows, for each grade, the number of staff in that grade who are committed to contracts in each of the following twelve months and the total expected revenue from that grade in each month.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sales prospects report </a:t>
            </a:r>
            <a:r>
              <a:rPr lang="en-US"/>
              <a:t>shows, for each sales prospect, the potential value of the sale, its likelihood and the likely start date. </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36" name="Google Shape;236;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Strategic Planning for future</a:t>
            </a:r>
            <a:endParaRPr/>
          </a:p>
          <a:p>
            <a:pPr marL="228600" lvl="0" indent="-228600" algn="l" rtl="0">
              <a:lnSpc>
                <a:spcPct val="90000"/>
              </a:lnSpc>
              <a:spcBef>
                <a:spcPts val="1000"/>
              </a:spcBef>
              <a:spcAft>
                <a:spcPts val="0"/>
              </a:spcAft>
              <a:buClr>
                <a:schemeClr val="dk1"/>
              </a:buClr>
              <a:buSzPts val="2800"/>
              <a:buChar char="•"/>
            </a:pPr>
            <a:r>
              <a:rPr lang="en-US"/>
              <a:t>The ability to plan strategically and to achieve strategic objectives </a:t>
            </a:r>
            <a:endParaRPr/>
          </a:p>
          <a:p>
            <a:pPr marL="228600" lvl="0" indent="-228600" algn="l" rtl="0">
              <a:lnSpc>
                <a:spcPct val="90000"/>
              </a:lnSpc>
              <a:spcBef>
                <a:spcPts val="1000"/>
              </a:spcBef>
              <a:spcAft>
                <a:spcPts val="0"/>
              </a:spcAft>
              <a:buClr>
                <a:schemeClr val="dk1"/>
              </a:buClr>
              <a:buSzPts val="2800"/>
              <a:buChar char="•"/>
            </a:pPr>
            <a:r>
              <a:rPr lang="en-US"/>
              <a:t>Strategic planning in Syniad has two related aspects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Why not go with the current structure?</a:t>
            </a:r>
            <a:endParaRPr/>
          </a:p>
          <a:p>
            <a:pPr marL="228600" lvl="0" indent="-228600" algn="l" rtl="0">
              <a:lnSpc>
                <a:spcPct val="90000"/>
              </a:lnSpc>
              <a:spcBef>
                <a:spcPts val="0"/>
              </a:spcBef>
              <a:spcAft>
                <a:spcPts val="0"/>
              </a:spcAft>
              <a:buClr>
                <a:schemeClr val="dk1"/>
              </a:buClr>
              <a:buSzPts val="2800"/>
              <a:buChar char="•"/>
            </a:pPr>
            <a:r>
              <a:rPr lang="en-US"/>
              <a:t>Expansion plans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1000"/>
              </a:spcBef>
              <a:spcAft>
                <a:spcPts val="0"/>
              </a:spcAft>
              <a:buSzPts val="2800"/>
              <a:buChar char="•"/>
            </a:pPr>
            <a:r>
              <a:rPr lang="en-US"/>
              <a:t>Recruit sales and management staff locally</a:t>
            </a:r>
            <a:endParaRPr/>
          </a:p>
        </p:txBody>
      </p:sp>
      <p:pic>
        <p:nvPicPr>
          <p:cNvPr id="243" name="Google Shape;243;p37"/>
          <p:cNvPicPr preferRelativeResize="0"/>
          <p:nvPr/>
        </p:nvPicPr>
        <p:blipFill rotWithShape="1">
          <a:blip r:embed="rId3">
            <a:alphaModFix/>
          </a:blip>
          <a:srcRect/>
          <a:stretch/>
        </p:blipFill>
        <p:spPr>
          <a:xfrm>
            <a:off x="1169649" y="2235437"/>
            <a:ext cx="4638675" cy="15525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9" name="Google Shape;24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0" name="Google Shape;250;p38"/>
          <p:cNvPicPr preferRelativeResize="0"/>
          <p:nvPr/>
        </p:nvPicPr>
        <p:blipFill rotWithShape="1">
          <a:blip r:embed="rId3">
            <a:alphaModFix/>
          </a:blip>
          <a:srcRect/>
          <a:stretch/>
        </p:blipFill>
        <p:spPr>
          <a:xfrm>
            <a:off x="1633537" y="619125"/>
            <a:ext cx="8924925" cy="56197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56" name="Google Shape;25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7" name="Google Shape;257;p39"/>
          <p:cNvPicPr preferRelativeResize="0"/>
          <p:nvPr/>
        </p:nvPicPr>
        <p:blipFill rotWithShape="1">
          <a:blip r:embed="rId3">
            <a:alphaModFix/>
          </a:blip>
          <a:srcRect/>
          <a:stretch/>
        </p:blipFill>
        <p:spPr>
          <a:xfrm>
            <a:off x="1766887" y="1828800"/>
            <a:ext cx="8658225" cy="32004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63" name="Google Shape;26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solidFill>
                  <a:schemeClr val="dk1"/>
                </a:solidFill>
              </a:rPr>
              <a:t>Company image</a:t>
            </a:r>
            <a:endParaRPr>
              <a:solidFill>
                <a:schemeClr val="dk1"/>
              </a:solidFill>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rPr>
              <a:t>Product mix(fee based revenue vs package software)</a:t>
            </a:r>
            <a:endParaRPr>
              <a:solidFill>
                <a:schemeClr val="dk1"/>
              </a:solidFill>
            </a:endParaRPr>
          </a:p>
          <a:p>
            <a:pPr marL="228600" lvl="0" indent="-228600" algn="l" rtl="0">
              <a:lnSpc>
                <a:spcPct val="90000"/>
              </a:lnSpc>
              <a:spcBef>
                <a:spcPts val="1000"/>
              </a:spcBef>
              <a:spcAft>
                <a:spcPts val="0"/>
              </a:spcAft>
              <a:buClr>
                <a:schemeClr val="dk1"/>
              </a:buClr>
              <a:buSzPts val="2800"/>
              <a:buChar char="•"/>
            </a:pPr>
            <a:r>
              <a:rPr lang="en-US"/>
              <a:t>Finance(under capitalization)</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269" name="Google Shape;269;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Syniad, despite its problems, is a successful and well-managed company. However, they need to go multi national</a:t>
            </a:r>
            <a:endParaRPr/>
          </a:p>
          <a:p>
            <a:pPr marL="228600" lvl="0" indent="-228600" algn="l" rtl="0">
              <a:lnSpc>
                <a:spcPct val="90000"/>
              </a:lnSpc>
              <a:spcBef>
                <a:spcPts val="1000"/>
              </a:spcBef>
              <a:spcAft>
                <a:spcPts val="0"/>
              </a:spcAft>
              <a:buClr>
                <a:schemeClr val="dk1"/>
              </a:buClr>
              <a:buSzPts val="2800"/>
              <a:buChar char="•"/>
            </a:pPr>
            <a:r>
              <a:rPr lang="en-US"/>
              <a:t>Do directors have the expertise to manage this transition or to run the resulting company?</a:t>
            </a:r>
            <a:endParaRPr/>
          </a:p>
          <a:p>
            <a:pPr marL="228600" lvl="0" indent="-228600" algn="l" rtl="0">
              <a:lnSpc>
                <a:spcPct val="90000"/>
              </a:lnSpc>
              <a:spcBef>
                <a:spcPts val="1000"/>
              </a:spcBef>
              <a:spcAft>
                <a:spcPts val="0"/>
              </a:spcAft>
              <a:buClr>
                <a:schemeClr val="dk1"/>
              </a:buClr>
              <a:buSzPts val="2800"/>
              <a:buChar char="•"/>
            </a:pPr>
            <a:r>
              <a:rPr lang="en-US"/>
              <a:t>However, it seems probable that Syniad has now reached a point where it can no longer thrive as a private company and its future must, inevitably, be very different from its past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Company Structure</a:t>
            </a:r>
            <a:endParaRPr/>
          </a:p>
        </p:txBody>
      </p:sp>
      <p:pic>
        <p:nvPicPr>
          <p:cNvPr id="101" name="Google Shape;101;p15" descr="anatomy of a sw house"/>
          <p:cNvPicPr preferRelativeResize="0">
            <a:picLocks noGrp="1"/>
          </p:cNvPicPr>
          <p:nvPr>
            <p:ph type="body" idx="1"/>
          </p:nvPr>
        </p:nvPicPr>
        <p:blipFill rotWithShape="1">
          <a:blip r:embed="rId3">
            <a:alphaModFix/>
          </a:blip>
          <a:srcRect/>
          <a:stretch/>
        </p:blipFill>
        <p:spPr>
          <a:xfrm>
            <a:off x="3198136" y="1825625"/>
            <a:ext cx="5795727" cy="435133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Operations Director is responsible for all the revenue earning operations of the company</a:t>
            </a:r>
            <a:endParaRPr/>
          </a:p>
          <a:p>
            <a:pPr marL="228600" lvl="0" indent="-228600" algn="l" rtl="0">
              <a:lnSpc>
                <a:spcPct val="90000"/>
              </a:lnSpc>
              <a:spcBef>
                <a:spcPts val="1000"/>
              </a:spcBef>
              <a:spcAft>
                <a:spcPts val="0"/>
              </a:spcAft>
              <a:buClr>
                <a:schemeClr val="dk1"/>
              </a:buClr>
              <a:buSzPts val="2800"/>
              <a:buChar char="•"/>
            </a:pPr>
            <a:r>
              <a:rPr lang="en-US"/>
              <a:t>He is also responsible for ensuring that the utilization of revenue earning staff is kept at a satisfactory level(no lazy workers, no under utilization)</a:t>
            </a:r>
            <a:endParaRPr/>
          </a:p>
          <a:p>
            <a:pPr marL="228600" lvl="0" indent="-228600" algn="l" rtl="0">
              <a:lnSpc>
                <a:spcPct val="90000"/>
              </a:lnSpc>
              <a:spcBef>
                <a:spcPts val="1000"/>
              </a:spcBef>
              <a:spcAft>
                <a:spcPts val="0"/>
              </a:spcAft>
              <a:buClr>
                <a:schemeClr val="dk1"/>
              </a:buClr>
              <a:buSzPts val="2800"/>
              <a:buChar char="•"/>
            </a:pPr>
            <a:r>
              <a:rPr lang="en-US"/>
              <a:t>Resources are available to carry out the projects that the company wins</a:t>
            </a:r>
            <a:endParaRPr/>
          </a:p>
          <a:p>
            <a:pPr marL="228600" lvl="0" indent="-228600" algn="l" rtl="0">
              <a:lnSpc>
                <a:spcPct val="90000"/>
              </a:lnSpc>
              <a:spcBef>
                <a:spcPts val="1000"/>
              </a:spcBef>
              <a:spcAft>
                <a:spcPts val="0"/>
              </a:spcAft>
              <a:buClr>
                <a:schemeClr val="dk1"/>
              </a:buClr>
              <a:buSzPts val="2800"/>
              <a:buChar char="•"/>
            </a:pPr>
            <a:r>
              <a:rPr lang="en-US"/>
              <a:t>The personnel reports to him.</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a:picLocks noGrp="1"/>
          </p:cNvPicPr>
          <p:nvPr>
            <p:ph type="body" idx="1"/>
          </p:nvPr>
        </p:nvPicPr>
        <p:blipFill rotWithShape="1">
          <a:blip r:embed="rId3">
            <a:alphaModFix/>
          </a:blip>
          <a:srcRect/>
          <a:stretch/>
        </p:blipFill>
        <p:spPr>
          <a:xfrm>
            <a:off x="940904" y="1825625"/>
            <a:ext cx="9282767" cy="4351338"/>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3600"/>
              <a:t>The Technical Director is responsible for:</a:t>
            </a:r>
            <a:endParaRPr sz="3600"/>
          </a:p>
          <a:p>
            <a:pPr marL="685800" lvl="1" indent="-228600" algn="l" rtl="0">
              <a:lnSpc>
                <a:spcPct val="90000"/>
              </a:lnSpc>
              <a:spcBef>
                <a:spcPts val="1000"/>
              </a:spcBef>
              <a:spcAft>
                <a:spcPts val="0"/>
              </a:spcAft>
              <a:buSzPts val="2800"/>
              <a:buChar char="•"/>
            </a:pPr>
            <a:r>
              <a:rPr lang="en-US" sz="3200"/>
              <a:t>quality management; </a:t>
            </a:r>
            <a:endParaRPr sz="3200"/>
          </a:p>
          <a:p>
            <a:pPr marL="685800" lvl="1" indent="-228600" algn="l" rtl="0">
              <a:lnSpc>
                <a:spcPct val="90000"/>
              </a:lnSpc>
              <a:spcBef>
                <a:spcPts val="1000"/>
              </a:spcBef>
              <a:spcAft>
                <a:spcPts val="0"/>
              </a:spcAft>
              <a:buSzPts val="2800"/>
              <a:buChar char="•"/>
            </a:pPr>
            <a:r>
              <a:rPr lang="en-US" sz="3200"/>
              <a:t> research and development; </a:t>
            </a:r>
            <a:endParaRPr sz="3200"/>
          </a:p>
          <a:p>
            <a:pPr marL="457200" lvl="1" indent="0" algn="l" rtl="0">
              <a:lnSpc>
                <a:spcPct val="90000"/>
              </a:lnSpc>
              <a:spcBef>
                <a:spcPts val="1000"/>
              </a:spcBef>
              <a:spcAft>
                <a:spcPts val="0"/>
              </a:spcAft>
              <a:buSzPts val="2800"/>
              <a:buNone/>
            </a:pPr>
            <a:r>
              <a:rPr lang="en-US" sz="3200"/>
              <a:t>• marketing at a technical level (e.g. arranging for staff to give papers at conferences, meetings, technical trainings); </a:t>
            </a:r>
            <a:endParaRPr sz="3200"/>
          </a:p>
          <a:p>
            <a:pPr marL="457200" lvl="1" indent="0" algn="l" rtl="0">
              <a:lnSpc>
                <a:spcPct val="90000"/>
              </a:lnSpc>
              <a:spcBef>
                <a:spcPts val="1000"/>
              </a:spcBef>
              <a:spcAft>
                <a:spcPts val="0"/>
              </a:spcAft>
              <a:buSzPts val="2800"/>
              <a:buNone/>
            </a:pPr>
            <a:r>
              <a:rPr lang="en-US" sz="3200"/>
              <a:t>• Technical training (as opposed to training in, say, project management or presentational skills, which are the responsibility of the personnel function).</a:t>
            </a:r>
            <a:endParaRPr sz="3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Conflict </a:t>
            </a: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19"/>
          <p:cNvPicPr preferRelativeResize="0"/>
          <p:nvPr/>
        </p:nvPicPr>
        <p:blipFill rotWithShape="1">
          <a:blip r:embed="rId3">
            <a:alphaModFix/>
          </a:blip>
          <a:srcRect/>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1235558" y="5417378"/>
            <a:ext cx="7600950" cy="838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Functional division of responsibility</a:t>
            </a:r>
            <a:endParaRPr/>
          </a:p>
          <a:p>
            <a:pPr marL="228600" lvl="0" indent="-228600" algn="l" rtl="0">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marL="228600" lvl="0" indent="-228600" algn="l" rtl="0">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marL="228600" lvl="0" indent="-228600" algn="l" rtl="0">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1665</Words>
  <Application>Microsoft Office PowerPoint</Application>
  <PresentationFormat>Widescreen</PresentationFormat>
  <Paragraphs>120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Anatomy of a Software House</vt:lpstr>
      <vt:lpstr>Introduction(The Company)</vt:lpstr>
      <vt:lpstr>Company Structure</vt:lpstr>
      <vt:lpstr>Operation Director</vt:lpstr>
      <vt:lpstr>Operation Director</vt:lpstr>
      <vt:lpstr>Technical Director</vt:lpstr>
      <vt:lpstr>Technical Director</vt:lpstr>
      <vt:lpstr>Syniad’s Organizational structure Type</vt:lpstr>
      <vt:lpstr>Centralization vs Decentralization</vt:lpstr>
      <vt:lpstr>Management of Staff</vt:lpstr>
      <vt:lpstr>Management of Staff</vt:lpstr>
      <vt:lpstr>Management of Staff</vt:lpstr>
      <vt:lpstr>Management of Staff</vt:lpstr>
      <vt:lpstr>Producing the Budget</vt:lpstr>
      <vt:lpstr>Producing the Budget</vt:lpstr>
      <vt:lpstr>Producing the Budget</vt:lpstr>
      <vt:lpstr>PowerPoint Presentation</vt:lpstr>
      <vt:lpstr>Producing the Budget</vt:lpstr>
      <vt:lpstr>Monitoring Financial Performance</vt:lpstr>
      <vt:lpstr>Costs and Revenue</vt:lpstr>
      <vt:lpstr>Project Costing</vt:lpstr>
      <vt:lpstr>Sales</vt:lpstr>
      <vt:lpstr>Sales</vt:lpstr>
      <vt:lpstr>Long Term Planning</vt:lpstr>
      <vt:lpstr>Long Term Planning</vt:lpstr>
      <vt:lpstr>PowerPoint Presentation</vt:lpstr>
      <vt:lpstr>PowerPoint Presentation</vt:lpstr>
      <vt:lpstr>Long Term Planning</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cp:lastModifiedBy>Waqas</cp:lastModifiedBy>
  <cp:revision>3</cp:revision>
  <dcterms:modified xsi:type="dcterms:W3CDTF">2024-09-30T12:06:13Z</dcterms:modified>
</cp:coreProperties>
</file>