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Open Sans"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34" autoAdjust="0"/>
  </p:normalViewPr>
  <p:slideViewPr>
    <p:cSldViewPr snapToGrid="0">
      <p:cViewPr varScale="1">
        <p:scale>
          <a:sx n="69" d="100"/>
          <a:sy n="69" d="100"/>
        </p:scale>
        <p:origin x="7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08615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08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279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5584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Solution:</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The answer is that the contract should provide a</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procedure for making variations to the specification or job description, then follow this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through by providing a method of calculating payment for work done to facilitate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changes, and also perhaps provide for a variation of the level of anticipated performance,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and maybe also vary the method of acceptance testing. In other words, once again, the</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contract should anticipate events and provide an agreed formula for modification.</a:t>
            </a:r>
            <a:r>
              <a:rPr lang="en-US"/>
              <a:t> </a:t>
            </a:r>
            <a:br>
              <a:rPr lang="en-US"/>
            </a:br>
            <a:endParaRPr/>
          </a:p>
        </p:txBody>
      </p:sp>
      <p:sp>
        <p:nvSpPr>
          <p:cNvPr id="153" name="Google Shape;15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700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7295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dirty="0">
                <a:solidFill>
                  <a:srgbClr val="202124"/>
                </a:solidFill>
                <a:latin typeface="arial"/>
                <a:ea typeface="arial"/>
                <a:cs typeface="arial"/>
                <a:sym typeface="arial"/>
              </a:rPr>
              <a:t>An Exclusive </a:t>
            </a:r>
            <a:r>
              <a:rPr lang="en-US" b="0" i="0" dirty="0" err="1">
                <a:solidFill>
                  <a:srgbClr val="202124"/>
                </a:solidFill>
                <a:latin typeface="arial"/>
                <a:ea typeface="arial"/>
                <a:cs typeface="arial"/>
                <a:sym typeface="arial"/>
              </a:rPr>
              <a:t>Licence</a:t>
            </a:r>
            <a:r>
              <a:rPr lang="en-US" b="0" i="0" dirty="0">
                <a:solidFill>
                  <a:srgbClr val="202124"/>
                </a:solidFill>
                <a:latin typeface="arial"/>
                <a:ea typeface="arial"/>
                <a:cs typeface="arial"/>
                <a:sym typeface="arial"/>
              </a:rPr>
              <a:t> means that </a:t>
            </a:r>
            <a:r>
              <a:rPr lang="en-US" b="1" i="0" dirty="0">
                <a:solidFill>
                  <a:srgbClr val="202124"/>
                </a:solidFill>
                <a:latin typeface="arial"/>
                <a:ea typeface="arial"/>
                <a:cs typeface="arial"/>
                <a:sym typeface="arial"/>
              </a:rPr>
              <a:t>no person or company other than the named licensee can exploit the relevant intellectual property rights</a:t>
            </a:r>
            <a:r>
              <a:rPr lang="en-US" b="0" i="0" dirty="0" smtClean="0">
                <a:solidFill>
                  <a:srgbClr val="202124"/>
                </a:solidFill>
                <a:latin typeface="arial"/>
                <a:ea typeface="arial"/>
                <a:cs typeface="arial"/>
                <a:sym typeface="arial"/>
              </a:rPr>
              <a:t>.</a:t>
            </a:r>
          </a:p>
          <a:p>
            <a:pPr marL="0" lvl="0" indent="0" algn="l" rtl="0">
              <a:lnSpc>
                <a:spcPct val="100000"/>
              </a:lnSpc>
              <a:spcBef>
                <a:spcPts val="0"/>
              </a:spcBef>
              <a:spcAft>
                <a:spcPts val="0"/>
              </a:spcAft>
              <a:buSzPts val="1400"/>
              <a:buNone/>
            </a:pPr>
            <a:r>
              <a:rPr lang="en-US" dirty="0" smtClean="0"/>
              <a:t>Chapter 6. As we shall see there, software is potentially protectable by a number of intellectual property rights, such as copyright, design rights, confidentiality and trade marks.</a:t>
            </a:r>
            <a:endParaRPr dirty="0"/>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366053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3019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042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221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lnSpc>
                <a:spcPct val="100000"/>
              </a:lnSpc>
              <a:spcBef>
                <a:spcPts val="0"/>
              </a:spcBef>
              <a:spcAft>
                <a:spcPts val="0"/>
              </a:spcAft>
              <a:buSzPts val="1400"/>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494308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541936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2385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5828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5022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1131984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2035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190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42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6849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202124"/>
                </a:solidFill>
                <a:latin typeface="arial"/>
                <a:ea typeface="arial"/>
                <a:cs typeface="arial"/>
                <a:sym typeface="arial"/>
              </a:rPr>
              <a:t>Arbitration is </a:t>
            </a:r>
            <a:r>
              <a:rPr lang="en-US" b="1" i="0">
                <a:solidFill>
                  <a:srgbClr val="202124"/>
                </a:solidFill>
                <a:latin typeface="arial"/>
                <a:ea typeface="arial"/>
                <a:cs typeface="arial"/>
                <a:sym typeface="arial"/>
              </a:rPr>
              <a:t>a procedure in which a dispute is submitted, by agreement of the parties</a:t>
            </a:r>
            <a:r>
              <a:rPr lang="en-US" b="0" i="0">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3554979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4957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6157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09088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43454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16083418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3809750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1846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176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1296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684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2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1316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966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34889"/>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to be produced ?</a:t>
            </a:r>
            <a:endParaRPr/>
          </a:p>
          <a:p>
            <a:pPr marL="228600" lvl="0" indent="-228600" algn="l" rtl="0">
              <a:lnSpc>
                <a:spcPct val="90000"/>
              </a:lnSpc>
              <a:spcBef>
                <a:spcPts val="1000"/>
              </a:spcBef>
              <a:spcAft>
                <a:spcPts val="0"/>
              </a:spcAft>
              <a:buClr>
                <a:schemeClr val="dk1"/>
              </a:buClr>
              <a:buSzPts val="2800"/>
              <a:buChar char="•"/>
            </a:pPr>
            <a:r>
              <a:rPr lang="en-US"/>
              <a:t>What is to be delivered?</a:t>
            </a:r>
            <a:endParaRPr/>
          </a:p>
          <a:p>
            <a:pPr marL="228600" lvl="0" indent="-228600" algn="l" rtl="0">
              <a:lnSpc>
                <a:spcPct val="90000"/>
              </a:lnSpc>
              <a:spcBef>
                <a:spcPts val="1000"/>
              </a:spcBef>
              <a:spcAft>
                <a:spcPts val="0"/>
              </a:spcAft>
              <a:buClr>
                <a:schemeClr val="dk1"/>
              </a:buClr>
              <a:buSzPts val="2800"/>
              <a:buChar char="•"/>
            </a:pPr>
            <a:r>
              <a:rPr lang="en-US"/>
              <a:t>Ownership of rights</a:t>
            </a:r>
            <a:endParaRPr/>
          </a:p>
          <a:p>
            <a:pPr marL="228600" lvl="0" indent="-228600" algn="l" rtl="0">
              <a:lnSpc>
                <a:spcPct val="90000"/>
              </a:lnSpc>
              <a:spcBef>
                <a:spcPts val="1000"/>
              </a:spcBef>
              <a:spcAft>
                <a:spcPts val="0"/>
              </a:spcAft>
              <a:buClr>
                <a:schemeClr val="dk1"/>
              </a:buClr>
              <a:buSzPts val="2800"/>
              <a:buChar char="•"/>
            </a:pPr>
            <a:r>
              <a:rPr lang="en-US"/>
              <a:t>Payment terms</a:t>
            </a:r>
            <a:endParaRPr/>
          </a:p>
          <a:p>
            <a:pPr marL="228600" lvl="0" indent="-228600" algn="l" rtl="0">
              <a:lnSpc>
                <a:spcPct val="90000"/>
              </a:lnSpc>
              <a:spcBef>
                <a:spcPts val="1000"/>
              </a:spcBef>
              <a:spcAft>
                <a:spcPts val="0"/>
              </a:spcAft>
              <a:buClr>
                <a:schemeClr val="dk1"/>
              </a:buClr>
              <a:buSzPts val="2800"/>
              <a:buChar char="•"/>
            </a:pPr>
            <a:r>
              <a:rPr lang="en-US"/>
              <a:t>Calculating payments for delays and changes</a:t>
            </a:r>
            <a:endParaRPr/>
          </a:p>
          <a:p>
            <a:pPr marL="228600" lvl="0" indent="-228600" algn="l" rtl="0">
              <a:lnSpc>
                <a:spcPct val="90000"/>
              </a:lnSpc>
              <a:spcBef>
                <a:spcPts val="1000"/>
              </a:spcBef>
              <a:spcAft>
                <a:spcPts val="0"/>
              </a:spcAft>
              <a:buClr>
                <a:schemeClr val="dk1"/>
              </a:buClr>
              <a:buSzPts val="2800"/>
              <a:buChar char="•"/>
            </a:pPr>
            <a:r>
              <a:rPr lang="en-US"/>
              <a:t>Penalty clauses</a:t>
            </a:r>
            <a:endParaRPr/>
          </a:p>
          <a:p>
            <a:pPr marL="228600" lvl="0" indent="-228600" algn="l" rtl="0">
              <a:lnSpc>
                <a:spcPct val="90000"/>
              </a:lnSpc>
              <a:spcBef>
                <a:spcPts val="1000"/>
              </a:spcBef>
              <a:spcAft>
                <a:spcPts val="0"/>
              </a:spcAft>
              <a:buClr>
                <a:schemeClr val="dk1"/>
              </a:buClr>
              <a:buSzPts val="2800"/>
              <a:buChar char="•"/>
            </a:pPr>
            <a:r>
              <a:rPr lang="en-US"/>
              <a:t>Obligations o f the client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Standards and method of working</a:t>
            </a:r>
            <a:endParaRPr/>
          </a:p>
          <a:p>
            <a:pPr marL="228600" lvl="0" indent="-228600" algn="l" rtl="0">
              <a:lnSpc>
                <a:spcPct val="90000"/>
              </a:lnSpc>
              <a:spcBef>
                <a:spcPts val="1000"/>
              </a:spcBef>
              <a:spcAft>
                <a:spcPts val="0"/>
              </a:spcAft>
              <a:buClr>
                <a:schemeClr val="dk1"/>
              </a:buClr>
              <a:buSzPts val="2800"/>
              <a:buChar char="•"/>
            </a:pPr>
            <a:r>
              <a:rPr lang="en-US"/>
              <a:t>Progress meetings</a:t>
            </a:r>
            <a:endParaRPr/>
          </a:p>
          <a:p>
            <a:pPr marL="228600" lvl="0" indent="-228600" algn="l" rtl="0">
              <a:lnSpc>
                <a:spcPct val="90000"/>
              </a:lnSpc>
              <a:spcBef>
                <a:spcPts val="1000"/>
              </a:spcBef>
              <a:spcAft>
                <a:spcPts val="0"/>
              </a:spcAft>
              <a:buClr>
                <a:schemeClr val="dk1"/>
              </a:buClr>
              <a:buSzPts val="2800"/>
              <a:buChar char="•"/>
            </a:pPr>
            <a:r>
              <a:rPr lang="en-US"/>
              <a:t>Project managers</a:t>
            </a:r>
            <a:endParaRPr/>
          </a:p>
          <a:p>
            <a:pPr marL="228600" lvl="0" indent="-228600" algn="l" rtl="0">
              <a:lnSpc>
                <a:spcPct val="90000"/>
              </a:lnSpc>
              <a:spcBef>
                <a:spcPts val="1000"/>
              </a:spcBef>
              <a:spcAft>
                <a:spcPts val="0"/>
              </a:spcAft>
              <a:buClr>
                <a:schemeClr val="dk1"/>
              </a:buClr>
              <a:buSzPts val="2800"/>
              <a:buChar char="•"/>
            </a:pPr>
            <a:r>
              <a:rPr lang="en-US"/>
              <a:t>Acceptance procedure</a:t>
            </a:r>
            <a:endParaRPr/>
          </a:p>
          <a:p>
            <a:pPr marL="228600" lvl="0" indent="-228600" algn="l" rtl="0">
              <a:lnSpc>
                <a:spcPct val="90000"/>
              </a:lnSpc>
              <a:spcBef>
                <a:spcPts val="1000"/>
              </a:spcBef>
              <a:spcAft>
                <a:spcPts val="0"/>
              </a:spcAft>
              <a:buClr>
                <a:schemeClr val="dk1"/>
              </a:buClr>
              <a:buSzPts val="2800"/>
              <a:buChar char="•"/>
            </a:pPr>
            <a:r>
              <a:rPr lang="en-US"/>
              <a:t>Warranty and maintenance</a:t>
            </a:r>
            <a:endParaRPr/>
          </a:p>
          <a:p>
            <a:pPr marL="228600" lvl="0" indent="-228600" algn="l" rtl="0">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contract states what is to be produced.</a:t>
            </a:r>
            <a:endParaRPr/>
          </a:p>
          <a:p>
            <a:pPr marL="228600" lvl="0" indent="-228600" algn="l" rtl="0">
              <a:lnSpc>
                <a:spcPct val="90000"/>
              </a:lnSpc>
              <a:spcBef>
                <a:spcPts val="1000"/>
              </a:spcBef>
              <a:spcAft>
                <a:spcPts val="0"/>
              </a:spcAft>
              <a:buClr>
                <a:schemeClr val="dk1"/>
              </a:buClr>
              <a:buSzPct val="100000"/>
              <a:buChar char="•"/>
            </a:pPr>
            <a:r>
              <a:rPr lang="en-US"/>
              <a:t>the standard terms and conditions refer to an annex and the annex then refers to a separate document which constitutes the requirements specification</a:t>
            </a:r>
            <a:endParaRPr/>
          </a:p>
          <a:p>
            <a:pPr marL="228600" lvl="0" indent="-228600" algn="l" rtl="0">
              <a:lnSpc>
                <a:spcPct val="90000"/>
              </a:lnSpc>
              <a:spcBef>
                <a:spcPts val="1000"/>
              </a:spcBef>
              <a:spcAft>
                <a:spcPts val="0"/>
              </a:spcAft>
              <a:buClr>
                <a:schemeClr val="dk1"/>
              </a:buClr>
              <a:buSzPct val="100000"/>
              <a:buChar char="•"/>
            </a:pPr>
            <a:r>
              <a:rPr lang="en-US"/>
              <a:t>reference to the requirements specification identifies that document uniquely</a:t>
            </a:r>
            <a:endParaRPr/>
          </a:p>
          <a:p>
            <a:pPr marL="228600" lvl="0" indent="-228600" algn="l" rtl="0">
              <a:lnSpc>
                <a:spcPct val="90000"/>
              </a:lnSpc>
              <a:spcBef>
                <a:spcPts val="1000"/>
              </a:spcBef>
              <a:spcAft>
                <a:spcPts val="0"/>
              </a:spcAft>
              <a:buClr>
                <a:schemeClr val="dk1"/>
              </a:buClr>
              <a:buSzPct val="100000"/>
              <a:buChar char="•"/>
            </a:pPr>
            <a:r>
              <a:rPr lang="en-US"/>
              <a:t>A specification sets out the detailed requirements of the client. Ideally, the specification should be complete, consistent and accurate and set out all that the client wants to be done in the performance of the contract. </a:t>
            </a:r>
            <a:endParaRPr/>
          </a:p>
          <a:p>
            <a:pPr marL="228600" lvl="0" indent="-228600" algn="l" rtl="0">
              <a:lnSpc>
                <a:spcPct val="90000"/>
              </a:lnSpc>
              <a:spcBef>
                <a:spcPts val="1000"/>
              </a:spcBef>
              <a:spcAft>
                <a:spcPts val="0"/>
              </a:spcAft>
              <a:buClr>
                <a:schemeClr val="dk1"/>
              </a:buClr>
              <a:buSzPct val="100000"/>
              <a:buChar char="•"/>
            </a:pPr>
            <a:r>
              <a:rPr lang="en-US"/>
              <a:t>Unfortunately, we know that it is very difficult to achieve this ideal standard and, even if we succeed, the requirements of the client may evolve as the contract proceeds, and sometimes the changes may be substantial.</a:t>
            </a:r>
            <a:endParaRPr/>
          </a:p>
          <a:p>
            <a:pPr marL="228600" lvl="0" indent="-228600" algn="l" rtl="0">
              <a:lnSpc>
                <a:spcPct val="90000"/>
              </a:lnSpc>
              <a:spcBef>
                <a:spcPts val="1000"/>
              </a:spcBef>
              <a:spcAft>
                <a:spcPts val="0"/>
              </a:spcAft>
              <a:buClr>
                <a:schemeClr val="dk1"/>
              </a:buClr>
              <a:buSzPct val="100000"/>
              <a:buChar char="•"/>
            </a:pPr>
            <a:r>
              <a:rPr lang="en-US"/>
              <a:t>Solution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marL="228600" lvl="0" indent="-228600" algn="l" rtl="0">
              <a:lnSpc>
                <a:spcPct val="90000"/>
              </a:lnSpc>
              <a:spcBef>
                <a:spcPts val="1000"/>
              </a:spcBef>
              <a:spcAft>
                <a:spcPts val="0"/>
              </a:spcAft>
              <a:buClr>
                <a:schemeClr val="dk1"/>
              </a:buClr>
              <a:buSzPct val="100000"/>
              <a:buChar char="•"/>
            </a:pPr>
            <a:r>
              <a:rPr lang="en-US"/>
              <a:t>contract states what precisely is to be provided</a:t>
            </a:r>
            <a:endParaRPr/>
          </a:p>
          <a:p>
            <a:pPr marL="228600" lvl="0" indent="-228600" algn="l" rtl="0">
              <a:lnSpc>
                <a:spcPct val="90000"/>
              </a:lnSpc>
              <a:spcBef>
                <a:spcPts val="1000"/>
              </a:spcBef>
              <a:spcAft>
                <a:spcPts val="0"/>
              </a:spcAft>
              <a:buClr>
                <a:schemeClr val="dk1"/>
              </a:buClr>
              <a:buSzPct val="100000"/>
              <a:buChar char="•"/>
            </a:pPr>
            <a:r>
              <a:rPr lang="en-US"/>
              <a:t>list of possibilities: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source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user training;</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1003453" y="1227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dirty="0"/>
              <a:t>contract should also state just what legal rights are being passed by the software house to the client under the contract.</a:t>
            </a:r>
            <a:endParaRPr dirty="0"/>
          </a:p>
          <a:p>
            <a:pPr marL="228600" lvl="0" indent="-228600" algn="l" rtl="0">
              <a:lnSpc>
                <a:spcPct val="90000"/>
              </a:lnSpc>
              <a:spcBef>
                <a:spcPts val="1000"/>
              </a:spcBef>
              <a:spcAft>
                <a:spcPts val="0"/>
              </a:spcAft>
              <a:buClr>
                <a:schemeClr val="dk1"/>
              </a:buClr>
              <a:buSzPct val="100000"/>
              <a:buChar char="•"/>
            </a:pPr>
            <a:r>
              <a:rPr lang="en-US" dirty="0"/>
              <a:t>Ownership in physical items such as books, documents or discs will usually pass from the software house to the client, but other intangible rights, known as intellectual property rights should be addressed</a:t>
            </a:r>
            <a:endParaRPr dirty="0"/>
          </a:p>
          <a:p>
            <a:pPr marL="228600" lvl="0" indent="-228600" algn="l" rtl="0">
              <a:lnSpc>
                <a:spcPct val="90000"/>
              </a:lnSpc>
              <a:spcBef>
                <a:spcPts val="1000"/>
              </a:spcBef>
              <a:spcAft>
                <a:spcPts val="0"/>
              </a:spcAft>
              <a:buClr>
                <a:schemeClr val="dk1"/>
              </a:buClr>
              <a:buSzPct val="100000"/>
              <a:buChar char="•"/>
            </a:pPr>
            <a:r>
              <a:rPr lang="en-US" dirty="0"/>
              <a:t>Read page 106,107</a:t>
            </a:r>
            <a:endParaRPr dirty="0"/>
          </a:p>
          <a:p>
            <a:pPr marL="228600" lvl="0" indent="-228600" algn="l" rtl="0">
              <a:lnSpc>
                <a:spcPct val="90000"/>
              </a:lnSpc>
              <a:spcBef>
                <a:spcPts val="1000"/>
              </a:spcBef>
              <a:spcAft>
                <a:spcPts val="0"/>
              </a:spcAft>
              <a:buClr>
                <a:schemeClr val="dk1"/>
              </a:buClr>
              <a:buSzPct val="100000"/>
              <a:buChar char="•"/>
            </a:pPr>
            <a:r>
              <a:rPr lang="en-US" dirty="0"/>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a:t>
            </a:r>
            <a:r>
              <a:rPr lang="en-US" dirty="0" err="1" smtClean="0"/>
              <a:t>licence</a:t>
            </a:r>
            <a:endParaRPr lang="en-US" dirty="0" smtClean="0"/>
          </a:p>
          <a:p>
            <a:pPr marL="228600" lvl="0" indent="-228600">
              <a:buSzPct val="100000"/>
            </a:pPr>
            <a:r>
              <a:rPr lang="en-US" dirty="0" smtClean="0"/>
              <a:t>Client </a:t>
            </a:r>
            <a:r>
              <a:rPr lang="en-US" dirty="0"/>
              <a:t>will often want exclusivity. This can be achieved in a variety of </a:t>
            </a:r>
            <a:r>
              <a:rPr lang="en-US" dirty="0" smtClean="0"/>
              <a:t>ways</a:t>
            </a:r>
          </a:p>
          <a:p>
            <a:pPr marL="685800" lvl="1" indent="-228600">
              <a:buSzPct val="100000"/>
            </a:pPr>
            <a:r>
              <a:rPr lang="en-US" dirty="0" smtClean="0"/>
              <a:t>Client can be outright owner of the copyright</a:t>
            </a:r>
            <a:endParaRPr dirty="0"/>
          </a:p>
          <a:p>
            <a:pPr marL="685800" lvl="1" indent="-228600">
              <a:spcBef>
                <a:spcPts val="1000"/>
              </a:spcBef>
              <a:buSzPct val="100000"/>
            </a:pPr>
            <a:r>
              <a:rPr lang="en-US" dirty="0"/>
              <a:t>If the client has an exclusive </a:t>
            </a:r>
            <a:r>
              <a:rPr lang="en-US" dirty="0" err="1"/>
              <a:t>licence</a:t>
            </a:r>
            <a:r>
              <a:rPr lang="en-US" dirty="0"/>
              <a:t> to use the software, it is the only organization entitled to use it. If the client takes ownership of the software or has an exclusive right to use it, the software house cannot make money from the software by licensing others to use it.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r>
              <a:rPr lang="en-US"/>
              <a:t/>
            </a: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the supplier retains the copyright, major problems can arise for the client if the </a:t>
            </a:r>
            <a:r>
              <a:rPr lang="en-US" b="1"/>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marL="228600" lvl="0" indent="-228600" algn="l" rtl="0">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lang="en-US" b="1"/>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marL="228600" lvl="0" indent="-228600" algn="l" rtl="0">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marL="228600" lvl="0" indent="-228600" algn="l" rtl="0">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marL="228600" lvl="0" indent="-228600" algn="l" rtl="0">
              <a:lnSpc>
                <a:spcPct val="90000"/>
              </a:lnSpc>
              <a:spcBef>
                <a:spcPts val="1000"/>
              </a:spcBef>
              <a:spcAft>
                <a:spcPts val="0"/>
              </a:spcAft>
              <a:buClr>
                <a:schemeClr val="dk1"/>
              </a:buClr>
              <a:buSzPts val="2800"/>
              <a:buChar char="•"/>
            </a:pPr>
            <a:r>
              <a:rPr lang="en-US"/>
              <a:t>Contracts serve the following purpose: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Contracts set out the </a:t>
            </a:r>
            <a:r>
              <a:rPr lang="en-US" b="1"/>
              <a:t>agreement</a:t>
            </a:r>
            <a:r>
              <a:rPr lang="en-US"/>
              <a:t> between the parties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they set out the </a:t>
            </a:r>
            <a:r>
              <a:rPr lang="en-US" b="1"/>
              <a:t>aims</a:t>
            </a:r>
            <a:r>
              <a:rPr lang="en-US"/>
              <a:t> of the parties;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provide for </a:t>
            </a:r>
            <a:r>
              <a:rPr lang="en-US" b="1"/>
              <a:t>matters arising </a:t>
            </a:r>
            <a:r>
              <a:rPr lang="en-US"/>
              <a:t>while the contract is running,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ways of </a:t>
            </a:r>
            <a:r>
              <a:rPr lang="en-US" b="1"/>
              <a:t>terminating</a:t>
            </a:r>
            <a:r>
              <a:rPr lang="en-US"/>
              <a:t> the contract and the consequences of termination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marL="228600" lvl="0" indent="-228600" algn="l" rtl="0">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marL="228600" lvl="0" indent="-228600" algn="l" rtl="0">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marL="228600" lvl="0" indent="-228600" algn="l" rtl="0">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marL="228600" lvl="0" indent="-228600" algn="l" rtl="0">
              <a:lnSpc>
                <a:spcPct val="90000"/>
              </a:lnSpc>
              <a:spcBef>
                <a:spcPts val="1000"/>
              </a:spcBef>
              <a:spcAft>
                <a:spcPts val="0"/>
              </a:spcAft>
              <a:buClr>
                <a:schemeClr val="dk1"/>
              </a:buClr>
              <a:buSzPct val="100000"/>
              <a:buChar char="•"/>
            </a:pPr>
            <a:r>
              <a:rPr lang="en-US"/>
              <a:t>Suppliers are very reluctant to accept penalty clauses</a:t>
            </a:r>
            <a:endParaRPr/>
          </a:p>
          <a:p>
            <a:pPr marL="228600" lvl="0" indent="-228600" algn="l" rtl="0">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marL="228600" lvl="0" indent="-228600" algn="l" rtl="0">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marL="228600" lvl="0" indent="-228600" algn="l" rtl="0">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marL="228600" lvl="0" indent="-228600" algn="l" rtl="0">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marL="228600" lvl="0" indent="-228600" algn="l" rtl="0">
              <a:lnSpc>
                <a:spcPct val="90000"/>
              </a:lnSpc>
              <a:spcBef>
                <a:spcPts val="1000"/>
              </a:spcBef>
              <a:spcAft>
                <a:spcPts val="0"/>
              </a:spcAft>
              <a:buClr>
                <a:schemeClr val="dk1"/>
              </a:buClr>
              <a:buSzPct val="100000"/>
              <a:buChar char="•"/>
            </a:pPr>
            <a:r>
              <a:rPr lang="en-US"/>
              <a:t>provide access to appropriate members of staff; </a:t>
            </a:r>
            <a:endParaRPr/>
          </a:p>
          <a:p>
            <a:pPr marL="228600" lvl="0" indent="-228600" algn="l" rtl="0">
              <a:lnSpc>
                <a:spcPct val="90000"/>
              </a:lnSpc>
              <a:spcBef>
                <a:spcPts val="1000"/>
              </a:spcBef>
              <a:spcAft>
                <a:spcPts val="0"/>
              </a:spcAft>
              <a:buClr>
                <a:schemeClr val="dk1"/>
              </a:buClr>
              <a:buSzPct val="100000"/>
              <a:buChar char="•"/>
            </a:pPr>
            <a:r>
              <a:rPr lang="en-US"/>
              <a:t>provide machine facilities for development and testing;</a:t>
            </a:r>
            <a:endParaRPr/>
          </a:p>
          <a:p>
            <a:pPr marL="228600" lvl="0" indent="-228600" algn="l" rtl="0">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marL="228600" lvl="0" indent="-228600" algn="l" rtl="0">
              <a:lnSpc>
                <a:spcPct val="90000"/>
              </a:lnSpc>
              <a:spcBef>
                <a:spcPts val="1000"/>
              </a:spcBef>
              <a:spcAft>
                <a:spcPts val="0"/>
              </a:spcAft>
              <a:buClr>
                <a:schemeClr val="dk1"/>
              </a:buClr>
              <a:buSzPct val="100000"/>
              <a:buChar char="•"/>
            </a:pPr>
            <a:r>
              <a:rPr lang="en-US"/>
              <a:t>provide data communications facilities to the site. </a:t>
            </a:r>
            <a:endParaRPr/>
          </a:p>
          <a:p>
            <a:pPr marL="228600" lvl="0" indent="-228600" algn="l" rtl="0">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marL="228600" lvl="0" indent="-228600" algn="l" rtl="0">
              <a:lnSpc>
                <a:spcPct val="90000"/>
              </a:lnSpc>
              <a:spcBef>
                <a:spcPts val="1000"/>
              </a:spcBef>
              <a:spcAft>
                <a:spcPts val="0"/>
              </a:spcAft>
              <a:buClr>
                <a:schemeClr val="dk1"/>
              </a:buClr>
              <a:buSzPts val="2800"/>
              <a:buChar char="•"/>
            </a:pPr>
            <a:r>
              <a:rPr lang="en-US"/>
              <a:t>More sophisticated clients will have their own procedures</a:t>
            </a:r>
            <a:endParaRPr/>
          </a:p>
          <a:p>
            <a:pPr marL="228600" lvl="0" indent="-228600" algn="l" rtl="0">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marL="228600" lvl="0" indent="-228600" algn="l" rtl="0">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marL="228600" lvl="0" indent="-228600" algn="l" rtl="0">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marL="228600" lvl="0" indent="-228600" algn="l" rtl="0">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marL="228600" lvl="0" indent="-228600" algn="l" rtl="0">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marL="228600" lvl="0" indent="-228600" algn="l" rtl="0">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marL="228600" lvl="0" indent="-228600" algn="l" rtl="0">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Termination of the contract</a:t>
            </a:r>
            <a:endParaRPr/>
          </a:p>
        </p:txBody>
      </p:sp>
      <p:sp>
        <p:nvSpPr>
          <p:cNvPr id="244" name="Google Shape;24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Termination of the contract</a:t>
            </a:r>
            <a:r>
              <a:rPr lang="en-US"/>
              <a: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Court action to resolve a contractual dispute is likely to be expensive.</a:t>
            </a:r>
            <a:endParaRPr/>
          </a:p>
          <a:p>
            <a:pPr marL="228600" lvl="0" indent="-228600" algn="l" rtl="0">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marL="228600" lvl="0" indent="-228600" algn="l" rtl="0">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marL="228600" lvl="0" indent="-228600" algn="l" rtl="0">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marL="228600" lvl="0" indent="-228600" algn="l" rtl="0">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marL="228600" lvl="0" indent="-228600" algn="l" rtl="0">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marL="228600" lvl="0" indent="-228600" algn="l" rtl="0">
              <a:lnSpc>
                <a:spcPct val="90000"/>
              </a:lnSpc>
              <a:spcBef>
                <a:spcPts val="1000"/>
              </a:spcBef>
              <a:spcAft>
                <a:spcPts val="0"/>
              </a:spcAft>
              <a:buClr>
                <a:schemeClr val="dk1"/>
              </a:buClr>
              <a:buSzPts val="2800"/>
              <a:buChar char="•"/>
            </a:pPr>
            <a:r>
              <a:rPr lang="en-US" b="1"/>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 hire;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time and materials;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marL="228600" lvl="0" indent="-228600" algn="l" rtl="0">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marL="228600" lvl="0" indent="-228600" algn="l" rtl="0">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838200" y="4132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marL="228600" lvl="0" indent="-228600" algn="l" rtl="0">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marL="228600" lvl="0" indent="-228600" algn="l" rtl="0">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marL="228600" lvl="0" indent="-228600" algn="l" rtl="0">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marL="228600" lvl="0" indent="-228600" algn="l" rtl="0">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marL="228600" lvl="0" indent="-228600" algn="l" rtl="0">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marL="228600" lvl="0" indent="-228600" algn="l" rtl="0">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marL="228600" lvl="0" indent="-228600" algn="l" rtl="0">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marL="228600" lvl="0" indent="-228600" algn="l" rtl="0">
              <a:lnSpc>
                <a:spcPct val="90000"/>
              </a:lnSpc>
              <a:spcBef>
                <a:spcPts val="1000"/>
              </a:spcBef>
              <a:spcAft>
                <a:spcPts val="0"/>
              </a:spcAft>
              <a:buClr>
                <a:schemeClr val="dk1"/>
              </a:buClr>
              <a:buSzPts val="2800"/>
              <a:buChar char="•"/>
            </a:pPr>
            <a:r>
              <a:rPr lang="en-US"/>
              <a:t>such as delay payments and acceptance testing do not; </a:t>
            </a:r>
            <a:endParaRPr/>
          </a:p>
          <a:p>
            <a:pPr marL="228600" lvl="0" indent="-228600" algn="l" rtl="0">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marL="228600" lvl="0" indent="-228600" algn="l" rtl="0">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You hire team of consultants</a:t>
            </a:r>
            <a:endParaRPr/>
          </a:p>
          <a:p>
            <a:pPr marL="228600" lvl="0" indent="-228600" algn="l" rtl="0">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marL="228600" lvl="0" indent="-228600" algn="l" rtl="0">
              <a:lnSpc>
                <a:spcPct val="90000"/>
              </a:lnSpc>
              <a:spcBef>
                <a:spcPts val="1000"/>
              </a:spcBef>
              <a:spcAft>
                <a:spcPts val="0"/>
              </a:spcAft>
              <a:buClr>
                <a:schemeClr val="dk1"/>
              </a:buClr>
              <a:buSzPts val="2800"/>
              <a:buChar char="•"/>
            </a:pPr>
            <a:r>
              <a:rPr lang="en-US"/>
              <a:t>The end product of a consultancy project is therefore usually a report or other document</a:t>
            </a:r>
            <a:endParaRPr/>
          </a:p>
          <a:p>
            <a:pPr marL="228600" lvl="0" indent="-228600" algn="l" rtl="0">
              <a:lnSpc>
                <a:spcPct val="90000"/>
              </a:lnSpc>
              <a:spcBef>
                <a:spcPts val="1000"/>
              </a:spcBef>
              <a:spcAft>
                <a:spcPts val="0"/>
              </a:spcAft>
              <a:buClr>
                <a:schemeClr val="dk1"/>
              </a:buClr>
              <a:buSzPts val="2800"/>
              <a:buChar char="•"/>
            </a:pPr>
            <a:r>
              <a:rPr lang="en-US"/>
              <a:t>Consultancy projects are usually undertaken for a fixed price but the form of contract is very much simpler than the fixed price contracts so far described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marL="228600" lvl="0" indent="-228600" algn="l" rtl="0">
              <a:lnSpc>
                <a:spcPct val="90000"/>
              </a:lnSpc>
              <a:spcBef>
                <a:spcPts val="1000"/>
              </a:spcBef>
              <a:spcAft>
                <a:spcPts val="0"/>
              </a:spcAft>
              <a:buClr>
                <a:schemeClr val="dk1"/>
              </a:buClr>
              <a:buSzPts val="2800"/>
              <a:buChar char="•"/>
            </a:pPr>
            <a:r>
              <a:rPr lang="en-US"/>
              <a:t>Example: ship to carry a cargo</a:t>
            </a:r>
            <a:endParaRPr/>
          </a:p>
          <a:p>
            <a:pPr marL="228600" lvl="0" indent="-228600" algn="l" rtl="0">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Methods of payment.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a:p>
          <a:p>
            <a:pPr marL="228600" lvl="0" indent="-228600" algn="l" rtl="0">
              <a:lnSpc>
                <a:spcPct val="90000"/>
              </a:lnSpc>
              <a:spcBef>
                <a:spcPts val="1000"/>
              </a:spcBef>
              <a:spcAft>
                <a:spcPts val="0"/>
              </a:spcAft>
              <a:buClr>
                <a:schemeClr val="dk1"/>
              </a:buClr>
              <a:buSzPts val="2600"/>
              <a:buChar char="•"/>
            </a:pPr>
            <a:r>
              <a:rPr lang="en-US" sz="2600"/>
              <a:t>Hilary Pearson 1 made a very telling statement when she said that, while optimists make the best deal makers, pessimists make the best contract writers. </a:t>
            </a:r>
            <a:endParaRPr sz="2600"/>
          </a:p>
          <a:p>
            <a:pPr marL="228600" lvl="0" indent="-228600" algn="l" rtl="0">
              <a:lnSpc>
                <a:spcPct val="90000"/>
              </a:lnSpc>
              <a:spcBef>
                <a:spcPts val="1000"/>
              </a:spcBef>
              <a:spcAft>
                <a:spcPts val="0"/>
              </a:spcAft>
              <a:buClr>
                <a:schemeClr val="dk1"/>
              </a:buClr>
              <a:buSzPts val="2600"/>
              <a:buChar char="•"/>
            </a:pPr>
            <a:r>
              <a:rPr lang="en-US" sz="260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r>
              <a:rPr lang="en-US" sz="2400"/>
              <a:t/>
            </a:r>
            <a:br>
              <a:rPr lang="en-US" sz="2400"/>
            </a:br>
            <a:r>
              <a:rPr lang="en-US" sz="2400"/>
              <a:t/>
            </a:r>
            <a:br>
              <a:rPr lang="en-US" sz="2400"/>
            </a:br>
            <a:r>
              <a:rPr lang="en-US" sz="2400"/>
              <a:t> </a:t>
            </a:r>
            <a:br>
              <a:rPr lang="en-US" sz="2400"/>
            </a:b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a:spLocks noGrp="1"/>
          </p:cNvSpPr>
          <p:nvPr>
            <p:ph type="body" idx="1"/>
          </p:nvPr>
        </p:nvSpPr>
        <p:spPr>
          <a:xfrm>
            <a:off x="838200" y="18653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marL="228600" lvl="0" indent="-228600" algn="l" rtl="0">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marL="228600" lvl="0" indent="-228600" algn="l" rtl="0">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marL="228600" lvl="0" indent="-228600" algn="l" rtl="0">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marL="228600" lvl="0" indent="-228600" algn="l" rtl="0">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Producing a good contract costs a lot of money; </a:t>
            </a:r>
            <a:endParaRPr/>
          </a:p>
          <a:p>
            <a:pPr marL="228600" lvl="0" indent="-228600" algn="l" rtl="0">
              <a:lnSpc>
                <a:spcPct val="90000"/>
              </a:lnSpc>
              <a:spcBef>
                <a:spcPts val="1000"/>
              </a:spcBef>
              <a:spcAft>
                <a:spcPts val="0"/>
              </a:spcAft>
              <a:buClr>
                <a:schemeClr val="dk1"/>
              </a:buClr>
              <a:buSzPct val="100000"/>
              <a:buChar char="•"/>
            </a:pPr>
            <a:r>
              <a:rPr lang="en-US"/>
              <a:t>good commercial lawyers are not cheap.</a:t>
            </a:r>
            <a:endParaRPr/>
          </a:p>
          <a:p>
            <a:pPr marL="228600" lvl="0" indent="-228600" algn="l" rtl="0">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marL="0" lvl="0" indent="0" algn="l" rtl="0">
              <a:lnSpc>
                <a:spcPct val="90000"/>
              </a:lnSpc>
              <a:spcBef>
                <a:spcPts val="1000"/>
              </a:spcBef>
              <a:spcAft>
                <a:spcPts val="0"/>
              </a:spcAft>
              <a:buClr>
                <a:schemeClr val="dk1"/>
              </a:buClr>
              <a:buSzPct val="100000"/>
              <a:buNone/>
            </a:pPr>
            <a:r>
              <a:rPr lang="en-US" b="1"/>
              <a:t>Structure of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short </a:t>
            </a:r>
            <a:r>
              <a:rPr lang="en-US" b="1"/>
              <a:t>introductory section </a:t>
            </a:r>
            <a:r>
              <a:rPr lang="en-US"/>
              <a:t>which specifies, among other things the names of the parties to the contract;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t>
            </a:r>
            <a:r>
              <a:rPr lang="en-US" b="1"/>
              <a:t>standard terms and conditions</a:t>
            </a:r>
            <a:r>
              <a:rPr lang="en-US"/>
              <a: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appendices or </a:t>
            </a:r>
            <a:r>
              <a:rPr lang="en-US" b="1"/>
              <a:t>annexes</a:t>
            </a:r>
            <a:r>
              <a:rPr lang="en-US"/>
              <a:t>. (</a:t>
            </a:r>
            <a:r>
              <a:rPr lang="en-US" b="0" i="0">
                <a:solidFill>
                  <a:srgbClr val="202124"/>
                </a:solidFill>
                <a:latin typeface="arial"/>
                <a:ea typeface="arial"/>
                <a:cs typeface="arial"/>
                <a:sym typeface="arial"/>
              </a:rPr>
              <a:t>an addition to a document.)</a:t>
            </a:r>
            <a:endParaRPr/>
          </a:p>
          <a:p>
            <a:pPr marL="0" lvl="0" indent="0" algn="l" rtl="0">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3335</Words>
  <Application>Microsoft Office PowerPoint</Application>
  <PresentationFormat>Widescreen</PresentationFormat>
  <Paragraphs>202</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Open Sans</vt:lpstr>
      <vt:lpstr>Arial</vt:lpstr>
      <vt:lpstr>Calibri</vt:lpstr>
      <vt:lpstr>Office Theme</vt:lpstr>
      <vt:lpstr>Computer Contracts</vt:lpstr>
      <vt:lpstr>Introduction</vt:lpstr>
      <vt:lpstr>Introduction</vt:lpstr>
      <vt:lpstr>Introduction</vt:lpstr>
      <vt:lpstr>Introduction</vt:lpstr>
      <vt:lpstr>Introduction</vt:lpstr>
      <vt:lpstr>Introduction</vt:lpstr>
      <vt:lpstr>Introduction</vt:lpstr>
      <vt:lpstr>Contracts for the supply of custom-built software at a fixed price</vt:lpstr>
      <vt:lpstr>Issues dealt with standard terms and conditions</vt:lpstr>
      <vt:lpstr>Issues dealt with standard terms and conditions</vt:lpstr>
      <vt:lpstr>What is to be produced</vt:lpstr>
      <vt:lpstr>What is to be delivered</vt:lpstr>
      <vt:lpstr>Ownership of rights</vt:lpstr>
      <vt:lpstr>Ownership of rights</vt:lpstr>
      <vt:lpstr>Ownership of rights</vt:lpstr>
      <vt:lpstr>Confidentiality</vt:lpstr>
      <vt:lpstr>Payment terms</vt:lpstr>
      <vt:lpstr>Payment terms</vt:lpstr>
      <vt:lpstr>Calculating payments for delays and changes</vt:lpstr>
      <vt:lpstr>Penalty clauses</vt:lpstr>
      <vt:lpstr>Obligations of the client</vt:lpstr>
      <vt:lpstr>Standards and methods of working</vt:lpstr>
      <vt:lpstr>Progress meetings, Project Managers, Acceptance procedure</vt:lpstr>
      <vt:lpstr>Warranty and maintenance</vt:lpstr>
      <vt:lpstr>Termination of the contract</vt:lpstr>
      <vt:lpstr>Arbitration</vt:lpstr>
      <vt:lpstr>Inflation</vt:lpstr>
      <vt:lpstr>Other types of software services contract</vt:lpstr>
      <vt:lpstr>contract hire</vt:lpstr>
      <vt:lpstr>Time and materials</vt:lpstr>
      <vt:lpstr>Time and materials</vt:lpstr>
      <vt:lpstr>Consultancy contract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cp:lastModifiedBy>Waqas</cp:lastModifiedBy>
  <cp:revision>2</cp:revision>
  <dcterms:modified xsi:type="dcterms:W3CDTF">2024-10-06T16:01:17Z</dcterms:modified>
</cp:coreProperties>
</file>