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1.png"/><Relationship Id="rId11" Type="http://schemas.openxmlformats.org/officeDocument/2006/relationships/image" Target="../media/image33.png"/><Relationship Id="rId10" Type="http://schemas.openxmlformats.org/officeDocument/2006/relationships/image" Target="../media/image29.png"/><Relationship Id="rId21" Type="http://schemas.openxmlformats.org/officeDocument/2006/relationships/image" Target="../media/image40.png"/><Relationship Id="rId13" Type="http://schemas.openxmlformats.org/officeDocument/2006/relationships/image" Target="../media/image30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Relationship Id="rId15" Type="http://schemas.openxmlformats.org/officeDocument/2006/relationships/image" Target="../media/image34.png"/><Relationship Id="rId14" Type="http://schemas.openxmlformats.org/officeDocument/2006/relationships/image" Target="../media/image38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5" Type="http://schemas.openxmlformats.org/officeDocument/2006/relationships/image" Target="../media/image22.png"/><Relationship Id="rId19" Type="http://schemas.openxmlformats.org/officeDocument/2006/relationships/image" Target="../media/image42.png"/><Relationship Id="rId6" Type="http://schemas.openxmlformats.org/officeDocument/2006/relationships/image" Target="../media/image20.png"/><Relationship Id="rId18" Type="http://schemas.openxmlformats.org/officeDocument/2006/relationships/image" Target="../media/image39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gov.uk/employment-status/employee" TargetMode="External"/><Relationship Id="rId4" Type="http://schemas.openxmlformats.org/officeDocument/2006/relationships/hyperlink" Target="https://www.gov.uk/employment-status/employe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Issues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Chapter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Situational assessment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Military officers and multinational companies to recruit new graduates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Situational questions in interviews are more valuable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Task assessment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all the skills can be tested in one or more tasks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Nepotism – Cronyism – low risk from both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818794" y="1593974"/>
            <a:ext cx="7885430" cy="314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tools must be reliable and valid.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78790" marR="169545" rtl="0" algn="l">
              <a:lnSpc>
                <a:spcPct val="113684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degree to which the tool measures the same thing  each time it is used.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7620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 should be close for the same person taking the same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over time.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7879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test measure what it is supposed to measure?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762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does a physical ability test really predict the job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of a firefighter?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78790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have an ethical and legal duty to develop good selection  tools.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Staff Training And Development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UK criticized for lack of interest in staff training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In USA – professionals paid to get part time degree – promotions on further qualification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Up to individuals and managers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BCS supports CPD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Managers to take responsibility of CPD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Staff training and development is more important in high tech companies – but also, first thing to be cut with budget is short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928217" y="1510240"/>
            <a:ext cx="7607300" cy="4787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478790" marR="0" rtl="0" algn="l">
              <a:lnSpc>
                <a:spcPct val="94583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 organizational members how to perform current jobs.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worker’s acquire skills to perform effectively.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78790" marR="33718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worker’s skills to enable them to take on  new duties.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41300" marR="0" rtl="0" algn="l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used more often at lower levels of firm, development is common with managers.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91490" rtl="0" algn="l">
              <a:lnSpc>
                <a:spcPct val="77142"/>
              </a:lnSpc>
              <a:spcBef>
                <a:spcPts val="334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Needs Assessment should be taken first to determine  who needs which program and what topics should be  stressed.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569719" y="294131"/>
            <a:ext cx="6137147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632866" y="1757564"/>
            <a:ext cx="8042275" cy="41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28598" lvl="0" marL="426719" marR="0" rtl="0" algn="l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 Work Experiences: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managers must build expertise in many areas.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48055" marR="4635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identified as possible top managers given many  different tasks.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8" lvl="0" marL="426719" marR="0" rtl="0" algn="l">
              <a:lnSpc>
                <a:spcPct val="85357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Education: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tuition reimbursement is common for managers taking classes for MBA or similar.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4805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learning can also be used to reduce travel.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70815" marR="791210" rtl="0" algn="l">
              <a:lnSpc>
                <a:spcPct val="80937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training and development efforts used,  results must be transferred to the workplace.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43483" y="151210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development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REMUNERATION POLICIES AND JOB EVALUATION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Scales – increments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 to cop with market situation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Government hires IT professionals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difference in salaries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professional environment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Salaries varies within guidelines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increase in salaries after threat to leave job?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Comparing relative worth of jobs – jobs to grades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REMUNERATION POLICIES AND JOB EVALUATION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 discrimination legislation – equal pay for work of equal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Job evaluation comes in to play in case of mergers – acquisitions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rapidly growing companies – clarity and consistency while flexibility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REMUNERATION POLICIES AND JOB EVALUATION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 schemes – analytical and non-analytical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Non-analytical – comparing whole jobs without considering individual skills and elements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classification – in public sectors, grades are decided – description of characteristics of jobs decided later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Analytical – assesses each job on basis of different skills and elements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813917" y="1521030"/>
            <a:ext cx="7817484" cy="4787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28600" lvl="0" marL="241300" marR="0" rtl="0" algn="l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level: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firm’s pay incentives compare to other firms in the industry.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can decide to offer low or high relative wages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0" marL="478790" marR="106679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Structure: clusters jobs into categories based on importance,  skills, and other issues.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89642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required (social security, workers comp).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62635" marR="508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(health insurance, day care, and others) are provided  at the employers option.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6263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Cafeteria-style plan: employee can choose the best mix of benefits for them. Can be hard to manage.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2450592" y="294131"/>
            <a:ext cx="437540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645668" y="1443737"/>
            <a:ext cx="2329841" cy="44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Font typeface="Calibri"/>
              <a:buNone/>
            </a:pPr>
            <a:r>
              <a:rPr lang="en-US" sz="2800"/>
              <a:t>Base Wage</a:t>
            </a:r>
            <a:endParaRPr sz="1050"/>
          </a:p>
        </p:txBody>
      </p:sp>
      <p:sp>
        <p:nvSpPr>
          <p:cNvPr id="250" name="Google Shape;250;p31"/>
          <p:cNvSpPr txBox="1"/>
          <p:nvPr/>
        </p:nvSpPr>
        <p:spPr>
          <a:xfrm>
            <a:off x="645668" y="1887448"/>
            <a:ext cx="7784465" cy="2461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-228600" lvl="0" marL="524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Based Pay-paid for the job that is done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50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Competency Based Pay-pay is linked to job-relevant skills,  knowledge, and experience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Incentive Pay-linked to job performance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increase motivation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employees to firm performance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employees trust firm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899915" y="304799"/>
            <a:ext cx="1488947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Issues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Difficult area to legislate clearly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Political battle ground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attention paid to the rights of individual employee – HRM need to comply with anti discrimination legislation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645668" y="1460585"/>
            <a:ext cx="7830184" cy="206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Piece-Rate - Pay for each unit of output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1054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Commissions - Pay from percentage of sales or  profits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Bonuses - Lump sum payments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08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011679" y="304799"/>
            <a:ext cx="5266944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457200" y="1600200"/>
            <a:ext cx="8229600" cy="2526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6540" lvl="0" marL="268605" marR="24955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 </a:t>
            </a:r>
            <a:r>
              <a:rPr lang="en-US"/>
              <a:t>Gain Sharing - teams of employees share in gains  from improvements in productivity or cost saving  measures</a:t>
            </a:r>
            <a:endParaRPr sz="1600"/>
          </a:p>
          <a:p>
            <a:pPr indent="-256540" lvl="0" marL="268605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</a:t>
            </a:r>
            <a:r>
              <a:rPr lang="en-US"/>
              <a:t>Profit Sharing -A percentage of profits earned by a  department or company</a:t>
            </a:r>
            <a:endParaRPr sz="1600"/>
          </a:p>
        </p:txBody>
      </p:sp>
      <p:sp>
        <p:nvSpPr>
          <p:cNvPr id="263" name="Google Shape;263;p33"/>
          <p:cNvSpPr txBox="1"/>
          <p:nvPr/>
        </p:nvSpPr>
        <p:spPr>
          <a:xfrm>
            <a:off x="645668" y="3391691"/>
            <a:ext cx="4582795" cy="2071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Ownership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Stock Ownership Plans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585216" y="304799"/>
            <a:ext cx="8119871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APPRAISAL SCHEMES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Objectives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objectives to achieve in six months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Objectives to be precise, verifiable and quantifiable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Managers and staff aware of organization’s objective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MBO Weaknesses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all objectives easily precisely specified and quantifiable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MBO tend to emphasize on short term objectives instead of long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APPRAISAL SCHEMES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Modern management towards general principles of MBO instead of setting rigid formal objectives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Empowerment; setting at all levels as what is expected from them, leaving on them how they achieve it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645668" y="1456036"/>
            <a:ext cx="8041132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Process of evaluating employee performance</a:t>
            </a:r>
            <a:endParaRPr sz="1100"/>
          </a:p>
        </p:txBody>
      </p:sp>
      <p:sp>
        <p:nvSpPr>
          <p:cNvPr id="282" name="Google Shape;282;p36"/>
          <p:cNvSpPr txBox="1"/>
          <p:nvPr/>
        </p:nvSpPr>
        <p:spPr>
          <a:xfrm>
            <a:off x="645668" y="1887448"/>
            <a:ext cx="6732270" cy="25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-101600" lvl="0" marL="524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related strengths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needs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toward goals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ways to improve performance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and promotion decisions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systematic is better, for the most part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1767839" y="304799"/>
            <a:ext cx="5754623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45668" y="1460585"/>
            <a:ext cx="7551420" cy="284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Appraisal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Appraisal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Degree appraisal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Tendency Error-everyone ranked as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Leniency-individuals are ranked higher than they  deserve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1060703" y="304799"/>
            <a:ext cx="7168895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056132" y="294131"/>
            <a:ext cx="716432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694176" y="17312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899915" y="2002535"/>
            <a:ext cx="1498091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3625850" y="16637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3625850" y="16637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823715" y="1926335"/>
            <a:ext cx="1441703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991100" y="19263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939032" y="1975866"/>
            <a:ext cx="11925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1331975" y="29504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1263650" y="28829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1263650" y="28829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767839" y="3145535"/>
            <a:ext cx="827532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2321051" y="31455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882901" y="3195319"/>
            <a:ext cx="5784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6132576" y="31028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6289547" y="3252215"/>
            <a:ext cx="1594103" cy="7010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6064250" y="3035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064250" y="3035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213347" y="3176016"/>
            <a:ext cx="1537716" cy="4571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476743" y="3176016"/>
            <a:ext cx="330707" cy="457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6507480" y="3419855"/>
            <a:ext cx="949451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7182611" y="341985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6328917" y="3225799"/>
            <a:ext cx="12890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Customers &amp;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980176" y="53141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121908" y="5583935"/>
            <a:ext cx="1624584" cy="457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911850" y="52451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5911850" y="52451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045708" y="5507735"/>
            <a:ext cx="1568195" cy="457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7339583" y="55077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161278" y="5558129"/>
            <a:ext cx="131889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Subordinates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636776" y="53903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1568450" y="5321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1568450" y="5321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162555" y="5583935"/>
            <a:ext cx="646176" cy="457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2534411" y="55839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277617" y="5634329"/>
            <a:ext cx="39751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3617976" y="3332988"/>
            <a:ext cx="2060448" cy="20604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3907535" y="3930396"/>
            <a:ext cx="1557527" cy="9448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3549650" y="3263900"/>
            <a:ext cx="2044700" cy="2044700"/>
          </a:xfrm>
          <a:custGeom>
            <a:rect b="b" l="l" r="r" t="t"/>
            <a:pathLst>
              <a:path extrusionOk="0" h="2044700" w="2044700">
                <a:moveTo>
                  <a:pt x="1022350" y="0"/>
                </a:moveTo>
                <a:lnTo>
                  <a:pt x="974222" y="1112"/>
                </a:lnTo>
                <a:lnTo>
                  <a:pt x="926667" y="4418"/>
                </a:lnTo>
                <a:lnTo>
                  <a:pt x="879734" y="9867"/>
                </a:lnTo>
                <a:lnTo>
                  <a:pt x="833472" y="17411"/>
                </a:lnTo>
                <a:lnTo>
                  <a:pt x="787930" y="27000"/>
                </a:lnTo>
                <a:lnTo>
                  <a:pt x="743157" y="38585"/>
                </a:lnTo>
                <a:lnTo>
                  <a:pt x="699203" y="52118"/>
                </a:lnTo>
                <a:lnTo>
                  <a:pt x="656116" y="67549"/>
                </a:lnTo>
                <a:lnTo>
                  <a:pt x="613945" y="84830"/>
                </a:lnTo>
                <a:lnTo>
                  <a:pt x="572740" y="103910"/>
                </a:lnTo>
                <a:lnTo>
                  <a:pt x="532549" y="124741"/>
                </a:lnTo>
                <a:lnTo>
                  <a:pt x="493423" y="147274"/>
                </a:lnTo>
                <a:lnTo>
                  <a:pt x="455409" y="171460"/>
                </a:lnTo>
                <a:lnTo>
                  <a:pt x="418557" y="197250"/>
                </a:lnTo>
                <a:lnTo>
                  <a:pt x="382916" y="224594"/>
                </a:lnTo>
                <a:lnTo>
                  <a:pt x="348535" y="253444"/>
                </a:lnTo>
                <a:lnTo>
                  <a:pt x="315463" y="283750"/>
                </a:lnTo>
                <a:lnTo>
                  <a:pt x="283750" y="315463"/>
                </a:lnTo>
                <a:lnTo>
                  <a:pt x="253444" y="348535"/>
                </a:lnTo>
                <a:lnTo>
                  <a:pt x="224594" y="382916"/>
                </a:lnTo>
                <a:lnTo>
                  <a:pt x="197250" y="418557"/>
                </a:lnTo>
                <a:lnTo>
                  <a:pt x="171460" y="455409"/>
                </a:lnTo>
                <a:lnTo>
                  <a:pt x="147274" y="493423"/>
                </a:lnTo>
                <a:lnTo>
                  <a:pt x="124741" y="532549"/>
                </a:lnTo>
                <a:lnTo>
                  <a:pt x="103910" y="572740"/>
                </a:lnTo>
                <a:lnTo>
                  <a:pt x="84830" y="613945"/>
                </a:lnTo>
                <a:lnTo>
                  <a:pt x="67549" y="656116"/>
                </a:lnTo>
                <a:lnTo>
                  <a:pt x="52118" y="699203"/>
                </a:lnTo>
                <a:lnTo>
                  <a:pt x="38585" y="743157"/>
                </a:lnTo>
                <a:lnTo>
                  <a:pt x="27000" y="787930"/>
                </a:lnTo>
                <a:lnTo>
                  <a:pt x="17411" y="833472"/>
                </a:lnTo>
                <a:lnTo>
                  <a:pt x="9867" y="879734"/>
                </a:lnTo>
                <a:lnTo>
                  <a:pt x="4418" y="926667"/>
                </a:lnTo>
                <a:lnTo>
                  <a:pt x="1112" y="974222"/>
                </a:lnTo>
                <a:lnTo>
                  <a:pt x="0" y="1022350"/>
                </a:lnTo>
                <a:lnTo>
                  <a:pt x="1112" y="1070477"/>
                </a:lnTo>
                <a:lnTo>
                  <a:pt x="4418" y="1118032"/>
                </a:lnTo>
                <a:lnTo>
                  <a:pt x="9867" y="1164965"/>
                </a:lnTo>
                <a:lnTo>
                  <a:pt x="17411" y="1211227"/>
                </a:lnTo>
                <a:lnTo>
                  <a:pt x="27000" y="1256769"/>
                </a:lnTo>
                <a:lnTo>
                  <a:pt x="38585" y="1301542"/>
                </a:lnTo>
                <a:lnTo>
                  <a:pt x="52118" y="1345496"/>
                </a:lnTo>
                <a:lnTo>
                  <a:pt x="67549" y="1388583"/>
                </a:lnTo>
                <a:lnTo>
                  <a:pt x="84830" y="1430754"/>
                </a:lnTo>
                <a:lnTo>
                  <a:pt x="103910" y="1471959"/>
                </a:lnTo>
                <a:lnTo>
                  <a:pt x="124741" y="1512150"/>
                </a:lnTo>
                <a:lnTo>
                  <a:pt x="147274" y="1551276"/>
                </a:lnTo>
                <a:lnTo>
                  <a:pt x="171460" y="1589290"/>
                </a:lnTo>
                <a:lnTo>
                  <a:pt x="197250" y="1626142"/>
                </a:lnTo>
                <a:lnTo>
                  <a:pt x="224594" y="1661783"/>
                </a:lnTo>
                <a:lnTo>
                  <a:pt x="253444" y="1696164"/>
                </a:lnTo>
                <a:lnTo>
                  <a:pt x="283750" y="1729236"/>
                </a:lnTo>
                <a:lnTo>
                  <a:pt x="315463" y="1760949"/>
                </a:lnTo>
                <a:lnTo>
                  <a:pt x="348535" y="1791255"/>
                </a:lnTo>
                <a:lnTo>
                  <a:pt x="382916" y="1820105"/>
                </a:lnTo>
                <a:lnTo>
                  <a:pt x="418557" y="1847449"/>
                </a:lnTo>
                <a:lnTo>
                  <a:pt x="455409" y="1873239"/>
                </a:lnTo>
                <a:lnTo>
                  <a:pt x="493423" y="1897425"/>
                </a:lnTo>
                <a:lnTo>
                  <a:pt x="532549" y="1919958"/>
                </a:lnTo>
                <a:lnTo>
                  <a:pt x="572740" y="1940789"/>
                </a:lnTo>
                <a:lnTo>
                  <a:pt x="613945" y="1959869"/>
                </a:lnTo>
                <a:lnTo>
                  <a:pt x="656116" y="1977150"/>
                </a:lnTo>
                <a:lnTo>
                  <a:pt x="699203" y="1992581"/>
                </a:lnTo>
                <a:lnTo>
                  <a:pt x="743157" y="2006114"/>
                </a:lnTo>
                <a:lnTo>
                  <a:pt x="787930" y="2017699"/>
                </a:lnTo>
                <a:lnTo>
                  <a:pt x="833472" y="2027288"/>
                </a:lnTo>
                <a:lnTo>
                  <a:pt x="879734" y="2034832"/>
                </a:lnTo>
                <a:lnTo>
                  <a:pt x="926667" y="2040281"/>
                </a:lnTo>
                <a:lnTo>
                  <a:pt x="974222" y="2043587"/>
                </a:lnTo>
                <a:lnTo>
                  <a:pt x="1022350" y="2044700"/>
                </a:lnTo>
                <a:lnTo>
                  <a:pt x="1070477" y="2043587"/>
                </a:lnTo>
                <a:lnTo>
                  <a:pt x="1118032" y="2040281"/>
                </a:lnTo>
                <a:lnTo>
                  <a:pt x="1164965" y="2034832"/>
                </a:lnTo>
                <a:lnTo>
                  <a:pt x="1211227" y="2027288"/>
                </a:lnTo>
                <a:lnTo>
                  <a:pt x="1256769" y="2017699"/>
                </a:lnTo>
                <a:lnTo>
                  <a:pt x="1301542" y="2006114"/>
                </a:lnTo>
                <a:lnTo>
                  <a:pt x="1345496" y="1992581"/>
                </a:lnTo>
                <a:lnTo>
                  <a:pt x="1388583" y="1977150"/>
                </a:lnTo>
                <a:lnTo>
                  <a:pt x="1430754" y="1959869"/>
                </a:lnTo>
                <a:lnTo>
                  <a:pt x="1471959" y="1940789"/>
                </a:lnTo>
                <a:lnTo>
                  <a:pt x="1512150" y="1919958"/>
                </a:lnTo>
                <a:lnTo>
                  <a:pt x="1551276" y="1897425"/>
                </a:lnTo>
                <a:lnTo>
                  <a:pt x="1589290" y="1873239"/>
                </a:lnTo>
                <a:lnTo>
                  <a:pt x="1626142" y="1847449"/>
                </a:lnTo>
                <a:lnTo>
                  <a:pt x="1661783" y="1820105"/>
                </a:lnTo>
                <a:lnTo>
                  <a:pt x="1696164" y="1791255"/>
                </a:lnTo>
                <a:lnTo>
                  <a:pt x="1729236" y="1760949"/>
                </a:lnTo>
                <a:lnTo>
                  <a:pt x="1760949" y="1729236"/>
                </a:lnTo>
                <a:lnTo>
                  <a:pt x="1791255" y="1696164"/>
                </a:lnTo>
                <a:lnTo>
                  <a:pt x="1820105" y="1661783"/>
                </a:lnTo>
                <a:lnTo>
                  <a:pt x="1847449" y="1626142"/>
                </a:lnTo>
                <a:lnTo>
                  <a:pt x="1873239" y="1589290"/>
                </a:lnTo>
                <a:lnTo>
                  <a:pt x="1897425" y="1551276"/>
                </a:lnTo>
                <a:lnTo>
                  <a:pt x="1919958" y="1512150"/>
                </a:lnTo>
                <a:lnTo>
                  <a:pt x="1940789" y="1471959"/>
                </a:lnTo>
                <a:lnTo>
                  <a:pt x="1959869" y="1430754"/>
                </a:lnTo>
                <a:lnTo>
                  <a:pt x="1977150" y="1388583"/>
                </a:lnTo>
                <a:lnTo>
                  <a:pt x="1992581" y="1345496"/>
                </a:lnTo>
                <a:lnTo>
                  <a:pt x="2006114" y="1301542"/>
                </a:lnTo>
                <a:lnTo>
                  <a:pt x="2017699" y="1256769"/>
                </a:lnTo>
                <a:lnTo>
                  <a:pt x="2027288" y="1211227"/>
                </a:lnTo>
                <a:lnTo>
                  <a:pt x="2034832" y="1164965"/>
                </a:lnTo>
                <a:lnTo>
                  <a:pt x="2040281" y="1118032"/>
                </a:lnTo>
                <a:lnTo>
                  <a:pt x="2043587" y="1070477"/>
                </a:lnTo>
                <a:lnTo>
                  <a:pt x="2044700" y="1022350"/>
                </a:lnTo>
                <a:lnTo>
                  <a:pt x="2043587" y="974222"/>
                </a:lnTo>
                <a:lnTo>
                  <a:pt x="2040281" y="926667"/>
                </a:lnTo>
                <a:lnTo>
                  <a:pt x="2034832" y="879734"/>
                </a:lnTo>
                <a:lnTo>
                  <a:pt x="2027288" y="833472"/>
                </a:lnTo>
                <a:lnTo>
                  <a:pt x="2017699" y="787930"/>
                </a:lnTo>
                <a:lnTo>
                  <a:pt x="2006114" y="743157"/>
                </a:lnTo>
                <a:lnTo>
                  <a:pt x="1992581" y="699203"/>
                </a:lnTo>
                <a:lnTo>
                  <a:pt x="1977150" y="656116"/>
                </a:lnTo>
                <a:lnTo>
                  <a:pt x="1959869" y="613945"/>
                </a:lnTo>
                <a:lnTo>
                  <a:pt x="1940789" y="572740"/>
                </a:lnTo>
                <a:lnTo>
                  <a:pt x="1919958" y="532549"/>
                </a:lnTo>
                <a:lnTo>
                  <a:pt x="1897425" y="493423"/>
                </a:lnTo>
                <a:lnTo>
                  <a:pt x="1873239" y="455409"/>
                </a:lnTo>
                <a:lnTo>
                  <a:pt x="1847449" y="418557"/>
                </a:lnTo>
                <a:lnTo>
                  <a:pt x="1820105" y="382916"/>
                </a:lnTo>
                <a:lnTo>
                  <a:pt x="1791255" y="348535"/>
                </a:lnTo>
                <a:lnTo>
                  <a:pt x="1760949" y="315463"/>
                </a:lnTo>
                <a:lnTo>
                  <a:pt x="1729236" y="283750"/>
                </a:lnTo>
                <a:lnTo>
                  <a:pt x="1696164" y="253444"/>
                </a:lnTo>
                <a:lnTo>
                  <a:pt x="1661783" y="224594"/>
                </a:lnTo>
                <a:lnTo>
                  <a:pt x="1626142" y="197250"/>
                </a:lnTo>
                <a:lnTo>
                  <a:pt x="1589290" y="171460"/>
                </a:lnTo>
                <a:lnTo>
                  <a:pt x="1551276" y="147274"/>
                </a:lnTo>
                <a:lnTo>
                  <a:pt x="1512150" y="124741"/>
                </a:lnTo>
                <a:lnTo>
                  <a:pt x="1471959" y="103910"/>
                </a:lnTo>
                <a:lnTo>
                  <a:pt x="1430754" y="84830"/>
                </a:lnTo>
                <a:lnTo>
                  <a:pt x="1388583" y="67549"/>
                </a:lnTo>
                <a:lnTo>
                  <a:pt x="1345496" y="52118"/>
                </a:lnTo>
                <a:lnTo>
                  <a:pt x="1301542" y="38585"/>
                </a:lnTo>
                <a:lnTo>
                  <a:pt x="1256769" y="27000"/>
                </a:lnTo>
                <a:lnTo>
                  <a:pt x="1211227" y="17411"/>
                </a:lnTo>
                <a:lnTo>
                  <a:pt x="1164965" y="9867"/>
                </a:lnTo>
                <a:lnTo>
                  <a:pt x="1118032" y="4418"/>
                </a:lnTo>
                <a:lnTo>
                  <a:pt x="1070477" y="1112"/>
                </a:lnTo>
                <a:lnTo>
                  <a:pt x="102235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549650" y="3263900"/>
            <a:ext cx="2044700" cy="2044700"/>
          </a:xfrm>
          <a:custGeom>
            <a:rect b="b" l="l" r="r" t="t"/>
            <a:pathLst>
              <a:path extrusionOk="0" h="2044700" w="2044700">
                <a:moveTo>
                  <a:pt x="0" y="1022350"/>
                </a:moveTo>
                <a:lnTo>
                  <a:pt x="1112" y="974222"/>
                </a:lnTo>
                <a:lnTo>
                  <a:pt x="4418" y="926667"/>
                </a:lnTo>
                <a:lnTo>
                  <a:pt x="9867" y="879734"/>
                </a:lnTo>
                <a:lnTo>
                  <a:pt x="17411" y="833472"/>
                </a:lnTo>
                <a:lnTo>
                  <a:pt x="27000" y="787930"/>
                </a:lnTo>
                <a:lnTo>
                  <a:pt x="38585" y="743157"/>
                </a:lnTo>
                <a:lnTo>
                  <a:pt x="52118" y="699203"/>
                </a:lnTo>
                <a:lnTo>
                  <a:pt x="67549" y="656116"/>
                </a:lnTo>
                <a:lnTo>
                  <a:pt x="84830" y="613945"/>
                </a:lnTo>
                <a:lnTo>
                  <a:pt x="103910" y="572740"/>
                </a:lnTo>
                <a:lnTo>
                  <a:pt x="124741" y="532549"/>
                </a:lnTo>
                <a:lnTo>
                  <a:pt x="147274" y="493423"/>
                </a:lnTo>
                <a:lnTo>
                  <a:pt x="171460" y="455409"/>
                </a:lnTo>
                <a:lnTo>
                  <a:pt x="197250" y="418557"/>
                </a:lnTo>
                <a:lnTo>
                  <a:pt x="224594" y="382916"/>
                </a:lnTo>
                <a:lnTo>
                  <a:pt x="253444" y="348535"/>
                </a:lnTo>
                <a:lnTo>
                  <a:pt x="283750" y="315463"/>
                </a:lnTo>
                <a:lnTo>
                  <a:pt x="315463" y="283750"/>
                </a:lnTo>
                <a:lnTo>
                  <a:pt x="348535" y="253444"/>
                </a:lnTo>
                <a:lnTo>
                  <a:pt x="382916" y="224594"/>
                </a:lnTo>
                <a:lnTo>
                  <a:pt x="418557" y="197250"/>
                </a:lnTo>
                <a:lnTo>
                  <a:pt x="455409" y="171460"/>
                </a:lnTo>
                <a:lnTo>
                  <a:pt x="493423" y="147274"/>
                </a:lnTo>
                <a:lnTo>
                  <a:pt x="532549" y="124741"/>
                </a:lnTo>
                <a:lnTo>
                  <a:pt x="572740" y="103910"/>
                </a:lnTo>
                <a:lnTo>
                  <a:pt x="613945" y="84830"/>
                </a:lnTo>
                <a:lnTo>
                  <a:pt x="656116" y="67549"/>
                </a:lnTo>
                <a:lnTo>
                  <a:pt x="699203" y="52118"/>
                </a:lnTo>
                <a:lnTo>
                  <a:pt x="743157" y="38585"/>
                </a:lnTo>
                <a:lnTo>
                  <a:pt x="787930" y="27000"/>
                </a:lnTo>
                <a:lnTo>
                  <a:pt x="833472" y="17411"/>
                </a:lnTo>
                <a:lnTo>
                  <a:pt x="879734" y="9867"/>
                </a:lnTo>
                <a:lnTo>
                  <a:pt x="926667" y="4418"/>
                </a:lnTo>
                <a:lnTo>
                  <a:pt x="974222" y="1112"/>
                </a:lnTo>
                <a:lnTo>
                  <a:pt x="1022350" y="0"/>
                </a:lnTo>
                <a:lnTo>
                  <a:pt x="1070477" y="1112"/>
                </a:lnTo>
                <a:lnTo>
                  <a:pt x="1118032" y="4418"/>
                </a:lnTo>
                <a:lnTo>
                  <a:pt x="1164965" y="9867"/>
                </a:lnTo>
                <a:lnTo>
                  <a:pt x="1211227" y="17411"/>
                </a:lnTo>
                <a:lnTo>
                  <a:pt x="1256769" y="27000"/>
                </a:lnTo>
                <a:lnTo>
                  <a:pt x="1301542" y="38585"/>
                </a:lnTo>
                <a:lnTo>
                  <a:pt x="1345496" y="52118"/>
                </a:lnTo>
                <a:lnTo>
                  <a:pt x="1388583" y="67549"/>
                </a:lnTo>
                <a:lnTo>
                  <a:pt x="1430754" y="84830"/>
                </a:lnTo>
                <a:lnTo>
                  <a:pt x="1471959" y="103910"/>
                </a:lnTo>
                <a:lnTo>
                  <a:pt x="1512150" y="124741"/>
                </a:lnTo>
                <a:lnTo>
                  <a:pt x="1551276" y="147274"/>
                </a:lnTo>
                <a:lnTo>
                  <a:pt x="1589290" y="171460"/>
                </a:lnTo>
                <a:lnTo>
                  <a:pt x="1626142" y="197250"/>
                </a:lnTo>
                <a:lnTo>
                  <a:pt x="1661783" y="224594"/>
                </a:lnTo>
                <a:lnTo>
                  <a:pt x="1696164" y="253444"/>
                </a:lnTo>
                <a:lnTo>
                  <a:pt x="1729236" y="283750"/>
                </a:lnTo>
                <a:lnTo>
                  <a:pt x="1760949" y="315463"/>
                </a:lnTo>
                <a:lnTo>
                  <a:pt x="1791255" y="348535"/>
                </a:lnTo>
                <a:lnTo>
                  <a:pt x="1820105" y="382916"/>
                </a:lnTo>
                <a:lnTo>
                  <a:pt x="1847449" y="418557"/>
                </a:lnTo>
                <a:lnTo>
                  <a:pt x="1873239" y="455409"/>
                </a:lnTo>
                <a:lnTo>
                  <a:pt x="1897425" y="493423"/>
                </a:lnTo>
                <a:lnTo>
                  <a:pt x="1919958" y="532549"/>
                </a:lnTo>
                <a:lnTo>
                  <a:pt x="1940789" y="572740"/>
                </a:lnTo>
                <a:lnTo>
                  <a:pt x="1959869" y="613945"/>
                </a:lnTo>
                <a:lnTo>
                  <a:pt x="1977150" y="656116"/>
                </a:lnTo>
                <a:lnTo>
                  <a:pt x="1992581" y="699203"/>
                </a:lnTo>
                <a:lnTo>
                  <a:pt x="2006114" y="743157"/>
                </a:lnTo>
                <a:lnTo>
                  <a:pt x="2017699" y="787930"/>
                </a:lnTo>
                <a:lnTo>
                  <a:pt x="2027288" y="833472"/>
                </a:lnTo>
                <a:lnTo>
                  <a:pt x="2034832" y="879734"/>
                </a:lnTo>
                <a:lnTo>
                  <a:pt x="2040281" y="926667"/>
                </a:lnTo>
                <a:lnTo>
                  <a:pt x="2043587" y="974222"/>
                </a:lnTo>
                <a:lnTo>
                  <a:pt x="2044700" y="1022350"/>
                </a:lnTo>
                <a:lnTo>
                  <a:pt x="2043587" y="1070477"/>
                </a:lnTo>
                <a:lnTo>
                  <a:pt x="2040281" y="1118032"/>
                </a:lnTo>
                <a:lnTo>
                  <a:pt x="2034832" y="1164965"/>
                </a:lnTo>
                <a:lnTo>
                  <a:pt x="2027288" y="1211227"/>
                </a:lnTo>
                <a:lnTo>
                  <a:pt x="2017699" y="1256769"/>
                </a:lnTo>
                <a:lnTo>
                  <a:pt x="2006114" y="1301542"/>
                </a:lnTo>
                <a:lnTo>
                  <a:pt x="1992581" y="1345496"/>
                </a:lnTo>
                <a:lnTo>
                  <a:pt x="1977150" y="1388583"/>
                </a:lnTo>
                <a:lnTo>
                  <a:pt x="1959869" y="1430754"/>
                </a:lnTo>
                <a:lnTo>
                  <a:pt x="1940789" y="1471959"/>
                </a:lnTo>
                <a:lnTo>
                  <a:pt x="1919958" y="1512150"/>
                </a:lnTo>
                <a:lnTo>
                  <a:pt x="1897425" y="1551276"/>
                </a:lnTo>
                <a:lnTo>
                  <a:pt x="1873239" y="1589290"/>
                </a:lnTo>
                <a:lnTo>
                  <a:pt x="1847449" y="1626142"/>
                </a:lnTo>
                <a:lnTo>
                  <a:pt x="1820105" y="1661783"/>
                </a:lnTo>
                <a:lnTo>
                  <a:pt x="1791255" y="1696164"/>
                </a:lnTo>
                <a:lnTo>
                  <a:pt x="1760949" y="1729236"/>
                </a:lnTo>
                <a:lnTo>
                  <a:pt x="1729236" y="1760949"/>
                </a:lnTo>
                <a:lnTo>
                  <a:pt x="1696164" y="1791255"/>
                </a:lnTo>
                <a:lnTo>
                  <a:pt x="1661783" y="1820105"/>
                </a:lnTo>
                <a:lnTo>
                  <a:pt x="1626142" y="1847449"/>
                </a:lnTo>
                <a:lnTo>
                  <a:pt x="1589290" y="1873239"/>
                </a:lnTo>
                <a:lnTo>
                  <a:pt x="1551276" y="1897425"/>
                </a:lnTo>
                <a:lnTo>
                  <a:pt x="1512150" y="1919958"/>
                </a:lnTo>
                <a:lnTo>
                  <a:pt x="1471959" y="1940789"/>
                </a:lnTo>
                <a:lnTo>
                  <a:pt x="1430754" y="1959869"/>
                </a:lnTo>
                <a:lnTo>
                  <a:pt x="1388583" y="1977150"/>
                </a:lnTo>
                <a:lnTo>
                  <a:pt x="1345496" y="1992581"/>
                </a:lnTo>
                <a:lnTo>
                  <a:pt x="1301542" y="2006114"/>
                </a:lnTo>
                <a:lnTo>
                  <a:pt x="1256769" y="2017699"/>
                </a:lnTo>
                <a:lnTo>
                  <a:pt x="1211227" y="2027288"/>
                </a:lnTo>
                <a:lnTo>
                  <a:pt x="1164965" y="2034832"/>
                </a:lnTo>
                <a:lnTo>
                  <a:pt x="1118032" y="2040281"/>
                </a:lnTo>
                <a:lnTo>
                  <a:pt x="1070477" y="2043587"/>
                </a:lnTo>
                <a:lnTo>
                  <a:pt x="1022350" y="2044700"/>
                </a:lnTo>
                <a:lnTo>
                  <a:pt x="974222" y="2043587"/>
                </a:lnTo>
                <a:lnTo>
                  <a:pt x="926667" y="2040281"/>
                </a:lnTo>
                <a:lnTo>
                  <a:pt x="879734" y="2034832"/>
                </a:lnTo>
                <a:lnTo>
                  <a:pt x="833472" y="2027288"/>
                </a:lnTo>
                <a:lnTo>
                  <a:pt x="787930" y="2017699"/>
                </a:lnTo>
                <a:lnTo>
                  <a:pt x="743157" y="2006114"/>
                </a:lnTo>
                <a:lnTo>
                  <a:pt x="699203" y="1992581"/>
                </a:lnTo>
                <a:lnTo>
                  <a:pt x="656116" y="1977150"/>
                </a:lnTo>
                <a:lnTo>
                  <a:pt x="613945" y="1959869"/>
                </a:lnTo>
                <a:lnTo>
                  <a:pt x="572740" y="1940789"/>
                </a:lnTo>
                <a:lnTo>
                  <a:pt x="532549" y="1919958"/>
                </a:lnTo>
                <a:lnTo>
                  <a:pt x="493423" y="1897425"/>
                </a:lnTo>
                <a:lnTo>
                  <a:pt x="455409" y="1873239"/>
                </a:lnTo>
                <a:lnTo>
                  <a:pt x="418557" y="1847449"/>
                </a:lnTo>
                <a:lnTo>
                  <a:pt x="382916" y="1820105"/>
                </a:lnTo>
                <a:lnTo>
                  <a:pt x="348535" y="1791255"/>
                </a:lnTo>
                <a:lnTo>
                  <a:pt x="315463" y="1760949"/>
                </a:lnTo>
                <a:lnTo>
                  <a:pt x="283750" y="1729236"/>
                </a:lnTo>
                <a:lnTo>
                  <a:pt x="253444" y="1696164"/>
                </a:lnTo>
                <a:lnTo>
                  <a:pt x="224594" y="1661783"/>
                </a:lnTo>
                <a:lnTo>
                  <a:pt x="197250" y="1626142"/>
                </a:lnTo>
                <a:lnTo>
                  <a:pt x="171460" y="1589290"/>
                </a:lnTo>
                <a:lnTo>
                  <a:pt x="147274" y="1551276"/>
                </a:lnTo>
                <a:lnTo>
                  <a:pt x="124741" y="1512150"/>
                </a:lnTo>
                <a:lnTo>
                  <a:pt x="103910" y="1471959"/>
                </a:lnTo>
                <a:lnTo>
                  <a:pt x="84830" y="1430754"/>
                </a:lnTo>
                <a:lnTo>
                  <a:pt x="67549" y="1388583"/>
                </a:lnTo>
                <a:lnTo>
                  <a:pt x="52118" y="1345496"/>
                </a:lnTo>
                <a:lnTo>
                  <a:pt x="38585" y="1301542"/>
                </a:lnTo>
                <a:lnTo>
                  <a:pt x="27000" y="1256769"/>
                </a:lnTo>
                <a:lnTo>
                  <a:pt x="17411" y="1211227"/>
                </a:lnTo>
                <a:lnTo>
                  <a:pt x="9867" y="1164965"/>
                </a:lnTo>
                <a:lnTo>
                  <a:pt x="4418" y="1118032"/>
                </a:lnTo>
                <a:lnTo>
                  <a:pt x="1112" y="1070477"/>
                </a:lnTo>
                <a:lnTo>
                  <a:pt x="0" y="10223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890771" y="3854196"/>
            <a:ext cx="1380744" cy="457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997196" y="385419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831335" y="4098035"/>
            <a:ext cx="1501139" cy="457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5058155" y="40980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3942588" y="4341876"/>
            <a:ext cx="1277112" cy="457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4945379" y="434187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3946397" y="3904234"/>
            <a:ext cx="12528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70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Sources of  performance  appraisals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3036951" y="3437001"/>
            <a:ext cx="709930" cy="252729"/>
          </a:xfrm>
          <a:custGeom>
            <a:rect b="b" l="l" r="r" t="t"/>
            <a:pathLst>
              <a:path extrusionOk="0" h="252729" w="709929">
                <a:moveTo>
                  <a:pt x="0" y="0"/>
                </a:moveTo>
                <a:lnTo>
                  <a:pt x="709549" y="252349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3189351" y="4986273"/>
            <a:ext cx="633730" cy="582930"/>
          </a:xfrm>
          <a:custGeom>
            <a:rect b="b" l="l" r="r" t="t"/>
            <a:pathLst>
              <a:path extrusionOk="0" h="582929" w="633729">
                <a:moveTo>
                  <a:pt x="0" y="582676"/>
                </a:moveTo>
                <a:lnTo>
                  <a:pt x="633349" y="0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4533900" y="2598673"/>
            <a:ext cx="0" cy="633730"/>
          </a:xfrm>
          <a:custGeom>
            <a:rect b="b" l="l" r="r" t="t"/>
            <a:pathLst>
              <a:path extrusionOk="0" h="633730" w="120000">
                <a:moveTo>
                  <a:pt x="0" y="0"/>
                </a:moveTo>
                <a:lnTo>
                  <a:pt x="0" y="633476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5348351" y="3513201"/>
            <a:ext cx="735330" cy="176530"/>
          </a:xfrm>
          <a:custGeom>
            <a:rect b="b" l="l" r="r" t="t"/>
            <a:pathLst>
              <a:path extrusionOk="0" h="176529" w="735329">
                <a:moveTo>
                  <a:pt x="734949" y="0"/>
                </a:moveTo>
                <a:lnTo>
                  <a:pt x="0" y="176149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5272151" y="4986273"/>
            <a:ext cx="735330" cy="582930"/>
          </a:xfrm>
          <a:custGeom>
            <a:rect b="b" l="l" r="r" t="t"/>
            <a:pathLst>
              <a:path extrusionOk="0" h="582929" w="735329">
                <a:moveTo>
                  <a:pt x="734949" y="582676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Redundancy, dismissal and grievance procedure</a:t>
            </a:r>
            <a:endParaRPr/>
          </a:p>
        </p:txBody>
      </p:sp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Fair dismissal: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Lack of capability to do the job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Misconduct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illegal for the employer to employ the employee – employee’s work permit expired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Redundancy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“Other reasons” – but many are “unfair” e.g. on grounds of discrimination, because the employee is taking legal action to enforce their rights at work, 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 and dismissal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Dismissal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Written statement of why dismissal is being considered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Arrange a meeting where both sides can state their 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Following the meeting the employee is informed of the decision.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Right of appeal to more senior manager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issues: constructive dismissal, takeovers and outsourcing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</a:t>
            </a:r>
            <a:endParaRPr/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Redundancy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Employer no longer requires people to do a particular category of job (or fewer people)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Employees entitled to compensation (subject to a legal minimum)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employer seeks to reduce the number of employees in a particular category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Traditionally selection was last-in, first-out (is this reasonable?)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voluntary redundancy is offered (do you see any issues with this?)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At work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ensuring that recruitment, selection and promotion procedures comply with anti-discrimination legislation;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staff training and development;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remuneration policy;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appraisal procedures;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dismissal and redundancy procedures;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contracts of employment;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workforce planning;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grievance procedures;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being aware of new legislation affecting employment rights and advising management of what the organization must do to comply with it;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health and safety;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consultative committees.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UK Statutory Redundancy Pay</a:t>
            </a:r>
            <a:endParaRPr/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b="1" lang="en-US" sz="400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3. Redundancy pay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normally be entitled to statutory redundancy pay if you’re an </a:t>
            </a:r>
            <a:r>
              <a:rPr b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employee and you’ve been working for your current employer for 2 years or more.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get: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half a week’s pay for each full year you were under 22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week’s pay for each full year you were 22 or older, but under 41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and half week’s pay for each full year you were 41 or older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Length of service is capped at 20 years.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Contracts of Employment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modern economies employees are required to have contracts (whether or not they are written)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Employees should understand their conditions of employment.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staff oversee the signing and record keeping around contracts.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Human Resource Planning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departments often get involved in resource planning: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skills of the current workforce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current workload and how effectively the workforce meets that workload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likely increases in workload and the pattern of workload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staff losses and gains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Predicting the effects of takeovers etc on HR.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239770" y="2931032"/>
            <a:ext cx="574040" cy="364490"/>
          </a:xfrm>
          <a:custGeom>
            <a:rect b="b" l="l" r="r" t="t"/>
            <a:pathLst>
              <a:path extrusionOk="0" h="364489" w="574039">
                <a:moveTo>
                  <a:pt x="573785" y="364108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752596" y="4191127"/>
            <a:ext cx="316230" cy="529590"/>
          </a:xfrm>
          <a:custGeom>
            <a:rect b="b" l="l" r="r" t="t"/>
            <a:pathLst>
              <a:path extrusionOk="0" h="529589" w="316229">
                <a:moveTo>
                  <a:pt x="316229" y="0"/>
                </a:moveTo>
                <a:lnTo>
                  <a:pt x="0" y="529463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703698" y="4191127"/>
            <a:ext cx="320040" cy="528320"/>
          </a:xfrm>
          <a:custGeom>
            <a:rect b="b" l="l" r="r" t="t"/>
            <a:pathLst>
              <a:path extrusionOk="0" h="528320" w="320039">
                <a:moveTo>
                  <a:pt x="0" y="0"/>
                </a:moveTo>
                <a:lnTo>
                  <a:pt x="319913" y="528193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386198" y="2371851"/>
            <a:ext cx="0" cy="730885"/>
          </a:xfrm>
          <a:custGeom>
            <a:rect b="b" l="l" r="r" t="t"/>
            <a:pathLst>
              <a:path extrusionOk="0" h="730885" w="120000">
                <a:moveTo>
                  <a:pt x="0" y="73063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960111" y="2929763"/>
            <a:ext cx="572770" cy="365760"/>
          </a:xfrm>
          <a:custGeom>
            <a:rect b="b" l="l" r="r" t="t"/>
            <a:pathLst>
              <a:path extrusionOk="0" h="365760" w="572770">
                <a:moveTo>
                  <a:pt x="0" y="365378"/>
                </a:moveTo>
                <a:lnTo>
                  <a:pt x="572642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83000" y="1795272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83000" y="1795272"/>
            <a:ext cx="1399540" cy="659130"/>
          </a:xfrm>
          <a:custGeom>
            <a:rect b="b" l="l" r="r" t="t"/>
            <a:pathLst>
              <a:path extrusionOk="0" h="659130" w="1399539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1361948" y="0"/>
                </a:lnTo>
                <a:lnTo>
                  <a:pt x="1376441" y="2921"/>
                </a:lnTo>
                <a:lnTo>
                  <a:pt x="1388268" y="10890"/>
                </a:lnTo>
                <a:lnTo>
                  <a:pt x="1396238" y="22717"/>
                </a:lnTo>
                <a:lnTo>
                  <a:pt x="1399159" y="37211"/>
                </a:lnTo>
                <a:lnTo>
                  <a:pt x="1399159" y="621283"/>
                </a:lnTo>
                <a:lnTo>
                  <a:pt x="1396238" y="635797"/>
                </a:lnTo>
                <a:lnTo>
                  <a:pt x="1388268" y="647668"/>
                </a:lnTo>
                <a:lnTo>
                  <a:pt x="1376441" y="655681"/>
                </a:lnTo>
                <a:lnTo>
                  <a:pt x="1361948" y="658622"/>
                </a:lnTo>
                <a:lnTo>
                  <a:pt x="37211" y="658622"/>
                </a:lnTo>
                <a:lnTo>
                  <a:pt x="22717" y="655681"/>
                </a:lnTo>
                <a:lnTo>
                  <a:pt x="10890" y="647668"/>
                </a:lnTo>
                <a:lnTo>
                  <a:pt x="2921" y="635797"/>
                </a:lnTo>
                <a:lnTo>
                  <a:pt x="0" y="621283"/>
                </a:lnTo>
                <a:lnTo>
                  <a:pt x="0" y="37211"/>
                </a:lnTo>
                <a:close/>
              </a:path>
            </a:pathLst>
          </a:custGeom>
          <a:noFill/>
          <a:ln cap="flat" cmpd="sng" w="57125">
            <a:solidFill>
              <a:srgbClr val="F1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890897" y="1984374"/>
            <a:ext cx="1069213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Acquisition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32754" y="2607945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32754" y="2607945"/>
            <a:ext cx="1399540" cy="659130"/>
          </a:xfrm>
          <a:custGeom>
            <a:rect b="b" l="l" r="r" t="t"/>
            <a:pathLst>
              <a:path extrusionOk="0" h="659129" w="139954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363218" y="0"/>
                </a:lnTo>
                <a:lnTo>
                  <a:pt x="1377265" y="2831"/>
                </a:lnTo>
                <a:lnTo>
                  <a:pt x="1388729" y="10556"/>
                </a:lnTo>
                <a:lnTo>
                  <a:pt x="1396454" y="22020"/>
                </a:lnTo>
                <a:lnTo>
                  <a:pt x="1399286" y="36067"/>
                </a:lnTo>
                <a:lnTo>
                  <a:pt x="1399286" y="622553"/>
                </a:lnTo>
                <a:lnTo>
                  <a:pt x="1396454" y="636601"/>
                </a:lnTo>
                <a:lnTo>
                  <a:pt x="1388729" y="648065"/>
                </a:lnTo>
                <a:lnTo>
                  <a:pt x="1377265" y="655790"/>
                </a:lnTo>
                <a:lnTo>
                  <a:pt x="1363218" y="658621"/>
                </a:lnTo>
                <a:lnTo>
                  <a:pt x="36068" y="658621"/>
                </a:lnTo>
                <a:lnTo>
                  <a:pt x="22020" y="655790"/>
                </a:lnTo>
                <a:lnTo>
                  <a:pt x="10556" y="648065"/>
                </a:lnTo>
                <a:lnTo>
                  <a:pt x="2831" y="636601"/>
                </a:lnTo>
                <a:lnTo>
                  <a:pt x="0" y="622553"/>
                </a:lnTo>
                <a:lnTo>
                  <a:pt x="0" y="36067"/>
                </a:lnTo>
                <a:close/>
              </a:path>
            </a:pathLst>
          </a:custGeom>
          <a:noFill/>
          <a:ln cap="flat" cmpd="sng" w="571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876035" y="2797301"/>
            <a:ext cx="888020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33034" y="3655567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33034" y="3655567"/>
            <a:ext cx="1399540" cy="659130"/>
          </a:xfrm>
          <a:custGeom>
            <a:rect b="b" l="l" r="r" t="t"/>
            <a:pathLst>
              <a:path extrusionOk="0" h="659129" w="1399540">
                <a:moveTo>
                  <a:pt x="0" y="60832"/>
                </a:moveTo>
                <a:lnTo>
                  <a:pt x="4790" y="37129"/>
                </a:lnTo>
                <a:lnTo>
                  <a:pt x="17843" y="17795"/>
                </a:lnTo>
                <a:lnTo>
                  <a:pt x="37183" y="4772"/>
                </a:lnTo>
                <a:lnTo>
                  <a:pt x="60832" y="0"/>
                </a:lnTo>
                <a:lnTo>
                  <a:pt x="1338325" y="0"/>
                </a:lnTo>
                <a:lnTo>
                  <a:pt x="1362049" y="4772"/>
                </a:lnTo>
                <a:lnTo>
                  <a:pt x="1381426" y="17795"/>
                </a:lnTo>
                <a:lnTo>
                  <a:pt x="1394493" y="37129"/>
                </a:lnTo>
                <a:lnTo>
                  <a:pt x="1399286" y="60832"/>
                </a:lnTo>
                <a:lnTo>
                  <a:pt x="1399286" y="597661"/>
                </a:lnTo>
                <a:lnTo>
                  <a:pt x="1394493" y="621385"/>
                </a:lnTo>
                <a:lnTo>
                  <a:pt x="1381426" y="640762"/>
                </a:lnTo>
                <a:lnTo>
                  <a:pt x="1362049" y="653829"/>
                </a:lnTo>
                <a:lnTo>
                  <a:pt x="1338325" y="658621"/>
                </a:lnTo>
                <a:lnTo>
                  <a:pt x="60832" y="658621"/>
                </a:lnTo>
                <a:lnTo>
                  <a:pt x="37183" y="653829"/>
                </a:lnTo>
                <a:lnTo>
                  <a:pt x="17843" y="640762"/>
                </a:lnTo>
                <a:lnTo>
                  <a:pt x="4790" y="621385"/>
                </a:lnTo>
                <a:lnTo>
                  <a:pt x="0" y="597661"/>
                </a:lnTo>
                <a:lnTo>
                  <a:pt x="0" y="60832"/>
                </a:lnTo>
                <a:close/>
              </a:path>
            </a:pathLst>
          </a:custGeom>
          <a:noFill/>
          <a:ln cap="flat" cmpd="sng" w="57150">
            <a:solidFill>
              <a:srgbClr val="09AF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11036" y="3845178"/>
            <a:ext cx="921258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Appraisal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875910" y="4663313"/>
            <a:ext cx="1399286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75910" y="4663313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54737"/>
                </a:moveTo>
                <a:lnTo>
                  <a:pt x="4282" y="33432"/>
                </a:lnTo>
                <a:lnTo>
                  <a:pt x="15970" y="16033"/>
                </a:lnTo>
                <a:lnTo>
                  <a:pt x="33325" y="4302"/>
                </a:lnTo>
                <a:lnTo>
                  <a:pt x="54610" y="0"/>
                </a:lnTo>
                <a:lnTo>
                  <a:pt x="1344549" y="0"/>
                </a:lnTo>
                <a:lnTo>
                  <a:pt x="1365853" y="4302"/>
                </a:lnTo>
                <a:lnTo>
                  <a:pt x="1383252" y="16033"/>
                </a:lnTo>
                <a:lnTo>
                  <a:pt x="1394983" y="33432"/>
                </a:lnTo>
                <a:lnTo>
                  <a:pt x="1399286" y="54737"/>
                </a:lnTo>
                <a:lnTo>
                  <a:pt x="1399286" y="604012"/>
                </a:lnTo>
                <a:lnTo>
                  <a:pt x="1394983" y="625296"/>
                </a:lnTo>
                <a:lnTo>
                  <a:pt x="1383252" y="642651"/>
                </a:lnTo>
                <a:lnTo>
                  <a:pt x="1365853" y="654339"/>
                </a:lnTo>
                <a:lnTo>
                  <a:pt x="1344549" y="658622"/>
                </a:lnTo>
                <a:lnTo>
                  <a:pt x="54610" y="658622"/>
                </a:lnTo>
                <a:lnTo>
                  <a:pt x="33325" y="654339"/>
                </a:lnTo>
                <a:lnTo>
                  <a:pt x="15970" y="642651"/>
                </a:lnTo>
                <a:lnTo>
                  <a:pt x="4282" y="625296"/>
                </a:lnTo>
                <a:lnTo>
                  <a:pt x="0" y="604012"/>
                </a:lnTo>
                <a:lnTo>
                  <a:pt x="0" y="54737"/>
                </a:lnTo>
                <a:close/>
              </a:path>
            </a:pathLst>
          </a:custGeom>
          <a:noFill/>
          <a:ln cap="flat" cmpd="sng" w="57150">
            <a:solidFill>
              <a:srgbClr val="74D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933315" y="4853178"/>
            <a:ext cx="1386730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496185" y="4663313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96185" y="4663313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70866"/>
                </a:moveTo>
                <a:lnTo>
                  <a:pt x="5552" y="43291"/>
                </a:lnTo>
                <a:lnTo>
                  <a:pt x="20700" y="20764"/>
                </a:lnTo>
                <a:lnTo>
                  <a:pt x="43183" y="5572"/>
                </a:lnTo>
                <a:lnTo>
                  <a:pt x="70738" y="0"/>
                </a:lnTo>
                <a:lnTo>
                  <a:pt x="1328419" y="0"/>
                </a:lnTo>
                <a:lnTo>
                  <a:pt x="1355975" y="5572"/>
                </a:lnTo>
                <a:lnTo>
                  <a:pt x="1378457" y="20764"/>
                </a:lnTo>
                <a:lnTo>
                  <a:pt x="1393606" y="43291"/>
                </a:lnTo>
                <a:lnTo>
                  <a:pt x="1399159" y="70866"/>
                </a:lnTo>
                <a:lnTo>
                  <a:pt x="1399159" y="587883"/>
                </a:lnTo>
                <a:lnTo>
                  <a:pt x="1393606" y="615438"/>
                </a:lnTo>
                <a:lnTo>
                  <a:pt x="1378458" y="637921"/>
                </a:lnTo>
                <a:lnTo>
                  <a:pt x="1355975" y="653069"/>
                </a:lnTo>
                <a:lnTo>
                  <a:pt x="1328419" y="658622"/>
                </a:lnTo>
                <a:lnTo>
                  <a:pt x="70738" y="658622"/>
                </a:lnTo>
                <a:lnTo>
                  <a:pt x="43183" y="653069"/>
                </a:lnTo>
                <a:lnTo>
                  <a:pt x="20700" y="637921"/>
                </a:lnTo>
                <a:lnTo>
                  <a:pt x="5552" y="615438"/>
                </a:lnTo>
                <a:lnTo>
                  <a:pt x="0" y="587883"/>
                </a:lnTo>
                <a:lnTo>
                  <a:pt x="0" y="70866"/>
                </a:lnTo>
                <a:close/>
              </a:path>
            </a:pathLst>
          </a:custGeom>
          <a:noFill/>
          <a:ln cap="flat" cmpd="sng" w="57150">
            <a:solidFill>
              <a:srgbClr val="7C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774442" y="4731258"/>
            <a:ext cx="1039368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612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 Relations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640204" y="3659251"/>
            <a:ext cx="1399286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40204" y="3659251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48513"/>
                </a:moveTo>
                <a:lnTo>
                  <a:pt x="3810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7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6" y="48513"/>
                </a:lnTo>
                <a:lnTo>
                  <a:pt x="1399286" y="610235"/>
                </a:lnTo>
                <a:lnTo>
                  <a:pt x="1395474" y="629046"/>
                </a:lnTo>
                <a:lnTo>
                  <a:pt x="1385077" y="644429"/>
                </a:lnTo>
                <a:lnTo>
                  <a:pt x="1369657" y="654812"/>
                </a:lnTo>
                <a:lnTo>
                  <a:pt x="1350771" y="658622"/>
                </a:lnTo>
                <a:lnTo>
                  <a:pt x="48387" y="658622"/>
                </a:lnTo>
                <a:lnTo>
                  <a:pt x="29575" y="654812"/>
                </a:lnTo>
                <a:lnTo>
                  <a:pt x="14192" y="644429"/>
                </a:lnTo>
                <a:lnTo>
                  <a:pt x="3810" y="629046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cap="flat" cmpd="sng" w="57150">
            <a:solidFill>
              <a:srgbClr val="C46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852676" y="3726940"/>
            <a:ext cx="1184401" cy="5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00025" lvl="0" marL="2120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and  Safety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842897" y="2611627"/>
            <a:ext cx="1399285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842897" y="2611627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48513"/>
                </a:moveTo>
                <a:lnTo>
                  <a:pt x="3809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6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5" y="48513"/>
                </a:lnTo>
                <a:lnTo>
                  <a:pt x="1399285" y="610235"/>
                </a:lnTo>
                <a:lnTo>
                  <a:pt x="1395474" y="629100"/>
                </a:lnTo>
                <a:lnTo>
                  <a:pt x="1385077" y="644477"/>
                </a:lnTo>
                <a:lnTo>
                  <a:pt x="1369657" y="654829"/>
                </a:lnTo>
                <a:lnTo>
                  <a:pt x="1350771" y="658622"/>
                </a:lnTo>
                <a:lnTo>
                  <a:pt x="48386" y="658622"/>
                </a:lnTo>
                <a:lnTo>
                  <a:pt x="29575" y="654829"/>
                </a:lnTo>
                <a:lnTo>
                  <a:pt x="14192" y="644477"/>
                </a:lnTo>
                <a:lnTo>
                  <a:pt x="3810" y="629100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cap="flat" cmpd="sng" w="57150">
            <a:solidFill>
              <a:srgbClr val="EB9F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168143" y="2800857"/>
            <a:ext cx="868933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Fairness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037077" y="3807205"/>
            <a:ext cx="631190" cy="116839"/>
          </a:xfrm>
          <a:custGeom>
            <a:rect b="b" l="l" r="r" t="t"/>
            <a:pathLst>
              <a:path extrusionOk="0" h="116839" w="631189">
                <a:moveTo>
                  <a:pt x="631189" y="0"/>
                </a:moveTo>
                <a:lnTo>
                  <a:pt x="0" y="116713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101716" y="3805935"/>
            <a:ext cx="631825" cy="116839"/>
          </a:xfrm>
          <a:custGeom>
            <a:rect b="b" l="l" r="r" t="t"/>
            <a:pathLst>
              <a:path extrusionOk="0" h="116839" w="631825">
                <a:moveTo>
                  <a:pt x="0" y="0"/>
                </a:moveTo>
                <a:lnTo>
                  <a:pt x="631317" y="116839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654805" y="3102482"/>
            <a:ext cx="1465580" cy="1176020"/>
          </a:xfrm>
          <a:custGeom>
            <a:rect b="b" l="l" r="r" t="t"/>
            <a:pathLst>
              <a:path extrusionOk="0" h="1176020" w="1465579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1269365" y="0"/>
                </a:lnTo>
                <a:lnTo>
                  <a:pt x="1314290" y="5176"/>
                </a:lnTo>
                <a:lnTo>
                  <a:pt x="1355533" y="19921"/>
                </a:lnTo>
                <a:lnTo>
                  <a:pt x="1391919" y="43057"/>
                </a:lnTo>
                <a:lnTo>
                  <a:pt x="1422268" y="73406"/>
                </a:lnTo>
                <a:lnTo>
                  <a:pt x="1445404" y="109792"/>
                </a:lnTo>
                <a:lnTo>
                  <a:pt x="1460149" y="151035"/>
                </a:lnTo>
                <a:lnTo>
                  <a:pt x="1465326" y="195961"/>
                </a:lnTo>
                <a:lnTo>
                  <a:pt x="1465326" y="979677"/>
                </a:lnTo>
                <a:lnTo>
                  <a:pt x="1460149" y="1024603"/>
                </a:lnTo>
                <a:lnTo>
                  <a:pt x="1445404" y="1065846"/>
                </a:lnTo>
                <a:lnTo>
                  <a:pt x="1422268" y="1102232"/>
                </a:lnTo>
                <a:lnTo>
                  <a:pt x="1391919" y="1132581"/>
                </a:lnTo>
                <a:lnTo>
                  <a:pt x="1355533" y="1155717"/>
                </a:lnTo>
                <a:lnTo>
                  <a:pt x="1314290" y="1170462"/>
                </a:lnTo>
                <a:lnTo>
                  <a:pt x="1269365" y="1175639"/>
                </a:lnTo>
                <a:lnTo>
                  <a:pt x="195961" y="1175639"/>
                </a:lnTo>
                <a:lnTo>
                  <a:pt x="151035" y="1170462"/>
                </a:lnTo>
                <a:lnTo>
                  <a:pt x="109792" y="1155717"/>
                </a:lnTo>
                <a:lnTo>
                  <a:pt x="73406" y="1132581"/>
                </a:lnTo>
                <a:lnTo>
                  <a:pt x="43057" y="1102232"/>
                </a:lnTo>
                <a:lnTo>
                  <a:pt x="19921" y="1065846"/>
                </a:lnTo>
                <a:lnTo>
                  <a:pt x="5176" y="1024603"/>
                </a:lnTo>
                <a:lnTo>
                  <a:pt x="0" y="979677"/>
                </a:lnTo>
                <a:lnTo>
                  <a:pt x="0" y="195961"/>
                </a:lnTo>
                <a:close/>
              </a:path>
            </a:pathLst>
          </a:custGeom>
          <a:noFill/>
          <a:ln cap="flat" cmpd="sng" w="381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 Process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350263" y="452627"/>
            <a:ext cx="6582156" cy="947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59100" y="3053714"/>
            <a:ext cx="795655" cy="313055"/>
          </a:xfrm>
          <a:custGeom>
            <a:rect b="b" l="l" r="r" t="t"/>
            <a:pathLst>
              <a:path extrusionOk="0" h="313054" w="795654">
                <a:moveTo>
                  <a:pt x="795401" y="312547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959100" y="3993134"/>
            <a:ext cx="795655" cy="313055"/>
          </a:xfrm>
          <a:custGeom>
            <a:rect b="b" l="l" r="r" t="t"/>
            <a:pathLst>
              <a:path extrusionOk="0" h="313054" w="795654">
                <a:moveTo>
                  <a:pt x="795401" y="0"/>
                </a:moveTo>
                <a:lnTo>
                  <a:pt x="0" y="312547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548251" y="4305680"/>
            <a:ext cx="0" cy="625475"/>
          </a:xfrm>
          <a:custGeom>
            <a:rect b="b" l="l" r="r" t="t"/>
            <a:pathLst>
              <a:path extrusionOk="0" h="625475" w="120000">
                <a:moveTo>
                  <a:pt x="0" y="0"/>
                </a:moveTo>
                <a:lnTo>
                  <a:pt x="0" y="625094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343525" y="3993134"/>
            <a:ext cx="793750" cy="313055"/>
          </a:xfrm>
          <a:custGeom>
            <a:rect b="b" l="l" r="r" t="t"/>
            <a:pathLst>
              <a:path extrusionOk="0" h="313054" w="793750">
                <a:moveTo>
                  <a:pt x="0" y="0"/>
                </a:moveTo>
                <a:lnTo>
                  <a:pt x="793750" y="312547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343525" y="3055492"/>
            <a:ext cx="793750" cy="313055"/>
          </a:xfrm>
          <a:custGeom>
            <a:rect b="b" l="l" r="r" t="t"/>
            <a:pathLst>
              <a:path extrusionOk="0" h="313054" w="793750">
                <a:moveTo>
                  <a:pt x="0" y="312547"/>
                </a:moveTo>
                <a:lnTo>
                  <a:pt x="793750" y="0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548251" y="2430526"/>
            <a:ext cx="0" cy="625475"/>
          </a:xfrm>
          <a:custGeom>
            <a:rect b="b" l="l" r="r" t="t"/>
            <a:pathLst>
              <a:path extrusionOk="0" h="625475" w="120000">
                <a:moveTo>
                  <a:pt x="0" y="624966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630676" y="1592325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30676" y="1592325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8"/>
                </a:lnTo>
                <a:lnTo>
                  <a:pt x="1819275" y="701039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39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noFill/>
          <a:ln cap="flat" cmpd="sng" w="57150">
            <a:solidFill>
              <a:srgbClr val="F1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132326" y="1872742"/>
            <a:ext cx="960500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138926" y="2671826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38926" y="2671698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335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5"/>
                </a:lnTo>
                <a:lnTo>
                  <a:pt x="1819275" y="701166"/>
                </a:lnTo>
                <a:lnTo>
                  <a:pt x="1812117" y="745497"/>
                </a:lnTo>
                <a:lnTo>
                  <a:pt x="1792188" y="783987"/>
                </a:lnTo>
                <a:lnTo>
                  <a:pt x="1761804" y="814333"/>
                </a:lnTo>
                <a:lnTo>
                  <a:pt x="1723283" y="834230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30"/>
                </a:lnTo>
                <a:lnTo>
                  <a:pt x="57387" y="814333"/>
                </a:lnTo>
                <a:lnTo>
                  <a:pt x="27041" y="783987"/>
                </a:lnTo>
                <a:lnTo>
                  <a:pt x="7144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cap="flat" cmpd="sng" w="57150">
            <a:solidFill>
              <a:srgbClr val="7C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342126" y="2952368"/>
            <a:ext cx="141605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EEO coordinator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141412" y="2643251"/>
            <a:ext cx="1819338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41412" y="2643123"/>
            <a:ext cx="1819910" cy="841375"/>
          </a:xfrm>
          <a:custGeom>
            <a:rect b="b" l="l" r="r" t="t"/>
            <a:pathLst>
              <a:path extrusionOk="0" h="841375" w="1819910">
                <a:moveTo>
                  <a:pt x="0" y="140335"/>
                </a:moveTo>
                <a:lnTo>
                  <a:pt x="7149" y="95991"/>
                </a:lnTo>
                <a:lnTo>
                  <a:pt x="27060" y="57470"/>
                </a:lnTo>
                <a:lnTo>
                  <a:pt x="57423" y="27086"/>
                </a:lnTo>
                <a:lnTo>
                  <a:pt x="95929" y="7157"/>
                </a:lnTo>
                <a:lnTo>
                  <a:pt x="140271" y="0"/>
                </a:lnTo>
                <a:lnTo>
                  <a:pt x="1679003" y="0"/>
                </a:lnTo>
                <a:lnTo>
                  <a:pt x="1723346" y="7157"/>
                </a:lnTo>
                <a:lnTo>
                  <a:pt x="1761868" y="27086"/>
                </a:lnTo>
                <a:lnTo>
                  <a:pt x="1792251" y="57470"/>
                </a:lnTo>
                <a:lnTo>
                  <a:pt x="1812180" y="95991"/>
                </a:lnTo>
                <a:lnTo>
                  <a:pt x="1819338" y="140335"/>
                </a:lnTo>
                <a:lnTo>
                  <a:pt x="1819338" y="701166"/>
                </a:lnTo>
                <a:lnTo>
                  <a:pt x="1812180" y="745497"/>
                </a:lnTo>
                <a:lnTo>
                  <a:pt x="1792251" y="783987"/>
                </a:lnTo>
                <a:lnTo>
                  <a:pt x="1761868" y="814333"/>
                </a:lnTo>
                <a:lnTo>
                  <a:pt x="1723346" y="834230"/>
                </a:lnTo>
                <a:lnTo>
                  <a:pt x="1679003" y="841375"/>
                </a:lnTo>
                <a:lnTo>
                  <a:pt x="140271" y="841375"/>
                </a:lnTo>
                <a:lnTo>
                  <a:pt x="95929" y="834230"/>
                </a:lnTo>
                <a:lnTo>
                  <a:pt x="57423" y="814333"/>
                </a:lnTo>
                <a:lnTo>
                  <a:pt x="27060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cap="flat" cmpd="sng" w="571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386586" y="2714141"/>
            <a:ext cx="13296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relations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33475" y="3894201"/>
            <a:ext cx="1819275" cy="8413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133475" y="3894073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334"/>
                </a:moveTo>
                <a:lnTo>
                  <a:pt x="7149" y="95991"/>
                </a:lnTo>
                <a:lnTo>
                  <a:pt x="27056" y="57470"/>
                </a:lnTo>
                <a:lnTo>
                  <a:pt x="57409" y="27086"/>
                </a:lnTo>
                <a:lnTo>
                  <a:pt x="95897" y="7157"/>
                </a:lnTo>
                <a:lnTo>
                  <a:pt x="140208" y="0"/>
                </a:lnTo>
                <a:lnTo>
                  <a:pt x="1679067" y="0"/>
                </a:lnTo>
                <a:lnTo>
                  <a:pt x="1723397" y="7157"/>
                </a:lnTo>
                <a:lnTo>
                  <a:pt x="1761887" y="27086"/>
                </a:lnTo>
                <a:lnTo>
                  <a:pt x="1792233" y="57470"/>
                </a:lnTo>
                <a:lnTo>
                  <a:pt x="1812130" y="95991"/>
                </a:lnTo>
                <a:lnTo>
                  <a:pt x="1819275" y="140334"/>
                </a:lnTo>
                <a:lnTo>
                  <a:pt x="1819275" y="701167"/>
                </a:lnTo>
                <a:lnTo>
                  <a:pt x="1812130" y="745497"/>
                </a:lnTo>
                <a:lnTo>
                  <a:pt x="1792233" y="783987"/>
                </a:lnTo>
                <a:lnTo>
                  <a:pt x="1761887" y="814333"/>
                </a:lnTo>
                <a:lnTo>
                  <a:pt x="1723397" y="834230"/>
                </a:lnTo>
                <a:lnTo>
                  <a:pt x="1679067" y="841375"/>
                </a:lnTo>
                <a:lnTo>
                  <a:pt x="140208" y="841375"/>
                </a:lnTo>
                <a:lnTo>
                  <a:pt x="95897" y="834230"/>
                </a:lnTo>
                <a:lnTo>
                  <a:pt x="57409" y="814333"/>
                </a:lnTo>
                <a:lnTo>
                  <a:pt x="27056" y="783987"/>
                </a:lnTo>
                <a:lnTo>
                  <a:pt x="7149" y="745497"/>
                </a:lnTo>
                <a:lnTo>
                  <a:pt x="0" y="701167"/>
                </a:lnTo>
                <a:lnTo>
                  <a:pt x="0" y="140334"/>
                </a:lnTo>
                <a:close/>
              </a:path>
            </a:pathLst>
          </a:custGeom>
          <a:noFill/>
          <a:ln cap="flat" cmpd="sng" w="57150">
            <a:solidFill>
              <a:srgbClr val="C46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252219" y="4175252"/>
            <a:ext cx="15830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specialist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132576" y="3887851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132576" y="3887851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7"/>
                </a:lnTo>
                <a:lnTo>
                  <a:pt x="1819275" y="701040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noFill/>
          <a:ln cap="flat" cmpd="sng" w="57150">
            <a:solidFill>
              <a:srgbClr val="74D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544818" y="4168902"/>
            <a:ext cx="99821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analyst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40201" y="4932426"/>
            <a:ext cx="1819275" cy="8413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640201" y="4932298"/>
            <a:ext cx="1819275" cy="842010"/>
          </a:xfrm>
          <a:custGeom>
            <a:rect b="b" l="l" r="r" t="t"/>
            <a:pathLst>
              <a:path extrusionOk="0" h="842010" w="1819275">
                <a:moveTo>
                  <a:pt x="0" y="140334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4"/>
                </a:lnTo>
                <a:lnTo>
                  <a:pt x="1819275" y="701205"/>
                </a:lnTo>
                <a:lnTo>
                  <a:pt x="1812117" y="745528"/>
                </a:lnTo>
                <a:lnTo>
                  <a:pt x="1792188" y="784023"/>
                </a:lnTo>
                <a:lnTo>
                  <a:pt x="1761804" y="814380"/>
                </a:lnTo>
                <a:lnTo>
                  <a:pt x="1723283" y="834288"/>
                </a:lnTo>
                <a:lnTo>
                  <a:pt x="1678939" y="841438"/>
                </a:lnTo>
                <a:lnTo>
                  <a:pt x="140208" y="841438"/>
                </a:lnTo>
                <a:lnTo>
                  <a:pt x="95877" y="834288"/>
                </a:lnTo>
                <a:lnTo>
                  <a:pt x="57387" y="814380"/>
                </a:lnTo>
                <a:lnTo>
                  <a:pt x="27041" y="784023"/>
                </a:lnTo>
                <a:lnTo>
                  <a:pt x="7144" y="745528"/>
                </a:lnTo>
                <a:lnTo>
                  <a:pt x="0" y="701205"/>
                </a:lnTo>
                <a:lnTo>
                  <a:pt x="0" y="140334"/>
                </a:lnTo>
                <a:close/>
              </a:path>
            </a:pathLst>
          </a:custGeom>
          <a:noFill/>
          <a:ln cap="flat" cmpd="sng" w="57150">
            <a:solidFill>
              <a:srgbClr val="FFDB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907027" y="5091810"/>
            <a:ext cx="1436497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38125" lvl="0" marL="2501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  manager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640201" y="3030601"/>
            <a:ext cx="1819275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640201" y="3030601"/>
            <a:ext cx="1819275" cy="1295400"/>
          </a:xfrm>
          <a:custGeom>
            <a:rect b="b" l="l" r="r" t="t"/>
            <a:pathLst>
              <a:path extrusionOk="0" h="1295400" w="1819275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603248" y="0"/>
                </a:lnTo>
                <a:lnTo>
                  <a:pt x="1652763" y="5701"/>
                </a:lnTo>
                <a:lnTo>
                  <a:pt x="1698226" y="21941"/>
                </a:lnTo>
                <a:lnTo>
                  <a:pt x="1738338" y="47426"/>
                </a:lnTo>
                <a:lnTo>
                  <a:pt x="1771798" y="80859"/>
                </a:lnTo>
                <a:lnTo>
                  <a:pt x="1797308" y="120946"/>
                </a:lnTo>
                <a:lnTo>
                  <a:pt x="1813566" y="166391"/>
                </a:lnTo>
                <a:lnTo>
                  <a:pt x="1819275" y="215900"/>
                </a:lnTo>
                <a:lnTo>
                  <a:pt x="1819275" y="1079373"/>
                </a:lnTo>
                <a:lnTo>
                  <a:pt x="1813566" y="1128888"/>
                </a:lnTo>
                <a:lnTo>
                  <a:pt x="1797308" y="1174351"/>
                </a:lnTo>
                <a:lnTo>
                  <a:pt x="1771798" y="1214463"/>
                </a:lnTo>
                <a:lnTo>
                  <a:pt x="1738338" y="1247923"/>
                </a:lnTo>
                <a:lnTo>
                  <a:pt x="1698226" y="1273433"/>
                </a:lnTo>
                <a:lnTo>
                  <a:pt x="1652763" y="1289691"/>
                </a:lnTo>
                <a:lnTo>
                  <a:pt x="1603248" y="1295400"/>
                </a:lnTo>
                <a:lnTo>
                  <a:pt x="215900" y="1295400"/>
                </a:lnTo>
                <a:lnTo>
                  <a:pt x="166391" y="1289691"/>
                </a:lnTo>
                <a:lnTo>
                  <a:pt x="120946" y="1273433"/>
                </a:lnTo>
                <a:lnTo>
                  <a:pt x="80859" y="1247923"/>
                </a:lnTo>
                <a:lnTo>
                  <a:pt x="47426" y="1214463"/>
                </a:lnTo>
                <a:lnTo>
                  <a:pt x="21941" y="1174351"/>
                </a:lnTo>
                <a:lnTo>
                  <a:pt x="5701" y="1128888"/>
                </a:lnTo>
                <a:lnTo>
                  <a:pt x="0" y="1079373"/>
                </a:lnTo>
                <a:lnTo>
                  <a:pt x="0" y="215900"/>
                </a:lnTo>
                <a:close/>
              </a:path>
            </a:pathLst>
          </a:custGeom>
          <a:noFill/>
          <a:ln cap="flat" cmpd="sng" w="571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008246" y="3295853"/>
            <a:ext cx="108458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 Resource  Specialties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1239011" y="15240"/>
            <a:ext cx="6812280" cy="1552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91213" y="2105624"/>
            <a:ext cx="6664389" cy="3108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Recruitment and Selection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Recruitment –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Outsourced to agencies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in the hand of employer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to one interviews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easy to demonstrate the compliance of equal rights legislation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with panel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Public sector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Favor candidates who are smooth talkers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Prevents nepotism and corruption – but bad appointments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Assessment of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Legislation to provide reference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Legal dangers – used 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Psychometric tests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Ability tests – verbal or numerical skills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Aptitude test – potential to learn skills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Personality tests – value of this not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