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vestopedia.com/terms/d/discountrate.asp" TargetMode="External"/><Relationship Id="rId3" Type="http://schemas.openxmlformats.org/officeDocument/2006/relationships/hyperlink" Target="https://www.investopedia.com/terms/n/npv.asp" TargetMode="External"/><Relationship Id="rId4" Type="http://schemas.openxmlformats.org/officeDocument/2006/relationships/hyperlink" Target="https://www.investopedia.com/investing/pitfalls-of-discounted-cash-flow-analysis/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111111"/>
                </a:solidFill>
                <a:highlight>
                  <a:srgbClr val="FFFFFF"/>
                </a:highlight>
              </a:rPr>
              <a:t>IRR is a </a:t>
            </a:r>
            <a:r>
              <a:rPr lang="en-US" sz="1350" u="sng">
                <a:solidFill>
                  <a:srgbClr val="2C40D0"/>
                </a:solidFill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discount rate</a:t>
            </a:r>
            <a:r>
              <a:rPr lang="en-US" sz="1350">
                <a:solidFill>
                  <a:srgbClr val="111111"/>
                </a:solidFill>
                <a:highlight>
                  <a:srgbClr val="FFFFFF"/>
                </a:highlight>
              </a:rPr>
              <a:t> that makes the </a:t>
            </a:r>
            <a:r>
              <a:rPr lang="en-US" sz="1350" u="sng">
                <a:solidFill>
                  <a:srgbClr val="2C40D0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 present value (NPV)</a:t>
            </a:r>
            <a:r>
              <a:rPr lang="en-US" sz="1350">
                <a:solidFill>
                  <a:srgbClr val="111111"/>
                </a:solidFill>
                <a:highlight>
                  <a:srgbClr val="FFFFFF"/>
                </a:highlight>
              </a:rPr>
              <a:t> of all cash flows equal to zero in a </a:t>
            </a:r>
            <a:r>
              <a:rPr lang="en-US" sz="1350" u="sng">
                <a:solidFill>
                  <a:srgbClr val="2C40D0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discounted cash flow analysis</a:t>
            </a:r>
            <a:r>
              <a:rPr lang="en-US" sz="1350">
                <a:solidFill>
                  <a:srgbClr val="111111"/>
                </a:solidFill>
                <a:highlight>
                  <a:srgbClr val="FFFFFF"/>
                </a:highlight>
              </a:rPr>
              <a:t>.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>
                <a:solidFill>
                  <a:srgbClr val="111111"/>
                </a:solidFill>
                <a:highlight>
                  <a:srgbClr val="FFFFFF"/>
                </a:highlight>
              </a:rPr>
              <a:t>Cost of capital is a calculation of the minimum return that would be necessary in order to justify undertaking a capital budgeting project, such as building a new factory. It is an evaluation of whether a projected decision can be justified by its cost.</a:t>
            </a:r>
            <a:endParaRPr sz="13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Investment Appraisal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APPLYING DCF TO A SIMPLE INVESTMENT PROJECT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The essence of investment is that money is spent now so as to produce benefits in the future</a:t>
            </a:r>
            <a:r>
              <a:rPr lang="en-US"/>
              <a:t>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Benefits in monetary terms, get present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To do this, we calculate the net cash flows that the project will generate over each year of its life and convert these to a present day value.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we add these up to get the NPV of the project as a whole.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APPLYING DCF TO A SIMPLE INVESTMENT PROJECT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van cost – 10,000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500 insurance and 150 road tax – annual cost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Maintenance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200 in first two years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300, 400, 500 in year 3, 4 ,5 respectively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Van to be sold at 2000 – end of year 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Interest rate 10 %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Van hire cost 35 a day – 100 days a year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Inflation 5% 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APPLYING DCF TO A SIMPLE INVESTMENT PROJECT</a:t>
            </a:r>
            <a:endParaRPr/>
          </a:p>
        </p:txBody>
      </p:sp>
      <p:pic>
        <p:nvPicPr>
          <p:cNvPr id="151" name="Google Shape;15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878047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Product Proposal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 people – 1</a:t>
            </a:r>
            <a:r>
              <a:rPr baseline="30000" lang="en-US"/>
              <a:t>st</a:t>
            </a:r>
            <a:r>
              <a:rPr lang="en-US"/>
              <a:t> year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and ½ - 2</a:t>
            </a:r>
            <a:r>
              <a:rPr baseline="30000" lang="en-US"/>
              <a:t>nd</a:t>
            </a:r>
            <a:r>
              <a:rPr lang="en-US"/>
              <a:t> year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35000 per year staff cost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Release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year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 person for maintenance full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Sales and marketing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10,000 and 20,000 in 1</a:t>
            </a:r>
            <a:r>
              <a:rPr baseline="30000" lang="en-US"/>
              <a:t>st</a:t>
            </a:r>
            <a:r>
              <a:rPr lang="en-US"/>
              <a:t> and each next four years resp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100 copies to be sold in 5 years with 5000 a copy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519467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DCF Analysis of a software project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Pay-back period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Time required to get positive cash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IRR – internal rate of return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Cost of capital required for NPV to be zero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Proposal to be rejected when;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NPV not positive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Pay-back time is greater than a threshold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IRR is less than current cost of capital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Between 2 projects, with highest NPV is selected, or highest IRR or shortest pay-back time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 precise in nature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Rely on assumptions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Uncertainty not handled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DCF analysis incase of a software project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takes more time than anticipated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software doesn’t work correctly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being able to sell copies as much as anticipated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Risk, that competitor will launch similar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PITFALLS OF DCF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 DCF analysis with different assumptions and changes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results vary with small changes-not good-high risk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above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in year 3, sales drop from 40 to 20, cash flow does not become positive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Project high risk, as sale not to predicted accurately for this long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price increased to 6000, NPV rises to 117420 - pay-back period falls to 2 years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sensitivity of changes in sales and price is characteristics of software project development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Lesson Goals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 what is meant by time value money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 able to carry DCF analysis to assess the viability of a proposed investment proposal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Be able to interpret a discounted cash flow analysis in commercial terms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Successful companies always looking to change and develop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Management is faced with different proposals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single way of assessing and comparing different proposals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Factors taken into account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 with company’s long term plans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Risk attached to proposals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Availability of necessary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important criteria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Return on investment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Usual way is DCF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DCF tool is used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Share price of a company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Purchase or lease 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Most financially appealing proposals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proposed project is worthwhile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promise of 103RS for 100RS in a years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DCF – discounted cash flow analysis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 ÷ (1 + </a:t>
            </a:r>
            <a:r>
              <a:rPr i="1" lang="en-US"/>
              <a:t>r</a:t>
            </a:r>
            <a:r>
              <a:rPr lang="en-US"/>
              <a:t>)</a:t>
            </a:r>
            <a:r>
              <a:rPr i="1" lang="en-US"/>
              <a:t>t </a:t>
            </a:r>
            <a:r>
              <a:rPr lang="en-US"/>
              <a:t>is known as discount factor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pic>
        <p:nvPicPr>
          <p:cNvPr id="115" name="Google Shape;115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1000 Rs payable in 4 years time with discount/interest rate 8%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1000 x 0.7350 = 735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Buy or lease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New Wolsey Hornet £8995 or only £500 down and £400 per month for 24 months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Using the idea of discount factors, we can calculate the present value of each of those monthly payments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we add the present value of all those payments to the £500 that we have to pay immediately, we shall obtain the present value of the total of the payments we have to make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this is more than £8,995, we shall be better off buying the car outright immediately.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Time Value of Money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Car 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result of applying this function (NPV) to a sequence of 24 payments of £400 with a discount rate of 0.2466 per cent per month (3% annual) is a net present value of £9,310.30.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 this we must add the £500 down payment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shows that the NPV of the payments on easy terms is £9,810.30.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Clearly we shall be much better off by buying the car outright for £8,995 if we have the money available.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