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77" r:id="rId9"/>
    <p:sldId id="276" r:id="rId10"/>
    <p:sldId id="263" r:id="rId11"/>
    <p:sldId id="264" r:id="rId12"/>
    <p:sldId id="265" r:id="rId13"/>
    <p:sldId id="266" r:id="rId14"/>
    <p:sldId id="267" r:id="rId15"/>
    <p:sldId id="268" r:id="rId16"/>
    <p:sldId id="278" r:id="rId17"/>
    <p:sldId id="279" r:id="rId18"/>
    <p:sldId id="280" r:id="rId19"/>
    <p:sldId id="281" r:id="rId20"/>
    <p:sldId id="269" r:id="rId21"/>
    <p:sldId id="270" r:id="rId22"/>
    <p:sldId id="271" r:id="rId23"/>
    <p:sldId id="272" r:id="rId24"/>
    <p:sldId id="273" r:id="rId25"/>
    <p:sldId id="274" r:id="rId26"/>
    <p:sldId id="275" r:id="rId2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0" d="100"/>
          <a:sy n="70" d="100"/>
        </p:scale>
        <p:origin x="138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75294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84"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9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26" name="Google Shape;126;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389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4562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38" name="Google Shape;13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024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00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306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397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35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28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9724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544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90" name="Google Shape;9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51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342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137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804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576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5479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1356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670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US" sz="1200" b="0" i="0" u="none" strike="noStrike" cap="none" dirty="0" smtClean="0">
                <a:solidFill>
                  <a:schemeClr val="dk1"/>
                </a:solidFill>
                <a:latin typeface="Calibri"/>
                <a:ea typeface="Calibri"/>
                <a:cs typeface="Calibri"/>
                <a:sym typeface="Calibri"/>
              </a:rPr>
              <a:t>LLP: </a:t>
            </a:r>
            <a:r>
              <a:rPr lang="en-US" sz="1200" b="0" i="0" u="none" strike="noStrike" cap="none" dirty="0" err="1" smtClean="0">
                <a:solidFill>
                  <a:schemeClr val="dk1"/>
                </a:solidFill>
                <a:latin typeface="Calibri"/>
                <a:ea typeface="Calibri"/>
                <a:cs typeface="Calibri"/>
                <a:sym typeface="Calibri"/>
              </a:rPr>
              <a:t>Inidividual</a:t>
            </a:r>
            <a:r>
              <a:rPr lang="en-US" sz="1200" b="0" i="0" u="none" strike="noStrike" cap="none" dirty="0" smtClean="0">
                <a:solidFill>
                  <a:schemeClr val="dk1"/>
                </a:solidFill>
                <a:latin typeface="Calibri"/>
                <a:ea typeface="Calibri"/>
                <a:cs typeface="Calibri"/>
                <a:sym typeface="Calibri"/>
              </a:rPr>
              <a:t> can be sued.</a:t>
            </a:r>
            <a:r>
              <a:rPr lang="en-US" sz="1200" b="0" i="0" u="none" strike="noStrike" cap="none" baseline="0" dirty="0" smtClean="0">
                <a:solidFill>
                  <a:schemeClr val="dk1"/>
                </a:solidFill>
                <a:latin typeface="Calibri"/>
                <a:ea typeface="Calibri"/>
                <a:cs typeface="Calibri"/>
                <a:sym typeface="Calibri"/>
              </a:rPr>
              <a:t> Change of ownership still an issue. Cannot be owned by one member. In LLP, partners are managers unlike </a:t>
            </a:r>
            <a:r>
              <a:rPr lang="en-US" sz="1200" b="0" i="0" u="none" strike="noStrike" cap="none" baseline="0" dirty="0" err="1" smtClean="0">
                <a:solidFill>
                  <a:schemeClr val="dk1"/>
                </a:solidFill>
                <a:latin typeface="Calibri"/>
                <a:ea typeface="Calibri"/>
                <a:cs typeface="Calibri"/>
                <a:sym typeface="Calibri"/>
              </a:rPr>
              <a:t>pvt</a:t>
            </a:r>
            <a:r>
              <a:rPr lang="en-US" sz="1200" b="0" i="0" u="none" strike="noStrike" cap="none" baseline="0" dirty="0" smtClean="0">
                <a:solidFill>
                  <a:schemeClr val="dk1"/>
                </a:solidFill>
                <a:latin typeface="Calibri"/>
                <a:ea typeface="Calibri"/>
                <a:cs typeface="Calibri"/>
                <a:sym typeface="Calibri"/>
              </a:rPr>
              <a:t> ltd. No directors in LLP hence.</a:t>
            </a:r>
            <a:endParaRPr sz="1200" b="0" i="0" u="none" strike="noStrike" cap="none" dirty="0">
              <a:solidFill>
                <a:schemeClr val="dk1"/>
              </a:solidFill>
              <a:latin typeface="Calibri"/>
              <a:ea typeface="Calibri"/>
              <a:cs typeface="Calibri"/>
              <a:sym typeface="Calibri"/>
            </a:endParaRPr>
          </a:p>
        </p:txBody>
      </p:sp>
      <p:sp>
        <p:nvSpPr>
          <p:cNvPr id="96" name="Google Shape;96;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724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02" name="Google Shape;10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724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08" name="Google Shape;108;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62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14" name="Google Shape;11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202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20" name="Google Shape;12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514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20" name="Google Shape;12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533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20" name="Google Shape;12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567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3000375" y="2640013"/>
            <a:ext cx="3148013" cy="677108"/>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Organizations</a:t>
            </a:r>
            <a:endParaRPr sz="4400" b="0" i="0" u="none" strike="noStrike" cap="none">
              <a:solidFill>
                <a:schemeClr val="dk1"/>
              </a:solidFill>
              <a:latin typeface="Calibri"/>
              <a:ea typeface="Calibri"/>
              <a:cs typeface="Calibri"/>
              <a:sym typeface="Calibri"/>
            </a:endParaRPr>
          </a:p>
        </p:txBody>
      </p:sp>
      <p:sp>
        <p:nvSpPr>
          <p:cNvPr id="87" name="Google Shape;87;p13"/>
          <p:cNvSpPr txBox="1"/>
          <p:nvPr/>
        </p:nvSpPr>
        <p:spPr>
          <a:xfrm>
            <a:off x="3360738" y="4008438"/>
            <a:ext cx="2427287" cy="492443"/>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898989"/>
                </a:solidFill>
                <a:latin typeface="Calibri"/>
                <a:ea typeface="Calibri"/>
                <a:cs typeface="Calibri"/>
                <a:sym typeface="Calibri"/>
              </a:rPr>
              <a:t>Chapter</a:t>
            </a:r>
            <a:r>
              <a:rPr lang="en-US" sz="3200" b="0" i="0" u="none" strike="noStrike" cap="none">
                <a:solidFill>
                  <a:srgbClr val="898989"/>
                </a:solidFill>
                <a:latin typeface="Times New Roman"/>
                <a:ea typeface="Times New Roman"/>
                <a:cs typeface="Times New Roman"/>
                <a:sym typeface="Times New Roman"/>
              </a:rPr>
              <a:t> </a:t>
            </a:r>
            <a:r>
              <a:rPr lang="en-US" sz="3200" b="0" i="0" u="none" strike="noStrike" cap="none">
                <a:solidFill>
                  <a:srgbClr val="898989"/>
                </a:solidFill>
                <a:latin typeface="Calibri"/>
                <a:ea typeface="Calibri"/>
                <a:cs typeface="Calibri"/>
                <a:sym typeface="Calibri"/>
              </a:rPr>
              <a:t>3</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2399030" lvl="0" indent="0" algn="l" rtl="0">
              <a:lnSpc>
                <a:spcPct val="100000"/>
              </a:lnSpc>
              <a:spcBef>
                <a:spcPts val="0"/>
              </a:spcBef>
              <a:spcAft>
                <a:spcPts val="0"/>
              </a:spcAft>
              <a:buClr>
                <a:schemeClr val="dk2"/>
              </a:buClr>
              <a:buSzPts val="4600"/>
              <a:buFont typeface="Cambria"/>
              <a:buNone/>
            </a:pPr>
            <a:r>
              <a:rPr lang="en-US"/>
              <a:t>Directors</a:t>
            </a:r>
            <a:endParaRPr/>
          </a:p>
        </p:txBody>
      </p:sp>
      <p:sp>
        <p:nvSpPr>
          <p:cNvPr id="129" name="Google Shape;129;p20"/>
          <p:cNvSpPr txBox="1"/>
          <p:nvPr/>
        </p:nvSpPr>
        <p:spPr>
          <a:xfrm>
            <a:off x="536575" y="1643063"/>
            <a:ext cx="7962900" cy="4560544"/>
          </a:xfrm>
          <a:prstGeom prst="rect">
            <a:avLst/>
          </a:prstGeom>
          <a:noFill/>
          <a:ln>
            <a:noFill/>
          </a:ln>
        </p:spPr>
        <p:txBody>
          <a:bodyPr spcFirstLastPara="1" wrap="square" lIns="0" tIns="0" rIns="0" bIns="0" anchor="t" anchorCtr="0">
            <a:spAutoFit/>
          </a:bodyPr>
          <a:lstStyle/>
          <a:p>
            <a:pPr marL="355600" marR="0" lvl="0" indent="-342900" algn="l" rtl="0">
              <a:lnSpc>
                <a:spcPct val="79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Sometimes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shareholders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run</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the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company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but</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in</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larger</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companies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directors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may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be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employed</a:t>
            </a:r>
            <a:endParaRPr sz="1400" b="0" i="0" u="none" strike="noStrike" cap="none">
              <a:solidFill>
                <a:srgbClr val="000000"/>
              </a:solidFill>
              <a:latin typeface="Arial"/>
              <a:ea typeface="Arial"/>
              <a:cs typeface="Arial"/>
              <a:sym typeface="Arial"/>
            </a:endParaRPr>
          </a:p>
          <a:p>
            <a:pPr marL="355600" marR="0" lvl="0" indent="-342900" algn="l" rtl="0">
              <a:lnSpc>
                <a:spcPct val="1187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Directors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must:</a:t>
            </a:r>
            <a:endParaRPr sz="1400" b="0" i="0" u="none" strike="noStrike" cap="none">
              <a:solidFill>
                <a:srgbClr val="000000"/>
              </a:solidFill>
              <a:latin typeface="Arial"/>
              <a:ea typeface="Arial"/>
              <a:cs typeface="Arial"/>
              <a:sym typeface="Arial"/>
            </a:endParaRPr>
          </a:p>
          <a:p>
            <a:pPr marL="755650" marR="0" lvl="1" indent="-285750" algn="l" rtl="0">
              <a:lnSpc>
                <a:spcPct val="119444"/>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Have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regard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to</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owners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and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employees’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interests</a:t>
            </a:r>
            <a:endParaRPr sz="1400" b="0" i="0" u="none" strike="noStrike" cap="none">
              <a:solidFill>
                <a:srgbClr val="000000"/>
              </a:solidFill>
              <a:latin typeface="Arial"/>
              <a:ea typeface="Arial"/>
              <a:cs typeface="Arial"/>
              <a:sym typeface="Arial"/>
            </a:endParaRPr>
          </a:p>
          <a:p>
            <a:pPr marL="755650" marR="0" lvl="1" indent="-285750" algn="l" rtl="0">
              <a:lnSpc>
                <a:spcPct val="118055"/>
              </a:lnSpc>
              <a:spcBef>
                <a:spcPts val="38"/>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Act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in</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good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faith</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and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for</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beneﬁt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of</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company</a:t>
            </a:r>
            <a:endParaRPr sz="1400" b="0" i="0" u="none" strike="noStrike" cap="none">
              <a:solidFill>
                <a:srgbClr val="000000"/>
              </a:solidFill>
              <a:latin typeface="Arial"/>
              <a:ea typeface="Arial"/>
              <a:cs typeface="Arial"/>
              <a:sym typeface="Arial"/>
            </a:endParaRPr>
          </a:p>
          <a:p>
            <a:pPr marL="755650" marR="0" lvl="1" indent="-285750" algn="l" rtl="0">
              <a:lnSpc>
                <a:spcPct val="118055"/>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Exercise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skill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and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care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(be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“professional”)</a:t>
            </a:r>
            <a:endParaRPr sz="1400" b="0" i="0" u="none" strike="noStrike" cap="none">
              <a:solidFill>
                <a:srgbClr val="000000"/>
              </a:solidFill>
              <a:latin typeface="Arial"/>
              <a:ea typeface="Arial"/>
              <a:cs typeface="Arial"/>
              <a:sym typeface="Arial"/>
            </a:endParaRPr>
          </a:p>
          <a:p>
            <a:pPr marL="755650" marR="0" lvl="1" indent="-285750" algn="l" rtl="0">
              <a:lnSpc>
                <a:spcPct val="118055"/>
              </a:lnSpc>
              <a:spcBef>
                <a:spcPts val="38"/>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Declare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conﬂicts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of</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Interest</a:t>
            </a:r>
            <a:endParaRPr sz="1400" b="0" i="0" u="none" strike="noStrike" cap="none">
              <a:solidFill>
                <a:srgbClr val="000000"/>
              </a:solidFill>
              <a:latin typeface="Arial"/>
              <a:ea typeface="Arial"/>
              <a:cs typeface="Arial"/>
              <a:sym typeface="Arial"/>
            </a:endParaRPr>
          </a:p>
          <a:p>
            <a:pPr marL="755650" marR="0" lvl="1" indent="-285750" algn="l" rtl="0">
              <a:lnSpc>
                <a:spcPct val="118055"/>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Legally (external obligations):</a:t>
            </a:r>
            <a:endParaRPr sz="1400" b="0" i="0" u="none" strike="noStrike" cap="none">
              <a:solidFill>
                <a:srgbClr val="000000"/>
              </a:solidFill>
              <a:latin typeface="Arial"/>
              <a:ea typeface="Arial"/>
              <a:cs typeface="Arial"/>
              <a:sym typeface="Arial"/>
            </a:endParaRPr>
          </a:p>
          <a:p>
            <a:pPr marL="1155700" marR="0" lvl="2" indent="-228600" algn="l" rtl="0">
              <a:lnSpc>
                <a:spcPct val="100000"/>
              </a:lnSpc>
              <a:spcBef>
                <a:spcPts val="25"/>
              </a:spcBef>
              <a:spcAft>
                <a:spcPts val="0"/>
              </a:spcAft>
              <a:buClr>
                <a:schemeClr val="dk1"/>
              </a:buClr>
              <a:buSzPts val="1500"/>
              <a:buFont typeface="Arial"/>
              <a:buChar char="•"/>
            </a:pPr>
            <a:r>
              <a:rPr lang="en-US" sz="1400" b="0" i="0" u="none" strike="noStrike" cap="none">
                <a:solidFill>
                  <a:schemeClr val="dk1"/>
                </a:solidFill>
                <a:latin typeface="Arial"/>
                <a:ea typeface="Arial"/>
                <a:cs typeface="Arial"/>
                <a:sym typeface="Arial"/>
              </a:rPr>
              <a:t>Be aware of the ﬁnancial position of the company </a:t>
            </a:r>
            <a:r>
              <a:rPr lang="en-US" sz="1400" b="0" i="0" u="none" strike="noStrike" cap="none">
                <a:solidFill>
                  <a:srgbClr val="000000"/>
                </a:solidFill>
                <a:latin typeface="Arial"/>
                <a:ea typeface="Arial"/>
                <a:cs typeface="Arial"/>
                <a:sym typeface="Arial"/>
              </a:rPr>
              <a:t>not allow it to continue to incur debts when they know or should have known that the company will be unable to repay them </a:t>
            </a:r>
            <a:endParaRPr sz="1600" b="0" i="0" u="none" strike="noStrike" cap="none">
              <a:solidFill>
                <a:srgbClr val="000000"/>
              </a:solidFill>
              <a:latin typeface="Arial"/>
              <a:ea typeface="Arial"/>
              <a:cs typeface="Arial"/>
              <a:sym typeface="Arial"/>
            </a:endParaRPr>
          </a:p>
          <a:p>
            <a:pPr marL="1155700" marR="0" lvl="2" indent="-228600" algn="l" rtl="0">
              <a:lnSpc>
                <a:spcPct val="100000"/>
              </a:lnSpc>
              <a:spcBef>
                <a:spcPts val="0"/>
              </a:spcBef>
              <a:spcAft>
                <a:spcPts val="0"/>
              </a:spcAft>
              <a:buClr>
                <a:schemeClr val="dk1"/>
              </a:buClr>
              <a:buSzPts val="1500"/>
              <a:buFont typeface="Arial"/>
              <a:buChar char="•"/>
            </a:pPr>
            <a:r>
              <a:rPr lang="en-US" sz="1600" b="0" i="0" u="none" strike="noStrike" cap="none">
                <a:solidFill>
                  <a:schemeClr val="dk1"/>
                </a:solidFill>
                <a:latin typeface="Calibri"/>
                <a:ea typeface="Calibri"/>
                <a:cs typeface="Calibri"/>
                <a:sym typeface="Calibri"/>
              </a:rPr>
              <a:t>Drawing</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up</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annual</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reports</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and</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accounts</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and</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ﬁling</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them</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at</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companies</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house</a:t>
            </a:r>
            <a:endParaRPr sz="1600" b="0" i="0" u="none" strike="noStrike" cap="none">
              <a:solidFill>
                <a:srgbClr val="000000"/>
              </a:solidFill>
              <a:latin typeface="Arial"/>
              <a:ea typeface="Arial"/>
              <a:cs typeface="Arial"/>
              <a:sym typeface="Arial"/>
            </a:endParaRPr>
          </a:p>
          <a:p>
            <a:pPr marL="1155700" marR="0" lvl="2" indent="-228600" algn="l" rtl="0">
              <a:lnSpc>
                <a:spcPct val="100000"/>
              </a:lnSpc>
              <a:spcBef>
                <a:spcPts val="0"/>
              </a:spcBef>
              <a:spcAft>
                <a:spcPts val="0"/>
              </a:spcAft>
              <a:buClr>
                <a:schemeClr val="dk1"/>
              </a:buClr>
              <a:buSzPts val="1500"/>
              <a:buFont typeface="Arial"/>
              <a:buChar char="•"/>
            </a:pPr>
            <a:r>
              <a:rPr lang="en-US" sz="1600" b="0" i="0" u="none" strike="noStrike" cap="none">
                <a:solidFill>
                  <a:schemeClr val="dk1"/>
                </a:solidFill>
                <a:latin typeface="Calibri"/>
                <a:ea typeface="Calibri"/>
                <a:cs typeface="Calibri"/>
                <a:sym typeface="Calibri"/>
              </a:rPr>
              <a:t>Complies</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with</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relevant</a:t>
            </a:r>
            <a:r>
              <a:rPr lang="en-US" sz="16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Calibri"/>
                <a:ea typeface="Calibri"/>
                <a:cs typeface="Calibri"/>
                <a:sym typeface="Calibri"/>
              </a:rPr>
              <a:t>law</a:t>
            </a:r>
            <a:endParaRPr sz="1600" b="0" i="0" u="none" strike="noStrike" cap="none">
              <a:solidFill>
                <a:srgbClr val="000000"/>
              </a:solidFill>
              <a:latin typeface="Arial"/>
              <a:ea typeface="Arial"/>
              <a:cs typeface="Arial"/>
              <a:sym typeface="Arial"/>
            </a:endParaRPr>
          </a:p>
          <a:p>
            <a:pPr marL="355600" marR="0" lvl="0" indent="-342900" algn="l" rtl="0">
              <a:lnSpc>
                <a:spcPct val="9625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Companies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have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executive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(employed)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and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non-executive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(non-employed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advisors)</a:t>
            </a:r>
            <a:endParaRPr sz="1400" b="0" i="0" u="none" strike="noStrike" cap="none">
              <a:solidFill>
                <a:srgbClr val="000000"/>
              </a:solidFill>
              <a:latin typeface="Arial"/>
              <a:ea typeface="Arial"/>
              <a:cs typeface="Arial"/>
              <a:sym typeface="Arial"/>
            </a:endParaRPr>
          </a:p>
          <a:p>
            <a:pPr marL="355600" marR="0" lvl="0" indent="-342900" algn="l" rtl="0">
              <a:lnSpc>
                <a:spcPct val="80000"/>
              </a:lnSpc>
              <a:spcBef>
                <a:spcPts val="47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Every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company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has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a</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company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secretary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responsible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for</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required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communications, public company must have a secretary</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136650" y="633413"/>
            <a:ext cx="6870700" cy="6771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Cambria"/>
              <a:buNone/>
            </a:pPr>
            <a:r>
              <a:rPr lang="en-US"/>
              <a:t>Directors</a:t>
            </a:r>
            <a:endParaRPr/>
          </a:p>
        </p:txBody>
      </p:sp>
      <p:sp>
        <p:nvSpPr>
          <p:cNvPr id="135" name="Google Shape;135;p21"/>
          <p:cNvSpPr txBox="1">
            <a:spLocks noGrp="1"/>
          </p:cNvSpPr>
          <p:nvPr>
            <p:ph type="body" idx="1"/>
          </p:nvPr>
        </p:nvSpPr>
        <p:spPr>
          <a:xfrm>
            <a:off x="536575" y="1722438"/>
            <a:ext cx="8070850" cy="4099584"/>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lnSpc>
                <a:spcPct val="100000"/>
              </a:lnSpc>
              <a:spcBef>
                <a:spcPts val="0"/>
              </a:spcBef>
              <a:spcAft>
                <a:spcPts val="0"/>
              </a:spcAft>
              <a:buSzPct val="100000"/>
              <a:buFont typeface="Arial"/>
              <a:buChar char="•"/>
            </a:pPr>
            <a:r>
              <a:rPr lang="en-US"/>
              <a:t>Directors act in good faith and for the benefit for the company</a:t>
            </a:r>
            <a:endParaRPr/>
          </a:p>
          <a:p>
            <a:pPr marL="342900" lvl="0" indent="-228600" algn="l" rtl="0">
              <a:lnSpc>
                <a:spcPct val="100000"/>
              </a:lnSpc>
              <a:spcBef>
                <a:spcPts val="407"/>
              </a:spcBef>
              <a:spcAft>
                <a:spcPts val="0"/>
              </a:spcAft>
              <a:buSzPct val="100000"/>
              <a:buChar char="•"/>
            </a:pPr>
            <a:r>
              <a:rPr lang="en-US"/>
              <a:t>	losing a contract</a:t>
            </a:r>
            <a:endParaRPr/>
          </a:p>
          <a:p>
            <a:pPr marL="342900" lvl="0" indent="-228600" algn="l" rtl="0">
              <a:lnSpc>
                <a:spcPct val="100000"/>
              </a:lnSpc>
              <a:spcBef>
                <a:spcPts val="407"/>
              </a:spcBef>
              <a:spcAft>
                <a:spcPts val="0"/>
              </a:spcAft>
              <a:buSzPct val="100000"/>
              <a:buChar char="•"/>
            </a:pPr>
            <a:r>
              <a:rPr lang="en-US"/>
              <a:t>	required to pay company the compensation</a:t>
            </a:r>
            <a:endParaRPr/>
          </a:p>
          <a:p>
            <a:pPr marL="285750" lvl="0" indent="-156527" algn="l" rtl="0">
              <a:lnSpc>
                <a:spcPct val="100000"/>
              </a:lnSpc>
              <a:spcBef>
                <a:spcPts val="407"/>
              </a:spcBef>
              <a:spcAft>
                <a:spcPts val="0"/>
              </a:spcAft>
              <a:buSzPct val="100000"/>
              <a:buFont typeface="Arial"/>
              <a:buNone/>
            </a:pPr>
            <a:endParaRPr/>
          </a:p>
          <a:p>
            <a:pPr marL="285750" lvl="0" indent="-285750" algn="l" rtl="0">
              <a:lnSpc>
                <a:spcPct val="100000"/>
              </a:lnSpc>
              <a:spcBef>
                <a:spcPts val="407"/>
              </a:spcBef>
              <a:spcAft>
                <a:spcPts val="0"/>
              </a:spcAft>
              <a:buSzPct val="100000"/>
              <a:buFont typeface="Arial"/>
              <a:buChar char="•"/>
            </a:pPr>
            <a:r>
              <a:rPr lang="en-US"/>
              <a:t>Directors must exercise the skill and care that is expected from their qualification and experience</a:t>
            </a:r>
            <a:endParaRPr/>
          </a:p>
          <a:p>
            <a:pPr marL="0" lvl="0" indent="0" algn="l" rtl="0">
              <a:lnSpc>
                <a:spcPct val="100000"/>
              </a:lnSpc>
              <a:spcBef>
                <a:spcPts val="407"/>
              </a:spcBef>
              <a:spcAft>
                <a:spcPts val="0"/>
              </a:spcAft>
              <a:buSzPct val="100000"/>
              <a:buNone/>
            </a:pPr>
            <a:r>
              <a:rPr lang="en-US"/>
              <a:t>	signed a contract for computers not suitable for company</a:t>
            </a:r>
            <a:endParaRPr/>
          </a:p>
          <a:p>
            <a:pPr marL="114300" lvl="0" indent="0" algn="l" rtl="0">
              <a:lnSpc>
                <a:spcPct val="100000"/>
              </a:lnSpc>
              <a:spcBef>
                <a:spcPts val="407"/>
              </a:spcBef>
              <a:spcAft>
                <a:spcPts val="0"/>
              </a:spcAft>
              <a:buSzPct val="100000"/>
              <a:buNone/>
            </a:pPr>
            <a:r>
              <a:rPr lang="en-US"/>
              <a:t>	court may order to pay back cost of computer to company</a:t>
            </a:r>
            <a:endParaRPr/>
          </a:p>
          <a:p>
            <a:pPr marL="285750" lvl="0" indent="-156527" algn="l" rtl="0">
              <a:lnSpc>
                <a:spcPct val="100000"/>
              </a:lnSpc>
              <a:spcBef>
                <a:spcPts val="407"/>
              </a:spcBef>
              <a:spcAft>
                <a:spcPts val="0"/>
              </a:spcAft>
              <a:buSzPct val="100000"/>
              <a:buFont typeface="Arial"/>
              <a:buNone/>
            </a:pPr>
            <a:endParaRPr/>
          </a:p>
          <a:p>
            <a:pPr marL="285750" lvl="0" indent="-285750" algn="l" rtl="0">
              <a:lnSpc>
                <a:spcPct val="100000"/>
              </a:lnSpc>
              <a:spcBef>
                <a:spcPts val="407"/>
              </a:spcBef>
              <a:spcAft>
                <a:spcPts val="0"/>
              </a:spcAft>
              <a:buSzPct val="100000"/>
              <a:buFont typeface="Arial"/>
              <a:buChar char="•"/>
            </a:pPr>
            <a:r>
              <a:rPr lang="en-US"/>
              <a:t>Director interested to make a contract with a company (cleaning etc) should inform board of directors</a:t>
            </a:r>
            <a:endParaRPr/>
          </a:p>
          <a:p>
            <a:pPr marL="342900" lvl="0" indent="-228600" algn="l" rtl="0">
              <a:lnSpc>
                <a:spcPct val="100000"/>
              </a:lnSpc>
              <a:spcBef>
                <a:spcPts val="407"/>
              </a:spcBef>
              <a:spcAft>
                <a:spcPts val="0"/>
              </a:spcAft>
              <a:buSzPct val="100000"/>
              <a:buChar char="•"/>
            </a:pPr>
            <a:r>
              <a:rPr lang="en-US"/>
              <a:t>	the model article stipulate the director himself should not be  	allowed to vote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2"/>
          <p:cNvSpPr txBox="1"/>
          <p:nvPr/>
        </p:nvSpPr>
        <p:spPr>
          <a:xfrm>
            <a:off x="1346200" y="347663"/>
            <a:ext cx="6457950" cy="1231106"/>
          </a:xfrm>
          <a:prstGeom prst="rect">
            <a:avLst/>
          </a:prstGeom>
          <a:noFill/>
          <a:ln>
            <a:noFill/>
          </a:ln>
        </p:spPr>
        <p:txBody>
          <a:bodyPr spcFirstLastPara="1" wrap="square" lIns="0" tIns="0" rIns="0" bIns="0" anchor="t" anchorCtr="0">
            <a:spAutoFit/>
          </a:bodyPr>
          <a:lstStyle/>
          <a:p>
            <a:pPr marL="2397125" marR="0" lvl="0" indent="-2384425"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libri"/>
                <a:ea typeface="Calibri"/>
                <a:cs typeface="Calibri"/>
                <a:sym typeface="Calibri"/>
              </a:rPr>
              <a:t>Conﬂicts</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of</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Interest</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Activity</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a:t>
            </a:r>
            <a:r>
              <a:rPr lang="en-US" sz="4000" b="0" i="0" u="none" strike="noStrike" cap="none">
                <a:solidFill>
                  <a:schemeClr val="dk1"/>
                </a:solidFill>
                <a:latin typeface="Times New Roman"/>
                <a:ea typeface="Times New Roman"/>
                <a:cs typeface="Times New Roman"/>
                <a:sym typeface="Times New Roman"/>
              </a:rPr>
              <a:t> </a:t>
            </a:r>
            <a:r>
              <a:rPr lang="en-US" sz="4000" b="0" i="0" u="none" strike="noStrike" cap="none">
                <a:solidFill>
                  <a:schemeClr val="dk1"/>
                </a:solidFill>
                <a:latin typeface="Calibri"/>
                <a:ea typeface="Calibri"/>
                <a:cs typeface="Calibri"/>
                <a:sym typeface="Calibri"/>
              </a:rPr>
              <a:t>Reading</a:t>
            </a:r>
            <a:endParaRPr sz="1400" b="0" i="0" u="none" strike="noStrike" cap="none">
              <a:solidFill>
                <a:srgbClr val="000000"/>
              </a:solidFill>
              <a:latin typeface="Arial"/>
              <a:ea typeface="Arial"/>
              <a:cs typeface="Arial"/>
              <a:sym typeface="Arial"/>
            </a:endParaRPr>
          </a:p>
        </p:txBody>
      </p:sp>
      <p:sp>
        <p:nvSpPr>
          <p:cNvPr id="141" name="Google Shape;141;p22"/>
          <p:cNvSpPr txBox="1"/>
          <p:nvPr/>
        </p:nvSpPr>
        <p:spPr>
          <a:xfrm>
            <a:off x="536575" y="1641475"/>
            <a:ext cx="7920038" cy="4565352"/>
          </a:xfrm>
          <a:prstGeom prst="rect">
            <a:avLst/>
          </a:prstGeom>
          <a:noFill/>
          <a:ln>
            <a:noFill/>
          </a:ln>
        </p:spPr>
        <p:txBody>
          <a:bodyPr spcFirstLastPara="1" wrap="square" lIns="0" tIns="0" rIns="0" bIns="0" anchor="t" anchorCtr="0">
            <a:spAutoFit/>
          </a:bodyPr>
          <a:lstStyle/>
          <a:p>
            <a:pPr marL="355600" marR="0" lvl="0" indent="-342900" algn="l" rtl="0">
              <a:lnSpc>
                <a:spcPct val="118766"/>
              </a:lnSpc>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Individually,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read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clause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14</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model</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articles</a:t>
            </a:r>
            <a:endParaRPr sz="3000" b="0" i="0" u="none" strike="noStrike" cap="none">
              <a:solidFill>
                <a:schemeClr val="dk1"/>
              </a:solidFill>
              <a:latin typeface="Calibri"/>
              <a:ea typeface="Calibri"/>
              <a:cs typeface="Calibri"/>
              <a:sym typeface="Calibri"/>
            </a:endParaRPr>
          </a:p>
          <a:p>
            <a:pPr marL="355600" marR="0" lvl="0" indent="-342900" algn="l" rtl="0">
              <a:lnSpc>
                <a:spcPct val="118766"/>
              </a:lnSpc>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pairs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look</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again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clause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14(4)</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parts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(a)-(c)</a:t>
            </a:r>
            <a:endParaRPr sz="1400" b="0" i="0" u="none" strike="noStrike" cap="none">
              <a:solidFill>
                <a:srgbClr val="000000"/>
              </a:solidFill>
              <a:latin typeface="Arial"/>
              <a:ea typeface="Arial"/>
              <a:cs typeface="Arial"/>
              <a:sym typeface="Arial"/>
            </a:endParaRPr>
          </a:p>
          <a:p>
            <a:pPr marL="355600" marR="0" lvl="0" indent="-342900" algn="l" rtl="0">
              <a:lnSpc>
                <a:spcPct val="95833"/>
              </a:lnSpc>
              <a:spcBef>
                <a:spcPts val="70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Choose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one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each</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try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explain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partner</a:t>
            </a:r>
            <a:endParaRPr sz="1400" b="0" i="0" u="none" strike="noStrike" cap="none">
              <a:solidFill>
                <a:srgbClr val="000000"/>
              </a:solidFill>
              <a:latin typeface="Arial"/>
              <a:ea typeface="Arial"/>
              <a:cs typeface="Arial"/>
              <a:sym typeface="Arial"/>
            </a:endParaRPr>
          </a:p>
          <a:p>
            <a:pPr marL="355600" marR="0" lvl="0" indent="-342900" algn="l" rtl="0">
              <a:lnSpc>
                <a:spcPct val="100000"/>
              </a:lnSpc>
              <a:spcBef>
                <a:spcPts val="38"/>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Write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down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explanations.</a:t>
            </a:r>
            <a:endParaRPr sz="1400" b="0" i="0" u="none" strike="noStrike" cap="none">
              <a:solidFill>
                <a:srgbClr val="000000"/>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Get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together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group</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two</a:t>
            </a:r>
            <a:endParaRPr sz="1400" b="0" i="0" u="none" strike="noStrike" cap="none">
              <a:solidFill>
                <a:srgbClr val="000000"/>
              </a:solidFill>
              <a:latin typeface="Arial"/>
              <a:ea typeface="Arial"/>
              <a:cs typeface="Arial"/>
              <a:sym typeface="Arial"/>
            </a:endParaRPr>
          </a:p>
          <a:p>
            <a:pPr marL="355600" marR="0" lvl="0" indent="-342900" algn="l" rtl="0">
              <a:lnSpc>
                <a:spcPct val="80000"/>
              </a:lnSpc>
              <a:spcBef>
                <a:spcPts val="70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Review</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explanations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choose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best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one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then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work</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together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write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short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scenario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describing</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when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think</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clause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might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be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invoked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imaginary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company.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136650" y="633413"/>
            <a:ext cx="6870700" cy="6771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100000"/>
              <a:buFont typeface="Cambria"/>
              <a:buNone/>
            </a:pPr>
            <a:r>
              <a:rPr lang="en-US"/>
              <a:t>Takeovers</a:t>
            </a:r>
            <a:endParaRPr/>
          </a:p>
        </p:txBody>
      </p:sp>
      <p:sp>
        <p:nvSpPr>
          <p:cNvPr id="147" name="Google Shape;147;p23"/>
          <p:cNvSpPr txBox="1">
            <a:spLocks noGrp="1"/>
          </p:cNvSpPr>
          <p:nvPr>
            <p:ph type="body" idx="1"/>
          </p:nvPr>
        </p:nvSpPr>
        <p:spPr>
          <a:xfrm>
            <a:off x="536575" y="1722438"/>
            <a:ext cx="8070850" cy="4602162"/>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A being taken over by a larger company B</a:t>
            </a:r>
            <a:endParaRPr/>
          </a:p>
          <a:p>
            <a:pPr marL="640080" lvl="1" indent="-228600" algn="l" rtl="0">
              <a:lnSpc>
                <a:spcPct val="100000"/>
              </a:lnSpc>
              <a:spcBef>
                <a:spcPts val="400"/>
              </a:spcBef>
              <a:spcAft>
                <a:spcPts val="0"/>
              </a:spcAft>
              <a:buSzPts val="2000"/>
              <a:buChar char="•"/>
            </a:pPr>
            <a:r>
              <a:rPr lang="en-US"/>
              <a:t>B acquires all shares of A</a:t>
            </a:r>
            <a:endParaRPr/>
          </a:p>
          <a:p>
            <a:pPr marL="640080" lvl="1" indent="-228600" algn="l" rtl="0">
              <a:lnSpc>
                <a:spcPct val="100000"/>
              </a:lnSpc>
              <a:spcBef>
                <a:spcPts val="400"/>
              </a:spcBef>
              <a:spcAft>
                <a:spcPts val="0"/>
              </a:spcAft>
              <a:buSzPts val="2000"/>
              <a:buChar char="•"/>
            </a:pPr>
            <a:r>
              <a:rPr lang="en-US"/>
              <a:t>By paying them in Cash</a:t>
            </a:r>
            <a:endParaRPr/>
          </a:p>
          <a:p>
            <a:pPr marL="640080" lvl="1" indent="-228600" algn="l" rtl="0">
              <a:lnSpc>
                <a:spcPct val="100000"/>
              </a:lnSpc>
              <a:spcBef>
                <a:spcPts val="400"/>
              </a:spcBef>
              <a:spcAft>
                <a:spcPts val="0"/>
              </a:spcAft>
              <a:buSzPts val="2000"/>
              <a:buChar char="•"/>
            </a:pPr>
            <a:r>
              <a:rPr lang="en-US"/>
              <a:t>Or in its own shares</a:t>
            </a:r>
            <a:endParaRPr/>
          </a:p>
          <a:p>
            <a:pPr marL="640080" lvl="1" indent="-228600" algn="l" rtl="0">
              <a:lnSpc>
                <a:spcPct val="100000"/>
              </a:lnSpc>
              <a:spcBef>
                <a:spcPts val="400"/>
              </a:spcBef>
              <a:spcAft>
                <a:spcPts val="0"/>
              </a:spcAft>
              <a:buSzPts val="2000"/>
              <a:buChar char="•"/>
            </a:pPr>
            <a:r>
              <a:rPr lang="en-US"/>
              <a:t>Mixture of both</a:t>
            </a:r>
            <a:endParaRPr/>
          </a:p>
          <a:p>
            <a:pPr marL="342900" lvl="0" indent="-228600" algn="l" rtl="0">
              <a:lnSpc>
                <a:spcPct val="100000"/>
              </a:lnSpc>
              <a:spcBef>
                <a:spcPts val="440"/>
              </a:spcBef>
              <a:spcAft>
                <a:spcPts val="0"/>
              </a:spcAft>
              <a:buSzPts val="2200"/>
              <a:buChar char="•"/>
            </a:pPr>
            <a:r>
              <a:rPr lang="en-US"/>
              <a:t>Owners as directors, continue to work with new company</a:t>
            </a:r>
            <a:endParaRPr/>
          </a:p>
          <a:p>
            <a:pPr marL="342900" lvl="0" indent="-228600" algn="l" rtl="0">
              <a:lnSpc>
                <a:spcPct val="100000"/>
              </a:lnSpc>
              <a:spcBef>
                <a:spcPts val="440"/>
              </a:spcBef>
              <a:spcAft>
                <a:spcPts val="0"/>
              </a:spcAft>
              <a:buSzPts val="2200"/>
              <a:buChar char="•"/>
            </a:pPr>
            <a:r>
              <a:rPr lang="en-US"/>
              <a:t>Reasons for selling</a:t>
            </a:r>
            <a:endParaRPr/>
          </a:p>
          <a:p>
            <a:pPr marL="640080" lvl="1" indent="-228600" algn="l" rtl="0">
              <a:lnSpc>
                <a:spcPct val="100000"/>
              </a:lnSpc>
              <a:spcBef>
                <a:spcPts val="400"/>
              </a:spcBef>
              <a:spcAft>
                <a:spcPts val="0"/>
              </a:spcAft>
              <a:buSzPts val="2000"/>
              <a:buChar char="•"/>
            </a:pPr>
            <a:r>
              <a:rPr lang="en-US"/>
              <a:t>Convert paper money to real money</a:t>
            </a:r>
            <a:endParaRPr/>
          </a:p>
          <a:p>
            <a:pPr marL="640080" lvl="1" indent="-228600" algn="l" rtl="0">
              <a:lnSpc>
                <a:spcPct val="100000"/>
              </a:lnSpc>
              <a:spcBef>
                <a:spcPts val="400"/>
              </a:spcBef>
              <a:spcAft>
                <a:spcPts val="0"/>
              </a:spcAft>
              <a:buSzPts val="2000"/>
              <a:buChar char="•"/>
            </a:pPr>
            <a:r>
              <a:rPr lang="en-US"/>
              <a:t>Need for further capital investment</a:t>
            </a:r>
            <a:endParaRPr/>
          </a:p>
          <a:p>
            <a:pPr marL="342900" lvl="0" indent="-228600" algn="l" rtl="0">
              <a:lnSpc>
                <a:spcPct val="100000"/>
              </a:lnSpc>
              <a:spcBef>
                <a:spcPts val="440"/>
              </a:spcBef>
              <a:spcAft>
                <a:spcPts val="0"/>
              </a:spcAft>
              <a:buSzPts val="2200"/>
              <a:buChar char="•"/>
            </a:pPr>
            <a:r>
              <a:rPr lang="en-US"/>
              <a:t>A has intellectual property or have high level skills that compliments B</a:t>
            </a:r>
            <a:endParaRPr/>
          </a:p>
          <a:p>
            <a:pPr marL="640080" lvl="1" indent="-228600" algn="l" rtl="0">
              <a:lnSpc>
                <a:spcPct val="100000"/>
              </a:lnSpc>
              <a:spcBef>
                <a:spcPts val="400"/>
              </a:spcBef>
              <a:spcAft>
                <a:spcPts val="0"/>
              </a:spcAft>
              <a:buSzPts val="2000"/>
              <a:buChar char="•"/>
            </a:pPr>
            <a:r>
              <a:rPr lang="en-US"/>
              <a:t>A -&gt; automatically carrying out failure mode analysis on electrical car</a:t>
            </a:r>
            <a:endParaRPr/>
          </a:p>
          <a:p>
            <a:pPr marL="640080" lvl="1" indent="-228600" algn="l" rtl="0">
              <a:lnSpc>
                <a:spcPct val="100000"/>
              </a:lnSpc>
              <a:spcBef>
                <a:spcPts val="400"/>
              </a:spcBef>
              <a:spcAft>
                <a:spcPts val="0"/>
              </a:spcAft>
              <a:buSzPts val="2000"/>
              <a:buChar char="•"/>
            </a:pPr>
            <a:r>
              <a:rPr lang="en-US"/>
              <a:t>B -&gt; electronic design automation tools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Takeovers</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1991 SD-Scicon British software house specialized in defense and other hi-tech systems </a:t>
            </a:r>
            <a:endParaRPr/>
          </a:p>
          <a:p>
            <a:pPr marL="342900" lvl="0" indent="-228600" algn="l" rtl="0">
              <a:lnSpc>
                <a:spcPct val="100000"/>
              </a:lnSpc>
              <a:spcBef>
                <a:spcPts val="440"/>
              </a:spcBef>
              <a:spcAft>
                <a:spcPts val="0"/>
              </a:spcAft>
              <a:buSzPts val="2200"/>
              <a:buChar char="•"/>
            </a:pPr>
            <a:r>
              <a:rPr lang="en-US"/>
              <a:t>EDS -&gt; IT services to large organizations in health services</a:t>
            </a:r>
            <a:endParaRPr/>
          </a:p>
          <a:p>
            <a:pPr marL="342900" lvl="0" indent="-228600" algn="l" rtl="0">
              <a:lnSpc>
                <a:spcPct val="100000"/>
              </a:lnSpc>
              <a:spcBef>
                <a:spcPts val="440"/>
              </a:spcBef>
              <a:spcAft>
                <a:spcPts val="0"/>
              </a:spcAft>
              <a:buSzPts val="2200"/>
              <a:buChar char="•"/>
            </a:pPr>
            <a:r>
              <a:rPr lang="en-US"/>
              <a:t>EDS tookover SD-Scicon</a:t>
            </a:r>
            <a:endParaRPr/>
          </a:p>
          <a:p>
            <a:pPr marL="640080" lvl="1" indent="-228600" algn="l" rtl="0">
              <a:lnSpc>
                <a:spcPct val="100000"/>
              </a:lnSpc>
              <a:spcBef>
                <a:spcPts val="400"/>
              </a:spcBef>
              <a:spcAft>
                <a:spcPts val="0"/>
              </a:spcAft>
              <a:buSzPts val="2000"/>
              <a:buChar char="•"/>
            </a:pPr>
            <a:r>
              <a:rPr lang="en-US"/>
              <a:t>SD-Scicon disappeared – EDS showed no interest in SD-Scicon’s traditional market</a:t>
            </a:r>
            <a:endParaRPr/>
          </a:p>
          <a:p>
            <a:pPr marL="640080" lvl="1" indent="-228600" algn="l" rtl="0">
              <a:lnSpc>
                <a:spcPct val="100000"/>
              </a:lnSpc>
              <a:spcBef>
                <a:spcPts val="400"/>
              </a:spcBef>
              <a:spcAft>
                <a:spcPts val="0"/>
              </a:spcAft>
              <a:buSzPts val="2000"/>
              <a:buChar char="•"/>
            </a:pPr>
            <a:r>
              <a:rPr lang="en-US"/>
              <a:t>EDS was acquired by Hewlett-Packard for 13.9billion dollars</a:t>
            </a:r>
            <a:endParaRPr/>
          </a:p>
          <a:p>
            <a:pPr marL="640080" lvl="1" indent="-228600" algn="l" rtl="0">
              <a:lnSpc>
                <a:spcPct val="100000"/>
              </a:lnSpc>
              <a:spcBef>
                <a:spcPts val="400"/>
              </a:spcBef>
              <a:spcAft>
                <a:spcPts val="0"/>
              </a:spcAft>
              <a:buSzPts val="2000"/>
              <a:buChar char="•"/>
            </a:pPr>
            <a:r>
              <a:rPr lang="en-US"/>
              <a:t>EDS -&gt; player of IT services market</a:t>
            </a:r>
            <a:endParaRPr/>
          </a:p>
          <a:p>
            <a:pPr marL="640080" lvl="1" indent="-228600" algn="l" rtl="0">
              <a:lnSpc>
                <a:spcPct val="100000"/>
              </a:lnSpc>
              <a:spcBef>
                <a:spcPts val="400"/>
              </a:spcBef>
              <a:spcAft>
                <a:spcPts val="0"/>
              </a:spcAft>
              <a:buSzPts val="2000"/>
              <a:buChar char="•"/>
            </a:pPr>
            <a:r>
              <a:rPr lang="en-US"/>
              <a:t>EDS retained its identity</a:t>
            </a:r>
            <a:endParaRPr/>
          </a:p>
          <a:p>
            <a:pPr marL="640080" lvl="1" indent="-228600" algn="l" rtl="0">
              <a:lnSpc>
                <a:spcPct val="100000"/>
              </a:lnSpc>
              <a:spcBef>
                <a:spcPts val="400"/>
              </a:spcBef>
              <a:spcAft>
                <a:spcPts val="0"/>
              </a:spcAft>
              <a:buSzPts val="2000"/>
              <a:buChar char="•"/>
            </a:pPr>
            <a:r>
              <a:rPr lang="en-US"/>
              <a:t>Breaking EDS would lose purpose</a:t>
            </a:r>
            <a:endParaRPr/>
          </a:p>
          <a:p>
            <a:pPr marL="342900" lvl="0" indent="-228600" algn="l" rtl="0">
              <a:lnSpc>
                <a:spcPct val="100000"/>
              </a:lnSpc>
              <a:spcBef>
                <a:spcPts val="440"/>
              </a:spcBef>
              <a:spcAft>
                <a:spcPts val="0"/>
              </a:spcAft>
              <a:buSzPts val="2200"/>
              <a:buChar char="•"/>
            </a:pPr>
            <a:r>
              <a:rPr lang="en-US"/>
              <a:t>Strict regulations to stop exploit situation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Takeovers Reasons</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Expanding the customer base</a:t>
            </a:r>
            <a:endParaRPr/>
          </a:p>
          <a:p>
            <a:pPr marL="640080" lvl="1" indent="-228600" algn="l" rtl="0">
              <a:lnSpc>
                <a:spcPct val="100000"/>
              </a:lnSpc>
              <a:spcBef>
                <a:spcPts val="400"/>
              </a:spcBef>
              <a:spcAft>
                <a:spcPts val="0"/>
              </a:spcAft>
              <a:buSzPts val="2000"/>
              <a:buChar char="•"/>
            </a:pPr>
            <a:r>
              <a:rPr lang="en-US"/>
              <a:t>A provides services same as B, B to look for customers in different geographical area</a:t>
            </a:r>
            <a:endParaRPr/>
          </a:p>
          <a:p>
            <a:pPr marL="342900" lvl="0" indent="-228600" algn="l" rtl="0">
              <a:lnSpc>
                <a:spcPct val="100000"/>
              </a:lnSpc>
              <a:spcBef>
                <a:spcPts val="440"/>
              </a:spcBef>
              <a:spcAft>
                <a:spcPts val="0"/>
              </a:spcAft>
              <a:buSzPts val="2200"/>
              <a:buChar char="•"/>
            </a:pPr>
            <a:r>
              <a:rPr lang="en-US"/>
              <a:t>Expanding its range of offerings</a:t>
            </a:r>
            <a:endParaRPr/>
          </a:p>
          <a:p>
            <a:pPr marL="640080" lvl="1" indent="-228600" algn="l" rtl="0">
              <a:lnSpc>
                <a:spcPct val="100000"/>
              </a:lnSpc>
              <a:spcBef>
                <a:spcPts val="400"/>
              </a:spcBef>
              <a:spcAft>
                <a:spcPts val="0"/>
              </a:spcAft>
              <a:buSzPts val="2000"/>
              <a:buChar char="•"/>
            </a:pPr>
            <a:r>
              <a:rPr lang="en-US"/>
              <a:t>A offering HR packages, B offers payroll</a:t>
            </a:r>
            <a:endParaRPr/>
          </a:p>
          <a:p>
            <a:pPr marL="342900" lvl="0" indent="-228600" algn="l" rtl="0">
              <a:lnSpc>
                <a:spcPct val="100000"/>
              </a:lnSpc>
              <a:spcBef>
                <a:spcPts val="440"/>
              </a:spcBef>
              <a:spcAft>
                <a:spcPts val="0"/>
              </a:spcAft>
              <a:buSzPts val="2200"/>
              <a:buChar char="•"/>
            </a:pPr>
            <a:r>
              <a:rPr lang="en-US"/>
              <a:t>Acquiring new staff</a:t>
            </a:r>
            <a:endParaRPr/>
          </a:p>
          <a:p>
            <a:pPr marL="342900" lvl="0" indent="-228600" algn="l" rtl="0">
              <a:lnSpc>
                <a:spcPct val="100000"/>
              </a:lnSpc>
              <a:spcBef>
                <a:spcPts val="440"/>
              </a:spcBef>
              <a:spcAft>
                <a:spcPts val="0"/>
              </a:spcAft>
              <a:buSzPts val="2200"/>
              <a:buChar char="•"/>
            </a:pPr>
            <a:r>
              <a:rPr lang="en-US"/>
              <a:t>Economies of scale</a:t>
            </a:r>
            <a:endParaRPr/>
          </a:p>
          <a:p>
            <a:pPr marL="342900" lvl="0" indent="-228600" algn="l" rtl="0">
              <a:lnSpc>
                <a:spcPct val="100000"/>
              </a:lnSpc>
              <a:spcBef>
                <a:spcPts val="440"/>
              </a:spcBef>
              <a:spcAft>
                <a:spcPts val="0"/>
              </a:spcAft>
              <a:buSzPts val="2200"/>
              <a:buChar char="•"/>
            </a:pPr>
            <a:r>
              <a:rPr lang="en-US"/>
              <a:t>Vertical integration</a:t>
            </a:r>
            <a:endParaRPr/>
          </a:p>
          <a:p>
            <a:pPr marL="640080" lvl="1" indent="-228600" algn="l" rtl="0">
              <a:lnSpc>
                <a:spcPct val="100000"/>
              </a:lnSpc>
              <a:spcBef>
                <a:spcPts val="400"/>
              </a:spcBef>
              <a:spcAft>
                <a:spcPts val="0"/>
              </a:spcAft>
              <a:buSzPts val="2000"/>
              <a:buChar char="•"/>
            </a:pPr>
            <a:r>
              <a:rPr lang="en-US"/>
              <a:t>strategy where a company expands its business operations into different steps on the same production path</a:t>
            </a:r>
            <a:endParaRPr>
              <a:solidFill>
                <a:srgbClr val="FF0000"/>
              </a:solidFill>
            </a:endParaRPr>
          </a:p>
          <a:p>
            <a:pPr marL="342900" lvl="0" indent="-228600" algn="l" rtl="0">
              <a:lnSpc>
                <a:spcPct val="100000"/>
              </a:lnSpc>
              <a:spcBef>
                <a:spcPts val="440"/>
              </a:spcBef>
              <a:spcAft>
                <a:spcPts val="0"/>
              </a:spcAft>
              <a:buSzPts val="2200"/>
              <a:buChar char="•"/>
            </a:pPr>
            <a:r>
              <a:rPr lang="en-US"/>
              <a:t>Eliminating a competitor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Takeovers </a:t>
            </a:r>
            <a:r>
              <a:rPr lang="en-US" dirty="0" smtClean="0"/>
              <a:t>Examples</a:t>
            </a:r>
            <a:endParaRPr dirty="0"/>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20000"/>
          </a:bodyPr>
          <a:lstStyle/>
          <a:p>
            <a:pPr lvl="0"/>
            <a:r>
              <a:rPr lang="en-US" b="1" dirty="0"/>
              <a:t>Expanding the customer </a:t>
            </a:r>
            <a:r>
              <a:rPr lang="en-US" b="1" dirty="0" smtClean="0"/>
              <a:t>base</a:t>
            </a:r>
          </a:p>
          <a:p>
            <a:r>
              <a:rPr lang="en-US" dirty="0"/>
              <a:t>Spanish bank Banco Santander has also adopted a roll up strategy of sorts, where the emphasis is on geographic expansion. Banco Santander didn’t let Spain’s relatively small population of less than 40million people at the time its acquisition spree began, to limit its growth prospects. It looked to the Latin American and later, European markets, where cultural and economic links gave it an advantage. An example of an acquisition (or series of acquisitions) to enter a new geography is well exhibited by Banco Santander’s acquisitions in Argentina. To enter the market, it acquired a series of small bank entities, starting in Argentina. In 1963 they bought Banco del </a:t>
            </a:r>
            <a:r>
              <a:rPr lang="en-US" dirty="0" err="1"/>
              <a:t>Hogar</a:t>
            </a:r>
            <a:r>
              <a:rPr lang="en-US" dirty="0"/>
              <a:t> </a:t>
            </a:r>
            <a:r>
              <a:rPr lang="en-US" dirty="0" err="1"/>
              <a:t>Argentino</a:t>
            </a:r>
            <a:r>
              <a:rPr lang="en-US" dirty="0"/>
              <a:t> and in the next four years Banco </a:t>
            </a:r>
            <a:r>
              <a:rPr lang="en-US" dirty="0" err="1"/>
              <a:t>Mercantil</a:t>
            </a:r>
            <a:r>
              <a:rPr lang="en-US" dirty="0"/>
              <a:t> de Rosario y de Santa Fe, and Banco </a:t>
            </a:r>
            <a:r>
              <a:rPr lang="en-US" dirty="0" err="1"/>
              <a:t>Comercial</a:t>
            </a:r>
            <a:r>
              <a:rPr lang="en-US" dirty="0"/>
              <a:t> </a:t>
            </a:r>
            <a:r>
              <a:rPr lang="en-US" dirty="0" err="1"/>
              <a:t>eIndustrial</a:t>
            </a:r>
            <a:r>
              <a:rPr lang="en-US" dirty="0"/>
              <a:t> de Córdoba. In 1996, it acquired Banco </a:t>
            </a:r>
            <a:r>
              <a:rPr lang="en-US" dirty="0" err="1"/>
              <a:t>Tornquist</a:t>
            </a:r>
            <a:r>
              <a:rPr lang="en-US" dirty="0"/>
              <a:t>, cementing itself as the largest private banking entity in Argentina, a market with more banking consumers than Spain, according to Statista.</a:t>
            </a:r>
          </a:p>
          <a:p>
            <a:pPr lvl="0"/>
            <a:endParaRPr lang="en-US" dirty="0"/>
          </a:p>
        </p:txBody>
      </p:sp>
    </p:spTree>
    <p:extLst>
      <p:ext uri="{BB962C8B-B14F-4D97-AF65-F5344CB8AC3E}">
        <p14:creationId xmlns:p14="http://schemas.microsoft.com/office/powerpoint/2010/main" val="23809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Takeovers </a:t>
            </a:r>
            <a:r>
              <a:rPr lang="en-US" dirty="0" smtClean="0"/>
              <a:t>Examples</a:t>
            </a:r>
            <a:endParaRPr dirty="0"/>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lvl="0"/>
            <a:r>
              <a:rPr lang="en-US" b="1" dirty="0"/>
              <a:t>Expanding its range of offerings</a:t>
            </a:r>
          </a:p>
          <a:p>
            <a:r>
              <a:rPr lang="en-US" dirty="0"/>
              <a:t>Salesforce is an example of a company that has made acquisitions. Its acquisition of Slack for $27.7 billion in July 2021 was made after the company realized that the workplace had changed forever as a result of the Covid-19 pandemic.</a:t>
            </a:r>
          </a:p>
          <a:p>
            <a:pPr lvl="0"/>
            <a:endParaRPr lang="en-US" dirty="0"/>
          </a:p>
        </p:txBody>
      </p:sp>
    </p:spTree>
    <p:extLst>
      <p:ext uri="{BB962C8B-B14F-4D97-AF65-F5344CB8AC3E}">
        <p14:creationId xmlns:p14="http://schemas.microsoft.com/office/powerpoint/2010/main" val="250916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Takeovers </a:t>
            </a:r>
            <a:r>
              <a:rPr lang="en-US" dirty="0" smtClean="0"/>
              <a:t>Examples</a:t>
            </a:r>
            <a:endParaRPr dirty="0"/>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lvl="0"/>
            <a:r>
              <a:rPr lang="en-US" b="1" dirty="0"/>
              <a:t>Expanding its range of offerings</a:t>
            </a:r>
          </a:p>
          <a:p>
            <a:r>
              <a:rPr lang="en-US" dirty="0"/>
              <a:t>The Coca-Cola fridge is instantly recognizable worldwide, but its contents have continued to change over the decades in response to consumer tastes. In 2015, recognizing a global thirst for energy drinks, the Coca-Cola company went looking for a popular energy drink to bolster its portfolio</a:t>
            </a:r>
            <a:r>
              <a:rPr lang="en-US" dirty="0" smtClean="0"/>
              <a:t>. It </a:t>
            </a:r>
            <a:r>
              <a:rPr lang="en-US" dirty="0"/>
              <a:t>acquired a stake in energy drink business Monster - the world’s second largest selling energy drink after Red bull - for $2.15bn, allowing customers to open that fridge and take out a cola, a lemonade, an orange, water, juice or an energy drink, which are all amongst Coca-Cola's product and brand portfolio.</a:t>
            </a:r>
          </a:p>
          <a:p>
            <a:pPr lvl="0"/>
            <a:endParaRPr lang="en-US" dirty="0"/>
          </a:p>
        </p:txBody>
      </p:sp>
    </p:spTree>
    <p:extLst>
      <p:ext uri="{BB962C8B-B14F-4D97-AF65-F5344CB8AC3E}">
        <p14:creationId xmlns:p14="http://schemas.microsoft.com/office/powerpoint/2010/main" val="315254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Takeovers </a:t>
            </a:r>
            <a:r>
              <a:rPr lang="en-US" dirty="0" smtClean="0"/>
              <a:t>Examples</a:t>
            </a:r>
            <a:endParaRPr dirty="0"/>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lvl="0"/>
            <a:r>
              <a:rPr lang="en-US" b="1" dirty="0"/>
              <a:t>Vertical integration</a:t>
            </a:r>
          </a:p>
          <a:p>
            <a:r>
              <a:rPr lang="en-US" dirty="0"/>
              <a:t>Netflix's shift from licensing shows and movies from major studios to producing its own original </a:t>
            </a:r>
            <a:r>
              <a:rPr lang="en-US" dirty="0" smtClean="0"/>
              <a:t>content</a:t>
            </a:r>
            <a:endParaRPr lang="en-US" dirty="0"/>
          </a:p>
        </p:txBody>
      </p:sp>
    </p:spTree>
    <p:extLst>
      <p:ext uri="{BB962C8B-B14F-4D97-AF65-F5344CB8AC3E}">
        <p14:creationId xmlns:p14="http://schemas.microsoft.com/office/powerpoint/2010/main" val="330034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136650" y="633413"/>
            <a:ext cx="6870700" cy="677108"/>
          </a:xfrm>
          <a:prstGeom prst="rect">
            <a:avLst/>
          </a:prstGeom>
          <a:noFill/>
          <a:ln>
            <a:noFill/>
          </a:ln>
        </p:spPr>
        <p:txBody>
          <a:bodyPr spcFirstLastPara="1" wrap="square" lIns="91425" tIns="45700" rIns="91425" bIns="45700" anchor="ctr" anchorCtr="0">
            <a:noAutofit/>
          </a:bodyPr>
          <a:lstStyle/>
          <a:p>
            <a:pPr marL="746760" lvl="0" indent="0" algn="l" rtl="0">
              <a:lnSpc>
                <a:spcPct val="100000"/>
              </a:lnSpc>
              <a:spcBef>
                <a:spcPts val="0"/>
              </a:spcBef>
              <a:spcAft>
                <a:spcPts val="0"/>
              </a:spcAft>
              <a:buClr>
                <a:schemeClr val="dk2"/>
              </a:buClr>
              <a:buSzPts val="4600"/>
              <a:buFont typeface="Cambria"/>
              <a:buNone/>
            </a:pPr>
            <a:r>
              <a:rPr lang="en-US"/>
              <a:t>Becoming</a:t>
            </a:r>
            <a:r>
              <a:rPr lang="en-US">
                <a:latin typeface="Times New Roman"/>
                <a:ea typeface="Times New Roman"/>
                <a:cs typeface="Times New Roman"/>
                <a:sym typeface="Times New Roman"/>
              </a:rPr>
              <a:t> </a:t>
            </a:r>
            <a:r>
              <a:rPr lang="en-US"/>
              <a:t>a</a:t>
            </a:r>
            <a:r>
              <a:rPr lang="en-US">
                <a:latin typeface="Times New Roman"/>
                <a:ea typeface="Times New Roman"/>
                <a:cs typeface="Times New Roman"/>
                <a:sym typeface="Times New Roman"/>
              </a:rPr>
              <a:t> </a:t>
            </a:r>
            <a:r>
              <a:rPr lang="en-US"/>
              <a:t>Legal Entity</a:t>
            </a:r>
            <a:endParaRPr/>
          </a:p>
        </p:txBody>
      </p:sp>
      <p:sp>
        <p:nvSpPr>
          <p:cNvPr id="93" name="Google Shape;93;p14"/>
          <p:cNvSpPr txBox="1"/>
          <p:nvPr/>
        </p:nvSpPr>
        <p:spPr>
          <a:xfrm>
            <a:off x="536575" y="1643063"/>
            <a:ext cx="7886700" cy="5389168"/>
          </a:xfrm>
          <a:prstGeom prst="rect">
            <a:avLst/>
          </a:prstGeom>
          <a:noFill/>
          <a:ln>
            <a:noFill/>
          </a:ln>
        </p:spPr>
        <p:txBody>
          <a:bodyPr spcFirstLastPara="1" wrap="square" lIns="0" tIns="0" rIns="0" bIns="0" anchor="t" anchorCtr="0">
            <a:spAutoFit/>
          </a:bodyPr>
          <a:lstStyle/>
          <a:p>
            <a:pPr marL="355600" marR="0" lvl="0" indent="-342900" algn="l" rtl="0">
              <a:lnSpc>
                <a:spcPct val="85285"/>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different ways in which an organisation can be become a legal entity;</a:t>
            </a:r>
            <a:endParaRPr sz="1400" b="0" i="0" u="none" strike="noStrike" cap="none">
              <a:solidFill>
                <a:srgbClr val="000000"/>
              </a:solidFill>
              <a:latin typeface="Arial"/>
              <a:ea typeface="Arial"/>
              <a:cs typeface="Arial"/>
              <a:sym typeface="Arial"/>
            </a:endParaRPr>
          </a:p>
          <a:p>
            <a:pPr marL="12700" marR="0" lvl="0" indent="0" algn="l" rtl="0">
              <a:lnSpc>
                <a:spcPct val="85285"/>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355600" marR="0" lvl="0" indent="-342900" algn="l" rtl="0">
              <a:lnSpc>
                <a:spcPct val="85285"/>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situations for which the different types of legal entity are appropriate;</a:t>
            </a:r>
            <a:endParaRPr sz="1400" b="0" i="0" u="none" strike="noStrike" cap="none">
              <a:solidFill>
                <a:srgbClr val="000000"/>
              </a:solidFill>
              <a:latin typeface="Arial"/>
              <a:ea typeface="Arial"/>
              <a:cs typeface="Arial"/>
              <a:sym typeface="Arial"/>
            </a:endParaRPr>
          </a:p>
          <a:p>
            <a:pPr marL="12700" marR="0" lvl="0" indent="0" algn="l" rtl="0">
              <a:lnSpc>
                <a:spcPct val="85285"/>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355600" marR="0" lvl="0" indent="-342900" algn="l" rtl="0">
              <a:lnSpc>
                <a:spcPct val="85285"/>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what is a limited company is and why it is the preferred legal form for a commercial organisation;</a:t>
            </a:r>
            <a:endParaRPr sz="1400" b="0" i="0" u="none" strike="noStrike" cap="none">
              <a:solidFill>
                <a:srgbClr val="000000"/>
              </a:solidFill>
              <a:latin typeface="Arial"/>
              <a:ea typeface="Arial"/>
              <a:cs typeface="Arial"/>
              <a:sym typeface="Arial"/>
            </a:endParaRPr>
          </a:p>
          <a:p>
            <a:pPr marL="12700" marR="0" lvl="0" indent="0" algn="l" rtl="0">
              <a:lnSpc>
                <a:spcPct val="85285"/>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355600" marR="0" lvl="0" indent="-342900" algn="l" rtl="0">
              <a:lnSpc>
                <a:spcPct val="85285"/>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what is meant by the terms takeover, merger, management buyout and outsourcing;</a:t>
            </a:r>
            <a:endParaRPr sz="1400" b="0" i="0" u="none" strike="noStrike" cap="none">
              <a:solidFill>
                <a:srgbClr val="000000"/>
              </a:solidFill>
              <a:latin typeface="Arial"/>
              <a:ea typeface="Arial"/>
              <a:cs typeface="Arial"/>
              <a:sym typeface="Arial"/>
            </a:endParaRPr>
          </a:p>
          <a:p>
            <a:pPr marL="355600" marR="0" lvl="0" indent="-165100" algn="l" rtl="0">
              <a:lnSpc>
                <a:spcPct val="85285"/>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55600" marR="0" lvl="0" indent="-342900" algn="l" rtl="0">
              <a:lnSpc>
                <a:spcPct val="85285"/>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most important ways in which the law regulates limited companies.</a:t>
            </a:r>
            <a:r>
              <a:rPr lang="en-US" sz="2000" b="0" i="0" u="none" strike="noStrike" cap="none">
                <a:solidFill>
                  <a:schemeClr val="dk1"/>
                </a:solidFill>
                <a:latin typeface="Calibri"/>
                <a:ea typeface="Calibri"/>
                <a:cs typeface="Calibri"/>
                <a:sym typeface="Calibri"/>
              </a:rPr>
              <a:t> </a:t>
            </a:r>
            <a:br>
              <a:rPr lang="en-US" sz="2000" b="0" i="0" u="none" strike="noStrike" cap="none">
                <a:solidFill>
                  <a:schemeClr val="dk1"/>
                </a:solidFill>
                <a:latin typeface="Calibri"/>
                <a:ea typeface="Calibri"/>
                <a:cs typeface="Calibri"/>
                <a:sym typeface="Calibri"/>
              </a:rPr>
            </a:b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Mergers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New company is formed, which buys the shares of both</a:t>
            </a:r>
            <a:endParaRPr/>
          </a:p>
          <a:p>
            <a:pPr marL="342900" lvl="0" indent="-228600" algn="l" rtl="0">
              <a:lnSpc>
                <a:spcPct val="100000"/>
              </a:lnSpc>
              <a:spcBef>
                <a:spcPts val="440"/>
              </a:spcBef>
              <a:spcAft>
                <a:spcPts val="0"/>
              </a:spcAft>
              <a:buSzPts val="2200"/>
              <a:buChar char="•"/>
            </a:pPr>
            <a:r>
              <a:rPr lang="en-US"/>
              <a:t>Bell Atlantic and GTE to form Verizon Communications Inc</a:t>
            </a:r>
            <a:endParaRPr/>
          </a:p>
          <a:p>
            <a:pPr marL="342900" lvl="0" indent="-228600" algn="l" rtl="0">
              <a:lnSpc>
                <a:spcPct val="100000"/>
              </a:lnSpc>
              <a:spcBef>
                <a:spcPts val="440"/>
              </a:spcBef>
              <a:spcAft>
                <a:spcPts val="0"/>
              </a:spcAft>
              <a:buSzPts val="2200"/>
              <a:buChar char="•"/>
            </a:pPr>
            <a:r>
              <a:rPr lang="en-US"/>
              <a:t>Mergers on large scale can effect on competition and public interest</a:t>
            </a:r>
            <a:endParaRPr/>
          </a:p>
          <a:p>
            <a:pPr marL="342900" lvl="0" indent="-228600" algn="l" rtl="0">
              <a:lnSpc>
                <a:spcPct val="100000"/>
              </a:lnSpc>
              <a:spcBef>
                <a:spcPts val="440"/>
              </a:spcBef>
              <a:spcAft>
                <a:spcPts val="0"/>
              </a:spcAft>
              <a:buSzPts val="2200"/>
              <a:buChar char="•"/>
            </a:pPr>
            <a:r>
              <a:rPr lang="en-US"/>
              <a:t>May subject to examination under monopolies act</a:t>
            </a:r>
            <a:endParaRPr/>
          </a:p>
          <a:p>
            <a:pPr marL="342900" lvl="0" indent="-228600" algn="l" rtl="0">
              <a:lnSpc>
                <a:spcPct val="100000"/>
              </a:lnSpc>
              <a:spcBef>
                <a:spcPts val="440"/>
              </a:spcBef>
              <a:spcAft>
                <a:spcPts val="0"/>
              </a:spcAft>
              <a:buSzPts val="2200"/>
              <a:buChar char="•"/>
            </a:pPr>
            <a:r>
              <a:rPr lang="en-US"/>
              <a:t>Took 2 years for above mentioned merger to take place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Management buyouts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Usually require lot capital</a:t>
            </a:r>
            <a:endParaRPr/>
          </a:p>
          <a:p>
            <a:pPr marL="342900" lvl="0" indent="-228600" algn="l" rtl="0">
              <a:lnSpc>
                <a:spcPct val="100000"/>
              </a:lnSpc>
              <a:spcBef>
                <a:spcPts val="440"/>
              </a:spcBef>
              <a:spcAft>
                <a:spcPts val="0"/>
              </a:spcAft>
              <a:buSzPts val="2200"/>
              <a:buChar char="•"/>
            </a:pPr>
            <a:r>
              <a:rPr lang="en-US"/>
              <a:t>Conflict of interest</a:t>
            </a:r>
            <a:endParaRPr/>
          </a:p>
          <a:p>
            <a:pPr marL="114300" lvl="0" indent="0" algn="l" rtl="0">
              <a:lnSpc>
                <a:spcPct val="100000"/>
              </a:lnSpc>
              <a:spcBef>
                <a:spcPts val="440"/>
              </a:spcBef>
              <a:spcAft>
                <a:spcPts val="0"/>
              </a:spcAft>
              <a:buSzPts val="2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Outsourcing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Conservative party to reduce civil servants and outsource IT services in UK</a:t>
            </a:r>
            <a:endParaRPr/>
          </a:p>
          <a:p>
            <a:pPr marL="640080" lvl="1" indent="-228600" algn="l" rtl="0">
              <a:lnSpc>
                <a:spcPct val="100000"/>
              </a:lnSpc>
              <a:spcBef>
                <a:spcPts val="400"/>
              </a:spcBef>
              <a:spcAft>
                <a:spcPts val="0"/>
              </a:spcAft>
              <a:buSzPts val="2000"/>
              <a:buChar char="•"/>
            </a:pPr>
            <a:r>
              <a:rPr lang="en-US"/>
              <a:t>Difficulty of civil service to hire and retain good IT staff</a:t>
            </a:r>
            <a:endParaRPr/>
          </a:p>
          <a:p>
            <a:pPr marL="342900" lvl="0" indent="-228600" algn="l" rtl="0">
              <a:lnSpc>
                <a:spcPct val="100000"/>
              </a:lnSpc>
              <a:spcBef>
                <a:spcPts val="440"/>
              </a:spcBef>
              <a:spcAft>
                <a:spcPts val="0"/>
              </a:spcAft>
              <a:buSzPts val="2200"/>
              <a:buChar char="•"/>
            </a:pPr>
            <a:r>
              <a:rPr lang="en-US"/>
              <a:t>Arguments for outsourcing</a:t>
            </a:r>
            <a:endParaRPr/>
          </a:p>
          <a:p>
            <a:pPr marL="640080" lvl="1" indent="-228600" algn="l" rtl="0">
              <a:lnSpc>
                <a:spcPct val="100000"/>
              </a:lnSpc>
              <a:spcBef>
                <a:spcPts val="400"/>
              </a:spcBef>
              <a:spcAft>
                <a:spcPts val="0"/>
              </a:spcAft>
              <a:buSzPts val="2000"/>
              <a:buChar char="•"/>
            </a:pPr>
            <a:r>
              <a:rPr lang="en-US"/>
              <a:t>Frees management to focus on core business related goals</a:t>
            </a:r>
            <a:endParaRPr/>
          </a:p>
          <a:p>
            <a:pPr marL="640080" lvl="1" indent="-228600" algn="l" rtl="0">
              <a:lnSpc>
                <a:spcPct val="100000"/>
              </a:lnSpc>
              <a:spcBef>
                <a:spcPts val="400"/>
              </a:spcBef>
              <a:spcAft>
                <a:spcPts val="0"/>
              </a:spcAft>
              <a:buSzPts val="2000"/>
              <a:buChar char="•"/>
            </a:pPr>
            <a:r>
              <a:rPr lang="en-US"/>
              <a:t>Cost of IT services more visible – easy to control</a:t>
            </a:r>
            <a:endParaRPr/>
          </a:p>
          <a:p>
            <a:pPr marL="640080" lvl="1" indent="-228600" algn="l" rtl="0">
              <a:lnSpc>
                <a:spcPct val="100000"/>
              </a:lnSpc>
              <a:spcBef>
                <a:spcPts val="400"/>
              </a:spcBef>
              <a:spcAft>
                <a:spcPts val="0"/>
              </a:spcAft>
              <a:buSzPts val="2000"/>
              <a:buChar char="•"/>
            </a:pPr>
            <a:r>
              <a:rPr lang="en-US"/>
              <a:t>Specialist companies produce effective systems</a:t>
            </a:r>
            <a:endParaRPr/>
          </a:p>
          <a:p>
            <a:pPr marL="1005839" lvl="2" indent="-228600" algn="l" rtl="0">
              <a:lnSpc>
                <a:spcPct val="100000"/>
              </a:lnSpc>
              <a:spcBef>
                <a:spcPts val="360"/>
              </a:spcBef>
              <a:spcAft>
                <a:spcPts val="0"/>
              </a:spcAft>
              <a:buSzPts val="1800"/>
              <a:buChar char="•"/>
            </a:pPr>
            <a:r>
              <a:rPr lang="en-US"/>
              <a:t>More experience than user companies</a:t>
            </a:r>
            <a:endParaRPr/>
          </a:p>
          <a:p>
            <a:pPr marL="1005839" lvl="2" indent="-228600" algn="l" rtl="0">
              <a:lnSpc>
                <a:spcPct val="100000"/>
              </a:lnSpc>
              <a:spcBef>
                <a:spcPts val="360"/>
              </a:spcBef>
              <a:spcAft>
                <a:spcPts val="0"/>
              </a:spcAft>
              <a:buSzPts val="1800"/>
              <a:buChar char="•"/>
            </a:pPr>
            <a:r>
              <a:rPr lang="en-US"/>
              <a:t>Justify high qualified/specialists staff</a:t>
            </a:r>
            <a:endParaRPr/>
          </a:p>
          <a:p>
            <a:pPr marL="1005839" lvl="2" indent="-228600" algn="l" rtl="0">
              <a:lnSpc>
                <a:spcPct val="100000"/>
              </a:lnSpc>
              <a:spcBef>
                <a:spcPts val="360"/>
              </a:spcBef>
              <a:spcAft>
                <a:spcPts val="0"/>
              </a:spcAft>
              <a:buSzPts val="1800"/>
              <a:buChar char="•"/>
            </a:pPr>
            <a:r>
              <a:rPr lang="en-US"/>
              <a:t>Better career path for IT professionals</a:t>
            </a:r>
            <a:endParaRPr/>
          </a:p>
          <a:p>
            <a:pPr marL="640080" lvl="1" indent="-228600" algn="l" rtl="0">
              <a:lnSpc>
                <a:spcPct val="100000"/>
              </a:lnSpc>
              <a:spcBef>
                <a:spcPts val="400"/>
              </a:spcBef>
              <a:spcAft>
                <a:spcPts val="0"/>
              </a:spcAft>
              <a:buSzPts val="2000"/>
              <a:buChar char="•"/>
            </a:pPr>
            <a:r>
              <a:rPr lang="en-US"/>
              <a:t>Overall it saves money</a:t>
            </a:r>
            <a:endParaRPr/>
          </a:p>
          <a:p>
            <a:pPr marL="342900" lvl="0" indent="-228600" algn="l" rtl="0">
              <a:lnSpc>
                <a:spcPct val="100000"/>
              </a:lnSpc>
              <a:spcBef>
                <a:spcPts val="440"/>
              </a:spcBef>
              <a:spcAft>
                <a:spcPts val="0"/>
              </a:spcAft>
              <a:buSzPts val="2200"/>
              <a:buChar char="•"/>
            </a:pPr>
            <a:r>
              <a:rPr lang="en-US"/>
              <a:t>Outsourcing too much may lose control and understanding of their operations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Non Commercial Bodies</a:t>
            </a:r>
            <a:br>
              <a:rPr lang="en-US"/>
            </a:br>
            <a:r>
              <a:rPr lang="en-US"/>
              <a:t>	Statutory bodies</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In UK 20% public sector – 80% private sector jobs</a:t>
            </a:r>
            <a:endParaRPr/>
          </a:p>
          <a:p>
            <a:pPr marL="640080" lvl="1" indent="-228600" algn="l" rtl="0">
              <a:lnSpc>
                <a:spcPct val="100000"/>
              </a:lnSpc>
              <a:spcBef>
                <a:spcPts val="400"/>
              </a:spcBef>
              <a:spcAft>
                <a:spcPts val="0"/>
              </a:spcAft>
              <a:buSzPts val="2000"/>
              <a:buChar char="•"/>
            </a:pPr>
            <a:r>
              <a:rPr lang="en-US"/>
              <a:t>Local government</a:t>
            </a:r>
            <a:endParaRPr/>
          </a:p>
          <a:p>
            <a:pPr marL="640080" lvl="1" indent="-228600" algn="l" rtl="0">
              <a:lnSpc>
                <a:spcPct val="100000"/>
              </a:lnSpc>
              <a:spcBef>
                <a:spcPts val="400"/>
              </a:spcBef>
              <a:spcAft>
                <a:spcPts val="0"/>
              </a:spcAft>
              <a:buSzPts val="2000"/>
              <a:buChar char="•"/>
            </a:pPr>
            <a:r>
              <a:rPr lang="en-US"/>
              <a:t>National health service</a:t>
            </a:r>
            <a:endParaRPr/>
          </a:p>
          <a:p>
            <a:pPr marL="640080" lvl="1" indent="-228600" algn="l" rtl="0">
              <a:lnSpc>
                <a:spcPct val="100000"/>
              </a:lnSpc>
              <a:spcBef>
                <a:spcPts val="400"/>
              </a:spcBef>
              <a:spcAft>
                <a:spcPts val="0"/>
              </a:spcAft>
              <a:buSzPts val="2000"/>
              <a:buChar char="•"/>
            </a:pPr>
            <a:r>
              <a:rPr lang="en-US"/>
              <a:t>Police</a:t>
            </a:r>
            <a:endParaRPr/>
          </a:p>
          <a:p>
            <a:pPr marL="640080" lvl="1" indent="-228600" algn="l" rtl="0">
              <a:lnSpc>
                <a:spcPct val="100000"/>
              </a:lnSpc>
              <a:spcBef>
                <a:spcPts val="400"/>
              </a:spcBef>
              <a:spcAft>
                <a:spcPts val="0"/>
              </a:spcAft>
              <a:buSzPts val="2000"/>
              <a:buChar char="•"/>
            </a:pPr>
            <a:r>
              <a:rPr lang="en-US"/>
              <a:t>Education</a:t>
            </a:r>
            <a:endParaRPr/>
          </a:p>
          <a:p>
            <a:pPr marL="640080" lvl="1" indent="-228600" algn="l" rtl="0">
              <a:lnSpc>
                <a:spcPct val="100000"/>
              </a:lnSpc>
              <a:spcBef>
                <a:spcPts val="400"/>
              </a:spcBef>
              <a:spcAft>
                <a:spcPts val="0"/>
              </a:spcAft>
              <a:buSzPts val="2000"/>
              <a:buChar char="•"/>
            </a:pPr>
            <a:r>
              <a:rPr lang="en-US"/>
              <a:t>Armed forces</a:t>
            </a:r>
            <a:endParaRPr/>
          </a:p>
          <a:p>
            <a:pPr marL="342900" lvl="0" indent="-228600" algn="l" rtl="0">
              <a:lnSpc>
                <a:spcPct val="100000"/>
              </a:lnSpc>
              <a:spcBef>
                <a:spcPts val="440"/>
              </a:spcBef>
              <a:spcAft>
                <a:spcPts val="0"/>
              </a:spcAft>
              <a:buSzPts val="2200"/>
              <a:buChar char="•"/>
            </a:pPr>
            <a:r>
              <a:rPr lang="en-US"/>
              <a:t>Operates on large scale data</a:t>
            </a:r>
            <a:endParaRPr/>
          </a:p>
          <a:p>
            <a:pPr marL="640080" lvl="1" indent="-228600" algn="l" rtl="0">
              <a:lnSpc>
                <a:spcPct val="100000"/>
              </a:lnSpc>
              <a:spcBef>
                <a:spcPts val="400"/>
              </a:spcBef>
              <a:spcAft>
                <a:spcPts val="0"/>
              </a:spcAft>
              <a:buSzPts val="2000"/>
              <a:buChar char="•"/>
            </a:pPr>
            <a:r>
              <a:rPr lang="en-US"/>
              <a:t>Department of Work and Pensions holds 50 million people in UK</a:t>
            </a:r>
            <a:endParaRPr/>
          </a:p>
          <a:p>
            <a:pPr marL="640080" lvl="1" indent="-228600" algn="l" rtl="0">
              <a:lnSpc>
                <a:spcPct val="100000"/>
              </a:lnSpc>
              <a:spcBef>
                <a:spcPts val="400"/>
              </a:spcBef>
              <a:spcAft>
                <a:spcPts val="0"/>
              </a:spcAft>
              <a:buSzPts val="2000"/>
              <a:buChar char="•"/>
            </a:pPr>
            <a:r>
              <a:rPr lang="en-US"/>
              <a:t>Great need of IT services</a:t>
            </a:r>
            <a:endParaRPr/>
          </a:p>
          <a:p>
            <a:pPr marL="640080" lvl="1" indent="-228600" algn="l" rtl="0">
              <a:lnSpc>
                <a:spcPct val="100000"/>
              </a:lnSpc>
              <a:spcBef>
                <a:spcPts val="400"/>
              </a:spcBef>
              <a:spcAft>
                <a:spcPts val="0"/>
              </a:spcAft>
              <a:buSzPts val="2000"/>
              <a:buChar char="•"/>
            </a:pPr>
            <a:r>
              <a:rPr lang="en-US"/>
              <a:t>Employ people directly or other private companies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Non Commercial Bodies</a:t>
            </a:r>
            <a:br>
              <a:rPr lang="en-US"/>
            </a:br>
            <a:r>
              <a:rPr lang="en-US"/>
              <a:t>	Statutory bodies</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Objectives of private sector </a:t>
            </a:r>
            <a:endParaRPr/>
          </a:p>
          <a:p>
            <a:pPr marL="640080" lvl="1" indent="-228600" algn="l" rtl="0">
              <a:lnSpc>
                <a:spcPct val="100000"/>
              </a:lnSpc>
              <a:spcBef>
                <a:spcPts val="400"/>
              </a:spcBef>
              <a:spcAft>
                <a:spcPts val="0"/>
              </a:spcAft>
              <a:buSzPts val="2000"/>
              <a:buChar char="•"/>
            </a:pPr>
            <a:r>
              <a:rPr lang="en-US"/>
              <a:t>Make more and more money</a:t>
            </a:r>
            <a:endParaRPr/>
          </a:p>
          <a:p>
            <a:pPr marL="640080" lvl="1" indent="-228600" algn="l" rtl="0">
              <a:lnSpc>
                <a:spcPct val="100000"/>
              </a:lnSpc>
              <a:spcBef>
                <a:spcPts val="400"/>
              </a:spcBef>
              <a:spcAft>
                <a:spcPts val="0"/>
              </a:spcAft>
              <a:buSzPts val="2000"/>
              <a:buChar char="•"/>
            </a:pPr>
            <a:r>
              <a:rPr lang="en-US"/>
              <a:t>Directors run the company</a:t>
            </a:r>
            <a:endParaRPr/>
          </a:p>
          <a:p>
            <a:pPr marL="640080" lvl="1" indent="-228600" algn="l" rtl="0">
              <a:lnSpc>
                <a:spcPct val="100000"/>
              </a:lnSpc>
              <a:spcBef>
                <a:spcPts val="400"/>
              </a:spcBef>
              <a:spcAft>
                <a:spcPts val="0"/>
              </a:spcAft>
              <a:buSzPts val="2000"/>
              <a:buChar char="•"/>
            </a:pPr>
            <a:r>
              <a:rPr lang="en-US"/>
              <a:t>Controlled by shareholders</a:t>
            </a:r>
            <a:endParaRPr/>
          </a:p>
          <a:p>
            <a:pPr marL="342900" lvl="0" indent="-228600" algn="l" rtl="0">
              <a:lnSpc>
                <a:spcPct val="100000"/>
              </a:lnSpc>
              <a:spcBef>
                <a:spcPts val="440"/>
              </a:spcBef>
              <a:spcAft>
                <a:spcPts val="0"/>
              </a:spcAft>
              <a:buSzPts val="2200"/>
              <a:buChar char="•"/>
            </a:pPr>
            <a:r>
              <a:rPr lang="en-US"/>
              <a:t>Objectives of public sector</a:t>
            </a:r>
            <a:endParaRPr/>
          </a:p>
          <a:p>
            <a:pPr marL="640080" lvl="1" indent="-228600" algn="l" rtl="0">
              <a:lnSpc>
                <a:spcPct val="100000"/>
              </a:lnSpc>
              <a:spcBef>
                <a:spcPts val="400"/>
              </a:spcBef>
              <a:spcAft>
                <a:spcPts val="0"/>
              </a:spcAft>
              <a:buSzPts val="2000"/>
              <a:buChar char="•"/>
            </a:pPr>
            <a:r>
              <a:rPr lang="en-US"/>
              <a:t>Provide public service</a:t>
            </a:r>
            <a:endParaRPr/>
          </a:p>
          <a:p>
            <a:pPr marL="1005839" lvl="2" indent="-228600" algn="l" rtl="0">
              <a:lnSpc>
                <a:spcPct val="100000"/>
              </a:lnSpc>
              <a:spcBef>
                <a:spcPts val="360"/>
              </a:spcBef>
              <a:spcAft>
                <a:spcPts val="0"/>
              </a:spcAft>
              <a:buSzPts val="1800"/>
              <a:buChar char="•"/>
            </a:pPr>
            <a:r>
              <a:rPr lang="en-US"/>
              <a:t>Maintain good conditions of roads, providing good education etc</a:t>
            </a:r>
            <a:endParaRPr/>
          </a:p>
          <a:p>
            <a:pPr marL="640080" lvl="1" indent="-228600" algn="l" rtl="0">
              <a:lnSpc>
                <a:spcPct val="100000"/>
              </a:lnSpc>
              <a:spcBef>
                <a:spcPts val="400"/>
              </a:spcBef>
              <a:spcAft>
                <a:spcPts val="0"/>
              </a:spcAft>
              <a:buSzPts val="2000"/>
              <a:buChar char="•"/>
            </a:pPr>
            <a:r>
              <a:rPr lang="en-US"/>
              <a:t>Accountability mechanism for management ?</a:t>
            </a:r>
            <a:endParaRPr/>
          </a:p>
          <a:p>
            <a:pPr marL="640080" lvl="1" indent="-101600" algn="l" rtl="0">
              <a:lnSpc>
                <a:spcPct val="100000"/>
              </a:lnSpc>
              <a:spcBef>
                <a:spcPts val="400"/>
              </a:spcBef>
              <a:spcAft>
                <a:spcPts val="0"/>
              </a:spcAft>
              <a:buSzPts val="2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Non Commercial Bodies</a:t>
            </a:r>
            <a:br>
              <a:rPr lang="en-US"/>
            </a:br>
            <a:r>
              <a:rPr lang="en-US"/>
              <a:t>	Statutory bodies</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Management accountability</a:t>
            </a:r>
            <a:endParaRPr/>
          </a:p>
          <a:p>
            <a:pPr marL="640080" lvl="1" indent="-228600" algn="l" rtl="0">
              <a:lnSpc>
                <a:spcPct val="100000"/>
              </a:lnSpc>
              <a:spcBef>
                <a:spcPts val="400"/>
              </a:spcBef>
              <a:spcAft>
                <a:spcPts val="0"/>
              </a:spcAft>
              <a:buSzPts val="2000"/>
              <a:buChar char="•"/>
            </a:pPr>
            <a:r>
              <a:rPr lang="en-US"/>
              <a:t>Accountability through ballot box</a:t>
            </a:r>
            <a:endParaRPr/>
          </a:p>
          <a:p>
            <a:pPr marL="1005839" lvl="2" indent="-228600" algn="l" rtl="0">
              <a:lnSpc>
                <a:spcPct val="100000"/>
              </a:lnSpc>
              <a:spcBef>
                <a:spcPts val="360"/>
              </a:spcBef>
              <a:spcAft>
                <a:spcPts val="0"/>
              </a:spcAft>
              <a:buSzPts val="1800"/>
              <a:buChar char="•"/>
            </a:pPr>
            <a:r>
              <a:rPr lang="en-US"/>
              <a:t>Members of parliament and local government (councilors) are elected</a:t>
            </a:r>
            <a:endParaRPr/>
          </a:p>
          <a:p>
            <a:pPr marL="1005839" lvl="2" indent="-228600" algn="l" rtl="0">
              <a:lnSpc>
                <a:spcPct val="100000"/>
              </a:lnSpc>
              <a:spcBef>
                <a:spcPts val="360"/>
              </a:spcBef>
              <a:spcAft>
                <a:spcPts val="0"/>
              </a:spcAft>
              <a:buSzPts val="1800"/>
              <a:buChar char="•"/>
            </a:pPr>
            <a:r>
              <a:rPr lang="en-US"/>
              <a:t>Members of parliament and local government (councilors) are policy makers</a:t>
            </a:r>
            <a:endParaRPr/>
          </a:p>
          <a:p>
            <a:pPr marL="1005839" lvl="2" indent="-228600" algn="l" rtl="0">
              <a:lnSpc>
                <a:spcPct val="100000"/>
              </a:lnSpc>
              <a:spcBef>
                <a:spcPts val="360"/>
              </a:spcBef>
              <a:spcAft>
                <a:spcPts val="0"/>
              </a:spcAft>
              <a:buSzPts val="1800"/>
              <a:buChar char="•"/>
            </a:pPr>
            <a:r>
              <a:rPr lang="en-US"/>
              <a:t>National government and councilors employ professionals</a:t>
            </a:r>
            <a:endParaRPr/>
          </a:p>
          <a:p>
            <a:pPr marL="1280160" lvl="3" indent="-228600" algn="l" rtl="0">
              <a:lnSpc>
                <a:spcPct val="100000"/>
              </a:lnSpc>
              <a:spcBef>
                <a:spcPts val="320"/>
              </a:spcBef>
              <a:spcAft>
                <a:spcPts val="0"/>
              </a:spcAft>
              <a:buSzPts val="1600"/>
              <a:buChar char="•"/>
            </a:pPr>
            <a:r>
              <a:rPr lang="en-US"/>
              <a:t>Civil servants</a:t>
            </a:r>
            <a:endParaRPr/>
          </a:p>
          <a:p>
            <a:pPr marL="1280160" lvl="3" indent="-228600" algn="l" rtl="0">
              <a:lnSpc>
                <a:spcPct val="100000"/>
              </a:lnSpc>
              <a:spcBef>
                <a:spcPts val="320"/>
              </a:spcBef>
              <a:spcAft>
                <a:spcPts val="0"/>
              </a:spcAft>
              <a:buSzPts val="1600"/>
              <a:buChar char="•"/>
            </a:pPr>
            <a:r>
              <a:rPr lang="en-US"/>
              <a:t>Engineers</a:t>
            </a:r>
            <a:endParaRPr/>
          </a:p>
          <a:p>
            <a:pPr marL="1280160" lvl="3" indent="-228600" algn="l" rtl="0">
              <a:lnSpc>
                <a:spcPct val="100000"/>
              </a:lnSpc>
              <a:spcBef>
                <a:spcPts val="320"/>
              </a:spcBef>
              <a:spcAft>
                <a:spcPts val="0"/>
              </a:spcAft>
              <a:buSzPts val="1600"/>
              <a:buChar char="•"/>
            </a:pPr>
            <a:r>
              <a:rPr lang="en-US"/>
              <a:t>IT staff</a:t>
            </a:r>
            <a:endParaRPr/>
          </a:p>
          <a:p>
            <a:pPr marL="640080" lvl="1" indent="-228600" algn="l" rtl="0">
              <a:lnSpc>
                <a:spcPct val="100000"/>
              </a:lnSpc>
              <a:spcBef>
                <a:spcPts val="400"/>
              </a:spcBef>
              <a:spcAft>
                <a:spcPts val="0"/>
              </a:spcAft>
              <a:buSzPts val="2000"/>
              <a:buChar char="•"/>
            </a:pPr>
            <a:r>
              <a:rPr lang="en-US"/>
              <a:t>Tension between politicians and professionals</a:t>
            </a:r>
            <a:endParaRPr/>
          </a:p>
          <a:p>
            <a:pPr marL="640080" lvl="1" indent="-228600" algn="l" rtl="0">
              <a:lnSpc>
                <a:spcPct val="100000"/>
              </a:lnSpc>
              <a:spcBef>
                <a:spcPts val="400"/>
              </a:spcBef>
              <a:spcAft>
                <a:spcPts val="0"/>
              </a:spcAft>
              <a:buSzPts val="2000"/>
              <a:buChar char="•"/>
            </a:pPr>
            <a:r>
              <a:rPr lang="en-US"/>
              <a:t>If outsourced, blame is usually put on companies outsourced</a:t>
            </a:r>
            <a:endParaRPr/>
          </a:p>
          <a:p>
            <a:pPr marL="640080" lvl="1" indent="-228600" algn="l" rtl="0">
              <a:lnSpc>
                <a:spcPct val="100000"/>
              </a:lnSpc>
              <a:spcBef>
                <a:spcPts val="400"/>
              </a:spcBef>
              <a:spcAft>
                <a:spcPts val="0"/>
              </a:spcAft>
              <a:buSzPts val="2000"/>
              <a:buChar char="•"/>
            </a:pPr>
            <a:r>
              <a:rPr lang="en-US"/>
              <a:t>Politicians – over ambitious goals without getting professional advice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Other non-profit-making bodies</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Other than statuary bodies</a:t>
            </a:r>
            <a:endParaRPr/>
          </a:p>
          <a:p>
            <a:pPr marL="640080" lvl="1" indent="-228600" algn="l" rtl="0">
              <a:lnSpc>
                <a:spcPct val="100000"/>
              </a:lnSpc>
              <a:spcBef>
                <a:spcPts val="400"/>
              </a:spcBef>
              <a:spcAft>
                <a:spcPts val="0"/>
              </a:spcAft>
              <a:buSzPts val="2000"/>
              <a:buChar char="•"/>
            </a:pPr>
            <a:r>
              <a:rPr lang="en-US"/>
              <a:t>Professional bodies – BCS</a:t>
            </a:r>
            <a:endParaRPr/>
          </a:p>
          <a:p>
            <a:pPr marL="640080" lvl="1" indent="-228600" algn="l" rtl="0">
              <a:lnSpc>
                <a:spcPct val="100000"/>
              </a:lnSpc>
              <a:spcBef>
                <a:spcPts val="400"/>
              </a:spcBef>
              <a:spcAft>
                <a:spcPts val="0"/>
              </a:spcAft>
              <a:buSzPts val="2000"/>
              <a:buChar char="•"/>
            </a:pPr>
            <a:r>
              <a:rPr lang="en-US"/>
              <a:t>Charities – Oxfam – Christian Aid</a:t>
            </a:r>
            <a:endParaRPr/>
          </a:p>
          <a:p>
            <a:pPr marL="342900" lvl="0" indent="-228600" algn="l" rtl="0">
              <a:lnSpc>
                <a:spcPct val="100000"/>
              </a:lnSpc>
              <a:spcBef>
                <a:spcPts val="440"/>
              </a:spcBef>
              <a:spcAft>
                <a:spcPts val="0"/>
              </a:spcAft>
              <a:buSzPts val="2200"/>
              <a:buChar char="•"/>
            </a:pPr>
            <a:r>
              <a:rPr lang="en-US"/>
              <a:t>Legal status as company limited by guarantee</a:t>
            </a:r>
            <a:endParaRPr/>
          </a:p>
          <a:p>
            <a:pPr marL="342900" lvl="0" indent="-228600" algn="l" rtl="0">
              <a:lnSpc>
                <a:spcPct val="100000"/>
              </a:lnSpc>
              <a:spcBef>
                <a:spcPts val="440"/>
              </a:spcBef>
              <a:spcAft>
                <a:spcPts val="0"/>
              </a:spcAft>
              <a:buSzPts val="2200"/>
              <a:buChar char="•"/>
            </a:pPr>
            <a:r>
              <a:rPr lang="en-US"/>
              <a:t>Instead of subscribing for shares – incase of liability, members pay small amount each</a:t>
            </a:r>
            <a:endParaRPr/>
          </a:p>
          <a:p>
            <a:pPr marL="342900" lvl="0" indent="-228600" algn="l" rtl="0">
              <a:lnSpc>
                <a:spcPct val="100000"/>
              </a:lnSpc>
              <a:spcBef>
                <a:spcPts val="440"/>
              </a:spcBef>
              <a:spcAft>
                <a:spcPts val="0"/>
              </a:spcAft>
              <a:buSzPts val="2200"/>
              <a:buChar char="•"/>
            </a:pPr>
            <a:r>
              <a:rPr lang="en-US"/>
              <a:t>Profits not allowed to be distributed to its members</a:t>
            </a:r>
            <a:endParaRPr/>
          </a:p>
          <a:p>
            <a:pPr marL="342900" lvl="0" indent="-228600" algn="l" rtl="0">
              <a:lnSpc>
                <a:spcPct val="100000"/>
              </a:lnSpc>
              <a:spcBef>
                <a:spcPts val="440"/>
              </a:spcBef>
              <a:spcAft>
                <a:spcPts val="0"/>
              </a:spcAft>
              <a:buSzPts val="2200"/>
              <a:buChar char="•"/>
            </a:pPr>
            <a:r>
              <a:rPr lang="en-US"/>
              <a:t>It can apply for charitable status and grant of royal charter</a:t>
            </a:r>
            <a:endParaRPr/>
          </a:p>
          <a:p>
            <a:pPr marL="342900" lvl="0" indent="-228600" algn="l" rtl="0">
              <a:lnSpc>
                <a:spcPct val="100000"/>
              </a:lnSpc>
              <a:spcBef>
                <a:spcPts val="440"/>
              </a:spcBef>
              <a:spcAft>
                <a:spcPts val="0"/>
              </a:spcAft>
              <a:buSzPts val="2200"/>
              <a:buChar char="•"/>
            </a:pPr>
            <a:r>
              <a:rPr lang="en-US"/>
              <a:t>BCS incorporated by royal charter and registered charity</a:t>
            </a:r>
            <a:endParaRPr/>
          </a:p>
          <a:p>
            <a:pPr marL="342900" lvl="0" indent="-228600" algn="l" rtl="0">
              <a:lnSpc>
                <a:spcPct val="100000"/>
              </a:lnSpc>
              <a:spcBef>
                <a:spcPts val="440"/>
              </a:spcBef>
              <a:spcAft>
                <a:spcPts val="0"/>
              </a:spcAft>
              <a:buSzPts val="2200"/>
              <a:buChar char="•"/>
            </a:pPr>
            <a:r>
              <a:rPr lang="en-US"/>
              <a:t>Royal charter states that “government and control of the institute and its affairs shall be vested in the TrusteeBoard”</a:t>
            </a:r>
            <a:endParaRPr/>
          </a:p>
          <a:p>
            <a:pPr marL="342900" lvl="0" indent="-228600" algn="l" rtl="0">
              <a:lnSpc>
                <a:spcPct val="100000"/>
              </a:lnSpc>
              <a:spcBef>
                <a:spcPts val="440"/>
              </a:spcBef>
              <a:spcAft>
                <a:spcPts val="0"/>
              </a:spcAft>
              <a:buSzPts val="2200"/>
              <a:buChar char="•"/>
            </a:pPr>
            <a:r>
              <a:rPr lang="en-US"/>
              <a:t>BCS being large professional body is run by members and volunteers </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136650" y="633413"/>
            <a:ext cx="6870700" cy="677108"/>
          </a:xfrm>
          <a:prstGeom prst="rect">
            <a:avLst/>
          </a:prstGeom>
          <a:noFill/>
          <a:ln>
            <a:noFill/>
          </a:ln>
        </p:spPr>
        <p:txBody>
          <a:bodyPr spcFirstLastPara="1" wrap="square" lIns="91425" tIns="45700" rIns="91425" bIns="45700" anchor="ctr" anchorCtr="0">
            <a:noAutofit/>
          </a:bodyPr>
          <a:lstStyle/>
          <a:p>
            <a:pPr marL="746760" lvl="0" indent="0" algn="l" rtl="0">
              <a:lnSpc>
                <a:spcPct val="100000"/>
              </a:lnSpc>
              <a:spcBef>
                <a:spcPts val="0"/>
              </a:spcBef>
              <a:spcAft>
                <a:spcPts val="0"/>
              </a:spcAft>
              <a:buClr>
                <a:schemeClr val="dk2"/>
              </a:buClr>
              <a:buSzPts val="4600"/>
              <a:buFont typeface="Cambria"/>
              <a:buNone/>
            </a:pPr>
            <a:r>
              <a:rPr lang="en-US"/>
              <a:t>Becoming</a:t>
            </a:r>
            <a:r>
              <a:rPr lang="en-US">
                <a:latin typeface="Times New Roman"/>
                <a:ea typeface="Times New Roman"/>
                <a:cs typeface="Times New Roman"/>
                <a:sym typeface="Times New Roman"/>
              </a:rPr>
              <a:t> </a:t>
            </a:r>
            <a:r>
              <a:rPr lang="en-US"/>
              <a:t>a</a:t>
            </a:r>
            <a:r>
              <a:rPr lang="en-US">
                <a:latin typeface="Times New Roman"/>
                <a:ea typeface="Times New Roman"/>
                <a:cs typeface="Times New Roman"/>
                <a:sym typeface="Times New Roman"/>
              </a:rPr>
              <a:t> </a:t>
            </a:r>
            <a:r>
              <a:rPr lang="en-US"/>
              <a:t>Legal Entity</a:t>
            </a:r>
            <a:endParaRPr/>
          </a:p>
        </p:txBody>
      </p:sp>
      <p:sp>
        <p:nvSpPr>
          <p:cNvPr id="99" name="Google Shape;99;p15"/>
          <p:cNvSpPr txBox="1"/>
          <p:nvPr/>
        </p:nvSpPr>
        <p:spPr>
          <a:xfrm>
            <a:off x="536575" y="1643063"/>
            <a:ext cx="7886700" cy="4373120"/>
          </a:xfrm>
          <a:prstGeom prst="rect">
            <a:avLst/>
          </a:prstGeom>
          <a:noFill/>
          <a:ln>
            <a:noFill/>
          </a:ln>
        </p:spPr>
        <p:txBody>
          <a:bodyPr spcFirstLastPara="1" wrap="square" lIns="0" tIns="0" rIns="0" bIns="0" anchor="t" anchorCtr="0">
            <a:spAutoFit/>
          </a:bodyPr>
          <a:lstStyle/>
          <a:p>
            <a:pPr marL="355600" marR="0" lvl="0" indent="-342900" algn="l" rtl="0">
              <a:lnSpc>
                <a:spcPct val="1194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Types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of</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organization:</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commercial,</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public,</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not-for-proﬁt.</a:t>
            </a:r>
            <a:endParaRPr sz="1400" b="0" i="0" u="none" strike="noStrike" cap="none">
              <a:solidFill>
                <a:srgbClr val="000000"/>
              </a:solidFill>
              <a:latin typeface="Arial"/>
              <a:ea typeface="Arial"/>
              <a:cs typeface="Arial"/>
              <a:sym typeface="Arial"/>
            </a:endParaRPr>
          </a:p>
          <a:p>
            <a:pPr marL="355600" marR="0" lvl="0" indent="-342900" algn="l" rtl="0">
              <a:lnSpc>
                <a:spcPct val="1194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Mostly</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we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look</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at</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commercial</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organizations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intended</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to</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make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proﬁts.</a:t>
            </a:r>
            <a:endParaRPr sz="1400" b="0" i="0" u="none" strike="noStrike" cap="none">
              <a:solidFill>
                <a:srgbClr val="000000"/>
              </a:solidFill>
              <a:latin typeface="Arial"/>
              <a:ea typeface="Arial"/>
              <a:cs typeface="Arial"/>
              <a:sym typeface="Arial"/>
            </a:endParaRPr>
          </a:p>
          <a:p>
            <a:pPr marL="355600" marR="0" lvl="0" indent="-342900" algn="l" rtl="0">
              <a:lnSpc>
                <a:spcPct val="12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Diﬀerent</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kinds</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of</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organization:</a:t>
            </a:r>
            <a:endParaRPr sz="1400" b="0" i="0" u="none" strike="noStrike" cap="none">
              <a:solidFill>
                <a:srgbClr val="000000"/>
              </a:solidFill>
              <a:latin typeface="Arial"/>
              <a:ea typeface="Arial"/>
              <a:cs typeface="Arial"/>
              <a:sym typeface="Arial"/>
            </a:endParaRPr>
          </a:p>
          <a:p>
            <a:pPr marL="749300" marR="0" lvl="1" indent="-279400" algn="l" rtl="0">
              <a:lnSpc>
                <a:spcPct val="77000"/>
              </a:lnSpc>
              <a:spcBef>
                <a:spcPts val="488"/>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Sole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trader</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individual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no</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legal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formalities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legal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entity</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individual.</a:t>
            </a:r>
            <a:endParaRPr sz="1400" b="0" i="0" u="none" strike="noStrike" cap="none">
              <a:solidFill>
                <a:srgbClr val="000000"/>
              </a:solidFill>
              <a:latin typeface="Arial"/>
              <a:ea typeface="Arial"/>
              <a:cs typeface="Arial"/>
              <a:sym typeface="Arial"/>
            </a:endParaRPr>
          </a:p>
          <a:p>
            <a:pPr marL="1155700" marR="0" lvl="2" indent="-228600" algn="l" rtl="0">
              <a:lnSpc>
                <a:spcPct val="100000"/>
              </a:lnSpc>
              <a:spcBef>
                <a:spcPts val="63"/>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If</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turnover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is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big</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enough</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will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need</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to</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register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for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VAT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etc.</a:t>
            </a:r>
            <a:endParaRPr sz="1400" b="0" i="0" u="none" strike="noStrike" cap="none">
              <a:solidFill>
                <a:srgbClr val="000000"/>
              </a:solidFill>
              <a:latin typeface="Arial"/>
              <a:ea typeface="Arial"/>
              <a:cs typeface="Arial"/>
              <a:sym typeface="Arial"/>
            </a:endParaRPr>
          </a:p>
          <a:p>
            <a:pPr marL="1155700" marR="0" lvl="2" indent="-228600" algn="l" rtl="0">
              <a:lnSpc>
                <a:spcPct val="100000"/>
              </a:lnSpc>
              <a:spcBef>
                <a:spcPts val="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The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individual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is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liable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for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company</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debts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so</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assets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like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home,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savings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are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risk</a:t>
            </a:r>
            <a:endParaRPr sz="1400" b="0" i="0" u="none" strike="noStrike" cap="none">
              <a:solidFill>
                <a:srgbClr val="000000"/>
              </a:solidFill>
              <a:latin typeface="Arial"/>
              <a:ea typeface="Arial"/>
              <a:cs typeface="Arial"/>
              <a:sym typeface="Arial"/>
            </a:endParaRPr>
          </a:p>
          <a:p>
            <a:pPr marL="749300" marR="0" lvl="1" indent="-279400" algn="l" rtl="0">
              <a:lnSpc>
                <a:spcPct val="77000"/>
              </a:lnSpc>
              <a:spcBef>
                <a:spcPts val="5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Partnership</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this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form</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group</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must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trade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under</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unless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is</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limited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company</a:t>
            </a:r>
            <a:endParaRPr sz="1400" b="0" i="0" u="none" strike="noStrike" cap="none">
              <a:solidFill>
                <a:srgbClr val="000000"/>
              </a:solidFill>
              <a:latin typeface="Arial"/>
              <a:ea typeface="Arial"/>
              <a:cs typeface="Arial"/>
              <a:sym typeface="Arial"/>
            </a:endParaRPr>
          </a:p>
          <a:p>
            <a:pPr marL="1155700" marR="0" lvl="2" indent="-228600" algn="l" rtl="0">
              <a:lnSpc>
                <a:spcPct val="77000"/>
              </a:lnSpc>
              <a:spcBef>
                <a:spcPts val="5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Partnership Act 1890 applies</a:t>
            </a:r>
            <a:endParaRPr sz="1400" b="0" i="0" u="none" strike="noStrike" cap="none">
              <a:solidFill>
                <a:srgbClr val="000000"/>
              </a:solidFill>
              <a:latin typeface="Arial"/>
              <a:ea typeface="Arial"/>
              <a:cs typeface="Arial"/>
              <a:sym typeface="Arial"/>
            </a:endParaRPr>
          </a:p>
          <a:p>
            <a:pPr marL="1155700" marR="0" lvl="2" indent="-228600" algn="l" rtl="0">
              <a:lnSpc>
                <a:spcPct val="77000"/>
              </a:lnSpc>
              <a:spcBef>
                <a:spcPts val="5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Both are jointly responsible for liabilities</a:t>
            </a:r>
            <a:endParaRPr sz="1400" b="0" i="0" u="none" strike="noStrike" cap="none">
              <a:solidFill>
                <a:srgbClr val="000000"/>
              </a:solidFill>
              <a:latin typeface="Arial"/>
              <a:ea typeface="Arial"/>
              <a:cs typeface="Arial"/>
              <a:sym typeface="Arial"/>
            </a:endParaRPr>
          </a:p>
          <a:p>
            <a:pPr marL="1155700" marR="0" lvl="2" indent="-228600" algn="l" rtl="0">
              <a:lnSpc>
                <a:spcPct val="77000"/>
              </a:lnSpc>
              <a:spcBef>
                <a:spcPts val="5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Another difficulty; changing ownership</a:t>
            </a:r>
            <a:endParaRPr sz="1800" b="0" i="0" u="none" strike="noStrike" cap="none">
              <a:solidFill>
                <a:schemeClr val="dk1"/>
              </a:solidFill>
              <a:latin typeface="Calibri"/>
              <a:ea typeface="Calibri"/>
              <a:cs typeface="Calibri"/>
              <a:sym typeface="Calibri"/>
            </a:endParaRPr>
          </a:p>
          <a:p>
            <a:pPr marL="1155700" marR="0" lvl="2" indent="-228600" algn="l" rtl="0">
              <a:lnSpc>
                <a:spcPct val="95866"/>
              </a:lnSpc>
              <a:spcBef>
                <a:spcPts val="30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Often</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the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required</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form</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of</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organization</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for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professionals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e.g.</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law,</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medical,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architecture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etc</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because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the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liability</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issues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control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excesses</a:t>
            </a:r>
            <a:endParaRPr sz="1400" b="0" i="0" u="none" strike="noStrike" cap="none">
              <a:solidFill>
                <a:srgbClr val="000000"/>
              </a:solidFill>
              <a:latin typeface="Arial"/>
              <a:ea typeface="Arial"/>
              <a:cs typeface="Arial"/>
              <a:sym typeface="Arial"/>
            </a:endParaRPr>
          </a:p>
          <a:p>
            <a:pPr marL="1155700" marR="0" lvl="2" indent="-228600" algn="l" rtl="0">
              <a:lnSpc>
                <a:spcPct val="100000"/>
              </a:lnSpc>
              <a:spcBef>
                <a:spcPts val="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Liability</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is</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joint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and</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several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liability</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all</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are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fully</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liable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for</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the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debt</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of</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the</a:t>
            </a:r>
            <a:r>
              <a:rPr lang="en-US" sz="1500" b="0" i="0" u="none" strike="noStrike" cap="none">
                <a:solidFill>
                  <a:schemeClr val="dk1"/>
                </a:solidFill>
                <a:latin typeface="Times New Roman"/>
                <a:ea typeface="Times New Roman"/>
                <a:cs typeface="Times New Roman"/>
                <a:sym typeface="Times New Roman"/>
              </a:rPr>
              <a:t> </a:t>
            </a:r>
            <a:r>
              <a:rPr lang="en-US" sz="1500" b="0" i="0" u="none" strike="noStrike" cap="none">
                <a:solidFill>
                  <a:schemeClr val="dk1"/>
                </a:solidFill>
                <a:latin typeface="Calibri"/>
                <a:ea typeface="Calibri"/>
                <a:cs typeface="Calibri"/>
                <a:sym typeface="Calibri"/>
              </a:rPr>
              <a:t>partnership</a:t>
            </a:r>
            <a:endParaRPr sz="1400" b="0" i="0" u="none" strike="noStrike" cap="none">
              <a:solidFill>
                <a:srgbClr val="000000"/>
              </a:solidFill>
              <a:latin typeface="Arial"/>
              <a:ea typeface="Arial"/>
              <a:cs typeface="Arial"/>
              <a:sym typeface="Arial"/>
            </a:endParaRPr>
          </a:p>
          <a:p>
            <a:pPr marL="1155700" marR="0" lvl="2" indent="-228600" algn="l" rtl="0">
              <a:lnSpc>
                <a:spcPct val="100000"/>
              </a:lnSpc>
              <a:spcBef>
                <a:spcPts val="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Limited liability partnership;  collective responsibility, legal entity  unlike partnership</a:t>
            </a:r>
            <a:endParaRPr sz="1500" b="0" i="0" u="none" strike="noStrike" cap="none">
              <a:solidFill>
                <a:schemeClr val="dk1"/>
              </a:solidFill>
              <a:latin typeface="Calibri"/>
              <a:ea typeface="Calibri"/>
              <a:cs typeface="Calibri"/>
              <a:sym typeface="Calibri"/>
            </a:endParaRPr>
          </a:p>
          <a:p>
            <a:pPr marL="749300" marR="0" lvl="1" indent="-279400" algn="l" rtl="0">
              <a:lnSpc>
                <a:spcPct val="100000"/>
              </a:lnSpc>
              <a:spcBef>
                <a:spcPts val="13"/>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Limited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company</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the</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preferred</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form</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of</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legal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entity</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for</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commercial</a:t>
            </a:r>
            <a:r>
              <a:rPr lang="en-US" sz="1800" b="0" i="0" u="none" strike="noStrike" cap="none">
                <a:solidFill>
                  <a:schemeClr val="dk1"/>
                </a:solidFill>
                <a:latin typeface="Times New Roman"/>
                <a:ea typeface="Times New Roman"/>
                <a:cs typeface="Times New Roman"/>
                <a:sym typeface="Times New Roman"/>
              </a:rPr>
              <a:t> </a:t>
            </a:r>
            <a:r>
              <a:rPr lang="en-US" sz="1800" b="0" i="0" u="none" strike="noStrike" cap="none">
                <a:solidFill>
                  <a:schemeClr val="dk1"/>
                </a:solidFill>
                <a:latin typeface="Calibri"/>
                <a:ea typeface="Calibri"/>
                <a:cs typeface="Calibri"/>
                <a:sym typeface="Calibri"/>
              </a:rPr>
              <a:t>ﬁrms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1297305" lvl="0" indent="0" algn="l" rtl="0">
              <a:lnSpc>
                <a:spcPct val="100000"/>
              </a:lnSpc>
              <a:spcBef>
                <a:spcPts val="0"/>
              </a:spcBef>
              <a:spcAft>
                <a:spcPts val="0"/>
              </a:spcAft>
              <a:buClr>
                <a:schemeClr val="dk2"/>
              </a:buClr>
              <a:buSzPts val="4600"/>
              <a:buFont typeface="Cambria"/>
              <a:buNone/>
            </a:pPr>
            <a:r>
              <a:rPr lang="en-US"/>
              <a:t>Limited</a:t>
            </a:r>
            <a:r>
              <a:rPr lang="en-US">
                <a:latin typeface="Times New Roman"/>
                <a:ea typeface="Times New Roman"/>
                <a:cs typeface="Times New Roman"/>
                <a:sym typeface="Times New Roman"/>
              </a:rPr>
              <a:t> </a:t>
            </a:r>
            <a:r>
              <a:rPr lang="en-US"/>
              <a:t>companies</a:t>
            </a:r>
            <a:endParaRPr/>
          </a:p>
        </p:txBody>
      </p:sp>
      <p:sp>
        <p:nvSpPr>
          <p:cNvPr id="105" name="Google Shape;105;p16"/>
          <p:cNvSpPr txBox="1"/>
          <p:nvPr/>
        </p:nvSpPr>
        <p:spPr>
          <a:xfrm>
            <a:off x="536575" y="1643063"/>
            <a:ext cx="8026400" cy="3830472"/>
          </a:xfrm>
          <a:prstGeom prst="rect">
            <a:avLst/>
          </a:prstGeom>
          <a:noFill/>
          <a:ln>
            <a:noFill/>
          </a:ln>
        </p:spPr>
        <p:txBody>
          <a:bodyPr spcFirstLastPara="1" wrap="square" lIns="0" tIns="0" rIns="0" bIns="0" anchor="t" anchorCtr="0">
            <a:spAutoFit/>
          </a:bodyPr>
          <a:lstStyle/>
          <a:p>
            <a:pPr marL="355600" marR="0" lvl="0" indent="-342900" algn="l" rtl="0">
              <a:lnSpc>
                <a:spcPct val="120000"/>
              </a:lnSpc>
              <a:spcBef>
                <a:spcPts val="0"/>
              </a:spcBef>
              <a:spcAft>
                <a:spcPts val="0"/>
              </a:spcAft>
              <a:buClr>
                <a:schemeClr val="dk1"/>
              </a:buClr>
              <a:buSzPts val="2500"/>
              <a:buFont typeface="Arial"/>
              <a:buChar char="•"/>
            </a:pPr>
            <a:r>
              <a:rPr lang="en-US" sz="2500" b="0" i="0" u="none" strike="noStrike" cap="none">
                <a:solidFill>
                  <a:schemeClr val="dk1"/>
                </a:solidFill>
                <a:latin typeface="Calibri"/>
                <a:ea typeface="Calibri"/>
                <a:cs typeface="Calibri"/>
                <a:sym typeface="Calibri"/>
              </a:rPr>
              <a:t>Three</a:t>
            </a:r>
            <a:r>
              <a:rPr lang="en-US" sz="2500" b="0" i="0" u="none" strike="noStrike" cap="none">
                <a:solidFill>
                  <a:schemeClr val="dk1"/>
                </a:solidFill>
                <a:latin typeface="Times New Roman"/>
                <a:ea typeface="Times New Roman"/>
                <a:cs typeface="Times New Roman"/>
                <a:sym typeface="Times New Roman"/>
              </a:rPr>
              <a:t> </a:t>
            </a:r>
            <a:r>
              <a:rPr lang="en-US" sz="2500" b="0" i="0" u="none" strike="noStrike" cap="none">
                <a:solidFill>
                  <a:schemeClr val="dk1"/>
                </a:solidFill>
                <a:latin typeface="Calibri"/>
                <a:ea typeface="Calibri"/>
                <a:cs typeface="Calibri"/>
                <a:sym typeface="Calibri"/>
              </a:rPr>
              <a:t>principles:</a:t>
            </a:r>
            <a:endParaRPr sz="1400" b="0" i="0" u="none" strike="noStrike" cap="none">
              <a:solidFill>
                <a:srgbClr val="000000"/>
              </a:solidFill>
              <a:latin typeface="Arial"/>
              <a:ea typeface="Arial"/>
              <a:cs typeface="Arial"/>
              <a:sym typeface="Arial"/>
            </a:endParaRPr>
          </a:p>
          <a:p>
            <a:pPr marL="749300" marR="0" lvl="1" indent="-279400" algn="l" rtl="0">
              <a:lnSpc>
                <a:spcPct val="79000"/>
              </a:lnSpc>
              <a:spcBef>
                <a:spcPts val="563"/>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a</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legal</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person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separate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from</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people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who</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own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or</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work</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endParaRPr sz="1400" b="0" i="0" u="none" strike="noStrike" cap="none">
              <a:solidFill>
                <a:srgbClr val="000000"/>
              </a:solidFill>
              <a:latin typeface="Arial"/>
              <a:ea typeface="Arial"/>
              <a:cs typeface="Arial"/>
              <a:sym typeface="Arial"/>
            </a:endParaRPr>
          </a:p>
          <a:p>
            <a:pPr marL="749300" marR="0" lvl="1" indent="-279400" algn="l" rtl="0">
              <a:lnSpc>
                <a:spcPct val="79000"/>
              </a:lnSpc>
              <a:spcBef>
                <a:spcPts val="55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Ownership</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divided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into</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shares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that</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can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bought</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and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sold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shareholders, some or whole profit is distributed</a:t>
            </a:r>
            <a:endParaRPr sz="2200" b="0" i="0" u="none" strike="noStrike" cap="none">
              <a:solidFill>
                <a:schemeClr val="dk1"/>
              </a:solidFill>
              <a:latin typeface="Calibri"/>
              <a:ea typeface="Calibri"/>
              <a:cs typeface="Calibri"/>
              <a:sym typeface="Calibri"/>
            </a:endParaRPr>
          </a:p>
          <a:p>
            <a:pPr marL="749300" marR="0" lvl="1" indent="-279400" algn="l" rtl="0">
              <a:lnSpc>
                <a:spcPct val="79000"/>
              </a:lnSpc>
              <a:spcBef>
                <a:spcPts val="638"/>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Owners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of</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have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no</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obligation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to</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pay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debts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incurred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owners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risk</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is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limited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to</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value (money they paid)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of</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their</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shares.</a:t>
            </a:r>
            <a:endParaRPr sz="1400" b="0" i="0" u="none" strike="noStrike" cap="none">
              <a:solidFill>
                <a:srgbClr val="000000"/>
              </a:solidFill>
              <a:latin typeface="Arial"/>
              <a:ea typeface="Arial"/>
              <a:cs typeface="Arial"/>
              <a:sym typeface="Arial"/>
            </a:endParaRPr>
          </a:p>
          <a:p>
            <a:pPr marL="355600" marR="0" lvl="0" indent="-342900" algn="l" rtl="0">
              <a:lnSpc>
                <a:spcPct val="120000"/>
              </a:lnSpc>
              <a:spcBef>
                <a:spcPts val="0"/>
              </a:spcBef>
              <a:spcAft>
                <a:spcPts val="0"/>
              </a:spcAft>
              <a:buClr>
                <a:schemeClr val="dk1"/>
              </a:buClr>
              <a:buSzPts val="2500"/>
              <a:buFont typeface="Arial"/>
              <a:buChar char="•"/>
            </a:pPr>
            <a:r>
              <a:rPr lang="en-US" sz="2500" b="0" i="0" u="none" strike="noStrike" cap="none">
                <a:solidFill>
                  <a:schemeClr val="dk1"/>
                </a:solidFill>
                <a:latin typeface="Calibri"/>
                <a:ea typeface="Calibri"/>
                <a:cs typeface="Calibri"/>
                <a:sym typeface="Calibri"/>
              </a:rPr>
              <a:t>In</a:t>
            </a:r>
            <a:r>
              <a:rPr lang="en-US" sz="2500" b="0" i="0" u="none" strike="noStrike" cap="none">
                <a:solidFill>
                  <a:schemeClr val="dk1"/>
                </a:solidFill>
                <a:latin typeface="Times New Roman"/>
                <a:ea typeface="Times New Roman"/>
                <a:cs typeface="Times New Roman"/>
                <a:sym typeface="Times New Roman"/>
              </a:rPr>
              <a:t> </a:t>
            </a:r>
            <a:r>
              <a:rPr lang="en-US" sz="2500" b="0" i="0" u="none" strike="noStrike" cap="none">
                <a:solidFill>
                  <a:schemeClr val="dk1"/>
                </a:solidFill>
                <a:latin typeface="Calibri"/>
                <a:ea typeface="Calibri"/>
                <a:cs typeface="Calibri"/>
                <a:sym typeface="Calibri"/>
              </a:rPr>
              <a:t>the</a:t>
            </a:r>
            <a:r>
              <a:rPr lang="en-US" sz="2500" b="0" i="0" u="none" strike="noStrike" cap="none">
                <a:solidFill>
                  <a:schemeClr val="dk1"/>
                </a:solidFill>
                <a:latin typeface="Times New Roman"/>
                <a:ea typeface="Times New Roman"/>
                <a:cs typeface="Times New Roman"/>
                <a:sym typeface="Times New Roman"/>
              </a:rPr>
              <a:t> </a:t>
            </a:r>
            <a:r>
              <a:rPr lang="en-US" sz="2500" b="0" i="0" u="none" strike="noStrike" cap="none">
                <a:solidFill>
                  <a:schemeClr val="dk1"/>
                </a:solidFill>
                <a:latin typeface="Calibri"/>
                <a:ea typeface="Calibri"/>
                <a:cs typeface="Calibri"/>
                <a:sym typeface="Calibri"/>
              </a:rPr>
              <a:t>UK:</a:t>
            </a:r>
            <a:endParaRPr sz="1400" b="0" i="0" u="none" strike="noStrike" cap="none">
              <a:solidFill>
                <a:srgbClr val="000000"/>
              </a:solidFill>
              <a:latin typeface="Arial"/>
              <a:ea typeface="Arial"/>
              <a:cs typeface="Arial"/>
              <a:sym typeface="Arial"/>
            </a:endParaRPr>
          </a:p>
          <a:p>
            <a:pPr marL="749300" marR="0" lvl="1" indent="-279400" algn="l" rtl="0">
              <a:lnSpc>
                <a:spcPct val="98863"/>
              </a:lnSpc>
              <a:spcBef>
                <a:spcPts val="45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Public</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limited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(plc):</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public</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can</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hold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shares</a:t>
            </a:r>
            <a:endParaRPr sz="2200" b="0" i="0" u="none" strike="noStrike" cap="none">
              <a:solidFill>
                <a:schemeClr val="dk1"/>
              </a:solidFill>
              <a:latin typeface="Calibri"/>
              <a:ea typeface="Calibri"/>
              <a:cs typeface="Calibri"/>
              <a:sym typeface="Calibri"/>
            </a:endParaRPr>
          </a:p>
          <a:p>
            <a:pPr marL="749300" marR="0" lvl="1" indent="-279400" algn="l" rtl="0">
              <a:lnSpc>
                <a:spcPct val="79000"/>
              </a:lnSpc>
              <a:spcBef>
                <a:spcPts val="563"/>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Private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limited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company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(Ltd):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shares</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cannot</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held</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by</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the</a:t>
            </a:r>
            <a:r>
              <a:rPr lang="en-US" sz="22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Calibri"/>
                <a:ea typeface="Calibri"/>
                <a:cs typeface="Calibri"/>
                <a:sym typeface="Calibri"/>
              </a:rPr>
              <a:t>public</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1297305" lvl="0" indent="0" algn="l" rtl="0">
              <a:lnSpc>
                <a:spcPct val="100000"/>
              </a:lnSpc>
              <a:spcBef>
                <a:spcPts val="0"/>
              </a:spcBef>
              <a:spcAft>
                <a:spcPts val="0"/>
              </a:spcAft>
              <a:buClr>
                <a:schemeClr val="dk2"/>
              </a:buClr>
              <a:buSzPts val="4600"/>
              <a:buFont typeface="Cambria"/>
              <a:buNone/>
            </a:pPr>
            <a:r>
              <a:rPr lang="en-US"/>
              <a:t>Limited</a:t>
            </a:r>
            <a:r>
              <a:rPr lang="en-US">
                <a:latin typeface="Times New Roman"/>
                <a:ea typeface="Times New Roman"/>
                <a:cs typeface="Times New Roman"/>
                <a:sym typeface="Times New Roman"/>
              </a:rPr>
              <a:t> </a:t>
            </a:r>
            <a:r>
              <a:rPr lang="en-US"/>
              <a:t>companies</a:t>
            </a:r>
            <a:endParaRPr/>
          </a:p>
        </p:txBody>
      </p:sp>
      <p:sp>
        <p:nvSpPr>
          <p:cNvPr id="111" name="Google Shape;111;p17"/>
          <p:cNvSpPr txBox="1"/>
          <p:nvPr/>
        </p:nvSpPr>
        <p:spPr>
          <a:xfrm>
            <a:off x="536575" y="1643063"/>
            <a:ext cx="8026400" cy="4231928"/>
          </a:xfrm>
          <a:prstGeom prst="rect">
            <a:avLst/>
          </a:prstGeom>
          <a:noFill/>
          <a:ln>
            <a:noFill/>
          </a:ln>
        </p:spPr>
        <p:txBody>
          <a:bodyPr spcFirstLastPara="1" wrap="square" lIns="0" tIns="0" rIns="0" bIns="0" anchor="t" anchorCtr="0">
            <a:spAutoFit/>
          </a:bodyPr>
          <a:lstStyle/>
          <a:p>
            <a:pPr marL="355600" marR="0" lvl="0" indent="-3429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Obligations</a:t>
            </a:r>
            <a:endParaRPr sz="1400" b="0" i="0" u="none" strike="noStrike" cap="none">
              <a:solidFill>
                <a:srgbClr val="000000"/>
              </a:solidFill>
              <a:latin typeface="Arial"/>
              <a:ea typeface="Arial"/>
              <a:cs typeface="Arial"/>
              <a:sym typeface="Arial"/>
            </a:endParaRPr>
          </a:p>
          <a:p>
            <a:pPr marL="749300" marR="0" lvl="1" indent="-2794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Must provide details to Companies House (Gov Agency)</a:t>
            </a:r>
            <a:endParaRPr sz="1400" b="0" i="0" u="none" strike="noStrike" cap="none">
              <a:solidFill>
                <a:srgbClr val="000000"/>
              </a:solidFill>
              <a:latin typeface="Arial"/>
              <a:ea typeface="Arial"/>
              <a:cs typeface="Arial"/>
              <a:sym typeface="Arial"/>
            </a:endParaRPr>
          </a:p>
          <a:p>
            <a:pPr marL="749300" marR="0" lvl="1" indent="-2794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Annual account and annual reports to be submitted</a:t>
            </a:r>
            <a:endParaRPr sz="1400" b="0" i="0" u="none" strike="noStrike" cap="none">
              <a:solidFill>
                <a:srgbClr val="000000"/>
              </a:solidFill>
              <a:latin typeface="Arial"/>
              <a:ea typeface="Arial"/>
              <a:cs typeface="Arial"/>
              <a:sym typeface="Arial"/>
            </a:endParaRPr>
          </a:p>
          <a:p>
            <a:pPr marL="355600" marR="0" lvl="0" indent="-3429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Previously limited company could be formed only by either Act of Parliament or Royal Charter</a:t>
            </a:r>
            <a:endParaRPr sz="1400" b="0" i="0" u="none" strike="noStrike" cap="none">
              <a:solidFill>
                <a:srgbClr val="000000"/>
              </a:solidFill>
              <a:latin typeface="Arial"/>
              <a:ea typeface="Arial"/>
              <a:cs typeface="Arial"/>
              <a:sym typeface="Arial"/>
            </a:endParaRPr>
          </a:p>
          <a:p>
            <a:pPr marL="749300" marR="0" lvl="1" indent="-2794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Slow and expensive</a:t>
            </a:r>
            <a:endParaRPr sz="1400" b="0" i="0" u="none" strike="noStrike" cap="none">
              <a:solidFill>
                <a:srgbClr val="000000"/>
              </a:solidFill>
              <a:latin typeface="Arial"/>
              <a:ea typeface="Arial"/>
              <a:cs typeface="Arial"/>
              <a:sym typeface="Arial"/>
            </a:endParaRPr>
          </a:p>
          <a:p>
            <a:pPr marL="749300" marR="0" lvl="1" indent="-2794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UK parliament developed acts, middle of 19</a:t>
            </a:r>
            <a:r>
              <a:rPr lang="en-US" sz="2200" b="0" i="0" u="none" strike="noStrike" cap="none" baseline="30000">
                <a:solidFill>
                  <a:schemeClr val="dk1"/>
                </a:solidFill>
                <a:latin typeface="Calibri"/>
                <a:ea typeface="Calibri"/>
                <a:cs typeface="Calibri"/>
                <a:sym typeface="Calibri"/>
              </a:rPr>
              <a:t>th</a:t>
            </a:r>
            <a:r>
              <a:rPr lang="en-US" sz="2200" b="0" i="0" u="none" strike="noStrike" cap="none">
                <a:solidFill>
                  <a:schemeClr val="dk1"/>
                </a:solidFill>
                <a:latin typeface="Calibri"/>
                <a:ea typeface="Calibri"/>
                <a:cs typeface="Calibri"/>
                <a:sym typeface="Calibri"/>
              </a:rPr>
              <a:t> Century</a:t>
            </a:r>
            <a:endParaRPr sz="1400" b="0" i="0" u="none" strike="noStrike" cap="none">
              <a:solidFill>
                <a:srgbClr val="000000"/>
              </a:solidFill>
              <a:latin typeface="Arial"/>
              <a:ea typeface="Arial"/>
              <a:cs typeface="Arial"/>
              <a:sym typeface="Arial"/>
            </a:endParaRPr>
          </a:p>
          <a:p>
            <a:pPr marL="355600" marR="0" lvl="0" indent="-3429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Within principles mentioned before, details may vary country to country</a:t>
            </a:r>
            <a:endParaRPr sz="1400" b="0" i="0" u="none" strike="noStrike" cap="none">
              <a:solidFill>
                <a:srgbClr val="000000"/>
              </a:solidFill>
              <a:latin typeface="Arial"/>
              <a:ea typeface="Arial"/>
              <a:cs typeface="Arial"/>
              <a:sym typeface="Arial"/>
            </a:endParaRPr>
          </a:p>
          <a:p>
            <a:pPr marL="355600" marR="0" lvl="0" indent="-3429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Companies Act 2006</a:t>
            </a:r>
            <a:endParaRPr sz="1400" b="0" i="0" u="none" strike="noStrike" cap="none">
              <a:solidFill>
                <a:srgbClr val="000000"/>
              </a:solidFill>
              <a:latin typeface="Arial"/>
              <a:ea typeface="Arial"/>
              <a:cs typeface="Arial"/>
              <a:sym typeface="Arial"/>
            </a:endParaRPr>
          </a:p>
          <a:p>
            <a:pPr marL="749300" marR="0" lvl="1" indent="-279400" algn="l" rtl="0">
              <a:lnSpc>
                <a:spcPct val="136363"/>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1300 sections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136650" y="633413"/>
            <a:ext cx="6870700" cy="677108"/>
          </a:xfrm>
          <a:prstGeom prst="rect">
            <a:avLst/>
          </a:prstGeom>
          <a:noFill/>
          <a:ln>
            <a:noFill/>
          </a:ln>
        </p:spPr>
        <p:txBody>
          <a:bodyPr spcFirstLastPara="1" wrap="square" lIns="91425" tIns="45700" rIns="91425" bIns="45700" anchor="ctr" anchorCtr="0">
            <a:noAutofit/>
          </a:bodyPr>
          <a:lstStyle/>
          <a:p>
            <a:pPr marL="993139" lvl="0" indent="0" algn="l" rtl="0">
              <a:lnSpc>
                <a:spcPct val="100000"/>
              </a:lnSpc>
              <a:spcBef>
                <a:spcPts val="0"/>
              </a:spcBef>
              <a:spcAft>
                <a:spcPts val="0"/>
              </a:spcAft>
              <a:buClr>
                <a:schemeClr val="dk2"/>
              </a:buClr>
              <a:buSzPts val="4600"/>
              <a:buFont typeface="Cambria"/>
              <a:buNone/>
            </a:pPr>
            <a:r>
              <a:rPr lang="en-US"/>
              <a:t>Setting</a:t>
            </a:r>
            <a:r>
              <a:rPr lang="en-US">
                <a:latin typeface="Times New Roman"/>
                <a:ea typeface="Times New Roman"/>
                <a:cs typeface="Times New Roman"/>
                <a:sym typeface="Times New Roman"/>
              </a:rPr>
              <a:t> </a:t>
            </a:r>
            <a:r>
              <a:rPr lang="en-US"/>
              <a:t>up</a:t>
            </a:r>
            <a:r>
              <a:rPr lang="en-US">
                <a:latin typeface="Times New Roman"/>
                <a:ea typeface="Times New Roman"/>
                <a:cs typeface="Times New Roman"/>
                <a:sym typeface="Times New Roman"/>
              </a:rPr>
              <a:t> </a:t>
            </a:r>
            <a:r>
              <a:rPr lang="en-US"/>
              <a:t>a</a:t>
            </a:r>
            <a:r>
              <a:rPr lang="en-US">
                <a:latin typeface="Times New Roman"/>
                <a:ea typeface="Times New Roman"/>
                <a:cs typeface="Times New Roman"/>
                <a:sym typeface="Times New Roman"/>
              </a:rPr>
              <a:t> </a:t>
            </a:r>
            <a:r>
              <a:rPr lang="en-US"/>
              <a:t>company</a:t>
            </a:r>
            <a:endParaRPr/>
          </a:p>
        </p:txBody>
      </p:sp>
      <p:sp>
        <p:nvSpPr>
          <p:cNvPr id="117" name="Google Shape;117;p18"/>
          <p:cNvSpPr txBox="1"/>
          <p:nvPr/>
        </p:nvSpPr>
        <p:spPr>
          <a:xfrm>
            <a:off x="536575" y="1641475"/>
            <a:ext cx="7959725" cy="4441344"/>
          </a:xfrm>
          <a:prstGeom prst="rect">
            <a:avLst/>
          </a:prstGeom>
          <a:noFill/>
          <a:ln>
            <a:noFill/>
          </a:ln>
        </p:spPr>
        <p:txBody>
          <a:bodyPr spcFirstLastPara="1" wrap="square" lIns="0" tIns="0" rIns="0" bIns="0" anchor="t" anchorCtr="0">
            <a:spAutoFit/>
          </a:bodyPr>
          <a:lstStyle/>
          <a:p>
            <a:pPr marL="355600" marR="0" lvl="0" indent="-342900" algn="l" rtl="0">
              <a:lnSpc>
                <a:spcPct val="118766"/>
              </a:lnSpc>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Not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necessary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employ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lawyer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accountant</a:t>
            </a:r>
            <a:endParaRPr sz="1400" b="0" i="0" u="none" strike="noStrike" cap="none">
              <a:solidFill>
                <a:srgbClr val="000000"/>
              </a:solidFill>
              <a:latin typeface="Arial"/>
              <a:ea typeface="Arial"/>
              <a:cs typeface="Arial"/>
              <a:sym typeface="Arial"/>
            </a:endParaRPr>
          </a:p>
          <a:p>
            <a:pPr marL="355600" marR="0" lvl="0" indent="-342900" algn="l" rtl="0">
              <a:lnSpc>
                <a:spcPct val="80000"/>
              </a:lnSpc>
              <a:spcBef>
                <a:spcPts val="675"/>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Easiest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way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buy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“oﬀ-the-shelf”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company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tailor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needs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(change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name,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objectives,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constitution,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355600" marR="0" lvl="0" indent="-342900" algn="l" rtl="0">
              <a:lnSpc>
                <a:spcPct val="95833"/>
              </a:lnSpc>
              <a:spcBef>
                <a:spcPts val="713"/>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Registering</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company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yourself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costs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£100</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(same-day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service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Registrar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Companies)</a:t>
            </a:r>
            <a:endParaRPr sz="1400" b="0" i="0" u="none" strike="noStrike" cap="none">
              <a:solidFill>
                <a:srgbClr val="000000"/>
              </a:solidFill>
              <a:latin typeface="Arial"/>
              <a:ea typeface="Arial"/>
              <a:cs typeface="Arial"/>
              <a:sym typeface="Arial"/>
            </a:endParaRPr>
          </a:p>
          <a:p>
            <a:pPr marL="355600" marR="0" lvl="0" indent="-342900" algn="l" rtl="0">
              <a:lnSpc>
                <a:spcPct val="96666"/>
              </a:lnSpc>
              <a:spcBef>
                <a:spcPts val="0"/>
              </a:spcBef>
              <a:spcAft>
                <a:spcPts val="0"/>
              </a:spcAft>
              <a:buClr>
                <a:srgbClr val="000000"/>
              </a:buClr>
              <a:buSzPts val="3000"/>
              <a:buFont typeface="Arial"/>
              <a:buNone/>
            </a:pPr>
            <a:r>
              <a:rPr lang="en-US" sz="3000" b="0" i="0" u="none" strike="noStrike" cap="none">
                <a:solidFill>
                  <a:schemeClr val="dk1"/>
                </a:solidFill>
                <a:latin typeface="Calibri"/>
                <a:ea typeface="Calibri"/>
                <a:cs typeface="Calibri"/>
                <a:sym typeface="Calibri"/>
              </a:rPr>
              <a: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this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slower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because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you</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need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ﬁll</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forms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etc.</a:t>
            </a:r>
            <a:endParaRPr sz="1400" b="0" i="0" u="none" strike="noStrike" cap="none">
              <a:solidFill>
                <a:srgbClr val="000000"/>
              </a:solidFill>
              <a:latin typeface="Arial"/>
              <a:ea typeface="Arial"/>
              <a:cs typeface="Arial"/>
              <a:sym typeface="Arial"/>
            </a:endParaRPr>
          </a:p>
          <a:p>
            <a:pPr marL="355600" marR="0" lvl="0" indent="-342900" algn="l" rtl="0">
              <a:lnSpc>
                <a:spcPct val="80000"/>
              </a:lnSpc>
              <a:spcBef>
                <a:spcPts val="65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UK</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US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have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similar,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easy,</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ways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to</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set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up</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companies.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other</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countries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it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can</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take</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several</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months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and</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cost</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thousands</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of</a:t>
            </a:r>
            <a:r>
              <a:rPr lang="en-US" sz="3000" b="0" i="0" u="none" strike="noStrike" cap="none">
                <a:solidFill>
                  <a:schemeClr val="dk1"/>
                </a:solidFill>
                <a:latin typeface="Times New Roman"/>
                <a:ea typeface="Times New Roman"/>
                <a:cs typeface="Times New Roman"/>
                <a:sym typeface="Times New Roman"/>
              </a:rPr>
              <a:t> </a:t>
            </a:r>
            <a:r>
              <a:rPr lang="en-US" sz="3000" b="0" i="0" u="none" strike="noStrike" cap="none">
                <a:solidFill>
                  <a:schemeClr val="dk1"/>
                </a:solidFill>
                <a:latin typeface="Calibri"/>
                <a:ea typeface="Calibri"/>
                <a:cs typeface="Calibri"/>
                <a:sym typeface="Calibri"/>
              </a:rPr>
              <a:t>pounds.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136650" y="76200"/>
            <a:ext cx="6870700" cy="1354217"/>
          </a:xfrm>
          <a:prstGeom prst="rect">
            <a:avLst/>
          </a:prstGeom>
          <a:noFill/>
          <a:ln>
            <a:noFill/>
          </a:ln>
        </p:spPr>
        <p:txBody>
          <a:bodyPr spcFirstLastPara="1" wrap="square" lIns="91425" tIns="45700" rIns="91425" bIns="45700" anchor="ctr" anchorCtr="0">
            <a:noAutofit/>
          </a:bodyPr>
          <a:lstStyle/>
          <a:p>
            <a:pPr marL="12700" lvl="0" indent="0" algn="l" rtl="0">
              <a:lnSpc>
                <a:spcPct val="100000"/>
              </a:lnSpc>
              <a:spcBef>
                <a:spcPts val="0"/>
              </a:spcBef>
              <a:spcAft>
                <a:spcPts val="0"/>
              </a:spcAft>
              <a:buClr>
                <a:schemeClr val="dk2"/>
              </a:buClr>
              <a:buSzPts val="4600"/>
              <a:buFont typeface="Cambria"/>
              <a:buNone/>
            </a:pPr>
            <a:r>
              <a:rPr lang="en-US"/>
              <a:t>Constitution of Limited Company</a:t>
            </a:r>
            <a:endParaRPr/>
          </a:p>
        </p:txBody>
      </p:sp>
      <p:sp>
        <p:nvSpPr>
          <p:cNvPr id="123" name="Google Shape;123;p19"/>
          <p:cNvSpPr txBox="1"/>
          <p:nvPr/>
        </p:nvSpPr>
        <p:spPr>
          <a:xfrm>
            <a:off x="536575" y="1643063"/>
            <a:ext cx="7921625" cy="4749570"/>
          </a:xfrm>
          <a:prstGeom prst="rect">
            <a:avLst/>
          </a:prstGeom>
          <a:noFill/>
          <a:ln>
            <a:noFill/>
          </a:ln>
        </p:spPr>
        <p:txBody>
          <a:bodyPr spcFirstLastPara="1" wrap="square" lIns="0" tIns="0" rIns="0" bIns="0" anchor="t" anchorCtr="0">
            <a:spAutoFit/>
          </a:bodyPr>
          <a:lstStyle/>
          <a:p>
            <a:pPr marL="355600" marR="0" lvl="0" indent="-342900" algn="l" rtl="0">
              <a:lnSpc>
                <a:spcPct val="118074"/>
              </a:lnSpc>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Two</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documents:</a:t>
            </a:r>
            <a:endParaRPr sz="1400" b="0" i="0" u="none" strike="noStrike" cap="none">
              <a:solidFill>
                <a:srgbClr val="000000"/>
              </a:solidFill>
              <a:latin typeface="Arial"/>
              <a:ea typeface="Arial"/>
              <a:cs typeface="Arial"/>
              <a:sym typeface="Arial"/>
            </a:endParaRPr>
          </a:p>
          <a:p>
            <a:pPr marL="749300" marR="0" lvl="1" indent="-279400" algn="l" rtl="0">
              <a:lnSpc>
                <a:spcPct val="80000"/>
              </a:lnSpc>
              <a:spcBef>
                <a:spcPts val="525"/>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Memorandum</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Association: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short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and</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simple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name,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location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registered</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oﬃce,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objects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company,</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liability</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clause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(saying</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limits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to</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liability</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owners),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share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capital</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(e.g.</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100</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shares,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value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£1</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to</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be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plc</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must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have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capital</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over</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£50K).Concludes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with</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declaration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association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list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people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setting</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up</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company.</a:t>
            </a:r>
            <a:endParaRPr sz="1400" b="0" i="0" u="none" strike="noStrike" cap="none">
              <a:solidFill>
                <a:srgbClr val="000000"/>
              </a:solidFill>
              <a:latin typeface="Arial"/>
              <a:ea typeface="Arial"/>
              <a:cs typeface="Arial"/>
              <a:sym typeface="Arial"/>
            </a:endParaRPr>
          </a:p>
          <a:p>
            <a:pPr marL="749300" marR="0" lvl="1" indent="-279400" algn="l" rtl="0">
              <a:lnSpc>
                <a:spcPct val="80000"/>
              </a:lnSpc>
              <a:spcBef>
                <a:spcPts val="563"/>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Articles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Association: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Complex</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and</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technical.Covers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how</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the</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company</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will</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run,</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roles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of</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directors,</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749300" marR="0" lvl="1" indent="-279400" algn="l" rtl="0">
              <a:lnSpc>
                <a:spcPct val="80000"/>
              </a:lnSpc>
              <a:spcBef>
                <a:spcPts val="563"/>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Shareholders agreements</a:t>
            </a:r>
            <a:endParaRPr sz="2400" b="0" i="0" u="none" strike="noStrike" cap="none">
              <a:solidFill>
                <a:schemeClr val="dk1"/>
              </a:solidFill>
              <a:latin typeface="Calibri"/>
              <a:ea typeface="Calibri"/>
              <a:cs typeface="Calibri"/>
              <a:sym typeface="Calibri"/>
            </a:endParaRPr>
          </a:p>
          <a:p>
            <a:pPr marL="355600" marR="0" lvl="0" indent="-342900" algn="l" rtl="0">
              <a:lnSpc>
                <a:spcPct val="81000"/>
              </a:lnSpc>
              <a:spcBef>
                <a:spcPts val="625"/>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Once</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company</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is</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registered</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then</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the</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memo</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of</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association</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and</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articles</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of</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association</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are</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on</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public</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deposit</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at</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Companies</a:t>
            </a:r>
            <a:r>
              <a:rPr lang="en-US" sz="2700" b="0" i="0" u="none" strike="noStrike" cap="none">
                <a:solidFill>
                  <a:schemeClr val="dk1"/>
                </a:solidFill>
                <a:latin typeface="Times New Roman"/>
                <a:ea typeface="Times New Roman"/>
                <a:cs typeface="Times New Roman"/>
                <a:sym typeface="Times New Roman"/>
              </a:rPr>
              <a:t> </a:t>
            </a:r>
            <a:r>
              <a:rPr lang="en-US" sz="2700" b="0" i="0" u="none" strike="noStrike" cap="none">
                <a:solidFill>
                  <a:schemeClr val="dk1"/>
                </a:solidFill>
                <a:latin typeface="Calibri"/>
                <a:ea typeface="Calibri"/>
                <a:cs typeface="Calibri"/>
                <a:sym typeface="Calibri"/>
              </a:rPr>
              <a:t>House.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136649" y="758588"/>
            <a:ext cx="6870700" cy="1354217"/>
          </a:xfrm>
          <a:prstGeom prst="rect">
            <a:avLst/>
          </a:prstGeom>
          <a:noFill/>
          <a:ln>
            <a:noFill/>
          </a:ln>
        </p:spPr>
        <p:txBody>
          <a:bodyPr spcFirstLastPara="1" wrap="square" lIns="91425" tIns="45700" rIns="91425" bIns="45700" anchor="ctr" anchorCtr="0">
            <a:noAutofit/>
          </a:bodyPr>
          <a:lstStyle/>
          <a:p>
            <a:pPr marL="12700">
              <a:buSzPts val="4600"/>
            </a:pPr>
            <a:r>
              <a:rPr lang="en-US" dirty="0"/>
              <a:t>Constitution of Limited Company - Memorandum of Association</a:t>
            </a:r>
            <a:br>
              <a:rPr lang="en-US" dirty="0"/>
            </a:br>
            <a:endParaRPr dirty="0"/>
          </a:p>
        </p:txBody>
      </p:sp>
      <p:sp>
        <p:nvSpPr>
          <p:cNvPr id="123" name="Google Shape;123;p19"/>
          <p:cNvSpPr txBox="1"/>
          <p:nvPr/>
        </p:nvSpPr>
        <p:spPr>
          <a:xfrm>
            <a:off x="611187" y="2270860"/>
            <a:ext cx="7921625" cy="4249497"/>
          </a:xfrm>
          <a:prstGeom prst="rect">
            <a:avLst/>
          </a:prstGeom>
          <a:noFill/>
          <a:ln>
            <a:noFill/>
          </a:ln>
        </p:spPr>
        <p:txBody>
          <a:bodyPr spcFirstLastPara="1" wrap="square" lIns="0" tIns="0" rIns="0" bIns="0" anchor="t" anchorCtr="0">
            <a:spAutoFit/>
          </a:bodyPr>
          <a:lstStyle/>
          <a:p>
            <a:pPr marL="355600" lvl="2" indent="-342900">
              <a:lnSpc>
                <a:spcPct val="118074"/>
              </a:lnSpc>
              <a:buClr>
                <a:schemeClr val="dk1"/>
              </a:buClr>
              <a:buSzPts val="2700"/>
              <a:buFont typeface="Arial"/>
              <a:buChar char="•"/>
            </a:pPr>
            <a:r>
              <a:rPr lang="en-US" sz="1800" dirty="0"/>
              <a:t>Company Name: The official name of the company as registered</a:t>
            </a:r>
            <a:r>
              <a:rPr lang="en-US" sz="1800" dirty="0" smtClean="0"/>
              <a:t>.</a:t>
            </a:r>
          </a:p>
          <a:p>
            <a:pPr marL="355600" lvl="2" indent="-342900">
              <a:lnSpc>
                <a:spcPct val="118074"/>
              </a:lnSpc>
              <a:buClr>
                <a:schemeClr val="dk1"/>
              </a:buClr>
              <a:buSzPts val="2700"/>
              <a:buFont typeface="Arial"/>
              <a:buChar char="•"/>
            </a:pPr>
            <a:r>
              <a:rPr lang="en-US" sz="1800" dirty="0" smtClean="0"/>
              <a:t>Registered </a:t>
            </a:r>
            <a:r>
              <a:rPr lang="en-US" sz="1800" dirty="0"/>
              <a:t>Office Address: The physical address of the company’s registered office</a:t>
            </a:r>
            <a:r>
              <a:rPr lang="en-US" sz="1800" dirty="0" smtClean="0"/>
              <a:t>.</a:t>
            </a:r>
          </a:p>
          <a:p>
            <a:pPr marL="355600" lvl="2" indent="-342900">
              <a:lnSpc>
                <a:spcPct val="118074"/>
              </a:lnSpc>
              <a:buClr>
                <a:schemeClr val="dk1"/>
              </a:buClr>
              <a:buSzPts val="2700"/>
              <a:buFont typeface="Arial"/>
              <a:buChar char="•"/>
            </a:pPr>
            <a:r>
              <a:rPr lang="en-US" sz="1800" dirty="0" smtClean="0"/>
              <a:t>Objects </a:t>
            </a:r>
            <a:r>
              <a:rPr lang="en-US" sz="1800" dirty="0"/>
              <a:t>Clause (if applicable): Historically, this clause stated the company's objectives or the purpose for which it was formed. However, in many jurisdictions, this clause is no longer required, as modern companies have unrestricted objects by default</a:t>
            </a:r>
            <a:r>
              <a:rPr lang="en-US" sz="1800" dirty="0" smtClean="0"/>
              <a:t>.</a:t>
            </a:r>
          </a:p>
          <a:p>
            <a:pPr marL="355600" lvl="2" indent="-342900">
              <a:lnSpc>
                <a:spcPct val="118074"/>
              </a:lnSpc>
              <a:buClr>
                <a:schemeClr val="dk1"/>
              </a:buClr>
              <a:buSzPts val="2700"/>
              <a:buFont typeface="Arial"/>
              <a:buChar char="•"/>
            </a:pPr>
            <a:r>
              <a:rPr lang="en-US" sz="1800" dirty="0" smtClean="0"/>
              <a:t>Liability </a:t>
            </a:r>
            <a:r>
              <a:rPr lang="en-US" sz="1800" dirty="0"/>
              <a:t>Clause: This clause outlines the liability of the company's members, which is typically limited to the amount unpaid on their shares</a:t>
            </a:r>
            <a:r>
              <a:rPr lang="en-US" sz="1800" dirty="0" smtClean="0"/>
              <a:t>.</a:t>
            </a:r>
          </a:p>
          <a:p>
            <a:pPr marL="355600" lvl="2" indent="-342900">
              <a:lnSpc>
                <a:spcPct val="118074"/>
              </a:lnSpc>
              <a:buClr>
                <a:schemeClr val="dk1"/>
              </a:buClr>
              <a:buSzPts val="2700"/>
              <a:buFont typeface="Arial"/>
              <a:buChar char="•"/>
            </a:pPr>
            <a:r>
              <a:rPr lang="en-US" sz="1800" dirty="0" smtClean="0"/>
              <a:t>Capital </a:t>
            </a:r>
            <a:r>
              <a:rPr lang="en-US" sz="1800" dirty="0"/>
              <a:t>Clause: Details about the company's share capital, including the number of shares issued and the value of each share</a:t>
            </a:r>
            <a:r>
              <a:rPr lang="en-US" sz="1800" dirty="0" smtClean="0"/>
              <a:t>.</a:t>
            </a:r>
          </a:p>
          <a:p>
            <a:pPr marL="355600" lvl="2" indent="-342900">
              <a:lnSpc>
                <a:spcPct val="118074"/>
              </a:lnSpc>
              <a:buClr>
                <a:schemeClr val="dk1"/>
              </a:buClr>
              <a:buSzPts val="2700"/>
              <a:buFont typeface="Arial"/>
              <a:buChar char="•"/>
            </a:pPr>
            <a:r>
              <a:rPr lang="en-US" sz="1800" dirty="0" smtClean="0"/>
              <a:t>Association </a:t>
            </a:r>
            <a:r>
              <a:rPr lang="en-US" sz="1800" dirty="0"/>
              <a:t>Clause: A statement that the initial subscribers (founders) agree to form the company and become its first shareholders.</a:t>
            </a:r>
            <a:endParaRPr sz="1800" b="0" i="0" u="none" strike="noStrike" cap="none" dirty="0">
              <a:solidFill>
                <a:srgbClr val="000000"/>
              </a:solidFill>
              <a:sym typeface="Arial"/>
            </a:endParaRPr>
          </a:p>
        </p:txBody>
      </p:sp>
    </p:spTree>
    <p:extLst>
      <p:ext uri="{BB962C8B-B14F-4D97-AF65-F5344CB8AC3E}">
        <p14:creationId xmlns:p14="http://schemas.microsoft.com/office/powerpoint/2010/main" val="317407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136649" y="758588"/>
            <a:ext cx="6870700" cy="1354217"/>
          </a:xfrm>
          <a:prstGeom prst="rect">
            <a:avLst/>
          </a:prstGeom>
          <a:noFill/>
          <a:ln>
            <a:noFill/>
          </a:ln>
        </p:spPr>
        <p:txBody>
          <a:bodyPr spcFirstLastPara="1" wrap="square" lIns="91425" tIns="45700" rIns="91425" bIns="45700" anchor="ctr" anchorCtr="0">
            <a:noAutofit/>
          </a:bodyPr>
          <a:lstStyle/>
          <a:p>
            <a:pPr marL="12700">
              <a:buSzPts val="4600"/>
            </a:pPr>
            <a:r>
              <a:rPr lang="en-US" dirty="0"/>
              <a:t>Constitution of Limited Company - Articles of Association</a:t>
            </a:r>
            <a:br>
              <a:rPr lang="en-US" dirty="0"/>
            </a:br>
            <a:endParaRPr dirty="0"/>
          </a:p>
        </p:txBody>
      </p:sp>
      <p:sp>
        <p:nvSpPr>
          <p:cNvPr id="123" name="Google Shape;123;p19"/>
          <p:cNvSpPr txBox="1"/>
          <p:nvPr/>
        </p:nvSpPr>
        <p:spPr>
          <a:xfrm>
            <a:off x="611187" y="2270860"/>
            <a:ext cx="7921625" cy="4249497"/>
          </a:xfrm>
          <a:prstGeom prst="rect">
            <a:avLst/>
          </a:prstGeom>
          <a:noFill/>
          <a:ln>
            <a:noFill/>
          </a:ln>
        </p:spPr>
        <p:txBody>
          <a:bodyPr spcFirstLastPara="1" wrap="square" lIns="0" tIns="0" rIns="0" bIns="0" anchor="t" anchorCtr="0">
            <a:spAutoFit/>
          </a:bodyPr>
          <a:lstStyle/>
          <a:p>
            <a:pPr marL="355600" lvl="2" indent="-342900">
              <a:lnSpc>
                <a:spcPct val="118074"/>
              </a:lnSpc>
              <a:buClr>
                <a:schemeClr val="dk1"/>
              </a:buClr>
              <a:buSzPts val="2700"/>
              <a:buFont typeface="Arial"/>
              <a:buChar char="•"/>
            </a:pPr>
            <a:r>
              <a:rPr lang="en-US" sz="1800" dirty="0" smtClean="0"/>
              <a:t>Company's </a:t>
            </a:r>
            <a:r>
              <a:rPr lang="en-US" sz="1800" dirty="0"/>
              <a:t>Internal Rules: The Articles of Association set out the internal rules and regulations that govern the management of the company. This includes provisions on how decisions are made, the roles and responsibilities of directors, shareholder rights, and how meetings are conducted</a:t>
            </a:r>
            <a:r>
              <a:rPr lang="en-US" sz="1800" dirty="0" smtClean="0"/>
              <a:t>.</a:t>
            </a:r>
          </a:p>
          <a:p>
            <a:pPr marL="355600" lvl="2" indent="-342900">
              <a:lnSpc>
                <a:spcPct val="118074"/>
              </a:lnSpc>
              <a:buClr>
                <a:schemeClr val="dk1"/>
              </a:buClr>
              <a:buSzPts val="2700"/>
              <a:buFont typeface="Arial"/>
              <a:buChar char="•"/>
            </a:pPr>
            <a:r>
              <a:rPr lang="en-US" sz="1800" dirty="0" smtClean="0"/>
              <a:t>Shareholder </a:t>
            </a:r>
            <a:r>
              <a:rPr lang="en-US" sz="1800" dirty="0"/>
              <a:t>Rights and Powers: The articles detail the rights of shareholders, including voting rights, the issuance of new shares, and the transfer of shares</a:t>
            </a:r>
            <a:r>
              <a:rPr lang="en-US" sz="1800" dirty="0" smtClean="0"/>
              <a:t>.</a:t>
            </a:r>
          </a:p>
          <a:p>
            <a:pPr marL="355600" lvl="2" indent="-342900">
              <a:lnSpc>
                <a:spcPct val="118074"/>
              </a:lnSpc>
              <a:buClr>
                <a:schemeClr val="dk1"/>
              </a:buClr>
              <a:buSzPts val="2700"/>
              <a:buFont typeface="Arial"/>
              <a:buChar char="•"/>
            </a:pPr>
            <a:r>
              <a:rPr lang="en-US" sz="1800" dirty="0" smtClean="0"/>
              <a:t>Appointment </a:t>
            </a:r>
            <a:r>
              <a:rPr lang="en-US" sz="1800" dirty="0"/>
              <a:t>and Removal of Directors: This section explains how directors are appointed or removed, their powers, and their duties</a:t>
            </a:r>
            <a:r>
              <a:rPr lang="en-US" sz="1800" dirty="0" smtClean="0"/>
              <a:t>.</a:t>
            </a:r>
          </a:p>
          <a:p>
            <a:pPr marL="355600" lvl="2" indent="-342900">
              <a:lnSpc>
                <a:spcPct val="118074"/>
              </a:lnSpc>
              <a:buClr>
                <a:schemeClr val="dk1"/>
              </a:buClr>
              <a:buSzPts val="2700"/>
              <a:buFont typeface="Arial"/>
              <a:buChar char="•"/>
            </a:pPr>
            <a:r>
              <a:rPr lang="en-US" sz="1800" dirty="0" smtClean="0"/>
              <a:t>Dividend </a:t>
            </a:r>
            <a:r>
              <a:rPr lang="en-US" sz="1800" dirty="0"/>
              <a:t>Distribution: Rules about how and when dividends can be distributed to shareholders</a:t>
            </a:r>
            <a:r>
              <a:rPr lang="en-US" sz="1800" dirty="0" smtClean="0"/>
              <a:t>.</a:t>
            </a:r>
          </a:p>
          <a:p>
            <a:pPr marL="355600" lvl="2" indent="-342900">
              <a:lnSpc>
                <a:spcPct val="118074"/>
              </a:lnSpc>
              <a:buClr>
                <a:schemeClr val="dk1"/>
              </a:buClr>
              <a:buSzPts val="2700"/>
              <a:buFont typeface="Arial"/>
              <a:buChar char="•"/>
            </a:pPr>
            <a:r>
              <a:rPr lang="en-US" sz="1800" dirty="0" smtClean="0"/>
              <a:t>Winding </a:t>
            </a:r>
            <a:r>
              <a:rPr lang="en-US" sz="1800" dirty="0"/>
              <a:t>Up: Procedures for winding up or dissolving the company</a:t>
            </a:r>
            <a:r>
              <a:rPr lang="en-US" dirty="0"/>
              <a:t>.</a:t>
            </a:r>
            <a:endParaRPr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99409161"/>
      </p:ext>
    </p:extLst>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2155</Words>
  <Application>Microsoft Office PowerPoint</Application>
  <PresentationFormat>On-screen Show (4:3)</PresentationFormat>
  <Paragraphs>211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vt:lpstr>
      <vt:lpstr>Times New Roman</vt:lpstr>
      <vt:lpstr>Adjacency</vt:lpstr>
      <vt:lpstr>PowerPoint Presentation</vt:lpstr>
      <vt:lpstr>Becoming a Legal Entity</vt:lpstr>
      <vt:lpstr>Becoming a Legal Entity</vt:lpstr>
      <vt:lpstr>Limited companies</vt:lpstr>
      <vt:lpstr>Limited companies</vt:lpstr>
      <vt:lpstr>Setting up a company</vt:lpstr>
      <vt:lpstr>Constitution of Limited Company</vt:lpstr>
      <vt:lpstr>Constitution of Limited Company - Memorandum of Association </vt:lpstr>
      <vt:lpstr>Constitution of Limited Company - Articles of Association </vt:lpstr>
      <vt:lpstr>Directors</vt:lpstr>
      <vt:lpstr>Directors</vt:lpstr>
      <vt:lpstr>PowerPoint Presentation</vt:lpstr>
      <vt:lpstr>Takeovers</vt:lpstr>
      <vt:lpstr>Takeovers</vt:lpstr>
      <vt:lpstr>Takeovers Reasons</vt:lpstr>
      <vt:lpstr>Takeovers Examples</vt:lpstr>
      <vt:lpstr>Takeovers Examples</vt:lpstr>
      <vt:lpstr>Takeovers Examples</vt:lpstr>
      <vt:lpstr>Takeovers Examples</vt:lpstr>
      <vt:lpstr>Mergers</vt:lpstr>
      <vt:lpstr>Management buyouts</vt:lpstr>
      <vt:lpstr>Outsourcing</vt:lpstr>
      <vt:lpstr>Non Commercial Bodies  Statutory bodies</vt:lpstr>
      <vt:lpstr>Non Commercial Bodies  Statutory bodies</vt:lpstr>
      <vt:lpstr>Non Commercial Bodies  Statutory bodies</vt:lpstr>
      <vt:lpstr>Other non-profit-making bodies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Waqas</cp:lastModifiedBy>
  <cp:revision>6</cp:revision>
  <dcterms:modified xsi:type="dcterms:W3CDTF">2024-09-01T16:53:49Z</dcterms:modified>
</cp:coreProperties>
</file>