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71" Type="http://schemas.openxmlformats.org/officeDocument/2006/relationships/slide" Target="slides/slide55.xml"/><Relationship Id="rId70" Type="http://schemas.openxmlformats.org/officeDocument/2006/relationships/slide" Target="slides/slide54.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2" name="Google Shape;2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0" name="Google Shape;2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3" name="Google Shape;34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1" name="Google Shape;3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9" name="Google Shape;35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7" name="Google Shape;3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5" name="Google Shape;3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8" name="Google Shape;41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6" name="Google Shape;42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4" name="Google Shape;43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2" name="Google Shape;4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0" name="Google Shape;45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8" name="Google Shape;4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6" name="Google Shape;4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4" name="Google Shape;4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3" name="Google Shape;4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1" name="Google Shape;4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2" name="Google Shape;1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9" name="Google Shape;4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7" name="Google Shape;5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5" name="Google Shape;5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3" name="Google Shape;52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1" name="Google Shape;5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9" name="Google Shape;53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7" name="Google Shape;54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4</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04" name="Google Shape;204;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Financial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Fair Credit Reporting Act (1970)</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Regulates operations of credit-reporting bureaus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Fair and Accurate Credit Transactions Act (2003)</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Right to Financial Privacy Act (1978)</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Protects the financial records of financial institution customers from unauthorized scrutiny by the federal government</a:t>
            </a:r>
            <a:endParaRPr/>
          </a:p>
          <a:p>
            <a:pPr indent="-88900" lvl="2" marL="11430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11" name="Google Shape;211;p3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Financial data (cont’d.)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Gramm-Leach-Bliley Act (1999)</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Bank deregulation that enabled institutions to offer investment, commercial banking, and insurance services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Three key rules affecting personal privacy</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Financial Privacy Rule – opt-in and opt-out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Safeguards Rule – document data security/protection plan for customer data</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Pretexting Rule – access personal information without proper authority</a:t>
            </a:r>
            <a:endParaRPr/>
          </a:p>
          <a:p>
            <a:pPr indent="-88900" lvl="2" marL="11430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18" name="Google Shape;218;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Financial data (cont’d.)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Gramm-Leach-Bliley Act (1999)</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Financial Privacy Rule – opt-in and opt-out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OPT-OUT</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Under this provision, must provide privacy notice</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Inform when privacy policy is changed</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At the time of relationship and each year afterwards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OPT- IN</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Customers take no action, automatically opt-in and give right to share personal data</a:t>
            </a:r>
            <a:endParaRPr/>
          </a:p>
          <a:p>
            <a:pPr indent="-215900" lvl="0" marL="342900" marR="0" rtl="0" algn="l">
              <a:lnSpc>
                <a:spcPct val="100000"/>
              </a:lnSpc>
              <a:spcBef>
                <a:spcPts val="400"/>
              </a:spcBef>
              <a:spcAft>
                <a:spcPts val="0"/>
              </a:spcAft>
              <a:buClr>
                <a:srgbClr val="222222"/>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26" name="Google Shape;226;p3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Health 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They fear intrusions into their health data by employers, schools, insurance firms, law enforcement agencies, and even marketing firms looking to promote their products and services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endParaRPr/>
          </a:p>
        </p:txBody>
      </p:sp>
      <p:sp>
        <p:nvSpPr>
          <p:cNvPr id="227" name="Google Shape;227;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34" name="Google Shape;234;p3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Health 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Health Insurance Portability and Accountability Act (1996)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Improves the portability and continuity of health insurance coverage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Reduces fraud, waste, and abuse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Simplifies the administration of health insurance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American Recovery and Reinvestment Act (2009)</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Included strong privacy provisions for electronic health records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Offers protection for victims of data breaches</a:t>
            </a:r>
            <a:endParaRPr/>
          </a:p>
        </p:txBody>
      </p:sp>
      <p:sp>
        <p:nvSpPr>
          <p:cNvPr id="235" name="Google Shape;235;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41" name="Google Shape;241;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State laws related to security breach notification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Over 40 states have enacted legislation requiring organizations to disclose security breaches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 some states, these laws are quite stringent</a:t>
            </a:r>
            <a:endParaRPr/>
          </a:p>
        </p:txBody>
      </p:sp>
      <p:sp>
        <p:nvSpPr>
          <p:cNvPr id="242" name="Google Shape;242;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48" name="Google Shape;248;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Children’s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Children’s Online Privacy Protection Act (1998)</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Family Education Rights and Privacy Act (1974)</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Assigns rights to parents regarding their children’s education records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Rights transfer to student once student becomes 18</a:t>
            </a:r>
            <a:endParaRPr/>
          </a:p>
          <a:p>
            <a:pPr indent="-177800" lvl="0" marL="342900" marR="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a:p>
            <a:pPr indent="-177800" lvl="0" marL="342900" marR="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55" name="Google Shape;255;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Electronic surveillance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This section covers laws that address government surveillance, including various forms of electronic surveillance.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b="0" i="0" lang="en-US" sz="2400" u="none" cap="none" strike="noStrike">
                <a:solidFill>
                  <a:srgbClr val="222222"/>
                </a:solidFill>
                <a:latin typeface="Arial"/>
                <a:ea typeface="Arial"/>
                <a:cs typeface="Arial"/>
                <a:sym typeface="Arial"/>
              </a:rPr>
            </a:br>
            <a:endParaRPr/>
          </a:p>
        </p:txBody>
      </p:sp>
      <p:sp>
        <p:nvSpPr>
          <p:cNvPr id="256" name="Google Shape;256;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62" name="Google Shape;262;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Electronic surveillance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Communications Act of 1934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Established the Federal Communications Commission</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Regulates all non-federal-government use of radio and television plus all interstate communications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Title III of the Omnibus Crime Control and Safe Streets Act (Wiretap Act)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Regulates interception of telephone and oral communications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Has been amended by new laws</a:t>
            </a:r>
            <a:endParaRPr/>
          </a:p>
        </p:txBody>
      </p:sp>
      <p:sp>
        <p:nvSpPr>
          <p:cNvPr id="263" name="Google Shape;263;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69" name="Google Shape;269;p4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Foreign Intelligence Surveillance Act (FISA) of 1978</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Describes procedures for electronic surveillance and collection of foreign intelligence information in communications between foreign powers and agents of foreign powers</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70" name="Google Shape;270;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6075" lvl="0" marL="346075"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96925"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the right of privacy, and what is the basis for protecting personal privacy under the law?</a:t>
            </a:r>
            <a:endParaRPr/>
          </a:p>
          <a:p>
            <a:pPr indent="-285750" lvl="1" marL="796925"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some of the laws that provide protection for the privacy of personal data, and what are some of the associated ethical issues?</a:t>
            </a:r>
            <a:endParaRPr/>
          </a:p>
          <a:p>
            <a:pPr indent="-285750" lvl="1" marL="796925"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identity theft, and what techniques do identity thieves use?</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76" name="Google Shape;276;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342900" lvl="1" marL="34290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Communications Privacy Act of 1986 (ECPA)</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Protects communications in transfer from sender to receiver</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Protects communications held in electronic storage</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Prohibits recording dialing, routing, addressing, and signaling information without a search warrant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Pen register records electronic impulses to identify numbers dialed for outgoing calls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Trap and trace records originating number of incoming calls</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83" name="Google Shape;283;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342900" lvl="1" marL="34290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Communications Assistance for Law Enforcement Act (CALEA) 1994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Amended both the Wiretap Act and ECPA</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Covered emerging technologies, such as: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Wireless modems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Radio-based electronic mail</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Cellular data networks</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90" name="Google Shape;290;p4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342900" lvl="1" marL="34290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USA PATRIOT Act (2001)</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Increased ability of law enforcement agencies to search telephone, email, medical, financial, and other records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Critics argue law removed many checks and balances that ensured law enforcement did not abuse its powers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97" name="Google Shape;297;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Export of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b="0" i="0" lang="en-US" sz="2400" u="none" cap="none" strike="noStrik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04" name="Google Shape;304;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Export of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Organisation for Economic Co-operation and Development Fair Information Practices (1980)</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Fair Information Practices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Set of eight principles </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Model of ethical treatment of consumer data</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11" name="Google Shape;311;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Export of personal data (cont’d.)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European Union Data Protection Directive</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Goal to ensure data transferred to non-European countries is protected</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Based on set of seven principles for data privacy</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Concern that U.S. government can invoke USA PATRIOT Act to access data</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18" name="Google Shape;318;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Access to government records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indent="-285750" lvl="1" marL="742950" marR="0" rtl="0" algn="l">
              <a:lnSpc>
                <a:spcPct val="100000"/>
              </a:lnSpc>
              <a:spcBef>
                <a:spcPts val="480"/>
              </a:spcBef>
              <a:spcAft>
                <a:spcPts val="0"/>
              </a:spcAft>
              <a:buClr>
                <a:srgbClr val="222222"/>
              </a:buClr>
              <a:buSzPts val="2400"/>
              <a:buFont typeface="Arial"/>
              <a:buChar char="–"/>
            </a:pPr>
            <a:r>
              <a:rPr b="1" i="0" lang="en-US" sz="2400" u="none" cap="none" strike="noStrike">
                <a:solidFill>
                  <a:srgbClr val="222222"/>
                </a:solidFill>
                <a:latin typeface="Arial"/>
                <a:ea typeface="Arial"/>
                <a:cs typeface="Arial"/>
                <a:sym typeface="Arial"/>
              </a:rPr>
              <a:t>The Freedom of Information Act</a:t>
            </a:r>
            <a:r>
              <a:rPr b="0" i="0" lang="en-US" sz="2400" u="none" cap="none" strike="noStrik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br>
              <a:rPr b="0" i="0" lang="en-US" sz="2400" u="none" cap="none" strike="noStrik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25" name="Google Shape;325;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Access to government records (cont’d.)</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The Privacy Act of 1974 </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Prohibits government agencies from concealing the existence of any personal data record-keeping system</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Outlines 12 requirements that each record-keeping agency must meet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CIA and law enforcement agencies are excluded from this act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Does not cover actions of private industry</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326" name="Google Shape;326;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Local Scenario</a:t>
            </a:r>
            <a:endParaRPr/>
          </a:p>
        </p:txBody>
      </p:sp>
      <p:sp>
        <p:nvSpPr>
          <p:cNvPr id="332" name="Google Shape;332;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indent="-342900" lvl="0" marL="342900" marR="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indent="-342900" lvl="0" marL="342900" marR="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indent="-342900" lvl="0" marL="342900" marR="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International Scenario</a:t>
            </a:r>
            <a:endParaRPr/>
          </a:p>
        </p:txBody>
      </p:sp>
      <p:sp>
        <p:nvSpPr>
          <p:cNvPr id="339" name="Google Shape;339;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British government recently introduced a new draft data protection bill which will replace the 1998 law</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150" name="Google Shape;150;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various strategies for consumer profiling, and what are the associated ethical issues?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must organizations do to treat consumer data responsibly?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Why and how are employers increasingly using workplace monitoring?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capabilities of advanced surveillance technologies, and what ethical issues do they raise?</a:t>
            </a:r>
            <a:endParaRPr/>
          </a:p>
        </p:txBody>
      </p:sp>
      <p:sp>
        <p:nvSpPr>
          <p:cNvPr id="151" name="Google Shape;151;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Key Privacy and Anonymity Issues</a:t>
            </a:r>
            <a:endParaRPr/>
          </a:p>
        </p:txBody>
      </p:sp>
      <p:sp>
        <p:nvSpPr>
          <p:cNvPr id="347" name="Google Shape;347;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Identity theft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Electronic discovery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 profiling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Treating customer data responsibly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Workplace monitoring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Advanced surveillance technology</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a:t>
            </a:r>
            <a:endParaRPr/>
          </a:p>
        </p:txBody>
      </p:sp>
      <p:sp>
        <p:nvSpPr>
          <p:cNvPr id="355" name="Google Shape;355;p5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Theft of key pieces of personal information to impersonate a person, including:</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Name</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Address</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Date of birth</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Social Security number</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Passport number</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Driver’s license number</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Mother’s maiden name</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thief may apply for new credit or financial accounts, rent an apartment, set up utility or phone service, and register for college courses </a:t>
            </a:r>
            <a:br>
              <a:rPr b="0" i="0" lang="en-US" sz="2400" u="none">
                <a:solidFill>
                  <a:srgbClr val="222222"/>
                </a:solidFill>
                <a:latin typeface="Arial"/>
                <a:ea typeface="Arial"/>
                <a:cs typeface="Arial"/>
                <a:sym typeface="Arial"/>
              </a:rPr>
            </a:br>
            <a:endParaRPr/>
          </a:p>
        </p:txBody>
      </p:sp>
      <p:sp>
        <p:nvSpPr>
          <p:cNvPr id="356" name="Google Shape;356;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63" name="Google Shape;363;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Fastest-growing form of fraud in the United States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Consumers and organizations are becoming more vigilant and proactive in fighting identity theft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Credit monitoring service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Recognize obvious phishing attempts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Improved system and practices</a:t>
            </a:r>
            <a:endParaRPr/>
          </a:p>
        </p:txBody>
      </p:sp>
      <p:sp>
        <p:nvSpPr>
          <p:cNvPr id="364" name="Google Shape;364;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71" name="Google Shape;371;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Four approaches used by identity thieves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Create a data breach</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Purchase personal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phishing to entice users to give up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Install spyware to capture keystrokes of victims</a:t>
            </a:r>
            <a:endParaRPr/>
          </a:p>
        </p:txBody>
      </p:sp>
      <p:sp>
        <p:nvSpPr>
          <p:cNvPr id="372" name="Google Shape;372;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79" name="Google Shape;379;p5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Recommendations for safeguarding your identity data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Completely and irrevocably destroy digital identity data on used equipment</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Shred everything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Require retailers to request a photo ID when accepting your credit card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Beware shoulder surfing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Minimize personal data shown on checks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Minimize time that mail is in your mailbox</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Do not use debit cards to pay for online purchases</a:t>
            </a:r>
            <a:endParaRPr/>
          </a:p>
          <a:p>
            <a:pPr indent="-285750" lvl="1" marL="742950" rtl="0" algn="l">
              <a:lnSpc>
                <a:spcPct val="100000"/>
              </a:lnSpc>
              <a:spcBef>
                <a:spcPts val="48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Use hard-to-guess passwords and PINs</a:t>
            </a: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86" name="Google Shape;386;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 breaches of large databases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To gain personal identity information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May be caused by:</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Hackers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Failure to follow proper security procedures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Organizations are reluctant for data breaches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Victims need to informed – why?</a:t>
            </a:r>
            <a:endParaRPr/>
          </a:p>
        </p:txBody>
      </p:sp>
      <p:sp>
        <p:nvSpPr>
          <p:cNvPr id="387" name="Google Shape;387;p5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93" name="Google Shape;393;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 breach</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There is no federal law requiring that organizations reveal a data breach. The state of California passed a data security breach notification law in 2002. </a:t>
            </a:r>
            <a:r>
              <a:rPr b="1" i="0" lang="en-US" sz="2400" u="none" cap="none" strike="noStrike">
                <a:solidFill>
                  <a:srgbClr val="222222"/>
                </a:solidFill>
                <a:latin typeface="Arial"/>
                <a:ea typeface="Arial"/>
                <a:cs typeface="Arial"/>
                <a:sym typeface="Arial"/>
              </a:rPr>
              <a:t>It was enacted when the state’s payroll database was breached and victims were not notified for six weeks. The law requires that “the disclosure shall be in the most expedient time possible and without unreasonable delay, consistent with the legitimate needs of law enforcement </a:t>
            </a:r>
            <a:br>
              <a:rPr b="0" i="0" lang="en-US" sz="2400" u="none" cap="none" strike="noStrike">
                <a:solidFill>
                  <a:srgbClr val="222222"/>
                </a:solidFill>
                <a:latin typeface="Arial"/>
                <a:ea typeface="Arial"/>
                <a:cs typeface="Arial"/>
                <a:sym typeface="Arial"/>
              </a:rPr>
            </a:br>
            <a:endParaRPr/>
          </a:p>
        </p:txBody>
      </p:sp>
      <p:sp>
        <p:nvSpPr>
          <p:cNvPr id="394" name="Google Shape;394;p5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400" name="Google Shape;400;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Purchase of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Black market for:</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Credit card numbers in bulk—$.40 each</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Logon name and PIN for bank account—$10</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Identity information—including DOB, address, SSN, and telephone number—$1 to $15</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401" name="Google Shape;401;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407" name="Google Shape;407;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Phishing</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Stealing personal identity data by tricking users into entering information on a counterfeit Web site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Spyware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Keystroke-logging software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Enables the capture of: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Account usernames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Passwords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Credit card numbers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Other sensitive information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Operates even if infected computer is not online</a:t>
            </a:r>
            <a:endParaRPr/>
          </a:p>
        </p:txBody>
      </p:sp>
      <p:sp>
        <p:nvSpPr>
          <p:cNvPr id="408" name="Google Shape;408;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414" name="Google Shape;414;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Spyware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 2007, the FBI planted spyware on the computer of a 15-year-old student in an attempt to identify him as the person responsible for sending numerous bomb threats to his high school. The FBI first obtained a warrant to allow the agency to install a program called the Computer and Internet Protocol Address Verifier on the student’s computer. The software</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recorded the IP addresses, dates, and times of each communication sent from the student’s</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computer. The student was sentenced to 90 days in juvenile detention and fined $8,852. </a:t>
            </a:r>
            <a:br>
              <a:rPr b="0" i="0" lang="en-US" sz="2400" u="none" cap="none" strike="noStrike">
                <a:solidFill>
                  <a:srgbClr val="222222"/>
                </a:solidFill>
                <a:latin typeface="Arial"/>
                <a:ea typeface="Arial"/>
                <a:cs typeface="Arial"/>
                <a:sym typeface="Arial"/>
              </a:rPr>
            </a:br>
            <a:endParaRPr/>
          </a:p>
        </p:txBody>
      </p:sp>
      <p:sp>
        <p:nvSpPr>
          <p:cNvPr id="415" name="Google Shape;415;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Protection and the Law</a:t>
            </a:r>
            <a:endParaRPr/>
          </a:p>
        </p:txBody>
      </p:sp>
      <p:sp>
        <p:nvSpPr>
          <p:cNvPr id="158" name="Google Shape;158;p27"/>
          <p:cNvSpPr txBox="1"/>
          <p:nvPr>
            <p:ph idx="1" type="body"/>
          </p:nvPr>
        </p:nvSpPr>
        <p:spPr>
          <a:xfrm>
            <a:off x="533400" y="15240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Systems collect and store key data from every interaction with customers to make better decisions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Approve of a loan, hire a job candidate etc</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Companies use this information to target marketing efforts to consumers who are most likely to buy their products and services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Organizations also need basic information</a:t>
            </a:r>
            <a:br>
              <a:rPr b="0" i="0" lang="en-US" sz="2600" u="none">
                <a:solidFill>
                  <a:srgbClr val="222222"/>
                </a:solidFill>
                <a:latin typeface="Arial"/>
                <a:ea typeface="Arial"/>
                <a:cs typeface="Arial"/>
                <a:sym typeface="Arial"/>
              </a:rPr>
            </a:br>
            <a:r>
              <a:rPr b="0" i="0" lang="en-US" sz="2600" u="none">
                <a:solidFill>
                  <a:srgbClr val="222222"/>
                </a:solidFill>
                <a:latin typeface="Arial"/>
                <a:ea typeface="Arial"/>
                <a:cs typeface="Arial"/>
                <a:sym typeface="Arial"/>
              </a:rPr>
              <a:t>about customers to serve them better</a:t>
            </a:r>
            <a:endParaRPr/>
          </a:p>
        </p:txBody>
      </p:sp>
      <p:sp>
        <p:nvSpPr>
          <p:cNvPr id="159" name="Google Shape;159;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a:t>
            </a:r>
            <a:endParaRPr/>
          </a:p>
        </p:txBody>
      </p:sp>
      <p:sp>
        <p:nvSpPr>
          <p:cNvPr id="422" name="Google Shape;422;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Companies openly collect personal information about Internet users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Cookies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Text files that a Web site can download to visitors’ hard drives so that it can identify visitors later</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Tracking software analyzes browsing habits</a:t>
            </a:r>
            <a:endParaRPr/>
          </a:p>
        </p:txBody>
      </p:sp>
      <p:sp>
        <p:nvSpPr>
          <p:cNvPr id="423" name="Google Shape;423;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30" name="Google Shape;430;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Four ways to limit or stop the deposit of cookies on hard drives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Set the browser to limit or stop cookies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Manually delete them from the hard drive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Download and install a cookie-management program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38" name="Google Shape;438;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by marketers to optimize the number, frequency, and mixture of their ad placements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Rules-based – preferences or online behavior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Collaborative filtering - similar buying habits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Demographic filtering – demographic information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46" name="Google Shape;446;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Rules-based – preferences or online behavior</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Collaborative filtering - similar buying habits</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54" name="Google Shape;454;p6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Demographic filtering – demographic information</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62" name="Google Shape;462;p6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Contextual Commerce – consumer recommendations based on similar buying habits</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b="0" i="0" lang="en-US" sz="220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70" name="Google Shape;470;p6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 data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Consumer data privacy major market issue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Companies who don’t protect data</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Lose business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Become defendants</a:t>
            </a:r>
            <a:endParaRPr/>
          </a:p>
          <a:p>
            <a:pPr indent="-342900" lvl="0" marL="34290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For example, privacy groups spoke out vigorously to protest the proposed merger of Web ad server DoubleClick and database marketing company Abacus Direct. The groups were concerned that the information stored in cookies would be combined with data from mailing lists, thus revealing the Web users’ identities. This would enable a network advertiser to identify and track the habits of unsuspecting consumers. Public outrage and the threat of lawsuits forced DoubleClick to back off this plan. </a:t>
            </a:r>
            <a:br>
              <a:rPr b="0" i="0" lang="en-US" sz="2000" u="none">
                <a:solidFill>
                  <a:srgbClr val="222222"/>
                </a:solidFill>
                <a:latin typeface="Arial"/>
                <a:ea typeface="Arial"/>
                <a:cs typeface="Arial"/>
                <a:sym typeface="Arial"/>
              </a:rPr>
            </a:br>
            <a:endParaRPr/>
          </a:p>
        </p:txBody>
      </p:sp>
      <p:sp>
        <p:nvSpPr>
          <p:cNvPr id="471" name="Google Shape;471;p6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78" name="Google Shape;478;p7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Opponents of consumer profiling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Whois using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How it is being used</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79" name="Google Shape;479;p7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pic>
        <p:nvPicPr>
          <p:cNvPr id="480" name="Google Shape;480;p70"/>
          <p:cNvPicPr preferRelativeResize="0"/>
          <p:nvPr/>
        </p:nvPicPr>
        <p:blipFill rotWithShape="1">
          <a:blip r:embed="rId3">
            <a:alphaModFix/>
          </a:blip>
          <a:srcRect b="0" l="0" r="0" t="0"/>
          <a:stretch/>
        </p:blipFill>
        <p:spPr>
          <a:xfrm>
            <a:off x="0" y="2971800"/>
            <a:ext cx="9182100" cy="3352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a:t>
            </a:r>
            <a:endParaRPr/>
          </a:p>
        </p:txBody>
      </p:sp>
      <p:sp>
        <p:nvSpPr>
          <p:cNvPr id="487" name="Google Shape;487;p7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Strong measures are required to avoid customer relationship problems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Companies should adopt: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Fair Information Practices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Information carefully protected and shared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Consumers can review their own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Company informs customer to use data for research – opt out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a:t>
            </a:r>
            <a:endParaRPr/>
          </a:p>
        </p:txBody>
      </p:sp>
      <p:sp>
        <p:nvSpPr>
          <p:cNvPr id="495" name="Google Shape;495;p7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Chief privacy officer (CPO)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Executive to oversee data privacy policies and initiatives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Comply with governments laws and regulations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authorized to stop/modify market initiative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Duties include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Training employees about privacy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Company privacy policy for risks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Figuring out gaps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Protection and the Law</a:t>
            </a:r>
            <a:endParaRPr/>
          </a:p>
        </p:txBody>
      </p:sp>
      <p:sp>
        <p:nvSpPr>
          <p:cNvPr id="166" name="Google Shape;166;p28"/>
          <p:cNvSpPr txBox="1"/>
          <p:nvPr>
            <p:ph idx="1" type="body"/>
          </p:nvPr>
        </p:nvSpPr>
        <p:spPr>
          <a:xfrm>
            <a:off x="533400" y="15240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Many object to data collection policies of government and business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Privacy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Key concern of Internet users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Top reason why nonusers still avoid the Internet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Reasonable limits must be set (business and gov)</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Combination of approaches required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New laws – technical solutions – privacy policies</a:t>
            </a:r>
            <a:endParaRPr/>
          </a:p>
        </p:txBody>
      </p:sp>
      <p:sp>
        <p:nvSpPr>
          <p:cNvPr id="167" name="Google Shape;167;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a:t>
            </a:r>
            <a:endParaRPr/>
          </a:p>
        </p:txBody>
      </p:sp>
      <p:sp>
        <p:nvSpPr>
          <p:cNvPr id="503" name="Google Shape;503;p7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Chief privacy officer (CPO)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Rationale-early involvement in such issues–less cost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For example, U.S. Bancorp, a bank with more than</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$250 billion in assets as of early 2009, appointed a CPO, but only after spending $3 million to settle a lawsuit that accused the bank of selling confidential customer financial information to telemarketers. </a:t>
            </a:r>
            <a:br>
              <a:rPr b="0" i="0" lang="en-US" sz="2400" u="none">
                <a:solidFill>
                  <a:srgbClr val="222222"/>
                </a:solidFill>
                <a:latin typeface="Arial"/>
                <a:ea typeface="Arial"/>
                <a:cs typeface="Arial"/>
                <a:sym typeface="Arial"/>
              </a:rPr>
            </a:br>
            <a:endParaRPr/>
          </a:p>
        </p:txBody>
      </p:sp>
      <p:sp>
        <p:nvSpPr>
          <p:cNvPr id="504" name="Google Shape;504;p7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1" name="Google Shape;511;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 (cont’d.)</a:t>
            </a:r>
            <a:endParaRPr/>
          </a:p>
        </p:txBody>
      </p:sp>
      <p:pic>
        <p:nvPicPr>
          <p:cNvPr id="512" name="Google Shape;512;p74"/>
          <p:cNvPicPr preferRelativeResize="0"/>
          <p:nvPr/>
        </p:nvPicPr>
        <p:blipFill rotWithShape="1">
          <a:blip r:embed="rId3">
            <a:alphaModFix/>
          </a:blip>
          <a:srcRect b="0" l="0" r="0" t="0"/>
          <a:stretch/>
        </p:blipFill>
        <p:spPr>
          <a:xfrm>
            <a:off x="381000" y="1524000"/>
            <a:ext cx="8229600" cy="47926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Workplace Monitoring</a:t>
            </a:r>
            <a:endParaRPr/>
          </a:p>
        </p:txBody>
      </p:sp>
      <p:sp>
        <p:nvSpPr>
          <p:cNvPr id="519" name="Google Shape;519;p7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Employers monitor workers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 against employee abuses that reduce worker productivity </a:t>
            </a:r>
            <a:endParaRPr b="0" i="0" sz="2400" u="none">
              <a:solidFill>
                <a:srgbClr val="222222"/>
              </a:solidFill>
              <a:latin typeface="Arial"/>
              <a:ea typeface="Arial"/>
              <a:cs typeface="Arial"/>
              <a:sym typeface="Arial"/>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Reasons for monitoring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Less productivity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Comply with legal liabilities of computer users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Workplace Monitoring</a:t>
            </a:r>
            <a:endParaRPr/>
          </a:p>
        </p:txBody>
      </p:sp>
      <p:sp>
        <p:nvSpPr>
          <p:cNvPr id="527" name="Google Shape;527;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Fourth Amendment cannot be used to limit how a private employer treats its employees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Public-sector employees have far greater privacy rights than in the private industry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Privacy advocates want federal legislation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keep employers from infringing upon privacy rights of employees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Advanced Surveillance Technology</a:t>
            </a:r>
            <a:endParaRPr/>
          </a:p>
        </p:txBody>
      </p:sp>
      <p:sp>
        <p:nvSpPr>
          <p:cNvPr id="535" name="Google Shape;535;p7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Camera surveillance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cities plan to expand surveillance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Advocates argue people have no expectation of privacy in a public place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Critics concerned about potential for abuse - accuracy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Global positioning system (GPS) chips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Placed in many devices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Precisely locate users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543" name="Google Shape;543;p7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Laws, technical solutions, and privacy policies are required to balance needs of business against rights of consumers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endParaRPr/>
          </a:p>
        </p:txBody>
      </p:sp>
      <p:sp>
        <p:nvSpPr>
          <p:cNvPr id="544" name="Google Shape;544;p7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51" name="Google Shape;551;p7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Identity theft is fastest-growing form of fraud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E-discovery can be expensive, can reveal data of a private or personal data, and raises many ethical issues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Web sites collect personal data about visitors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 data privacy has become a major marketing issue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Code of Fair Information Practices and 1980 OECD privacy guidelines provide an approach to treating consumer data responsibly</a:t>
            </a:r>
            <a:endParaRPr/>
          </a:p>
        </p:txBody>
      </p:sp>
      <p:sp>
        <p:nvSpPr>
          <p:cNvPr id="552" name="Google Shape;552;p7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58" name="Google Shape;558;p8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Employers monitor employees to maintain employee productivity and limit exposure to harassment lawsuits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Advances in information technology provide new data-gathering capabilities but also diminish individual privacy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Surveillance cameras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GPS systems</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59" name="Google Shape;559;p8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Protection and the Law</a:t>
            </a:r>
            <a:endParaRPr/>
          </a:p>
        </p:txBody>
      </p:sp>
      <p:sp>
        <p:nvSpPr>
          <p:cNvPr id="174" name="Google Shape;174;p29"/>
          <p:cNvSpPr txBox="1"/>
          <p:nvPr>
            <p:ph idx="1" type="body"/>
          </p:nvPr>
        </p:nvSpPr>
        <p:spPr>
          <a:xfrm>
            <a:off x="533400" y="15240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Historical perspective on the right to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Questions on constitution – strong government would intrude the privacy of citizens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Fourth Amendment reasonable expectation of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expectation of privacy – no privacy right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Privacy protection from private industry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Few laws provide this protection</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75" name="Google Shape;175;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Information Privacy</a:t>
            </a:r>
            <a:endParaRPr/>
          </a:p>
        </p:txBody>
      </p:sp>
      <p:sp>
        <p:nvSpPr>
          <p:cNvPr id="182" name="Google Shape;182;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Definition of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right to be left alone—the most comprehensive of rights, and the right most valued by a free people”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Information privacy is a combination of:</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Communications privacy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Ability to communicate with others without being monitored by other persons or organizations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Data privacy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Ability to limit access to one’s personal data by other individuals and organizations in order to exercise a substantial degree of control over that data and its use</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183" name="Google Shape;183;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a:t>
            </a:r>
            <a:endParaRPr/>
          </a:p>
        </p:txBody>
      </p:sp>
      <p:sp>
        <p:nvSpPr>
          <p:cNvPr id="190" name="Google Shape;190;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Legislative acts passed over the past 40 years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Most address invasion of privacy by the government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protection of data privacy abuses by corporations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single, overarching national data privacy policy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established advisory agency that recommends acceptable privacy practices to businesses </a:t>
            </a:r>
            <a:br>
              <a:rPr b="0" i="0" lang="en-US" sz="2600" u="none">
                <a:solidFill>
                  <a:srgbClr val="222222"/>
                </a:solidFill>
                <a:latin typeface="Arial"/>
                <a:ea typeface="Arial"/>
                <a:cs typeface="Arial"/>
                <a:sym typeface="Arial"/>
              </a:rPr>
            </a:b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197" name="Google Shape;197;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Financial data</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To access many of these financial products and services, individuals must use a personal logon name,</a:t>
            </a:r>
            <a:br>
              <a:rPr b="0" i="0" lang="en-US" sz="2200" u="none" cap="none" strike="noStrike">
                <a:solidFill>
                  <a:srgbClr val="222222"/>
                </a:solidFill>
                <a:latin typeface="Arial"/>
                <a:ea typeface="Arial"/>
                <a:cs typeface="Arial"/>
                <a:sym typeface="Arial"/>
              </a:rPr>
            </a:br>
            <a:r>
              <a:rPr b="0" i="0" lang="en-US" sz="2200" u="none" cap="none" strike="noStrike">
                <a:solidFill>
                  <a:srgbClr val="222222"/>
                </a:solidFill>
                <a:latin typeface="Arial"/>
                <a:ea typeface="Arial"/>
                <a:cs typeface="Arial"/>
                <a:sym typeface="Arial"/>
              </a:rPr>
              <a:t>password, account number, or PIN</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Loss of this data – loss of privacy and financial loss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Users concerned how this data is protected </a:t>
            </a: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