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67A4BBA-670C-4F26-84E7-AF5D1D025876}">
  <a:tblStyle styleId="{667A4BBA-670C-4F26-84E7-AF5D1D025876}"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b="off" i="off"/>
      <a:tcStyle>
        <a:tcBdr/>
        <a:fill>
          <a:solidFill>
            <a:srgbClr val="CFD7E7"/>
          </a:solidFill>
        </a:fill>
      </a:tcStyle>
    </a:band1H>
    <a:band2H>
      <a:tcTxStyle b="off" i="off"/>
      <a:tcStyle>
        <a:tcBdr/>
      </a:tcStyle>
    </a:band2H>
    <a:band1V>
      <a:tcTxStyle b="off" i="off"/>
      <a:tcStyle>
        <a:tcBdr/>
        <a:fill>
          <a:solidFill>
            <a:srgbClr val="CFD7E7"/>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792" autoAdjust="0"/>
  </p:normalViewPr>
  <p:slideViewPr>
    <p:cSldViewPr snapToGrid="0">
      <p:cViewPr varScale="1">
        <p:scale>
          <a:sx n="65" d="100"/>
          <a:sy n="65" d="100"/>
        </p:scale>
        <p:origin x="153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7193376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www.investopedia.com/terms/i/inventoryturnover.asp"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074068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1" name="Google Shape;14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151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A long-term investment is an account on the asset side of a company's balance sheet for the company's stocks, bonds, real estate, cash, and so forth. Long-term investments are those a company intends to hold for more than a year.</a:t>
            </a:r>
          </a:p>
          <a:p>
            <a:pPr marL="0" lvl="0" indent="0" algn="l" rtl="0">
              <a:lnSpc>
                <a:spcPct val="100000"/>
              </a:lnSpc>
              <a:spcBef>
                <a:spcPts val="0"/>
              </a:spcBef>
              <a:spcAft>
                <a:spcPts val="0"/>
              </a:spcAft>
              <a:buSzPts val="1400"/>
              <a:buNone/>
            </a:pPr>
            <a:endParaRPr lang="en-US" dirty="0" smtClean="0"/>
          </a:p>
          <a:p>
            <a:pPr marL="0" lvl="0" indent="0" algn="l" rtl="0">
              <a:lnSpc>
                <a:spcPct val="100000"/>
              </a:lnSpc>
              <a:spcBef>
                <a:spcPts val="0"/>
              </a:spcBef>
              <a:spcAft>
                <a:spcPts val="0"/>
              </a:spcAft>
              <a:buSzPts val="1400"/>
              <a:buNone/>
            </a:pPr>
            <a:r>
              <a:rPr lang="en-US" sz="1200" b="0" i="0" u="none" strike="noStrike" cap="none" dirty="0" smtClean="0">
                <a:solidFill>
                  <a:schemeClr val="dk1"/>
                </a:solidFill>
                <a:effectLst/>
                <a:latin typeface="Calibri"/>
                <a:ea typeface="Calibri"/>
                <a:cs typeface="Calibri"/>
                <a:sym typeface="Calibri"/>
              </a:rPr>
              <a:t>What are Provisions? Provisions represent funds put aside by a company to cover anticipated losses in the future. In other words, provision is a liability of uncertain timing and amount. Provisions are listed on a company's balance sheet under the liabilities section.</a:t>
            </a:r>
            <a:endParaRPr lang="en-US" dirty="0" smtClean="0"/>
          </a:p>
          <a:p>
            <a:pPr marL="0" lvl="0" indent="0" algn="l" rtl="0">
              <a:lnSpc>
                <a:spcPct val="100000"/>
              </a:lnSpc>
              <a:spcBef>
                <a:spcPts val="0"/>
              </a:spcBef>
              <a:spcAft>
                <a:spcPts val="0"/>
              </a:spcAft>
              <a:buSzPts val="1400"/>
              <a:buNone/>
            </a:pPr>
            <a:endParaRPr dirty="0"/>
          </a:p>
        </p:txBody>
      </p:sp>
      <p:sp>
        <p:nvSpPr>
          <p:cNvPr id="147" name="Google Shape;14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3657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21483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 name="Google Shape;15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703158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5" name="Google Shape;16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7435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1" name="Google Shape;17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279611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734313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‘debtors’ item refers to invoices that the company has issued but</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which have not yet been paid</a:t>
            </a:r>
            <a:endParaRPr/>
          </a:p>
        </p:txBody>
      </p:sp>
      <p:sp>
        <p:nvSpPr>
          <p:cNvPr id="184" name="Google Shape;184;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extLst>
      <p:ext uri="{BB962C8B-B14F-4D97-AF65-F5344CB8AC3E}">
        <p14:creationId xmlns:p14="http://schemas.microsoft.com/office/powerpoint/2010/main" val="40394884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‘current liabilities: amounts falling due within one year’</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refers to debts that the company has and is committed to repaying within</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one year</a:t>
            </a:r>
            <a:endParaRPr/>
          </a:p>
        </p:txBody>
      </p:sp>
      <p:sp>
        <p:nvSpPr>
          <p:cNvPr id="191" name="Google Shape;191;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extLst>
      <p:ext uri="{BB962C8B-B14F-4D97-AF65-F5344CB8AC3E}">
        <p14:creationId xmlns:p14="http://schemas.microsoft.com/office/powerpoint/2010/main" val="19629308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Capital and reserves is </a:t>
            </a:r>
            <a:r>
              <a:rPr lang="en-US" sz="1200" b="1" i="0">
                <a:solidFill>
                  <a:schemeClr val="dk1"/>
                </a:solidFill>
                <a:latin typeface="Calibri"/>
                <a:ea typeface="Calibri"/>
                <a:cs typeface="Calibri"/>
                <a:sym typeface="Calibri"/>
              </a:rPr>
              <a:t>the difference between total assets and total liabilities in the balance sheet</a:t>
            </a:r>
            <a:endParaRPr/>
          </a:p>
        </p:txBody>
      </p:sp>
      <p:sp>
        <p:nvSpPr>
          <p:cNvPr id="198" name="Google Shape;198;p1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extLst>
      <p:ext uri="{BB962C8B-B14F-4D97-AF65-F5344CB8AC3E}">
        <p14:creationId xmlns:p14="http://schemas.microsoft.com/office/powerpoint/2010/main" val="382045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6301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4" name="Google Shape;204;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49634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0" name="Google Shape;2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Turnover is an accounting concept that calculates how quickly a business conducts its operations. Most often, turnover is used to understand how quickly a company collects cash from accounts receivable or how fast the company sells its </a:t>
            </a:r>
            <a:r>
              <a:rPr lang="en-US" sz="1200" b="0" i="0" u="sng" strike="noStrike">
                <a:solidFill>
                  <a:schemeClr val="hlink"/>
                </a:solidFill>
                <a:latin typeface="Calibri"/>
                <a:ea typeface="Calibri"/>
                <a:cs typeface="Calibri"/>
                <a:sym typeface="Calibri"/>
                <a:hlinkClick r:id="rId3"/>
              </a:rPr>
              <a:t>inventory.</a:t>
            </a:r>
            <a:endParaRPr/>
          </a:p>
        </p:txBody>
      </p:sp>
      <p:sp>
        <p:nvSpPr>
          <p:cNvPr id="211" name="Google Shape;211;p2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729158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Capital expenditure affects the balance sheet but the balance sheet does not give</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sufficient information to deduce how much this expenditure amounts to</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and how it was funded</a:t>
            </a:r>
            <a:endParaRPr/>
          </a:p>
        </p:txBody>
      </p:sp>
      <p:sp>
        <p:nvSpPr>
          <p:cNvPr id="218" name="Google Shape;218;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extLst>
      <p:ext uri="{BB962C8B-B14F-4D97-AF65-F5344CB8AC3E}">
        <p14:creationId xmlns:p14="http://schemas.microsoft.com/office/powerpoint/2010/main" val="3444374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dirty="0" smtClean="0"/>
              <a:t>Returns on investment in a cash flow statement typically refer to the cash inflows generated from the company’s investments. These returns are often recorded under the cash flow from investing activities or sometimes under cash flow from operating activities, depending on the type of returns.</a:t>
            </a:r>
          </a:p>
          <a:p>
            <a:pPr marL="0" lvl="0" indent="0" algn="l" rtl="0">
              <a:lnSpc>
                <a:spcPct val="100000"/>
              </a:lnSpc>
              <a:spcBef>
                <a:spcPts val="0"/>
              </a:spcBef>
              <a:spcAft>
                <a:spcPts val="0"/>
              </a:spcAft>
              <a:buSzPts val="1400"/>
              <a:buNone/>
            </a:pPr>
            <a:r>
              <a:rPr lang="en-US" dirty="0" smtClean="0"/>
              <a:t>"Servicing of finance" in a cash flow statement refers to the cash flows related to interest payments and other financial costs that a company incurs as part of its financing activities. This typically involves servicing the debt that a company has, such as loans, bonds, or other forms of borrowing.</a:t>
            </a:r>
          </a:p>
          <a:p>
            <a:endParaRPr lang="en-US" dirty="0" smtClean="0"/>
          </a:p>
          <a:p>
            <a:r>
              <a:rPr lang="en-US" b="1" dirty="0" smtClean="0"/>
              <a:t>Capital expenditure (</a:t>
            </a:r>
            <a:r>
              <a:rPr lang="en-US" b="1" dirty="0" err="1" smtClean="0"/>
              <a:t>CapEx</a:t>
            </a:r>
            <a:r>
              <a:rPr lang="en-US" b="1" dirty="0" smtClean="0"/>
              <a:t>)</a:t>
            </a:r>
            <a:r>
              <a:rPr lang="en-US" dirty="0" smtClean="0"/>
              <a:t> in a </a:t>
            </a:r>
            <a:r>
              <a:rPr lang="en-US" b="1" dirty="0" smtClean="0"/>
              <a:t>cash flow statement</a:t>
            </a:r>
            <a:r>
              <a:rPr lang="en-US" dirty="0" smtClean="0"/>
              <a:t> refers to the cash outflows a company incurs to acquire, maintain, or upgrade its long-term assets.</a:t>
            </a:r>
          </a:p>
          <a:p>
            <a:pPr marL="0" lvl="0" indent="0" algn="l" rtl="0">
              <a:lnSpc>
                <a:spcPct val="100000"/>
              </a:lnSpc>
              <a:spcBef>
                <a:spcPts val="0"/>
              </a:spcBef>
              <a:spcAft>
                <a:spcPts val="0"/>
              </a:spcAft>
              <a:buSzPts val="1400"/>
              <a:buNone/>
            </a:pPr>
            <a:r>
              <a:rPr lang="en-US" dirty="0" smtClean="0"/>
              <a:t>Financial investment in a cash flow statement refers to cash flows associated with the acquisition or sale of financial assets, such as stocks, bonds, or other securities, and investments in other businesses.</a:t>
            </a:r>
          </a:p>
          <a:p>
            <a:pPr marL="0" lvl="0" indent="0" algn="l" rtl="0">
              <a:lnSpc>
                <a:spcPct val="100000"/>
              </a:lnSpc>
              <a:spcBef>
                <a:spcPts val="0"/>
              </a:spcBef>
              <a:spcAft>
                <a:spcPts val="0"/>
              </a:spcAft>
              <a:buSzPts val="1400"/>
              <a:buNone/>
            </a:pPr>
            <a:endParaRPr lang="en-US" dirty="0" smtClean="0"/>
          </a:p>
          <a:p>
            <a:pPr marL="0" lvl="0" indent="0" algn="l" rtl="0">
              <a:lnSpc>
                <a:spcPct val="100000"/>
              </a:lnSpc>
              <a:spcBef>
                <a:spcPts val="0"/>
              </a:spcBef>
              <a:spcAft>
                <a:spcPts val="0"/>
              </a:spcAft>
              <a:buSzPts val="1400"/>
              <a:buNone/>
            </a:pPr>
            <a:endParaRPr dirty="0"/>
          </a:p>
        </p:txBody>
      </p:sp>
      <p:sp>
        <p:nvSpPr>
          <p:cNvPr id="224" name="Google Shape;22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99226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8942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8" name="Google Shape;98;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8630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71766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1687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7" name="Google Shape;11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2950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3" name="Google Shape;12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0553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70351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8186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4000"/>
              <a:buFont typeface="Calibri"/>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30" name="Google Shape;30;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6" name="Google Shape;36;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7" name="Google Shape;37;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6" name="Google Shape;46;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2000"/>
              <a:buFont typeface="Calibri"/>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nvestopedia.com/terms/s/shareholdersagreement.asp"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investopedia.com/terms/m/mdanalysis.asp"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Finance and Accounting </a:t>
            </a:r>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rgbClr val="888888"/>
              </a:buClr>
              <a:buSzPts val="32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Clr>
                <a:schemeClr val="dk1"/>
              </a:buClr>
              <a:buSzPct val="100000"/>
              <a:buFont typeface="Calibri"/>
              <a:buNone/>
            </a:pPr>
            <a:r>
              <a:rPr lang="en-US"/>
              <a:t>Example: Cost or market value whichever is low</a:t>
            </a:r>
            <a:endParaRPr/>
          </a:p>
        </p:txBody>
      </p:sp>
      <p:sp>
        <p:nvSpPr>
          <p:cNvPr id="144" name="Google Shape;144;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company has a stock of 1,000 Books</a:t>
            </a:r>
            <a:endParaRPr/>
          </a:p>
          <a:p>
            <a:pPr marL="342900" lvl="0" indent="-342900" algn="l" rtl="0">
              <a:lnSpc>
                <a:spcPct val="100000"/>
              </a:lnSpc>
              <a:spcBef>
                <a:spcPts val="640"/>
              </a:spcBef>
              <a:spcAft>
                <a:spcPts val="0"/>
              </a:spcAft>
              <a:buClr>
                <a:schemeClr val="dk1"/>
              </a:buClr>
              <a:buSzPts val="3200"/>
              <a:buChar char="•"/>
            </a:pPr>
            <a:r>
              <a:rPr lang="en-US"/>
              <a:t>Sells at Rs. 10 for each</a:t>
            </a:r>
            <a:endParaRPr/>
          </a:p>
          <a:p>
            <a:pPr marL="342900" lvl="0" indent="-342900" algn="l" rtl="0">
              <a:lnSpc>
                <a:spcPct val="100000"/>
              </a:lnSpc>
              <a:spcBef>
                <a:spcPts val="640"/>
              </a:spcBef>
              <a:spcAft>
                <a:spcPts val="0"/>
              </a:spcAft>
              <a:buClr>
                <a:schemeClr val="dk1"/>
              </a:buClr>
              <a:buSzPts val="3200"/>
              <a:buChar char="•"/>
            </a:pPr>
            <a:r>
              <a:rPr lang="en-US"/>
              <a:t>Cost Rs. 2 each to produce.</a:t>
            </a:r>
            <a:endParaRPr/>
          </a:p>
          <a:p>
            <a:pPr marL="342900" lvl="0" indent="-342900" algn="l" rtl="0">
              <a:lnSpc>
                <a:spcPct val="100000"/>
              </a:lnSpc>
              <a:spcBef>
                <a:spcPts val="640"/>
              </a:spcBef>
              <a:spcAft>
                <a:spcPts val="0"/>
              </a:spcAft>
              <a:buClr>
                <a:schemeClr val="dk1"/>
              </a:buClr>
              <a:buSzPts val="3200"/>
              <a:buChar char="•"/>
            </a:pPr>
            <a:r>
              <a:rPr lang="en-US"/>
              <a:t>On balance sheet current asset will appear as Rs. 2000(cost price) rather than (10,000)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23"/>
          <p:cNvPicPr preferRelativeResize="0"/>
          <p:nvPr/>
        </p:nvPicPr>
        <p:blipFill rotWithShape="1">
          <a:blip r:embed="rId3">
            <a:alphaModFix/>
          </a:blip>
          <a:srcRect/>
          <a:stretch/>
        </p:blipFill>
        <p:spPr>
          <a:xfrm>
            <a:off x="1147763" y="-728664"/>
            <a:ext cx="6819900" cy="4181475"/>
          </a:xfrm>
          <a:prstGeom prst="rect">
            <a:avLst/>
          </a:prstGeom>
          <a:noFill/>
          <a:ln>
            <a:noFill/>
          </a:ln>
        </p:spPr>
      </p:pic>
      <p:pic>
        <p:nvPicPr>
          <p:cNvPr id="150" name="Google Shape;150;p23"/>
          <p:cNvPicPr preferRelativeResize="0"/>
          <p:nvPr/>
        </p:nvPicPr>
        <p:blipFill rotWithShape="1">
          <a:blip r:embed="rId4">
            <a:alphaModFix/>
          </a:blip>
          <a:srcRect/>
          <a:stretch/>
        </p:blipFill>
        <p:spPr>
          <a:xfrm>
            <a:off x="1233488" y="3348035"/>
            <a:ext cx="6734175" cy="347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
        <p:nvSpPr>
          <p:cNvPr id="156" name="Google Shape;156;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if a company buys a car to enable one of its sales staff to operate more effectively, this is a fixed asset but, if a car dealer buys a car in order to resell it as part of the business, this is a current asset.</a:t>
            </a:r>
            <a:endParaRPr/>
          </a:p>
          <a:p>
            <a:pPr marL="342900" lvl="0" indent="-139700" algn="l" rtl="0">
              <a:lnSpc>
                <a:spcPct val="100000"/>
              </a:lnSpc>
              <a:spcBef>
                <a:spcPts val="640"/>
              </a:spcBef>
              <a:spcAft>
                <a:spcPts val="0"/>
              </a:spcAft>
              <a:buClr>
                <a:schemeClr val="dk1"/>
              </a:buClr>
              <a:buSzPts val="3200"/>
              <a:buNone/>
            </a:pPr>
            <a:endParaRPr/>
          </a:p>
          <a:p>
            <a:pPr marL="342900" lvl="0" indent="-13970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Straight Line Method</a:t>
            </a:r>
            <a:endParaRPr/>
          </a:p>
        </p:txBody>
      </p:sp>
      <p:sp>
        <p:nvSpPr>
          <p:cNvPr id="162" name="Google Shape;16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Decide how many years the asset will continue to be useful for</a:t>
            </a:r>
            <a:endParaRPr/>
          </a:p>
          <a:p>
            <a:pPr marL="342900" lvl="0" indent="-342900" algn="l" rtl="0">
              <a:lnSpc>
                <a:spcPct val="100000"/>
              </a:lnSpc>
              <a:spcBef>
                <a:spcPts val="640"/>
              </a:spcBef>
              <a:spcAft>
                <a:spcPts val="0"/>
              </a:spcAft>
              <a:buClr>
                <a:schemeClr val="dk1"/>
              </a:buClr>
              <a:buSzPts val="3200"/>
              <a:buChar char="•"/>
            </a:pPr>
            <a:r>
              <a:rPr lang="en-US"/>
              <a:t>divide its initial cost by that number to get the</a:t>
            </a:r>
            <a:endParaRPr/>
          </a:p>
          <a:p>
            <a:pPr marL="342900" lvl="0" indent="-342900" algn="l" rtl="0">
              <a:lnSpc>
                <a:spcPct val="100000"/>
              </a:lnSpc>
              <a:spcBef>
                <a:spcPts val="640"/>
              </a:spcBef>
              <a:spcAft>
                <a:spcPts val="0"/>
              </a:spcAft>
              <a:buClr>
                <a:schemeClr val="dk1"/>
              </a:buClr>
              <a:buSzPts val="3200"/>
              <a:buNone/>
            </a:pPr>
            <a:r>
              <a:rPr lang="en-US"/>
              <a:t>annual depreciation</a:t>
            </a:r>
            <a:endParaRPr/>
          </a:p>
          <a:p>
            <a:pPr marL="342900" lvl="0" indent="-342900" algn="l" rtl="0">
              <a:lnSpc>
                <a:spcPct val="100000"/>
              </a:lnSpc>
              <a:spcBef>
                <a:spcPts val="640"/>
              </a:spcBef>
              <a:spcAft>
                <a:spcPts val="0"/>
              </a:spcAft>
              <a:buClr>
                <a:schemeClr val="dk1"/>
              </a:buClr>
              <a:buSzPts val="3200"/>
              <a:buChar char="•"/>
            </a:pPr>
            <a:r>
              <a:rPr lang="en-US"/>
              <a:t>Each year reduce by the amount of annual depreciation until the value of the asset reaches zero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a:t>
            </a:r>
            <a:endParaRPr/>
          </a:p>
        </p:txBody>
      </p:sp>
      <p:sp>
        <p:nvSpPr>
          <p:cNvPr id="168" name="Google Shape;16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Clr>
                <a:schemeClr val="dk1"/>
              </a:buClr>
              <a:buSzPts val="3200"/>
              <a:buChar char="•"/>
            </a:pPr>
            <a:r>
              <a:rPr lang="en-US"/>
              <a:t>Suppose a company buys a large database server costing Rs.100,000 and expects to use it for five years. Then the annual depreciation will be Rs.20,000 (100,000/5) and the values shown in the balance sheet will be Rs.80,000 at the end of year 1, Rs.60,000 at the end of year 2, Rs.40,000</a:t>
            </a:r>
            <a:endParaRPr/>
          </a:p>
          <a:p>
            <a:pPr marL="342900" lvl="0" indent="-342900" algn="l" rtl="0">
              <a:lnSpc>
                <a:spcPct val="100000"/>
              </a:lnSpc>
              <a:spcBef>
                <a:spcPts val="640"/>
              </a:spcBef>
              <a:spcAft>
                <a:spcPts val="0"/>
              </a:spcAft>
              <a:buClr>
                <a:schemeClr val="dk1"/>
              </a:buClr>
              <a:buSzPts val="3200"/>
              <a:buNone/>
            </a:pPr>
            <a:r>
              <a:rPr lang="en-US"/>
              <a:t>   at the end of year 3, Rs.20,000 at the end of year 4, and zero at the end of year 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74" name="Google Shape;174;p2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Generally valued on the basis of historic cost</a:t>
            </a:r>
            <a:endParaRPr/>
          </a:p>
          <a:p>
            <a:pPr marL="342900" lvl="0" indent="-342900" algn="l" rtl="0">
              <a:lnSpc>
                <a:spcPct val="100000"/>
              </a:lnSpc>
              <a:spcBef>
                <a:spcPts val="640"/>
              </a:spcBef>
              <a:spcAft>
                <a:spcPts val="0"/>
              </a:spcAft>
              <a:buClr>
                <a:schemeClr val="dk1"/>
              </a:buClr>
              <a:buSzPts val="3200"/>
              <a:buChar char="•"/>
            </a:pPr>
            <a:r>
              <a:rPr lang="en-US"/>
              <a:t>If a fixed asset is sold for a sum higher than its depreciated value, the company must show the difference as income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Depreciation </a:t>
            </a:r>
            <a:endParaRPr/>
          </a:p>
        </p:txBody>
      </p:sp>
      <p:sp>
        <p:nvSpPr>
          <p:cNvPr id="180" name="Google Shape;180;p28"/>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p>
            <a:pPr marL="342900" lvl="0" indent="-342900" algn="just" rtl="0">
              <a:lnSpc>
                <a:spcPct val="80000"/>
              </a:lnSpc>
              <a:spcBef>
                <a:spcPts val="0"/>
              </a:spcBef>
              <a:spcAft>
                <a:spcPts val="0"/>
              </a:spcAft>
              <a:buClr>
                <a:schemeClr val="dk1"/>
              </a:buClr>
              <a:buSzPts val="2240"/>
              <a:buNone/>
            </a:pPr>
            <a:r>
              <a:rPr lang="en-US" sz="2240"/>
              <a:t>Consider a payroll package. A company buys such a package because</a:t>
            </a:r>
            <a:endParaRPr/>
          </a:p>
          <a:p>
            <a:pPr marL="342900" lvl="0" indent="-342900" algn="just" rtl="0">
              <a:lnSpc>
                <a:spcPct val="80000"/>
              </a:lnSpc>
              <a:spcBef>
                <a:spcPts val="448"/>
              </a:spcBef>
              <a:spcAft>
                <a:spcPts val="0"/>
              </a:spcAft>
              <a:buClr>
                <a:schemeClr val="dk1"/>
              </a:buClr>
              <a:buSzPts val="2240"/>
              <a:buNone/>
            </a:pPr>
            <a:r>
              <a:rPr lang="en-US" sz="2240"/>
              <a:t>It will help it to carry out part of its day-to-day operations more</a:t>
            </a:r>
            <a:endParaRPr/>
          </a:p>
          <a:p>
            <a:pPr marL="342900" lvl="0" indent="-342900" algn="just" rtl="0">
              <a:lnSpc>
                <a:spcPct val="80000"/>
              </a:lnSpc>
              <a:spcBef>
                <a:spcPts val="448"/>
              </a:spcBef>
              <a:spcAft>
                <a:spcPts val="0"/>
              </a:spcAft>
              <a:buClr>
                <a:schemeClr val="dk1"/>
              </a:buClr>
              <a:buSzPts val="2240"/>
              <a:buNone/>
            </a:pPr>
            <a:r>
              <a:rPr lang="en-US" sz="2240"/>
              <a:t>efficiently. </a:t>
            </a:r>
            <a:endParaRPr sz="2240"/>
          </a:p>
          <a:p>
            <a:pPr marL="342900" lvl="0" indent="-342900" algn="just" rtl="0">
              <a:lnSpc>
                <a:spcPct val="80000"/>
              </a:lnSpc>
              <a:spcBef>
                <a:spcPts val="448"/>
              </a:spcBef>
              <a:spcAft>
                <a:spcPts val="0"/>
              </a:spcAft>
              <a:buClr>
                <a:schemeClr val="dk1"/>
              </a:buClr>
              <a:buSzPts val="2240"/>
              <a:buNone/>
            </a:pPr>
            <a:r>
              <a:rPr lang="en-US" sz="2240"/>
              <a:t>The package will be bought with the intention of using it for some time, at least five years and probably 10 or 15. Logically, the</a:t>
            </a:r>
            <a:endParaRPr/>
          </a:p>
          <a:p>
            <a:pPr marL="342900" lvl="0" indent="-342900" algn="just" rtl="0">
              <a:lnSpc>
                <a:spcPct val="80000"/>
              </a:lnSpc>
              <a:spcBef>
                <a:spcPts val="448"/>
              </a:spcBef>
              <a:spcAft>
                <a:spcPts val="0"/>
              </a:spcAft>
              <a:buClr>
                <a:schemeClr val="dk1"/>
              </a:buClr>
              <a:buSzPts val="2240"/>
              <a:buNone/>
            </a:pPr>
            <a:r>
              <a:rPr lang="en-US" sz="2240"/>
              <a:t>Package should be treated in the same way as a piece of machinery. It</a:t>
            </a:r>
            <a:endParaRPr/>
          </a:p>
          <a:p>
            <a:pPr marL="342900" lvl="0" indent="-342900" algn="just" rtl="0">
              <a:lnSpc>
                <a:spcPct val="80000"/>
              </a:lnSpc>
              <a:spcBef>
                <a:spcPts val="448"/>
              </a:spcBef>
              <a:spcAft>
                <a:spcPts val="0"/>
              </a:spcAft>
              <a:buClr>
                <a:schemeClr val="dk1"/>
              </a:buClr>
              <a:buSzPts val="2240"/>
              <a:buNone/>
            </a:pPr>
            <a:r>
              <a:rPr lang="en-US" sz="2240"/>
              <a:t>should be treated as a fixed asset and the initial cost depreciated over </a:t>
            </a:r>
            <a:endParaRPr sz="2240"/>
          </a:p>
          <a:p>
            <a:pPr marL="342900" lvl="0" indent="-342900" algn="just" rtl="0">
              <a:lnSpc>
                <a:spcPct val="80000"/>
              </a:lnSpc>
              <a:spcBef>
                <a:spcPts val="448"/>
              </a:spcBef>
              <a:spcAft>
                <a:spcPts val="0"/>
              </a:spcAft>
              <a:buClr>
                <a:schemeClr val="dk1"/>
              </a:buClr>
              <a:buSzPts val="2240"/>
              <a:buNone/>
            </a:pPr>
            <a:r>
              <a:rPr lang="en-US" sz="2240"/>
              <a:t>its useful lifetime. The rules of accounting allow this to be done.</a:t>
            </a:r>
            <a:endParaRPr/>
          </a:p>
          <a:p>
            <a:pPr marL="342900" lvl="0" indent="-342900" algn="just" rtl="0">
              <a:lnSpc>
                <a:spcPct val="80000"/>
              </a:lnSpc>
              <a:spcBef>
                <a:spcPts val="448"/>
              </a:spcBef>
              <a:spcAft>
                <a:spcPts val="0"/>
              </a:spcAft>
              <a:buClr>
                <a:schemeClr val="dk1"/>
              </a:buClr>
              <a:buSzPts val="2240"/>
              <a:buNone/>
            </a:pPr>
            <a:r>
              <a:rPr lang="en-US" sz="2240"/>
              <a:t>But, because software is intangible, many companies treat the cost of</a:t>
            </a:r>
            <a:endParaRPr/>
          </a:p>
          <a:p>
            <a:pPr marL="342900" lvl="0" indent="-342900" algn="just" rtl="0">
              <a:lnSpc>
                <a:spcPct val="80000"/>
              </a:lnSpc>
              <a:spcBef>
                <a:spcPts val="448"/>
              </a:spcBef>
              <a:spcAft>
                <a:spcPts val="0"/>
              </a:spcAft>
              <a:buClr>
                <a:schemeClr val="dk1"/>
              </a:buClr>
              <a:buSzPts val="2240"/>
              <a:buNone/>
            </a:pPr>
            <a:r>
              <a:rPr lang="en-US" sz="2240"/>
              <a:t>buying it as current expenditure</a:t>
            </a:r>
            <a:endParaRPr sz="224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Working Capital</a:t>
            </a:r>
            <a:endParaRPr/>
          </a:p>
        </p:txBody>
      </p:sp>
      <p:sp>
        <p:nvSpPr>
          <p:cNvPr id="187" name="Google Shape;187;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figure obtained by subtracting the current liabilities from the current assets, referred to as net current assets in the example, is also known as the </a:t>
            </a:r>
            <a:r>
              <a:rPr lang="en-US" b="1"/>
              <a:t>working capital. It represents the amount of money </a:t>
            </a:r>
            <a:r>
              <a:rPr lang="en-US"/>
              <a:t>invested in the day-to-day operations of the company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Creditors</a:t>
            </a:r>
            <a:endParaRPr/>
          </a:p>
        </p:txBody>
      </p:sp>
      <p:sp>
        <p:nvSpPr>
          <p:cNvPr id="194" name="Google Shape;194;p3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Creditors: amounts falling due after one year’ refers to long term debts. These may be long term borrowings or they may be liabilities, that is sums that the company expects to have to pay at some time in the future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Called up share capital	</a:t>
            </a:r>
            <a:endParaRPr/>
          </a:p>
        </p:txBody>
      </p:sp>
      <p:sp>
        <p:nvSpPr>
          <p:cNvPr id="201" name="Google Shape;201;p3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Amount raised from the par value of the shares that the company has issued</a:t>
            </a:r>
            <a:endParaRPr/>
          </a:p>
          <a:p>
            <a:pPr marL="342900" lvl="0" indent="-342900" algn="l" rtl="0">
              <a:lnSpc>
                <a:spcPct val="100000"/>
              </a:lnSpc>
              <a:spcBef>
                <a:spcPts val="640"/>
              </a:spcBef>
              <a:spcAft>
                <a:spcPts val="0"/>
              </a:spcAft>
              <a:buClr>
                <a:schemeClr val="dk1"/>
              </a:buClr>
              <a:buSzPts val="3200"/>
              <a:buChar char="•"/>
            </a:pPr>
            <a:r>
              <a:rPr lang="en-US"/>
              <a:t>Successful company decides to issue more shares, these are often sold at more than there par value. The extra is known as the share premium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DISCLOSURE REQUIREMENTS</a:t>
            </a:r>
            <a:endParaRPr/>
          </a:p>
        </p:txBody>
      </p:sp>
      <p:sp>
        <p:nvSpPr>
          <p:cNvPr id="95" name="Google Shape;95;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lnSpc>
                <a:spcPct val="100000"/>
              </a:lnSpc>
              <a:spcBef>
                <a:spcPts val="0"/>
              </a:spcBef>
              <a:spcAft>
                <a:spcPts val="0"/>
              </a:spcAft>
              <a:buClr>
                <a:schemeClr val="dk1"/>
              </a:buClr>
              <a:buSzPct val="100000"/>
              <a:buChar char="•"/>
            </a:pPr>
            <a:r>
              <a:rPr lang="en-US"/>
              <a:t>An </a:t>
            </a:r>
            <a:r>
              <a:rPr lang="en-US" b="1"/>
              <a:t>annual report </a:t>
            </a:r>
            <a:r>
              <a:rPr lang="en-US"/>
              <a:t>is a document that public corporations must provide annually to </a:t>
            </a:r>
            <a:r>
              <a:rPr lang="en-US" u="sng">
                <a:solidFill>
                  <a:schemeClr val="hlink"/>
                </a:solidFill>
                <a:hlinkClick r:id="rId3"/>
              </a:rPr>
              <a:t>shareholders</a:t>
            </a:r>
            <a:r>
              <a:rPr lang="en-US"/>
              <a:t> that describes their operations and financial conditions</a:t>
            </a:r>
            <a:endParaRPr/>
          </a:p>
          <a:p>
            <a:pPr marL="342900" lvl="0" indent="-342900" algn="l" rtl="0">
              <a:lnSpc>
                <a:spcPct val="100000"/>
              </a:lnSpc>
              <a:spcBef>
                <a:spcPts val="592"/>
              </a:spcBef>
              <a:spcAft>
                <a:spcPts val="0"/>
              </a:spcAft>
              <a:buClr>
                <a:schemeClr val="dk1"/>
              </a:buClr>
              <a:buSzPct val="100000"/>
              <a:buChar char="•"/>
            </a:pPr>
            <a:r>
              <a:rPr lang="en-US"/>
              <a:t>Shareholders use it to evaluate the firm's financial performance and to make investment decisions.</a:t>
            </a:r>
            <a:endParaRPr/>
          </a:p>
          <a:p>
            <a:pPr marL="342900" lvl="0" indent="-342900" algn="l" rtl="0">
              <a:lnSpc>
                <a:spcPct val="100000"/>
              </a:lnSpc>
              <a:spcBef>
                <a:spcPts val="592"/>
              </a:spcBef>
              <a:spcAft>
                <a:spcPts val="0"/>
              </a:spcAft>
              <a:buClr>
                <a:schemeClr val="dk1"/>
              </a:buClr>
              <a:buSzPct val="100000"/>
              <a:buChar char="•"/>
            </a:pPr>
            <a:r>
              <a:rPr lang="en-US"/>
              <a:t>If the company is a public one, that is, if its shares are available for purchase by the public, through trading on a stock exchange, the stock exchange will impose additional </a:t>
            </a:r>
            <a:r>
              <a:rPr lang="en-US" b="1"/>
              <a:t>disclosure requirements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sp>
        <p:nvSpPr>
          <p:cNvPr id="207" name="Google Shape;207;p3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how much money has been received and how much has been spent in a given period</a:t>
            </a:r>
            <a:endParaRPr/>
          </a:p>
          <a:p>
            <a:pPr marL="342900" lvl="0" indent="-342900" algn="l" rtl="0">
              <a:lnSpc>
                <a:spcPct val="100000"/>
              </a:lnSpc>
              <a:spcBef>
                <a:spcPts val="640"/>
              </a:spcBef>
              <a:spcAft>
                <a:spcPts val="0"/>
              </a:spcAft>
              <a:buClr>
                <a:schemeClr val="dk1"/>
              </a:buClr>
              <a:buSzPts val="3200"/>
              <a:buChar char="•"/>
            </a:pPr>
            <a:r>
              <a:rPr lang="en-US"/>
              <a:t>Also known as income statement/ income and expenditure account</a:t>
            </a:r>
            <a:endParaRPr/>
          </a:p>
          <a:p>
            <a:pPr marL="342900" lvl="0" indent="-342900" algn="l" rtl="0">
              <a:lnSpc>
                <a:spcPct val="100000"/>
              </a:lnSpc>
              <a:spcBef>
                <a:spcPts val="640"/>
              </a:spcBef>
              <a:spcAft>
                <a:spcPts val="0"/>
              </a:spcAft>
              <a:buClr>
                <a:schemeClr val="dk1"/>
              </a:buClr>
              <a:buSzPts val="3200"/>
              <a:buChar char="•"/>
            </a:pPr>
            <a:r>
              <a:rPr lang="en-US"/>
              <a:t>It does not include money borrowed or received from the sale of equity nor does it include expenditure on acquiring fixed assets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Profit and Loss Account</a:t>
            </a:r>
            <a:endParaRPr/>
          </a:p>
        </p:txBody>
      </p:sp>
      <p:pic>
        <p:nvPicPr>
          <p:cNvPr id="214" name="Google Shape;214;p33"/>
          <p:cNvPicPr preferRelativeResize="0">
            <a:picLocks noGrp="1"/>
          </p:cNvPicPr>
          <p:nvPr>
            <p:ph type="body" idx="1"/>
          </p:nvPr>
        </p:nvPicPr>
        <p:blipFill rotWithShape="1">
          <a:blip r:embed="rId3">
            <a:alphaModFix/>
          </a:blip>
          <a:srcRect/>
          <a:stretch/>
        </p:blipFill>
        <p:spPr>
          <a:xfrm>
            <a:off x="1893827" y="1600200"/>
            <a:ext cx="5356346" cy="452596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Cash Flow</a:t>
            </a:r>
            <a:endParaRPr/>
          </a:p>
        </p:txBody>
      </p:sp>
      <p:sp>
        <p:nvSpPr>
          <p:cNvPr id="221" name="Google Shape;221;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link which ties the balance sheet and the profit and loss account to the capital expenditure is the cash flow statement</a:t>
            </a:r>
            <a:endParaRPr/>
          </a:p>
          <a:p>
            <a:pPr marL="342900" lvl="0" indent="-342900" algn="l" rtl="0">
              <a:lnSpc>
                <a:spcPct val="100000"/>
              </a:lnSpc>
              <a:spcBef>
                <a:spcPts val="640"/>
              </a:spcBef>
              <a:spcAft>
                <a:spcPts val="0"/>
              </a:spcAft>
              <a:buClr>
                <a:schemeClr val="dk1"/>
              </a:buClr>
              <a:buSzPts val="3200"/>
              <a:buChar char="•"/>
            </a:pPr>
            <a:r>
              <a:rPr lang="en-US"/>
              <a:t>Cash is defined as ‘cash at bank and in hand and cash equivalents less bank overdrafts and other borrowings repayable within one year of the accounting date’.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27" name="Google Shape;227;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28" name="Google Shape;228;p35"/>
          <p:cNvPicPr preferRelativeResize="0"/>
          <p:nvPr/>
        </p:nvPicPr>
        <p:blipFill rotWithShape="1">
          <a:blip r:embed="rId3">
            <a:alphaModFix/>
          </a:blip>
          <a:srcRect/>
          <a:stretch/>
        </p:blipFill>
        <p:spPr>
          <a:xfrm>
            <a:off x="0" y="561975"/>
            <a:ext cx="8952601" cy="52375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endParaRPr/>
          </a:p>
        </p:txBody>
      </p:sp>
      <p:sp>
        <p:nvSpPr>
          <p:cNvPr id="234" name="Google Shape;23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235" name="Google Shape;235;p36"/>
          <p:cNvPicPr preferRelativeResize="0"/>
          <p:nvPr/>
        </p:nvPicPr>
        <p:blipFill rotWithShape="1">
          <a:blip r:embed="rId3">
            <a:alphaModFix/>
          </a:blip>
          <a:srcRect/>
          <a:stretch/>
        </p:blipFill>
        <p:spPr>
          <a:xfrm>
            <a:off x="228600" y="523875"/>
            <a:ext cx="8686800" cy="5810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Annual Report</a:t>
            </a:r>
            <a:endParaRPr/>
          </a:p>
        </p:txBody>
      </p:sp>
      <p:sp>
        <p:nvSpPr>
          <p:cNvPr id="101" name="Google Shape;101;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Clr>
                <a:schemeClr val="dk1"/>
              </a:buClr>
              <a:buSzPct val="100000"/>
              <a:buChar char="•"/>
            </a:pPr>
            <a:r>
              <a:rPr lang="en-US"/>
              <a:t>General corporate information</a:t>
            </a:r>
            <a:endParaRPr/>
          </a:p>
          <a:p>
            <a:pPr marL="342900" lvl="0" indent="-342900" algn="l" rtl="0">
              <a:lnSpc>
                <a:spcPct val="100000"/>
              </a:lnSpc>
              <a:spcBef>
                <a:spcPts val="592"/>
              </a:spcBef>
              <a:spcAft>
                <a:spcPts val="0"/>
              </a:spcAft>
              <a:buClr>
                <a:schemeClr val="dk1"/>
              </a:buClr>
              <a:buSzPct val="100000"/>
              <a:buChar char="•"/>
            </a:pPr>
            <a:r>
              <a:rPr lang="en-US"/>
              <a:t>Operating and financial highlights</a:t>
            </a:r>
            <a:endParaRPr/>
          </a:p>
          <a:p>
            <a:pPr marL="342900" lvl="0" indent="-342900" algn="l" rtl="0">
              <a:lnSpc>
                <a:spcPct val="100000"/>
              </a:lnSpc>
              <a:spcBef>
                <a:spcPts val="592"/>
              </a:spcBef>
              <a:spcAft>
                <a:spcPts val="0"/>
              </a:spcAft>
              <a:buClr>
                <a:schemeClr val="dk1"/>
              </a:buClr>
              <a:buSzPct val="100000"/>
              <a:buChar char="•"/>
            </a:pPr>
            <a:r>
              <a:rPr lang="en-US"/>
              <a:t>Narrative text, graphics, and photos</a:t>
            </a:r>
            <a:endParaRPr/>
          </a:p>
          <a:p>
            <a:pPr marL="342900" lvl="0" indent="-342900" algn="l" rtl="0">
              <a:lnSpc>
                <a:spcPct val="100000"/>
              </a:lnSpc>
              <a:spcBef>
                <a:spcPts val="592"/>
              </a:spcBef>
              <a:spcAft>
                <a:spcPts val="0"/>
              </a:spcAft>
              <a:buClr>
                <a:schemeClr val="dk1"/>
              </a:buClr>
              <a:buSzPct val="100000"/>
              <a:buChar char="•"/>
            </a:pPr>
            <a:r>
              <a:rPr lang="en-US" u="sng">
                <a:solidFill>
                  <a:schemeClr val="hlink"/>
                </a:solidFill>
                <a:hlinkClick r:id="rId3"/>
              </a:rPr>
              <a:t>Management's discussion and analysis (MD&amp;A)</a:t>
            </a:r>
            <a:endParaRPr/>
          </a:p>
          <a:p>
            <a:pPr marL="342900" lvl="0" indent="-342900" algn="l" rtl="0">
              <a:lnSpc>
                <a:spcPct val="100000"/>
              </a:lnSpc>
              <a:spcBef>
                <a:spcPts val="592"/>
              </a:spcBef>
              <a:spcAft>
                <a:spcPts val="0"/>
              </a:spcAft>
              <a:buClr>
                <a:schemeClr val="dk1"/>
              </a:buClr>
              <a:buSzPct val="100000"/>
              <a:buChar char="•"/>
            </a:pPr>
            <a:r>
              <a:rPr lang="en-US"/>
              <a:t>Financial statements, including the balance sheet, income statement, and cash flow statement</a:t>
            </a:r>
            <a:endParaRPr/>
          </a:p>
          <a:p>
            <a:pPr marL="342900" lvl="0" indent="-342900" algn="l" rtl="0">
              <a:lnSpc>
                <a:spcPct val="100000"/>
              </a:lnSpc>
              <a:spcBef>
                <a:spcPts val="592"/>
              </a:spcBef>
              <a:spcAft>
                <a:spcPts val="0"/>
              </a:spcAft>
              <a:buClr>
                <a:schemeClr val="dk1"/>
              </a:buClr>
              <a:buSzPct val="100000"/>
              <a:buChar char="•"/>
            </a:pPr>
            <a:r>
              <a:rPr lang="en-US"/>
              <a:t>Auditor's report</a:t>
            </a:r>
            <a:endParaRPr/>
          </a:p>
          <a:p>
            <a:pPr marL="342900" lvl="0" indent="-342900" algn="l" rtl="0">
              <a:lnSpc>
                <a:spcPct val="100000"/>
              </a:lnSpc>
              <a:spcBef>
                <a:spcPts val="592"/>
              </a:spcBef>
              <a:spcAft>
                <a:spcPts val="0"/>
              </a:spcAft>
              <a:buClr>
                <a:schemeClr val="dk1"/>
              </a:buClr>
              <a:buSzPct val="100000"/>
              <a:buChar char="•"/>
            </a:pPr>
            <a:r>
              <a:rPr lang="en-US"/>
              <a:t>Summary of financial data</a:t>
            </a:r>
            <a:endParaRPr/>
          </a:p>
          <a:p>
            <a:pPr marL="342900" lvl="0" indent="-342900" algn="l" rtl="0">
              <a:lnSpc>
                <a:spcPct val="100000"/>
              </a:lnSpc>
              <a:spcBef>
                <a:spcPts val="592"/>
              </a:spcBef>
              <a:spcAft>
                <a:spcPts val="0"/>
              </a:spcAft>
              <a:buClr>
                <a:schemeClr val="dk1"/>
              </a:buClr>
              <a:buSzPct val="100000"/>
              <a:buChar char="•"/>
            </a:pPr>
            <a:r>
              <a:rPr lang="en-US"/>
              <a:t>Accounting policies</a:t>
            </a:r>
            <a:endParaRPr/>
          </a:p>
          <a:p>
            <a:pPr marL="342900" lvl="0" indent="-154940" algn="l" rtl="0">
              <a:lnSpc>
                <a:spcPct val="100000"/>
              </a:lnSpc>
              <a:spcBef>
                <a:spcPts val="592"/>
              </a:spcBef>
              <a:spcAft>
                <a:spcPts val="0"/>
              </a:spcAft>
              <a:buClr>
                <a:schemeClr val="dk1"/>
              </a:buClr>
              <a:buSzPct val="100000"/>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07" name="Google Shape;1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The purpose of the balance sheet is to show what the company owns –its </a:t>
            </a:r>
            <a:r>
              <a:rPr lang="en-US" b="1"/>
              <a:t>assets – and what it owes, its liabilities. It is a snapshot of the state of </a:t>
            </a:r>
            <a:r>
              <a:rPr lang="en-US"/>
              <a:t>the company at a particular point in time, normally at the end of the last</a:t>
            </a:r>
            <a:endParaRPr/>
          </a:p>
          <a:p>
            <a:pPr marL="342900" lvl="0" indent="-342900" algn="l" rtl="0">
              <a:lnSpc>
                <a:spcPct val="100000"/>
              </a:lnSpc>
              <a:spcBef>
                <a:spcPts val="640"/>
              </a:spcBef>
              <a:spcAft>
                <a:spcPts val="0"/>
              </a:spcAft>
              <a:buClr>
                <a:schemeClr val="dk1"/>
              </a:buClr>
              <a:buSzPts val="3200"/>
              <a:buNone/>
            </a:pPr>
            <a:r>
              <a:rPr lang="en-US"/>
              <a:t>	day of the company’s financial year.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 </a:t>
            </a:r>
            <a:endParaRPr/>
          </a:p>
        </p:txBody>
      </p:sp>
      <p:sp>
        <p:nvSpPr>
          <p:cNvPr id="113" name="Google Shape;113;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lnSpc>
                <a:spcPct val="100000"/>
              </a:lnSpc>
              <a:spcBef>
                <a:spcPts val="0"/>
              </a:spcBef>
              <a:spcAft>
                <a:spcPts val="0"/>
              </a:spcAft>
              <a:buClr>
                <a:schemeClr val="dk1"/>
              </a:buClr>
              <a:buSzPts val="3200"/>
              <a:buNone/>
            </a:pPr>
            <a:endParaRPr/>
          </a:p>
        </p:txBody>
      </p:sp>
      <p:pic>
        <p:nvPicPr>
          <p:cNvPr id="114" name="Google Shape;114;p17"/>
          <p:cNvPicPr preferRelativeResize="0"/>
          <p:nvPr/>
        </p:nvPicPr>
        <p:blipFill rotWithShape="1">
          <a:blip r:embed="rId3">
            <a:alphaModFix/>
          </a:blip>
          <a:srcRect/>
          <a:stretch/>
        </p:blipFill>
        <p:spPr>
          <a:xfrm>
            <a:off x="0" y="1074289"/>
            <a:ext cx="9144000" cy="57273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20" name="Google Shape;120;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Net worth: amount of cash which Jemima would have if all her assets were sold and all her debts paid off – in other words, how much, in financial terms, she is ‘worth’.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Balance sheet</a:t>
            </a:r>
            <a:endParaRPr/>
          </a:p>
        </p:txBody>
      </p:sp>
      <p:sp>
        <p:nvSpPr>
          <p:cNvPr id="126" name="Google Shape;126;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Clr>
                <a:schemeClr val="dk1"/>
              </a:buClr>
              <a:buSzPts val="3200"/>
              <a:buChar char="•"/>
            </a:pPr>
            <a:r>
              <a:rPr lang="en-US"/>
              <a:t>Standard accounting practice is to reduce the value of fixed assets each year to reflect the likely lifetime of each asset; </a:t>
            </a:r>
            <a:r>
              <a:rPr lang="en-US">
                <a:solidFill>
                  <a:schemeClr val="accent6"/>
                </a:solidFill>
              </a:rPr>
              <a:t>the fall in the value of the asset from one year to the next </a:t>
            </a:r>
            <a:r>
              <a:rPr lang="en-US"/>
              <a:t>is called the </a:t>
            </a:r>
            <a:r>
              <a:rPr lang="en-US" b="1"/>
              <a:t>depreciation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graphicFrame>
        <p:nvGraphicFramePr>
          <p:cNvPr id="131" name="Google Shape;131;p20"/>
          <p:cNvGraphicFramePr/>
          <p:nvPr/>
        </p:nvGraphicFramePr>
        <p:xfrm>
          <a:off x="357158" y="1857364"/>
          <a:ext cx="8229600" cy="4326000"/>
        </p:xfrm>
        <a:graphic>
          <a:graphicData uri="http://schemas.openxmlformats.org/drawingml/2006/table">
            <a:tbl>
              <a:tblPr firstRow="1" bandRow="1">
                <a:noFill/>
                <a:tableStyleId>{667A4BBA-670C-4F26-84E7-AF5D1D025876}</a:tableStyleId>
              </a:tblPr>
              <a:tblGrid>
                <a:gridCol w="4114800"/>
                <a:gridCol w="4114800"/>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Current Assets</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Intangible/Tangible property and equipment that a business uses to produce income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That can be converted easily to cash</a:t>
                      </a:r>
                      <a:endParaRPr sz="18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t>In a short-term.</a:t>
                      </a:r>
                      <a:r>
                        <a:rPr lang="en-US" sz="1800" u="none" strike="noStrike" cap="none">
                          <a:solidFill>
                            <a:schemeClr val="dk1"/>
                          </a:solidFill>
                          <a:latin typeface="Calibri"/>
                          <a:ea typeface="Calibri"/>
                          <a:cs typeface="Calibri"/>
                          <a:sym typeface="Calibri"/>
                        </a:rPr>
                        <a:t> </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Cannot be convertible to cash immediately.</a:t>
                      </a:r>
                      <a:r>
                        <a:rPr lang="en-US" sz="1800" u="none" strike="noStrike" cap="none">
                          <a:solidFill>
                            <a:schemeClr val="dk1"/>
                          </a:solidFill>
                          <a:latin typeface="Calibri"/>
                          <a:ea typeface="Calibri"/>
                          <a:cs typeface="Calibri"/>
                          <a:sym typeface="Calibri"/>
                        </a:rPr>
                        <a:t> Fixed assets are not expected to be sold in</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normal trading operations and their resale value is irrelevant; what is</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needed is a measure of their value to the company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Can be converted to cash immediately</a:t>
                      </a:r>
                      <a:endParaRPr sz="1800" u="none" strike="noStrike" cap="none"/>
                    </a:p>
                  </a:txBody>
                  <a:tcPr marL="91450" marR="91450" marT="45725" marB="45725"/>
                </a:tc>
              </a:tr>
              <a:tr h="88637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Land, building, plant, computers, machinery, vehicles and furniture</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Cash, inventory</a:t>
                      </a:r>
                      <a:endParaRPr sz="1800" u="none" strike="noStrike" cap="none"/>
                    </a:p>
                  </a:txBody>
                  <a:tcPr marL="91450" marR="91450" marT="45725" marB="45725"/>
                </a:tc>
              </a:tr>
            </a:tbl>
          </a:graphicData>
        </a:graphic>
      </p:graphicFrame>
      <p:sp>
        <p:nvSpPr>
          <p:cNvPr id="132" name="Google Shape;132;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Clr>
                <a:schemeClr val="dk1"/>
              </a:buClr>
              <a:buSzPts val="4400"/>
              <a:buFont typeface="Calibri"/>
              <a:buNone/>
            </a:pPr>
            <a:r>
              <a:rPr lang="en-US"/>
              <a:t>Assets</a:t>
            </a:r>
            <a:endParaRPr/>
          </a:p>
        </p:txBody>
      </p:sp>
      <p:graphicFrame>
        <p:nvGraphicFramePr>
          <p:cNvPr id="138" name="Google Shape;138;p21"/>
          <p:cNvGraphicFramePr/>
          <p:nvPr/>
        </p:nvGraphicFramePr>
        <p:xfrm>
          <a:off x="457200" y="1600200"/>
          <a:ext cx="8229600" cy="2342345"/>
        </p:xfrm>
        <a:graphic>
          <a:graphicData uri="http://schemas.openxmlformats.org/drawingml/2006/table">
            <a:tbl>
              <a:tblPr firstRow="1" bandRow="1">
                <a:noFill/>
                <a:tableStyleId>{667A4BBA-670C-4F26-84E7-AF5D1D025876}</a:tableStyleId>
              </a:tblPr>
              <a:tblGrid>
                <a:gridCol w="4114800"/>
                <a:gridCol w="4114800"/>
              </a:tblGrid>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Fixed Assets</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Current Assets</a:t>
                      </a:r>
                      <a:endParaRPr sz="1800" u="none" strike="noStrike" cap="none"/>
                    </a:p>
                  </a:txBody>
                  <a:tcPr marL="91450" marR="91450" marT="45725" marB="45725"/>
                </a:tc>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Purchase price - depreciation or according to </a:t>
                      </a:r>
                      <a:r>
                        <a:rPr lang="en-US" sz="1800" u="none" strike="noStrike" cap="none">
                          <a:solidFill>
                            <a:schemeClr val="dk1"/>
                          </a:solidFill>
                          <a:latin typeface="Calibri"/>
                          <a:ea typeface="Calibri"/>
                          <a:cs typeface="Calibri"/>
                          <a:sym typeface="Calibri"/>
                        </a:rPr>
                        <a:t>company’s depreciation policy</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t> Cost or market value whichever is low</a:t>
                      </a:r>
                      <a:endParaRPr sz="1800" u="none" strike="noStrike" cap="none"/>
                    </a:p>
                  </a:txBody>
                  <a:tcPr marL="91450" marR="91450" marT="45725" marB="45725"/>
                </a:tc>
              </a:tr>
              <a:tr h="513525">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contribute to the company’s</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productive capacity and are held primarily for the purpose of creating</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wealth</a:t>
                      </a:r>
                      <a:endParaRPr sz="18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current assets are items which are bought and sold in the</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u="none" strike="noStrike" cap="none">
                          <a:solidFill>
                            <a:schemeClr val="dk1"/>
                          </a:solidFill>
                          <a:latin typeface="Calibri"/>
                          <a:ea typeface="Calibri"/>
                          <a:cs typeface="Calibri"/>
                          <a:sym typeface="Calibri"/>
                        </a:rPr>
                        <a:t>course of its day to day trading activities</a:t>
                      </a:r>
                      <a:endParaRPr sz="1800" u="none" strike="noStrike" cap="none"/>
                    </a:p>
                  </a:txBody>
                  <a:tcPr marL="91450" marR="91450" marT="45725" marB="45725"/>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1306</Words>
  <Application>Microsoft Office PowerPoint</Application>
  <PresentationFormat>On-screen Show (4:3)</PresentationFormat>
  <Paragraphs>110</Paragraphs>
  <Slides>24</Slides>
  <Notes>24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Office Theme</vt:lpstr>
      <vt:lpstr>Finance and Accounting </vt:lpstr>
      <vt:lpstr>DISCLOSURE REQUIREMENTS</vt:lpstr>
      <vt:lpstr>Annual Report</vt:lpstr>
      <vt:lpstr>Balance Sheet</vt:lpstr>
      <vt:lpstr>Balance Sheet </vt:lpstr>
      <vt:lpstr>Balance sheet</vt:lpstr>
      <vt:lpstr>Balance sheet</vt:lpstr>
      <vt:lpstr>Assets</vt:lpstr>
      <vt:lpstr>Assets</vt:lpstr>
      <vt:lpstr>Example: Cost or market value whichever is low</vt:lpstr>
      <vt:lpstr>PowerPoint Presentation</vt:lpstr>
      <vt:lpstr>Assets</vt:lpstr>
      <vt:lpstr>Depreciation: Straight Line Method</vt:lpstr>
      <vt:lpstr>Depreciation</vt:lpstr>
      <vt:lpstr>DEPRECIATION </vt:lpstr>
      <vt:lpstr>Depreciation </vt:lpstr>
      <vt:lpstr>Working Capital</vt:lpstr>
      <vt:lpstr>Creditors</vt:lpstr>
      <vt:lpstr>Called up share capital </vt:lpstr>
      <vt:lpstr>Profit and Loss account</vt:lpstr>
      <vt:lpstr>Profit and Loss Account</vt:lpstr>
      <vt:lpstr>Cash Flow</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Finance and Accounting </dc:title>
  <cp:lastModifiedBy>Waqas</cp:lastModifiedBy>
  <cp:revision>2</cp:revision>
  <dcterms:modified xsi:type="dcterms:W3CDTF">2024-09-17T16:52:28Z</dcterms:modified>
</cp:coreProperties>
</file>