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56" r:id="rId2"/>
    <p:sldId id="267" r:id="rId3"/>
    <p:sldId id="300" r:id="rId4"/>
    <p:sldId id="310" r:id="rId5"/>
    <p:sldId id="285" r:id="rId6"/>
    <p:sldId id="287" r:id="rId7"/>
    <p:sldId id="288" r:id="rId8"/>
    <p:sldId id="294" r:id="rId9"/>
    <p:sldId id="292" r:id="rId10"/>
    <p:sldId id="289" r:id="rId11"/>
    <p:sldId id="290" r:id="rId12"/>
    <p:sldId id="293" r:id="rId13"/>
    <p:sldId id="299"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7287B"/>
    <a:srgbClr val="5146AF"/>
    <a:srgbClr val="DA5431"/>
    <a:srgbClr val="1A1A1A"/>
    <a:srgbClr val="FFD41D"/>
    <a:srgbClr val="FFE471"/>
    <a:srgbClr val="FDBC00"/>
    <a:srgbClr val="FFDF85"/>
    <a:srgbClr val="FEBA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89" autoAdjust="0"/>
  </p:normalViewPr>
  <p:slideViewPr>
    <p:cSldViewPr>
      <p:cViewPr>
        <p:scale>
          <a:sx n="55" d="100"/>
          <a:sy n="55" d="100"/>
        </p:scale>
        <p:origin x="-1806" y="-60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4193138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most significant difference between webinars and web conferences is scale. Webinar technology is better suited for large group meetings and events with robust audiences. As such, they are more structured and require additional planning, scheduling and promoting methods to reach participants. Designed for intimate meetings, web conferencing can be far more interactive, allowing for seamless two-way conversation and collaboration.</a:t>
            </a:r>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3223464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3555" y="2266340"/>
            <a:ext cx="5948760" cy="1527050"/>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43555" y="3793390"/>
            <a:ext cx="5948760" cy="1033535"/>
          </a:xfrm>
        </p:spPr>
        <p:txBody>
          <a:bodyPr>
            <a:normAutofit/>
          </a:bodyPr>
          <a:lstStyle>
            <a:lvl1pPr marL="0" indent="0" algn="l">
              <a:buNone/>
              <a:defRPr sz="2800" b="0" i="0">
                <a:solidFill>
                  <a:schemeClr val="accent4">
                    <a:lumMod val="20000"/>
                    <a:lumOff val="8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0"/>
            <a:ext cx="8246070" cy="1042857"/>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0730" y="1350109"/>
            <a:ext cx="8246070" cy="3417154"/>
          </a:xfrm>
        </p:spPr>
        <p:txBody>
          <a:bodyPr/>
          <a:lstStyle>
            <a:lvl1pPr algn="l">
              <a:defRPr sz="2800">
                <a:solidFill>
                  <a:schemeClr val="accent4">
                    <a:lumMod val="50000"/>
                  </a:schemeClr>
                </a:solidFill>
              </a:defRPr>
            </a:lvl1pPr>
            <a:lvl2pPr algn="l">
              <a:defRPr>
                <a:solidFill>
                  <a:schemeClr val="accent4">
                    <a:lumMod val="50000"/>
                  </a:schemeClr>
                </a:solidFill>
              </a:defRPr>
            </a:lvl2pPr>
            <a:lvl3pPr algn="l">
              <a:defRPr>
                <a:solidFill>
                  <a:schemeClr val="accent4">
                    <a:lumMod val="50000"/>
                  </a:schemeClr>
                </a:solidFill>
              </a:defRPr>
            </a:lvl3pPr>
            <a:lvl4pPr algn="l">
              <a:defRPr>
                <a:solidFill>
                  <a:schemeClr val="accent4">
                    <a:lumMod val="50000"/>
                  </a:schemeClr>
                </a:solidFill>
              </a:defRPr>
            </a:lvl4pPr>
            <a:lvl5pPr algn="l">
              <a:defRPr>
                <a:solidFill>
                  <a:schemeClr val="accent4">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948" y="426186"/>
            <a:ext cx="625267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358184" y="1411426"/>
            <a:ext cx="6236936" cy="3344113"/>
          </a:xfrm>
        </p:spPr>
        <p:txBody>
          <a:bodyPr/>
          <a:lstStyle>
            <a:lvl1pPr>
              <a:defRPr sz="2800">
                <a:solidFill>
                  <a:srgbClr val="37287B"/>
                </a:solidFill>
              </a:defRPr>
            </a:lvl1pPr>
            <a:lvl2pPr>
              <a:defRPr>
                <a:solidFill>
                  <a:srgbClr val="37287B"/>
                </a:solidFill>
              </a:defRPr>
            </a:lvl2pPr>
            <a:lvl3pPr>
              <a:defRPr>
                <a:solidFill>
                  <a:srgbClr val="37287B"/>
                </a:solidFill>
              </a:defRPr>
            </a:lvl3pPr>
            <a:lvl4pPr>
              <a:defRPr>
                <a:solidFill>
                  <a:srgbClr val="37287B"/>
                </a:solidFill>
              </a:defRPr>
            </a:lvl4pPr>
            <a:lvl5pPr>
              <a:defRPr>
                <a:solidFill>
                  <a:srgbClr val="37287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375" y="-35042"/>
            <a:ext cx="8076896" cy="106893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41238"/>
            <a:ext cx="4040188" cy="479822"/>
          </a:xfrm>
        </p:spPr>
        <p:txBody>
          <a:bodyPr anchor="b"/>
          <a:lstStyle>
            <a:lvl1pPr marL="0" indent="0" algn="ctr">
              <a:buNone/>
              <a:defRPr sz="2400" b="1">
                <a:solidFill>
                  <a:schemeClr val="accent4">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5"/>
            <a:ext cx="4040188" cy="2276294"/>
          </a:xfrm>
        </p:spPr>
        <p:txBody>
          <a:bodyPr/>
          <a:lstStyle>
            <a:lvl1pPr algn="ctr">
              <a:defRPr sz="2400">
                <a:solidFill>
                  <a:schemeClr val="accent4">
                    <a:lumMod val="50000"/>
                  </a:schemeClr>
                </a:solidFill>
              </a:defRPr>
            </a:lvl1pPr>
            <a:lvl2pPr algn="ctr">
              <a:defRPr sz="2000">
                <a:solidFill>
                  <a:schemeClr val="accent4">
                    <a:lumMod val="50000"/>
                  </a:schemeClr>
                </a:solidFill>
              </a:defRPr>
            </a:lvl2pPr>
            <a:lvl3pPr algn="ctr">
              <a:defRPr sz="1800">
                <a:solidFill>
                  <a:schemeClr val="accent4">
                    <a:lumMod val="50000"/>
                  </a:schemeClr>
                </a:solidFill>
              </a:defRPr>
            </a:lvl3pPr>
            <a:lvl4pPr algn="ctr">
              <a:defRPr sz="1600">
                <a:solidFill>
                  <a:schemeClr val="accent4">
                    <a:lumMod val="50000"/>
                  </a:schemeClr>
                </a:solidFill>
              </a:defRPr>
            </a:lvl4pPr>
            <a:lvl5pPr algn="ctr">
              <a:defRPr sz="1600">
                <a:solidFill>
                  <a:schemeClr val="accent4">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41238"/>
            <a:ext cx="4041775" cy="479822"/>
          </a:xfrm>
        </p:spPr>
        <p:txBody>
          <a:bodyPr anchor="b"/>
          <a:lstStyle>
            <a:lvl1pPr marL="0" indent="0" algn="ctr">
              <a:buNone/>
              <a:defRPr sz="2400" b="1">
                <a:solidFill>
                  <a:schemeClr val="accent4">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chemeClr val="accent4">
                    <a:lumMod val="50000"/>
                  </a:schemeClr>
                </a:solidFill>
              </a:defRPr>
            </a:lvl1pPr>
            <a:lvl2pPr algn="ctr">
              <a:defRPr sz="2000">
                <a:solidFill>
                  <a:schemeClr val="accent4">
                    <a:lumMod val="50000"/>
                  </a:schemeClr>
                </a:solidFill>
              </a:defRPr>
            </a:lvl2pPr>
            <a:lvl3pPr algn="ctr">
              <a:defRPr sz="1800">
                <a:solidFill>
                  <a:schemeClr val="accent4">
                    <a:lumMod val="50000"/>
                  </a:schemeClr>
                </a:solidFill>
              </a:defRPr>
            </a:lvl3pPr>
            <a:lvl4pPr algn="ctr">
              <a:defRPr sz="1600">
                <a:solidFill>
                  <a:schemeClr val="accent4">
                    <a:lumMod val="50000"/>
                  </a:schemeClr>
                </a:solidFill>
              </a:defRPr>
            </a:lvl4pPr>
            <a:lvl5pPr algn="ctr">
              <a:defRPr sz="1600">
                <a:solidFill>
                  <a:schemeClr val="accent4">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4/26/2021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miley Face 6"/>
          <p:cNvSpPr/>
          <p:nvPr/>
        </p:nvSpPr>
        <p:spPr>
          <a:xfrm>
            <a:off x="4372642" y="984179"/>
            <a:ext cx="305410" cy="45811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riped Right Arrow 7"/>
          <p:cNvSpPr/>
          <p:nvPr/>
        </p:nvSpPr>
        <p:spPr>
          <a:xfrm>
            <a:off x="4353981" y="1442293"/>
            <a:ext cx="411462" cy="36593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p:cNvSpPr>
            <a:spLocks noGrp="1"/>
          </p:cNvSpPr>
          <p:nvPr>
            <p:ph type="ctrTitle"/>
          </p:nvPr>
        </p:nvSpPr>
        <p:spPr>
          <a:xfrm>
            <a:off x="0" y="2400816"/>
            <a:ext cx="3530875" cy="2748690"/>
          </a:xfrm>
        </p:spPr>
        <p:txBody>
          <a:bodyPr/>
          <a:lstStyle/>
          <a:p>
            <a:r>
              <a:rPr lang="en-US" b="1" dirty="0" smtClean="0"/>
              <a:t> </a:t>
            </a:r>
            <a:r>
              <a:rPr lang="en-US" sz="4000" b="1" dirty="0" smtClean="0"/>
              <a:t>Virtual</a:t>
            </a:r>
            <a:br>
              <a:rPr lang="en-US" sz="4000" b="1" dirty="0" smtClean="0"/>
            </a:br>
            <a:r>
              <a:rPr lang="en-US" sz="4000" b="1" dirty="0" smtClean="0"/>
              <a:t>Communication</a:t>
            </a:r>
            <a:r>
              <a:rPr lang="en-US" b="1" dirty="0" smtClean="0"/>
              <a:t/>
            </a:r>
            <a:br>
              <a:rPr lang="en-US" b="1" dirty="0" smtClean="0"/>
            </a:br>
            <a:endParaRPr lang="en-US" b="1"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effectLst/>
              </a:rPr>
              <a:t>Webinars</a:t>
            </a:r>
            <a:endParaRPr lang="en-US" b="1" dirty="0">
              <a:effectLst/>
            </a:endParaRPr>
          </a:p>
        </p:txBody>
      </p:sp>
      <p:sp>
        <p:nvSpPr>
          <p:cNvPr id="5" name="Content Placeholder 4"/>
          <p:cNvSpPr>
            <a:spLocks noGrp="1"/>
          </p:cNvSpPr>
          <p:nvPr>
            <p:ph idx="1"/>
          </p:nvPr>
        </p:nvSpPr>
        <p:spPr>
          <a:xfrm>
            <a:off x="1" y="1042858"/>
            <a:ext cx="9144000" cy="3972172"/>
          </a:xfrm>
        </p:spPr>
        <p:txBody>
          <a:bodyPr>
            <a:noAutofit/>
          </a:bodyPr>
          <a:lstStyle/>
          <a:p>
            <a:pPr marL="117475" indent="-117475" algn="just">
              <a:lnSpc>
                <a:spcPct val="160000"/>
              </a:lnSpc>
            </a:pPr>
            <a:r>
              <a:rPr lang="en-US" sz="1700" dirty="0" smtClean="0">
                <a:solidFill>
                  <a:schemeClr val="tx1"/>
                </a:solidFill>
                <a:latin typeface="Times New Roman" pitchFamily="18" charset="0"/>
                <a:cs typeface="Times New Roman" pitchFamily="18" charset="0"/>
              </a:rPr>
              <a:t>A </a:t>
            </a:r>
            <a:r>
              <a:rPr lang="en-US" sz="1700" dirty="0">
                <a:solidFill>
                  <a:schemeClr val="tx1"/>
                </a:solidFill>
                <a:latin typeface="Times New Roman" pitchFamily="18" charset="0"/>
                <a:cs typeface="Times New Roman" pitchFamily="18" charset="0"/>
              </a:rPr>
              <a:t>webinar is </a:t>
            </a:r>
            <a:r>
              <a:rPr lang="en-US" sz="1700" dirty="0" smtClean="0">
                <a:solidFill>
                  <a:schemeClr val="tx1"/>
                </a:solidFill>
                <a:latin typeface="Times New Roman" pitchFamily="18" charset="0"/>
                <a:cs typeface="Times New Roman" pitchFamily="18" charset="0"/>
              </a:rPr>
              <a:t>a live </a:t>
            </a:r>
            <a:r>
              <a:rPr lang="en-US" sz="1700" dirty="0">
                <a:solidFill>
                  <a:schemeClr val="tx1"/>
                </a:solidFill>
                <a:latin typeface="Times New Roman" pitchFamily="18" charset="0"/>
                <a:cs typeface="Times New Roman" pitchFamily="18" charset="0"/>
              </a:rPr>
              <a:t>event that viewers can access online in real </a:t>
            </a:r>
            <a:r>
              <a:rPr lang="en-US" sz="1700" dirty="0" smtClean="0">
                <a:solidFill>
                  <a:schemeClr val="tx1"/>
                </a:solidFill>
                <a:latin typeface="Times New Roman" pitchFamily="18" charset="0"/>
                <a:cs typeface="Times New Roman" pitchFamily="18" charset="0"/>
              </a:rPr>
              <a:t>time</a:t>
            </a:r>
            <a:r>
              <a:rPr lang="en-US" sz="1700" dirty="0">
                <a:solidFill>
                  <a:schemeClr val="tx1"/>
                </a:solidFill>
                <a:latin typeface="Times New Roman" pitchFamily="18" charset="0"/>
                <a:cs typeface="Times New Roman" pitchFamily="18" charset="0"/>
              </a:rPr>
              <a:t>. </a:t>
            </a:r>
            <a:endParaRPr lang="en-US" sz="1700" dirty="0" smtClean="0">
              <a:solidFill>
                <a:schemeClr val="tx1"/>
              </a:solidFill>
              <a:latin typeface="Times New Roman" pitchFamily="18" charset="0"/>
              <a:cs typeface="Times New Roman" pitchFamily="18" charset="0"/>
            </a:endParaRPr>
          </a:p>
          <a:p>
            <a:pPr marL="117475" indent="-117475" algn="just">
              <a:lnSpc>
                <a:spcPct val="160000"/>
              </a:lnSpc>
            </a:pPr>
            <a:r>
              <a:rPr lang="en-US" sz="1700" dirty="0" smtClean="0">
                <a:solidFill>
                  <a:schemeClr val="tx1"/>
                </a:solidFill>
                <a:latin typeface="Times New Roman" pitchFamily="18" charset="0"/>
                <a:cs typeface="Times New Roman" pitchFamily="18" charset="0"/>
              </a:rPr>
              <a:t>Webinars </a:t>
            </a:r>
            <a:r>
              <a:rPr lang="en-US" sz="1700" dirty="0">
                <a:solidFill>
                  <a:schemeClr val="tx1"/>
                </a:solidFill>
                <a:latin typeface="Times New Roman" pitchFamily="18" charset="0"/>
                <a:cs typeface="Times New Roman" pitchFamily="18" charset="0"/>
              </a:rPr>
              <a:t>are typically informative presentations, such as seminars, </a:t>
            </a:r>
            <a:r>
              <a:rPr lang="en-US" sz="1700" dirty="0" smtClean="0">
                <a:solidFill>
                  <a:schemeClr val="tx1"/>
                </a:solidFill>
                <a:latin typeface="Times New Roman" pitchFamily="18" charset="0"/>
                <a:cs typeface="Times New Roman" pitchFamily="18" charset="0"/>
              </a:rPr>
              <a:t>panel discussion, lectures</a:t>
            </a:r>
            <a:r>
              <a:rPr lang="en-US" sz="1700" dirty="0">
                <a:solidFill>
                  <a:schemeClr val="tx1"/>
                </a:solidFill>
                <a:latin typeface="Times New Roman" pitchFamily="18" charset="0"/>
                <a:cs typeface="Times New Roman" pitchFamily="18" charset="0"/>
              </a:rPr>
              <a:t>, workshops or product and service </a:t>
            </a:r>
            <a:r>
              <a:rPr lang="en-US" sz="1700" dirty="0" smtClean="0">
                <a:solidFill>
                  <a:schemeClr val="tx1"/>
                </a:solidFill>
                <a:latin typeface="Times New Roman" pitchFamily="18" charset="0"/>
                <a:cs typeface="Times New Roman" pitchFamily="18" charset="0"/>
              </a:rPr>
              <a:t>demonstrations. </a:t>
            </a:r>
          </a:p>
          <a:p>
            <a:pPr marL="117475" indent="-117475" algn="just">
              <a:lnSpc>
                <a:spcPct val="160000"/>
              </a:lnSpc>
            </a:pPr>
            <a:r>
              <a:rPr lang="en-US" sz="1700" dirty="0" smtClean="0">
                <a:solidFill>
                  <a:schemeClr val="tx1"/>
                </a:solidFill>
                <a:latin typeface="Times New Roman" pitchFamily="18" charset="0"/>
                <a:cs typeface="Times New Roman" pitchFamily="18" charset="0"/>
              </a:rPr>
              <a:t>Webinars </a:t>
            </a:r>
            <a:r>
              <a:rPr lang="en-US" sz="1700" dirty="0">
                <a:solidFill>
                  <a:schemeClr val="tx1"/>
                </a:solidFill>
                <a:latin typeface="Times New Roman" panose="02020603050405020304" pitchFamily="18" charset="0"/>
                <a:cs typeface="Times New Roman" panose="02020603050405020304" pitchFamily="18" charset="0"/>
              </a:rPr>
              <a:t>are designed so that the host and any designated panelists can share their video, audio and screen. </a:t>
            </a:r>
            <a:endParaRPr lang="en-US" sz="1700" dirty="0" smtClean="0">
              <a:solidFill>
                <a:schemeClr val="tx1"/>
              </a:solidFill>
              <a:latin typeface="Times New Roman" panose="02020603050405020304" pitchFamily="18" charset="0"/>
              <a:cs typeface="Times New Roman" panose="02020603050405020304" pitchFamily="18" charset="0"/>
            </a:endParaRPr>
          </a:p>
          <a:p>
            <a:pPr marL="117475" indent="-117475" algn="just">
              <a:lnSpc>
                <a:spcPct val="160000"/>
              </a:lnSpc>
            </a:pPr>
            <a:r>
              <a:rPr lang="en-US" sz="1700" dirty="0" smtClean="0">
                <a:solidFill>
                  <a:schemeClr val="tx1"/>
                </a:solidFill>
                <a:latin typeface="Times New Roman" panose="02020603050405020304" pitchFamily="18" charset="0"/>
                <a:cs typeface="Times New Roman" panose="02020603050405020304" pitchFamily="18" charset="0"/>
              </a:rPr>
              <a:t>Webinars </a:t>
            </a:r>
            <a:r>
              <a:rPr lang="en-US" sz="1700" dirty="0">
                <a:solidFill>
                  <a:schemeClr val="tx1"/>
                </a:solidFill>
                <a:latin typeface="Times New Roman" panose="02020603050405020304" pitchFamily="18" charset="0"/>
                <a:cs typeface="Times New Roman" panose="02020603050405020304" pitchFamily="18" charset="0"/>
              </a:rPr>
              <a:t>allow view-only </a:t>
            </a:r>
            <a:r>
              <a:rPr lang="en-US" sz="1700" dirty="0" smtClean="0">
                <a:solidFill>
                  <a:schemeClr val="tx1"/>
                </a:solidFill>
                <a:latin typeface="Times New Roman" panose="02020603050405020304" pitchFamily="18" charset="0"/>
                <a:cs typeface="Times New Roman" panose="02020603050405020304" pitchFamily="18" charset="0"/>
              </a:rPr>
              <a:t>attendees if they are on the large scale.</a:t>
            </a:r>
          </a:p>
          <a:p>
            <a:pPr marL="117475" indent="-117475" algn="just">
              <a:lnSpc>
                <a:spcPct val="160000"/>
              </a:lnSpc>
            </a:pPr>
            <a:r>
              <a:rPr lang="en-US" sz="1700" dirty="0" smtClean="0">
                <a:solidFill>
                  <a:schemeClr val="tx1"/>
                </a:solidFill>
                <a:latin typeface="Times New Roman" panose="02020603050405020304" pitchFamily="18" charset="0"/>
                <a:cs typeface="Times New Roman" panose="02020603050405020304" pitchFamily="18" charset="0"/>
              </a:rPr>
              <a:t>When online panel discussions are mostly considered as webinars.</a:t>
            </a:r>
          </a:p>
          <a:p>
            <a:pPr marL="117475" indent="-117475" algn="just">
              <a:lnSpc>
                <a:spcPct val="160000"/>
              </a:lnSpc>
            </a:pPr>
            <a:r>
              <a:rPr lang="en-US" sz="1700" dirty="0" smtClean="0">
                <a:solidFill>
                  <a:schemeClr val="tx1"/>
                </a:solidFill>
                <a:latin typeface="Times New Roman" panose="02020603050405020304" pitchFamily="18" charset="0"/>
                <a:cs typeface="Times New Roman" panose="02020603050405020304" pitchFamily="18" charset="0"/>
              </a:rPr>
              <a:t>Recent webinars/virtual panel discussions are focusing on panelists to discuss as they are answering a questions.</a:t>
            </a:r>
          </a:p>
        </p:txBody>
      </p:sp>
    </p:spTree>
    <p:extLst>
      <p:ext uri="{BB962C8B-B14F-4D97-AF65-F5344CB8AC3E}">
        <p14:creationId xmlns:p14="http://schemas.microsoft.com/office/powerpoint/2010/main" val="837796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4190" y="0"/>
            <a:ext cx="7949810" cy="1042857"/>
          </a:xfrm>
        </p:spPr>
        <p:txBody>
          <a:bodyPr/>
          <a:lstStyle/>
          <a:p>
            <a:pPr algn="ctr"/>
            <a:r>
              <a:rPr lang="en-US" b="1" dirty="0">
                <a:effectLst/>
              </a:rPr>
              <a:t>Virtual Communication </a:t>
            </a:r>
            <a:r>
              <a:rPr lang="en-US" b="1" dirty="0" smtClean="0">
                <a:effectLst/>
              </a:rPr>
              <a:t>Platforms/Apps</a:t>
            </a:r>
            <a:endParaRPr lang="en-US" b="1" dirty="0">
              <a:effectLst/>
            </a:endParaRPr>
          </a:p>
        </p:txBody>
      </p:sp>
      <p:sp>
        <p:nvSpPr>
          <p:cNvPr id="5" name="Content Placeholder 4"/>
          <p:cNvSpPr>
            <a:spLocks noGrp="1"/>
          </p:cNvSpPr>
          <p:nvPr>
            <p:ph idx="1"/>
          </p:nvPr>
        </p:nvSpPr>
        <p:spPr>
          <a:xfrm>
            <a:off x="907080" y="1350108"/>
            <a:ext cx="7940660" cy="3664921"/>
          </a:xfrm>
        </p:spPr>
        <p:txBody>
          <a:bodyPr>
            <a:normAutofit fontScale="92500" lnSpcReduction="10000"/>
          </a:bodyPr>
          <a:lstStyle/>
          <a:p>
            <a:pPr fontAlgn="t"/>
            <a:r>
              <a:rPr lang="en-US" dirty="0" smtClean="0">
                <a:solidFill>
                  <a:schemeClr val="tx1"/>
                </a:solidFill>
                <a:latin typeface="Times New Roman" pitchFamily="18" charset="0"/>
                <a:cs typeface="Times New Roman" pitchFamily="18" charset="0"/>
              </a:rPr>
              <a:t>Microsoft </a:t>
            </a:r>
            <a:r>
              <a:rPr lang="en-US" dirty="0">
                <a:solidFill>
                  <a:schemeClr val="tx1"/>
                </a:solidFill>
                <a:latin typeface="Times New Roman" pitchFamily="18" charset="0"/>
                <a:cs typeface="Times New Roman" pitchFamily="18" charset="0"/>
              </a:rPr>
              <a:t>Teams </a:t>
            </a:r>
          </a:p>
          <a:p>
            <a:r>
              <a:rPr lang="en-US" dirty="0" smtClean="0">
                <a:solidFill>
                  <a:schemeClr val="tx1"/>
                </a:solidFill>
                <a:latin typeface="Times New Roman" pitchFamily="18" charset="0"/>
                <a:cs typeface="Times New Roman" pitchFamily="18" charset="0"/>
              </a:rPr>
              <a:t>Skype</a:t>
            </a:r>
            <a:endParaRPr lang="en-US" dirty="0">
              <a:solidFill>
                <a:schemeClr val="tx1"/>
              </a:solidFill>
              <a:latin typeface="Times New Roman" pitchFamily="18" charset="0"/>
              <a:cs typeface="Times New Roman" pitchFamily="18" charset="0"/>
            </a:endParaRPr>
          </a:p>
          <a:p>
            <a:r>
              <a:rPr lang="en-US" dirty="0">
                <a:solidFill>
                  <a:schemeClr val="tx1"/>
                </a:solidFill>
                <a:latin typeface="Times New Roman" pitchFamily="18" charset="0"/>
                <a:cs typeface="Times New Roman" pitchFamily="18" charset="0"/>
              </a:rPr>
              <a:t>Zoom</a:t>
            </a:r>
          </a:p>
          <a:p>
            <a:pPr fontAlgn="t"/>
            <a:r>
              <a:rPr lang="en-US" dirty="0">
                <a:solidFill>
                  <a:schemeClr val="tx1"/>
                </a:solidFill>
                <a:latin typeface="Times New Roman" pitchFamily="18" charset="0"/>
                <a:cs typeface="Times New Roman" pitchFamily="18" charset="0"/>
              </a:rPr>
              <a:t>Google Meet</a:t>
            </a:r>
          </a:p>
          <a:p>
            <a:r>
              <a:rPr lang="en-US" dirty="0" err="1">
                <a:solidFill>
                  <a:schemeClr val="tx1"/>
                </a:solidFill>
                <a:latin typeface="Times New Roman" pitchFamily="18" charset="0"/>
                <a:cs typeface="Times New Roman" pitchFamily="18" charset="0"/>
              </a:rPr>
              <a:t>Miro</a:t>
            </a:r>
            <a:endParaRPr lang="en-US" dirty="0">
              <a:solidFill>
                <a:schemeClr val="tx1"/>
              </a:solidFill>
              <a:latin typeface="Times New Roman" pitchFamily="18" charset="0"/>
              <a:cs typeface="Times New Roman" pitchFamily="18" charset="0"/>
            </a:endParaRPr>
          </a:p>
          <a:p>
            <a:pPr fontAlgn="t"/>
            <a:r>
              <a:rPr lang="en-US" dirty="0">
                <a:solidFill>
                  <a:schemeClr val="tx1"/>
                </a:solidFill>
                <a:latin typeface="Times New Roman" pitchFamily="18" charset="0"/>
                <a:cs typeface="Times New Roman" pitchFamily="18" charset="0"/>
              </a:rPr>
              <a:t>Slack</a:t>
            </a:r>
          </a:p>
          <a:p>
            <a:r>
              <a:rPr lang="en-US" dirty="0">
                <a:solidFill>
                  <a:schemeClr val="tx1"/>
                </a:solidFill>
                <a:latin typeface="Times New Roman" pitchFamily="18" charset="0"/>
                <a:cs typeface="Times New Roman" pitchFamily="18" charset="0"/>
              </a:rPr>
              <a:t>Asana</a:t>
            </a:r>
          </a:p>
          <a:p>
            <a:r>
              <a:rPr lang="en-US" dirty="0" err="1">
                <a:solidFill>
                  <a:schemeClr val="tx1"/>
                </a:solidFill>
                <a:latin typeface="Times New Roman" pitchFamily="18" charset="0"/>
                <a:cs typeface="Times New Roman" pitchFamily="18" charset="0"/>
              </a:rPr>
              <a:t>Trello</a:t>
            </a:r>
            <a:endParaRPr lang="en-US" dirty="0">
              <a:solidFill>
                <a:schemeClr val="tx1"/>
              </a:solidFill>
              <a:latin typeface="Times New Roman" pitchFamily="18" charset="0"/>
              <a:cs typeface="Times New Roman" pitchFamily="18" charset="0"/>
            </a:endParaRP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0935" y="1350109"/>
            <a:ext cx="2342939" cy="3451085"/>
          </a:xfrm>
          <a:prstGeom prst="rect">
            <a:avLst/>
          </a:prstGeom>
        </p:spPr>
      </p:pic>
    </p:spTree>
    <p:extLst>
      <p:ext uri="{BB962C8B-B14F-4D97-AF65-F5344CB8AC3E}">
        <p14:creationId xmlns:p14="http://schemas.microsoft.com/office/powerpoint/2010/main" val="635991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080" y="0"/>
            <a:ext cx="7940659" cy="1042857"/>
          </a:xfrm>
        </p:spPr>
        <p:txBody>
          <a:bodyPr>
            <a:noAutofit/>
          </a:bodyPr>
          <a:lstStyle/>
          <a:p>
            <a:pPr algn="ctr"/>
            <a:r>
              <a:rPr lang="en-US" sz="2800" b="1" dirty="0" smtClean="0">
                <a:effectLst/>
              </a:rPr>
              <a:t>How to Plan a Virtual Communication?</a:t>
            </a:r>
            <a:endParaRPr lang="en-US" sz="2800" b="1" dirty="0">
              <a:effectLst/>
            </a:endParaRPr>
          </a:p>
        </p:txBody>
      </p:sp>
      <p:sp>
        <p:nvSpPr>
          <p:cNvPr id="3" name="Content Placeholder 2"/>
          <p:cNvSpPr>
            <a:spLocks noGrp="1"/>
          </p:cNvSpPr>
          <p:nvPr>
            <p:ph idx="1"/>
          </p:nvPr>
        </p:nvSpPr>
        <p:spPr/>
        <p:txBody>
          <a:bodyPr>
            <a:normAutofit lnSpcReduction="10000"/>
          </a:bodyPr>
          <a:lstStyle/>
          <a:p>
            <a:pPr lvl="0"/>
            <a:r>
              <a:rPr lang="en-US" dirty="0" smtClean="0">
                <a:latin typeface="Times New Roman" pitchFamily="18" charset="0"/>
                <a:cs typeface="Times New Roman" pitchFamily="18" charset="0"/>
              </a:rPr>
              <a:t>Defining the purpose</a:t>
            </a:r>
          </a:p>
          <a:p>
            <a:pPr lvl="0"/>
            <a:r>
              <a:rPr lang="en-US" dirty="0" smtClean="0">
                <a:latin typeface="Times New Roman" pitchFamily="18" charset="0"/>
                <a:cs typeface="Times New Roman" pitchFamily="18" charset="0"/>
              </a:rPr>
              <a:t>Selecting </a:t>
            </a:r>
            <a:r>
              <a:rPr lang="en-US" dirty="0">
                <a:latin typeface="Times New Roman" pitchFamily="18" charset="0"/>
                <a:cs typeface="Times New Roman" pitchFamily="18" charset="0"/>
              </a:rPr>
              <a:t>a platform</a:t>
            </a:r>
          </a:p>
          <a:p>
            <a:pPr lvl="0"/>
            <a:r>
              <a:rPr lang="en-US" dirty="0">
                <a:latin typeface="Times New Roman" pitchFamily="18" charset="0"/>
                <a:cs typeface="Times New Roman" pitchFamily="18" charset="0"/>
              </a:rPr>
              <a:t>Familiarity with the </a:t>
            </a:r>
            <a:r>
              <a:rPr lang="en-US" dirty="0" smtClean="0">
                <a:latin typeface="Times New Roman" pitchFamily="18" charset="0"/>
                <a:cs typeface="Times New Roman" pitchFamily="18" charset="0"/>
              </a:rPr>
              <a:t>functions/tools </a:t>
            </a:r>
            <a:r>
              <a:rPr lang="en-US" dirty="0">
                <a:latin typeface="Times New Roman" pitchFamily="18" charset="0"/>
                <a:cs typeface="Times New Roman" pitchFamily="18" charset="0"/>
              </a:rPr>
              <a:t>of the </a:t>
            </a:r>
            <a:r>
              <a:rPr lang="en-US" dirty="0" smtClean="0">
                <a:latin typeface="Times New Roman" pitchFamily="18" charset="0"/>
                <a:cs typeface="Times New Roman" pitchFamily="18" charset="0"/>
              </a:rPr>
              <a:t>platform</a:t>
            </a:r>
          </a:p>
          <a:p>
            <a:r>
              <a:rPr lang="en-US" dirty="0" smtClean="0">
                <a:latin typeface="Times New Roman" pitchFamily="18" charset="0"/>
                <a:cs typeface="Times New Roman" pitchFamily="18" charset="0"/>
              </a:rPr>
              <a:t>Device</a:t>
            </a:r>
          </a:p>
          <a:p>
            <a:r>
              <a:rPr lang="en-US" dirty="0" smtClean="0">
                <a:latin typeface="Times New Roman" pitchFamily="18" charset="0"/>
                <a:cs typeface="Times New Roman" pitchFamily="18" charset="0"/>
              </a:rPr>
              <a:t>Sound</a:t>
            </a:r>
          </a:p>
          <a:p>
            <a:r>
              <a:rPr lang="en-US" dirty="0" smtClean="0">
                <a:latin typeface="Times New Roman" pitchFamily="18" charset="0"/>
                <a:cs typeface="Times New Roman" pitchFamily="18" charset="0"/>
              </a:rPr>
              <a:t>Camera</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Internet and </a:t>
            </a:r>
            <a:r>
              <a:rPr lang="en-US" dirty="0" smtClean="0">
                <a:latin typeface="Times New Roman" pitchFamily="18" charset="0"/>
                <a:cs typeface="Times New Roman" pitchFamily="18" charset="0"/>
              </a:rPr>
              <a:t>Bandwidth</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58209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a:xfrm>
            <a:off x="358184" y="1655520"/>
            <a:ext cx="6236936" cy="3100019"/>
          </a:xfrm>
        </p:spPr>
        <p:txBody>
          <a:bodyPr>
            <a:normAutofit/>
          </a:bodyPr>
          <a:lstStyle/>
          <a:p>
            <a:pPr marL="0" indent="0" algn="ctr">
              <a:buNone/>
            </a:pPr>
            <a:r>
              <a:rPr lang="en-US" sz="4400" b="1" dirty="0" smtClean="0">
                <a:solidFill>
                  <a:schemeClr val="bg1"/>
                </a:solidFill>
                <a:effectLst>
                  <a:outerShdw blurRad="38100" dist="38100" dir="2700000" algn="tl">
                    <a:srgbClr val="000000">
                      <a:alpha val="43137"/>
                    </a:srgbClr>
                  </a:outerShdw>
                </a:effectLst>
              </a:rPr>
              <a:t>Time for an Activity!!</a:t>
            </a:r>
            <a:endParaRPr lang="en-US" sz="4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7339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281175"/>
            <a:ext cx="7329840" cy="763525"/>
          </a:xfrm>
        </p:spPr>
        <p:txBody>
          <a:bodyPr>
            <a:noAutofit/>
          </a:bodyPr>
          <a:lstStyle/>
          <a:p>
            <a:r>
              <a:rPr lang="en-US" sz="3200" b="1" dirty="0" smtClean="0">
                <a:effectLst/>
              </a:rPr>
              <a:t>What does Virtual Communication mean?</a:t>
            </a:r>
            <a:endParaRPr lang="en-US" sz="3200" b="1" dirty="0">
              <a:effectLst/>
            </a:endParaRPr>
          </a:p>
        </p:txBody>
      </p:sp>
      <p:sp>
        <p:nvSpPr>
          <p:cNvPr id="3" name="Content Placeholder 2"/>
          <p:cNvSpPr>
            <a:spLocks noGrp="1"/>
          </p:cNvSpPr>
          <p:nvPr>
            <p:ph idx="1"/>
          </p:nvPr>
        </p:nvSpPr>
        <p:spPr>
          <a:xfrm>
            <a:off x="143555" y="1197405"/>
            <a:ext cx="7177135" cy="3710839"/>
          </a:xfrm>
        </p:spPr>
        <p:txBody>
          <a:bodyPr>
            <a:normAutofit fontScale="92500" lnSpcReduction="10000"/>
          </a:bodyPr>
          <a:lstStyle/>
          <a:p>
            <a:pPr marL="176213" indent="-176213" algn="just">
              <a:lnSpc>
                <a:spcPct val="90000"/>
              </a:lnSpc>
              <a:spcBef>
                <a:spcPts val="1000"/>
              </a:spcBef>
            </a:pPr>
            <a:r>
              <a:rPr lang="en-US" dirty="0" smtClean="0">
                <a:solidFill>
                  <a:srgbClr val="000000"/>
                </a:solidFill>
                <a:latin typeface="Times New Roman" panose="02020603050405020304" pitchFamily="18" charset="0"/>
                <a:cs typeface="Times New Roman" panose="02020603050405020304" pitchFamily="18" charset="0"/>
              </a:rPr>
              <a:t>Virtual </a:t>
            </a:r>
            <a:r>
              <a:rPr lang="en-US" dirty="0">
                <a:solidFill>
                  <a:srgbClr val="000000"/>
                </a:solidFill>
                <a:latin typeface="Times New Roman" panose="02020603050405020304" pitchFamily="18" charset="0"/>
                <a:cs typeface="Times New Roman" panose="02020603050405020304" pitchFamily="18" charset="0"/>
              </a:rPr>
              <a:t>communication is a mode of communication that includes the use of technology - audio </a:t>
            </a:r>
            <a:r>
              <a:rPr lang="en-US" dirty="0" smtClean="0">
                <a:solidFill>
                  <a:srgbClr val="000000"/>
                </a:solidFill>
                <a:latin typeface="Times New Roman" panose="02020603050405020304" pitchFamily="18" charset="0"/>
                <a:cs typeface="Times New Roman" panose="02020603050405020304" pitchFamily="18" charset="0"/>
              </a:rPr>
              <a:t>and </a:t>
            </a:r>
            <a:r>
              <a:rPr lang="en-US" dirty="0">
                <a:solidFill>
                  <a:srgbClr val="000000"/>
                </a:solidFill>
                <a:latin typeface="Times New Roman" panose="02020603050405020304" pitchFamily="18" charset="0"/>
                <a:cs typeface="Times New Roman" panose="02020603050405020304" pitchFamily="18" charset="0"/>
              </a:rPr>
              <a:t>video to communicate with people who are not physically present in front of us. They can be in the next room, other floor, in neighborhood or even miles away.</a:t>
            </a:r>
          </a:p>
          <a:p>
            <a:pPr marL="176213" indent="-176213" algn="just">
              <a:lnSpc>
                <a:spcPct val="90000"/>
              </a:lnSpc>
              <a:spcBef>
                <a:spcPts val="1000"/>
              </a:spcBef>
            </a:pPr>
            <a:r>
              <a:rPr lang="en-US" dirty="0" smtClean="0">
                <a:solidFill>
                  <a:srgbClr val="000000"/>
                </a:solidFill>
                <a:latin typeface="Times New Roman" panose="02020603050405020304" pitchFamily="18" charset="0"/>
                <a:cs typeface="Times New Roman" panose="02020603050405020304" pitchFamily="18" charset="0"/>
              </a:rPr>
              <a:t>Along with enabling </a:t>
            </a:r>
            <a:r>
              <a:rPr lang="en-US" dirty="0" smtClean="0">
                <a:solidFill>
                  <a:prstClr val="black"/>
                </a:solidFill>
                <a:latin typeface="Times New Roman" panose="02020603050405020304" pitchFamily="18" charset="0"/>
                <a:cs typeface="Times New Roman" panose="02020603050405020304" pitchFamily="18" charset="0"/>
              </a:rPr>
              <a:t>communication, virtual communication </a:t>
            </a:r>
            <a:r>
              <a:rPr lang="en-US" dirty="0">
                <a:solidFill>
                  <a:prstClr val="black"/>
                </a:solidFill>
                <a:latin typeface="Times New Roman" panose="02020603050405020304" pitchFamily="18" charset="0"/>
                <a:cs typeface="Times New Roman" panose="02020603050405020304" pitchFamily="18" charset="0"/>
              </a:rPr>
              <a:t>favors the ability to see and hear one another in real time, simulating the experience of a physical visit</a:t>
            </a:r>
            <a:r>
              <a:rPr lang="en-US" dirty="0">
                <a:solidFill>
                  <a:srgbClr val="2E2E30"/>
                </a:solidFill>
                <a:latin typeface="ProximaNovaRegular"/>
              </a:rPr>
              <a:t>. </a:t>
            </a:r>
            <a:endParaRPr lang="en-US" dirty="0">
              <a:solidFill>
                <a:prstClr val="black"/>
              </a:solidFill>
              <a:latin typeface="Times New Roman" panose="02020603050405020304" pitchFamily="18" charset="0"/>
              <a:cs typeface="Times New Roman" panose="02020603050405020304" pitchFamily="18" charset="0"/>
            </a:endParaRPr>
          </a:p>
          <a:p>
            <a:pPr lvl="0" algn="just"/>
            <a:endParaRPr lang="en-US" dirty="0"/>
          </a:p>
        </p:txBody>
      </p:sp>
    </p:spTree>
    <p:extLst>
      <p:ext uri="{BB962C8B-B14F-4D97-AF65-F5344CB8AC3E}">
        <p14:creationId xmlns:p14="http://schemas.microsoft.com/office/powerpoint/2010/main" val="53847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080" y="0"/>
            <a:ext cx="7940659" cy="1042857"/>
          </a:xfrm>
        </p:spPr>
        <p:txBody>
          <a:bodyPr>
            <a:noAutofit/>
          </a:bodyPr>
          <a:lstStyle/>
          <a:p>
            <a:pPr algn="ctr"/>
            <a:r>
              <a:rPr lang="en-US" sz="2800" b="1" dirty="0" smtClean="0">
                <a:effectLst/>
              </a:rPr>
              <a:t>Guidelines for</a:t>
            </a:r>
            <a:br>
              <a:rPr lang="en-US" sz="2800" b="1" dirty="0" smtClean="0">
                <a:effectLst/>
              </a:rPr>
            </a:br>
            <a:r>
              <a:rPr lang="en-US" sz="2800" b="1" dirty="0" smtClean="0">
                <a:effectLst/>
              </a:rPr>
              <a:t>Virtual Communication</a:t>
            </a:r>
            <a:endParaRPr lang="en-US" sz="2800" b="1" dirty="0">
              <a:effectLst/>
            </a:endParaRPr>
          </a:p>
        </p:txBody>
      </p:sp>
      <p:sp>
        <p:nvSpPr>
          <p:cNvPr id="3" name="Content Placeholder 2"/>
          <p:cNvSpPr>
            <a:spLocks noGrp="1"/>
          </p:cNvSpPr>
          <p:nvPr>
            <p:ph idx="1"/>
          </p:nvPr>
        </p:nvSpPr>
        <p:spPr>
          <a:xfrm>
            <a:off x="296260" y="1350108"/>
            <a:ext cx="8551480" cy="3664921"/>
          </a:xfrm>
        </p:spPr>
        <p:txBody>
          <a:bodyPr>
            <a:normAutofit fontScale="92500"/>
          </a:bodyPr>
          <a:lstStyle/>
          <a:p>
            <a:pPr marL="0" indent="0">
              <a:buNone/>
            </a:pPr>
            <a:r>
              <a:rPr lang="en-US" b="1" dirty="0" smtClean="0">
                <a:solidFill>
                  <a:schemeClr val="tx1"/>
                </a:solidFill>
                <a:latin typeface="Times New Roman" panose="02020603050405020304" pitchFamily="18" charset="0"/>
                <a:cs typeface="Times New Roman" panose="02020603050405020304" pitchFamily="18" charset="0"/>
              </a:rPr>
              <a:t>Scope-</a:t>
            </a:r>
            <a:r>
              <a:rPr lang="en-US" dirty="0" smtClean="0">
                <a:solidFill>
                  <a:schemeClr val="tx1"/>
                </a:solidFill>
                <a:latin typeface="Times New Roman" panose="02020603050405020304" pitchFamily="18" charset="0"/>
                <a:cs typeface="Times New Roman" panose="02020603050405020304" pitchFamily="18" charset="0"/>
              </a:rPr>
              <a:t>Alternate of Physical communication, not a substitute</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Logistics-</a:t>
            </a:r>
            <a:r>
              <a:rPr lang="en-US" dirty="0" smtClean="0">
                <a:solidFill>
                  <a:schemeClr val="tx1"/>
                </a:solidFill>
                <a:latin typeface="Times New Roman" panose="02020603050405020304" pitchFamily="18" charset="0"/>
                <a:cs typeface="Times New Roman" panose="02020603050405020304" pitchFamily="18" charset="0"/>
              </a:rPr>
              <a:t>Prepare </a:t>
            </a:r>
            <a:r>
              <a:rPr lang="en-US" dirty="0">
                <a:solidFill>
                  <a:schemeClr val="tx1"/>
                </a:solidFill>
                <a:latin typeface="Times New Roman" panose="02020603050405020304" pitchFamily="18" charset="0"/>
                <a:cs typeface="Times New Roman" panose="02020603050405020304" pitchFamily="18" charset="0"/>
              </a:rPr>
              <a:t>e</a:t>
            </a:r>
            <a:r>
              <a:rPr lang="en-US" dirty="0" smtClean="0">
                <a:solidFill>
                  <a:schemeClr val="tx1"/>
                </a:solidFill>
                <a:latin typeface="Times New Roman" panose="02020603050405020304" pitchFamily="18" charset="0"/>
                <a:cs typeface="Times New Roman" panose="02020603050405020304" pitchFamily="18" charset="0"/>
              </a:rPr>
              <a:t>verything beforehand (System, Aids, Troubleshoot)</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Engagement-</a:t>
            </a:r>
            <a:r>
              <a:rPr lang="en-US" dirty="0" smtClean="0">
                <a:solidFill>
                  <a:schemeClr val="tx1"/>
                </a:solidFill>
                <a:latin typeface="Times New Roman" panose="02020603050405020304" pitchFamily="18" charset="0"/>
                <a:cs typeface="Times New Roman" panose="02020603050405020304" pitchFamily="18" charset="0"/>
              </a:rPr>
              <a:t>Keep them engaged and interactive not boring</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Security-</a:t>
            </a:r>
            <a:r>
              <a:rPr lang="en-US" dirty="0">
                <a:solidFill>
                  <a:schemeClr val="tx1"/>
                </a:solidFill>
                <a:latin typeface="Times New Roman" pitchFamily="18" charset="0"/>
                <a:cs typeface="Times New Roman" pitchFamily="18" charset="0"/>
              </a:rPr>
              <a:t>Care needs to be given to protecting the integrity of your online session</a:t>
            </a:r>
            <a:r>
              <a:rPr lang="en-US" dirty="0" smtClean="0">
                <a:solidFill>
                  <a:schemeClr val="tx1"/>
                </a:solidFill>
                <a:latin typeface="Times New Roman" pitchFamily="18" charset="0"/>
                <a:cs typeface="Times New Roman" pitchFamily="18" charset="0"/>
              </a:rPr>
              <a:t>.</a:t>
            </a:r>
          </a:p>
          <a:p>
            <a:pPr marL="0" indent="0">
              <a:buNone/>
            </a:pPr>
            <a:r>
              <a:rPr lang="en-US" b="1" dirty="0" smtClean="0">
                <a:solidFill>
                  <a:schemeClr val="tx1"/>
                </a:solidFill>
                <a:latin typeface="Times New Roman" pitchFamily="18" charset="0"/>
                <a:cs typeface="Times New Roman" pitchFamily="18" charset="0"/>
              </a:rPr>
              <a:t>Etiquette-</a:t>
            </a:r>
            <a:r>
              <a:rPr lang="en-US" dirty="0" smtClean="0">
                <a:solidFill>
                  <a:schemeClr val="tx1"/>
                </a:solidFill>
                <a:latin typeface="Times New Roman" pitchFamily="18" charset="0"/>
                <a:cs typeface="Times New Roman" pitchFamily="18" charset="0"/>
              </a:rPr>
              <a:t>When </a:t>
            </a:r>
            <a:r>
              <a:rPr lang="en-US" dirty="0">
                <a:solidFill>
                  <a:schemeClr val="tx1"/>
                </a:solidFill>
                <a:latin typeface="Times New Roman" pitchFamily="18" charset="0"/>
                <a:cs typeface="Times New Roman" pitchFamily="18" charset="0"/>
              </a:rPr>
              <a:t>in a remote setting, professional etiquette is often the first to go</a:t>
            </a:r>
            <a:r>
              <a:rPr lang="en-US"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47351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9DFB1E-EEEE-451C-B24C-34EC166FF373}"/>
              </a:ext>
            </a:extLst>
          </p:cNvPr>
          <p:cNvSpPr>
            <a:spLocks noGrp="1"/>
          </p:cNvSpPr>
          <p:nvPr>
            <p:ph type="title"/>
          </p:nvPr>
        </p:nvSpPr>
        <p:spPr>
          <a:xfrm>
            <a:off x="1059784" y="0"/>
            <a:ext cx="7787955" cy="1042857"/>
          </a:xfrm>
        </p:spPr>
        <p:txBody>
          <a:bodyPr>
            <a:normAutofit/>
          </a:bodyPr>
          <a:lstStyle/>
          <a:p>
            <a:pPr algn="ctr"/>
            <a:r>
              <a:rPr lang="en-US" sz="2800" b="1" dirty="0" smtClean="0">
                <a:effectLst/>
                <a:latin typeface="Times New Roman" panose="02020603050405020304" pitchFamily="18" charset="0"/>
                <a:cs typeface="Times New Roman" panose="02020603050405020304" pitchFamily="18" charset="0"/>
              </a:rPr>
              <a:t>Some Tips </a:t>
            </a:r>
            <a:r>
              <a:rPr lang="en-US" sz="2800" b="1" dirty="0">
                <a:effectLst/>
                <a:latin typeface="Times New Roman" panose="02020603050405020304" pitchFamily="18" charset="0"/>
                <a:cs typeface="Times New Roman" panose="02020603050405020304" pitchFamily="18" charset="0"/>
              </a:rPr>
              <a:t>to </a:t>
            </a:r>
            <a:r>
              <a:rPr lang="en-US" sz="2800" b="1" dirty="0" smtClean="0">
                <a:effectLst/>
                <a:latin typeface="Times New Roman" panose="02020603050405020304" pitchFamily="18" charset="0"/>
                <a:cs typeface="Times New Roman" panose="02020603050405020304" pitchFamily="18" charset="0"/>
              </a:rPr>
              <a:t>Develop Effective</a:t>
            </a:r>
            <a:br>
              <a:rPr lang="en-US" sz="2800" b="1" dirty="0" smtClean="0">
                <a:effectLst/>
                <a:latin typeface="Times New Roman" panose="02020603050405020304" pitchFamily="18" charset="0"/>
                <a:cs typeface="Times New Roman" panose="02020603050405020304" pitchFamily="18" charset="0"/>
              </a:rPr>
            </a:br>
            <a:r>
              <a:rPr lang="en-US" sz="2800" b="1" dirty="0" smtClean="0">
                <a:effectLst/>
                <a:latin typeface="Times New Roman" panose="02020603050405020304" pitchFamily="18" charset="0"/>
                <a:cs typeface="Times New Roman" panose="02020603050405020304" pitchFamily="18" charset="0"/>
              </a:rPr>
              <a:t>Virtual </a:t>
            </a:r>
            <a:r>
              <a:rPr lang="en-US" sz="2800" b="1" dirty="0">
                <a:effectLst/>
                <a:latin typeface="Times New Roman" panose="02020603050405020304" pitchFamily="18" charset="0"/>
                <a:cs typeface="Times New Roman" panose="02020603050405020304" pitchFamily="18" charset="0"/>
              </a:rPr>
              <a:t>C</a:t>
            </a:r>
            <a:r>
              <a:rPr lang="en-US" sz="2800" b="1" dirty="0" smtClean="0">
                <a:effectLst/>
                <a:latin typeface="Times New Roman" panose="02020603050405020304" pitchFamily="18" charset="0"/>
                <a:cs typeface="Times New Roman" panose="02020603050405020304" pitchFamily="18" charset="0"/>
              </a:rPr>
              <a:t>ommunication</a:t>
            </a:r>
            <a:endParaRPr lang="en-US" sz="2800" b="1" dirty="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A792A75-3B56-4EB7-9099-8565CF6B057A}"/>
              </a:ext>
            </a:extLst>
          </p:cNvPr>
          <p:cNvSpPr>
            <a:spLocks noGrp="1"/>
          </p:cNvSpPr>
          <p:nvPr>
            <p:ph idx="1"/>
          </p:nvPr>
        </p:nvSpPr>
        <p:spPr>
          <a:xfrm>
            <a:off x="243849" y="1350110"/>
            <a:ext cx="8756596" cy="3664920"/>
          </a:xfrm>
        </p:spPr>
        <p:txBody>
          <a:bodyPr>
            <a:no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Here are a few steps you can take to develop your virtual communication skills:</a:t>
            </a:r>
          </a:p>
          <a:p>
            <a:r>
              <a:rPr lang="en-US" sz="2000" b="1" dirty="0">
                <a:solidFill>
                  <a:schemeClr val="tx1"/>
                </a:solidFill>
                <a:latin typeface="Times New Roman" panose="02020603050405020304" pitchFamily="18" charset="0"/>
                <a:cs typeface="Times New Roman" panose="02020603050405020304" pitchFamily="18" charset="0"/>
              </a:rPr>
              <a:t>Planning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chemeClr val="tx1"/>
                </a:solidFill>
                <a:latin typeface="Times New Roman" panose="02020603050405020304" pitchFamily="18" charset="0"/>
                <a:cs typeface="Times New Roman" panose="02020603050405020304" pitchFamily="18" charset="0"/>
              </a:rPr>
              <a:t>plan for a successful interaction throughout the meeting, closing and follow up.</a:t>
            </a:r>
          </a:p>
          <a:p>
            <a:r>
              <a:rPr lang="en-US" sz="2000" b="1" dirty="0">
                <a:solidFill>
                  <a:schemeClr val="tx1"/>
                </a:solidFill>
                <a:latin typeface="Times New Roman" panose="02020603050405020304" pitchFamily="18" charset="0"/>
                <a:cs typeface="Times New Roman" panose="02020603050405020304" pitchFamily="18" charset="0"/>
              </a:rPr>
              <a:t>Be clear</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chemeClr val="tx1"/>
                </a:solidFill>
                <a:latin typeface="Times New Roman" panose="02020603050405020304" pitchFamily="18" charset="0"/>
                <a:cs typeface="Times New Roman" panose="02020603050405020304" pitchFamily="18" charset="0"/>
              </a:rPr>
              <a:t>Define and state the purpose clearly supported by ideas.</a:t>
            </a:r>
          </a:p>
          <a:p>
            <a:r>
              <a:rPr lang="en-US" sz="2000" b="1" dirty="0">
                <a:solidFill>
                  <a:schemeClr val="tx1"/>
                </a:solidFill>
                <a:latin typeface="Times New Roman" panose="02020603050405020304" pitchFamily="18" charset="0"/>
                <a:cs typeface="Times New Roman" panose="02020603050405020304" pitchFamily="18" charset="0"/>
              </a:rPr>
              <a:t>Keep it short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chemeClr val="tx1"/>
                </a:solidFill>
                <a:latin typeface="Times New Roman" panose="02020603050405020304" pitchFamily="18" charset="0"/>
                <a:cs typeface="Times New Roman" panose="02020603050405020304" pitchFamily="18" charset="0"/>
              </a:rPr>
              <a:t>Time duration should be short. Be conscious and respectful of people’s time by keeping presentations concise.</a:t>
            </a:r>
          </a:p>
          <a:p>
            <a:r>
              <a:rPr lang="en-US" sz="2000" b="1" dirty="0">
                <a:solidFill>
                  <a:schemeClr val="tx1"/>
                </a:solidFill>
                <a:latin typeface="Times New Roman" panose="02020603050405020304" pitchFamily="18" charset="0"/>
                <a:cs typeface="Times New Roman" panose="02020603050405020304" pitchFamily="18" charset="0"/>
              </a:rPr>
              <a:t>Strive for value and simplicity</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chemeClr val="tx1"/>
                </a:solidFill>
                <a:latin typeface="Times New Roman" panose="02020603050405020304" pitchFamily="18" charset="0"/>
                <a:cs typeface="Times New Roman" panose="02020603050405020304" pitchFamily="18" charset="0"/>
              </a:rPr>
              <a:t>Focus on delivering simple and knowledgeable content.</a:t>
            </a:r>
          </a:p>
          <a:p>
            <a:r>
              <a:rPr lang="en-US" sz="2000" b="1" dirty="0">
                <a:solidFill>
                  <a:schemeClr val="tx1"/>
                </a:solidFill>
                <a:latin typeface="Times New Roman" panose="02020603050405020304" pitchFamily="18" charset="0"/>
                <a:cs typeface="Times New Roman" panose="02020603050405020304" pitchFamily="18" charset="0"/>
              </a:rPr>
              <a:t>Engage participants</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a:solidFill>
                  <a:schemeClr val="tx1"/>
                </a:solidFill>
                <a:latin typeface="Times New Roman" panose="02020603050405020304" pitchFamily="18" charset="0"/>
                <a:cs typeface="Times New Roman" panose="02020603050405020304" pitchFamily="18" charset="0"/>
              </a:rPr>
              <a:t>to keep the attention and energy levels high, aim to embed questions throughout.</a:t>
            </a:r>
          </a:p>
        </p:txBody>
      </p:sp>
    </p:spTree>
    <p:extLst>
      <p:ext uri="{BB962C8B-B14F-4D97-AF65-F5344CB8AC3E}">
        <p14:creationId xmlns:p14="http://schemas.microsoft.com/office/powerpoint/2010/main" val="1918298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effectLst/>
              </a:rPr>
              <a:t>Virtual Communication Modes</a:t>
            </a:r>
            <a:endParaRPr lang="en-US" b="1" dirty="0">
              <a:effectLst/>
            </a:endParaRPr>
          </a:p>
        </p:txBody>
      </p:sp>
      <p:sp>
        <p:nvSpPr>
          <p:cNvPr id="5" name="Content Placeholder 4"/>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Lectures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Presentations</a:t>
            </a:r>
          </a:p>
          <a:p>
            <a:r>
              <a:rPr lang="en-US" dirty="0" smtClean="0">
                <a:latin typeface="Times New Roman" panose="02020603050405020304" pitchFamily="18" charset="0"/>
                <a:cs typeface="Times New Roman" panose="02020603050405020304" pitchFamily="18" charset="0"/>
              </a:rPr>
              <a:t>Web Conferencing </a:t>
            </a:r>
            <a:r>
              <a:rPr lang="en-US" sz="2400" dirty="0" smtClean="0">
                <a:latin typeface="Times New Roman" panose="02020603050405020304" pitchFamily="18" charset="0"/>
                <a:cs typeface="Times New Roman" panose="02020603050405020304" pitchFamily="18" charset="0"/>
              </a:rPr>
              <a:t>(Online Meeting/ Virtual Meeting/ Video Conference)</a:t>
            </a:r>
          </a:p>
          <a:p>
            <a:r>
              <a:rPr lang="en-US" dirty="0" smtClean="0">
                <a:latin typeface="Times New Roman" panose="02020603050405020304" pitchFamily="18" charset="0"/>
                <a:cs typeface="Times New Roman" panose="02020603050405020304" pitchFamily="18" charset="0"/>
              </a:rPr>
              <a:t>Webinars</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75133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effectLst/>
              </a:rPr>
              <a:t>Lectures</a:t>
            </a:r>
            <a:endParaRPr lang="en-US" b="1" dirty="0">
              <a:effectLst/>
            </a:endParaRPr>
          </a:p>
        </p:txBody>
      </p:sp>
      <p:sp>
        <p:nvSpPr>
          <p:cNvPr id="5" name="Content Placeholder 4"/>
          <p:cNvSpPr>
            <a:spLocks noGrp="1"/>
          </p:cNvSpPr>
          <p:nvPr>
            <p:ph idx="1"/>
          </p:nvPr>
        </p:nvSpPr>
        <p:spPr>
          <a:xfrm>
            <a:off x="440730" y="1350108"/>
            <a:ext cx="8407010" cy="3664921"/>
          </a:xfrm>
        </p:spPr>
        <p:txBody>
          <a:bodyPr>
            <a:normAutofit lnSpcReduction="10000"/>
          </a:bodyPr>
          <a:lstStyle/>
          <a:p>
            <a:pPr algn="just"/>
            <a:r>
              <a:rPr lang="en-US" sz="3400" dirty="0">
                <a:solidFill>
                  <a:srgbClr val="202124"/>
                </a:solidFill>
                <a:latin typeface="Times New Roman" panose="02020603050405020304" pitchFamily="18" charset="0"/>
                <a:cs typeface="Times New Roman" panose="02020603050405020304" pitchFamily="18" charset="0"/>
              </a:rPr>
              <a:t>Virtual lectures are not digital recordings of a live lecture, but rather lectures created in the virtual world of computers. </a:t>
            </a:r>
            <a:endParaRPr lang="en-US" sz="3400" dirty="0" smtClean="0">
              <a:solidFill>
                <a:srgbClr val="202124"/>
              </a:solidFill>
              <a:latin typeface="Times New Roman" panose="02020603050405020304" pitchFamily="18" charset="0"/>
              <a:cs typeface="Times New Roman" panose="02020603050405020304" pitchFamily="18" charset="0"/>
            </a:endParaRPr>
          </a:p>
          <a:p>
            <a:pPr algn="just"/>
            <a:r>
              <a:rPr lang="en-US" sz="3400" dirty="0" smtClean="0">
                <a:solidFill>
                  <a:srgbClr val="202124"/>
                </a:solidFill>
                <a:latin typeface="Times New Roman" panose="02020603050405020304" pitchFamily="18" charset="0"/>
                <a:cs typeface="Times New Roman" panose="02020603050405020304" pitchFamily="18" charset="0"/>
              </a:rPr>
              <a:t>It </a:t>
            </a:r>
            <a:r>
              <a:rPr lang="en-US" sz="3400" dirty="0">
                <a:solidFill>
                  <a:srgbClr val="202124"/>
                </a:solidFill>
                <a:latin typeface="Times New Roman" panose="02020603050405020304" pitchFamily="18" charset="0"/>
                <a:cs typeface="Times New Roman" panose="02020603050405020304" pitchFamily="18" charset="0"/>
              </a:rPr>
              <a:t>is a digital learning environment that allows teachers and students to connect using an online system that allows students and teachers to communicate and collaborate</a:t>
            </a:r>
            <a:r>
              <a:rPr lang="en-US" sz="3400" dirty="0" smtClean="0">
                <a:solidFill>
                  <a:srgbClr val="202124"/>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837796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effectLst/>
              </a:rPr>
              <a:t>Presentations</a:t>
            </a:r>
            <a:endParaRPr lang="en-US" b="1" dirty="0">
              <a:effectLst/>
            </a:endParaRPr>
          </a:p>
        </p:txBody>
      </p:sp>
      <p:sp>
        <p:nvSpPr>
          <p:cNvPr id="5" name="Content Placeholder 4"/>
          <p:cNvSpPr>
            <a:spLocks noGrp="1"/>
          </p:cNvSpPr>
          <p:nvPr>
            <p:ph idx="1"/>
          </p:nvPr>
        </p:nvSpPr>
        <p:spPr>
          <a:xfrm>
            <a:off x="601670" y="1655520"/>
            <a:ext cx="7940660" cy="3359509"/>
          </a:xfrm>
        </p:spPr>
        <p:txBody>
          <a:bodyPr>
            <a:normAutofit/>
          </a:bodyPr>
          <a:lstStyle/>
          <a:p>
            <a:pPr marL="0" indent="0" algn="just">
              <a:buNone/>
            </a:pPr>
            <a:r>
              <a:rPr lang="en-US" sz="3100" dirty="0">
                <a:solidFill>
                  <a:srgbClr val="000000"/>
                </a:solidFill>
                <a:latin typeface="Times New Roman" panose="02020603050405020304" pitchFamily="18" charset="0"/>
              </a:rPr>
              <a:t>Virtual presentation</a:t>
            </a:r>
            <a:r>
              <a:rPr lang="en-US" sz="3100" dirty="0">
                <a:solidFill>
                  <a:srgbClr val="000000"/>
                </a:solidFill>
                <a:latin typeface="Times New Roman" panose="02020603050405020304" pitchFamily="18" charset="0"/>
                <a:cs typeface="Times New Roman" panose="02020603050405020304" pitchFamily="18" charset="0"/>
              </a:rPr>
              <a:t> is </a:t>
            </a:r>
            <a:r>
              <a:rPr lang="en-US" sz="3100" dirty="0" smtClean="0">
                <a:solidFill>
                  <a:srgbClr val="000000"/>
                </a:solidFill>
                <a:latin typeface="Times New Roman" panose="02020603050405020304" pitchFamily="18" charset="0"/>
              </a:rPr>
              <a:t>an online </a:t>
            </a:r>
            <a:r>
              <a:rPr lang="en-US" sz="3100" dirty="0">
                <a:solidFill>
                  <a:srgbClr val="000000"/>
                </a:solidFill>
                <a:latin typeface="Times New Roman" panose="02020603050405020304" pitchFamily="18" charset="0"/>
              </a:rPr>
              <a:t>self-running slide show that includes a voice narration and live video of the </a:t>
            </a:r>
            <a:r>
              <a:rPr lang="en-US" sz="3100" dirty="0" smtClean="0">
                <a:solidFill>
                  <a:srgbClr val="000000"/>
                </a:solidFill>
                <a:latin typeface="Times New Roman" panose="02020603050405020304" pitchFamily="18" charset="0"/>
              </a:rPr>
              <a:t>speaker.</a:t>
            </a:r>
          </a:p>
        </p:txBody>
      </p:sp>
    </p:spTree>
    <p:extLst>
      <p:ext uri="{BB962C8B-B14F-4D97-AF65-F5344CB8AC3E}">
        <p14:creationId xmlns:p14="http://schemas.microsoft.com/office/powerpoint/2010/main" val="837796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40730" y="1197404"/>
            <a:ext cx="8407010" cy="3817625"/>
          </a:xfrm>
        </p:spPr>
        <p:txBody>
          <a:bodyPr>
            <a:noAutofit/>
          </a:bodyPr>
          <a:lstStyle/>
          <a:p>
            <a:pPr marL="0" indent="0" algn="just">
              <a:buNone/>
            </a:pPr>
            <a:r>
              <a:rPr lang="en-US" sz="1800" b="1" dirty="0" smtClean="0">
                <a:latin typeface="Times New Roman" pitchFamily="18" charset="0"/>
                <a:cs typeface="Times New Roman" panose="02020603050405020304" pitchFamily="18" charset="0"/>
              </a:rPr>
              <a:t>Tips for</a:t>
            </a:r>
            <a:r>
              <a:rPr lang="en-US" sz="1800" dirty="0" smtClean="0">
                <a:solidFill>
                  <a:srgbClr val="000000"/>
                </a:solidFill>
                <a:latin typeface="Times New Roman" panose="02020603050405020304" pitchFamily="18" charset="0"/>
                <a:cs typeface="Times New Roman" panose="02020603050405020304" pitchFamily="18" charset="0"/>
              </a:rPr>
              <a:t> </a:t>
            </a:r>
            <a:r>
              <a:rPr lang="en-US" sz="1800" b="1" dirty="0">
                <a:solidFill>
                  <a:srgbClr val="000000"/>
                </a:solidFill>
                <a:latin typeface="Times New Roman" panose="02020603050405020304" pitchFamily="18" charset="0"/>
                <a:cs typeface="Times New Roman" panose="02020603050405020304" pitchFamily="18" charset="0"/>
              </a:rPr>
              <a:t>Presentation</a:t>
            </a:r>
          </a:p>
          <a:p>
            <a:pPr algn="just"/>
            <a:r>
              <a:rPr lang="en-US" sz="1800" dirty="0">
                <a:solidFill>
                  <a:schemeClr val="tx1"/>
                </a:solidFill>
                <a:latin typeface="Times New Roman" pitchFamily="18" charset="0"/>
                <a:cs typeface="Times New Roman" pitchFamily="18" charset="0"/>
              </a:rPr>
              <a:t>keep your slides simple and clear</a:t>
            </a:r>
          </a:p>
          <a:p>
            <a:pPr algn="just"/>
            <a:r>
              <a:rPr lang="en-US" sz="1800" dirty="0">
                <a:solidFill>
                  <a:schemeClr val="tx1"/>
                </a:solidFill>
                <a:latin typeface="Times New Roman" pitchFamily="18" charset="0"/>
                <a:cs typeface="Times New Roman" pitchFamily="18" charset="0"/>
              </a:rPr>
              <a:t>use photos of people to simulate an audience</a:t>
            </a:r>
          </a:p>
          <a:p>
            <a:r>
              <a:rPr lang="en-US" sz="1800" dirty="0" smtClean="0">
                <a:solidFill>
                  <a:schemeClr val="tx1"/>
                </a:solidFill>
                <a:latin typeface="Times New Roman" pitchFamily="18" charset="0"/>
                <a:cs typeface="Times New Roman" pitchFamily="18" charset="0"/>
              </a:rPr>
              <a:t>look directly into the camera, not down at your notes</a:t>
            </a:r>
          </a:p>
          <a:p>
            <a:pPr lvl="0"/>
            <a:r>
              <a:rPr lang="en-US" sz="1800" dirty="0" smtClean="0">
                <a:solidFill>
                  <a:schemeClr val="tx1"/>
                </a:solidFill>
                <a:latin typeface="Times New Roman" pitchFamily="18" charset="0"/>
                <a:cs typeface="Times New Roman" pitchFamily="18" charset="0"/>
              </a:rPr>
              <a:t>Keep </a:t>
            </a:r>
            <a:r>
              <a:rPr lang="en-US" sz="1800" dirty="0">
                <a:solidFill>
                  <a:schemeClr val="tx1"/>
                </a:solidFill>
                <a:latin typeface="Times New Roman" pitchFamily="18" charset="0"/>
                <a:cs typeface="Times New Roman" pitchFamily="18" charset="0"/>
              </a:rPr>
              <a:t>updated on latest tools, delivery methods, and resources</a:t>
            </a:r>
          </a:p>
          <a:p>
            <a:pPr lvl="0"/>
            <a:r>
              <a:rPr lang="en-US" sz="1800" dirty="0" smtClean="0">
                <a:solidFill>
                  <a:schemeClr val="tx1"/>
                </a:solidFill>
                <a:latin typeface="Times New Roman" pitchFamily="18" charset="0"/>
                <a:cs typeface="Times New Roman" pitchFamily="18" charset="0"/>
              </a:rPr>
              <a:t>Use </a:t>
            </a:r>
            <a:r>
              <a:rPr lang="en-US" sz="1800" dirty="0">
                <a:solidFill>
                  <a:schemeClr val="tx1"/>
                </a:solidFill>
                <a:latin typeface="Times New Roman" pitchFamily="18" charset="0"/>
                <a:cs typeface="Times New Roman" pitchFamily="18" charset="0"/>
              </a:rPr>
              <a:t>open-ended questions to facilitate discussion</a:t>
            </a:r>
          </a:p>
          <a:p>
            <a:pPr lvl="0"/>
            <a:r>
              <a:rPr lang="en-US" sz="1800" dirty="0">
                <a:solidFill>
                  <a:schemeClr val="tx1"/>
                </a:solidFill>
                <a:latin typeface="Times New Roman" pitchFamily="18" charset="0"/>
                <a:cs typeface="Times New Roman" pitchFamily="18" charset="0"/>
              </a:rPr>
              <a:t>Encourage attendees to share their experiences and opinions</a:t>
            </a:r>
          </a:p>
          <a:p>
            <a:pPr lvl="0"/>
            <a:r>
              <a:rPr lang="en-US" sz="1800" dirty="0">
                <a:solidFill>
                  <a:schemeClr val="tx1"/>
                </a:solidFill>
                <a:latin typeface="Times New Roman" pitchFamily="18" charset="0"/>
                <a:cs typeface="Times New Roman" pitchFamily="18" charset="0"/>
              </a:rPr>
              <a:t>Summarize and reemphasize important </a:t>
            </a:r>
            <a:r>
              <a:rPr lang="en-US" sz="1800" dirty="0" smtClean="0">
                <a:solidFill>
                  <a:schemeClr val="tx1"/>
                </a:solidFill>
                <a:latin typeface="Times New Roman" pitchFamily="18" charset="0"/>
                <a:cs typeface="Times New Roman" pitchFamily="18" charset="0"/>
              </a:rPr>
              <a:t>points</a:t>
            </a:r>
          </a:p>
          <a:p>
            <a:pPr algn="just"/>
            <a:r>
              <a:rPr lang="en-US" sz="1800" dirty="0" smtClean="0">
                <a:solidFill>
                  <a:schemeClr val="tx1"/>
                </a:solidFill>
                <a:latin typeface="Times New Roman" pitchFamily="18" charset="0"/>
                <a:cs typeface="Times New Roman" pitchFamily="18" charset="0"/>
              </a:rPr>
              <a:t>Keep audible </a:t>
            </a:r>
            <a:r>
              <a:rPr lang="en-US" sz="1800" dirty="0">
                <a:solidFill>
                  <a:schemeClr val="tx1"/>
                </a:solidFill>
                <a:latin typeface="Times New Roman" pitchFamily="18" charset="0"/>
                <a:cs typeface="Times New Roman" pitchFamily="18" charset="0"/>
              </a:rPr>
              <a:t>pitch, </a:t>
            </a:r>
            <a:r>
              <a:rPr lang="en-US" sz="1800" dirty="0" smtClean="0">
                <a:solidFill>
                  <a:schemeClr val="tx1"/>
                </a:solidFill>
                <a:latin typeface="Times New Roman" pitchFamily="18" charset="0"/>
                <a:cs typeface="Times New Roman" pitchFamily="18" charset="0"/>
              </a:rPr>
              <a:t>speed and volume</a:t>
            </a:r>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remove audio distractions: cell phone, e-mail </a:t>
            </a:r>
            <a:r>
              <a:rPr lang="en-US" sz="1800" dirty="0" smtClean="0">
                <a:solidFill>
                  <a:schemeClr val="tx1"/>
                </a:solidFill>
                <a:latin typeface="Times New Roman" pitchFamily="18" charset="0"/>
                <a:cs typeface="Times New Roman" pitchFamily="18" charset="0"/>
              </a:rPr>
              <a:t>pop-ups</a:t>
            </a:r>
            <a:r>
              <a:rPr lang="en-US" sz="1800" dirty="0">
                <a:solidFill>
                  <a:schemeClr val="tx1"/>
                </a:solidFill>
                <a:latin typeface="Times New Roman" pitchFamily="18" charset="0"/>
                <a:cs typeface="Times New Roman" pitchFamily="18" charset="0"/>
              </a:rPr>
              <a:t>, rustling </a:t>
            </a:r>
            <a:r>
              <a:rPr lang="en-US" sz="1800" dirty="0" smtClean="0">
                <a:solidFill>
                  <a:schemeClr val="tx1"/>
                </a:solidFill>
                <a:latin typeface="Times New Roman" pitchFamily="18" charset="0"/>
                <a:cs typeface="Times New Roman" pitchFamily="18" charset="0"/>
              </a:rPr>
              <a:t>papers etc.</a:t>
            </a:r>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1173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effectLst/>
              </a:rPr>
              <a:t>Web Conferencing</a:t>
            </a:r>
            <a:endParaRPr lang="en-US" b="1" dirty="0">
              <a:effectLst/>
            </a:endParaRPr>
          </a:p>
        </p:txBody>
      </p:sp>
      <p:sp>
        <p:nvSpPr>
          <p:cNvPr id="5" name="Content Placeholder 4"/>
          <p:cNvSpPr>
            <a:spLocks noGrp="1"/>
          </p:cNvSpPr>
          <p:nvPr>
            <p:ph idx="1"/>
          </p:nvPr>
        </p:nvSpPr>
        <p:spPr>
          <a:xfrm>
            <a:off x="440730" y="1502814"/>
            <a:ext cx="8407010" cy="3054101"/>
          </a:xfrm>
        </p:spPr>
        <p:txBody>
          <a:bodyPr>
            <a:normAutofit/>
          </a:bodyPr>
          <a:lstStyle/>
          <a:p>
            <a:pPr marL="0" indent="0">
              <a:buNone/>
            </a:pPr>
            <a:r>
              <a:rPr lang="en-US" dirty="0">
                <a:latin typeface="Times New Roman" pitchFamily="18" charset="0"/>
                <a:cs typeface="Times New Roman" pitchFamily="18" charset="0"/>
              </a:rPr>
              <a:t>W</a:t>
            </a:r>
            <a:r>
              <a:rPr lang="en-US" dirty="0" smtClean="0">
                <a:latin typeface="Times New Roman" pitchFamily="18" charset="0"/>
                <a:cs typeface="Times New Roman" pitchFamily="18" charset="0"/>
              </a:rPr>
              <a:t>eb conferencing can be called as a </a:t>
            </a:r>
            <a:r>
              <a:rPr lang="en-US" dirty="0">
                <a:latin typeface="Times New Roman" pitchFamily="18" charset="0"/>
                <a:cs typeface="Times New Roman" pitchFamily="18" charset="0"/>
              </a:rPr>
              <a:t>collaborative event with all participants being able to screen share, turn on their video and audio, and see who else is in </a:t>
            </a:r>
            <a:r>
              <a:rPr lang="en-US" dirty="0" smtClean="0">
                <a:latin typeface="Times New Roman" pitchFamily="18" charset="0"/>
                <a:cs typeface="Times New Roman" pitchFamily="18" charset="0"/>
              </a:rPr>
              <a:t>attendance.</a:t>
            </a:r>
          </a:p>
          <a:p>
            <a:pPr marL="0" indent="0">
              <a:buNone/>
            </a:pPr>
            <a:r>
              <a:rPr lang="en-US" dirty="0" smtClean="0">
                <a:latin typeface="Times New Roman" pitchFamily="18" charset="0"/>
                <a:cs typeface="Times New Roman" pitchFamily="18" charset="0"/>
              </a:rPr>
              <a:t>It can have different purposes like conducting </a:t>
            </a:r>
            <a:r>
              <a:rPr lang="en-US" dirty="0">
                <a:latin typeface="Times New Roman" pitchFamily="18" charset="0"/>
                <a:cs typeface="Times New Roman" pitchFamily="18" charset="0"/>
              </a:rPr>
              <a:t>online meetings, trainings, private video chats and content sharing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88952425"/>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0</TotalTime>
  <Words>631</Words>
  <Application>Microsoft Office PowerPoint</Application>
  <PresentationFormat>On-screen Show (16:9)</PresentationFormat>
  <Paragraphs>69</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Virtual Communication </vt:lpstr>
      <vt:lpstr>What does Virtual Communication mean?</vt:lpstr>
      <vt:lpstr>Guidelines for Virtual Communication</vt:lpstr>
      <vt:lpstr>Some Tips to Develop Effective Virtual Communication</vt:lpstr>
      <vt:lpstr>Virtual Communication Modes</vt:lpstr>
      <vt:lpstr>Lectures</vt:lpstr>
      <vt:lpstr>Presentations</vt:lpstr>
      <vt:lpstr>PowerPoint Presentation</vt:lpstr>
      <vt:lpstr>Web Conferencing</vt:lpstr>
      <vt:lpstr>Webinars</vt:lpstr>
      <vt:lpstr>Virtual Communication Platforms/Apps</vt:lpstr>
      <vt:lpstr>How to Plan a Virtual Communication?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2021-04-26T07:52:48Z</dcterms:modified>
</cp:coreProperties>
</file>