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1" r:id="rId25"/>
    <p:sldId id="279" r:id="rId26"/>
    <p:sldId id="280" r:id="rId27"/>
    <p:sldId id="281" r:id="rId28"/>
    <p:sldId id="302" r:id="rId29"/>
    <p:sldId id="282" r:id="rId30"/>
    <p:sldId id="283" r:id="rId31"/>
    <p:sldId id="284" r:id="rId32"/>
    <p:sldId id="303"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7Rkrwx8m5En/Cjngr/MwSRrpm2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D827064-B6A5-450F-8F59-0B6C9E1AEB2F}">
  <a:tblStyle styleId="{8D827064-B6A5-450F-8F59-0B6C9E1AEB2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FF966829-B18E-4FB9-891C-A153E8165C9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a3d8b7ec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9a3d8b7ec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 name="Google Shape;375;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a3d8b7ec7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9a3d8b7ec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1" name="Google Shape;31;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8" name="Google Shape;3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6" name="Google Shape;46;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7" name="Google Shape;4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09600" y="762000"/>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Number Systems</a:t>
            </a:r>
            <a:endParaRPr/>
          </a:p>
        </p:txBody>
      </p:sp>
      <p:sp>
        <p:nvSpPr>
          <p:cNvPr id="85" name="Google Shape;85;p1"/>
          <p:cNvSpPr txBox="1">
            <a:spLocks noGrp="1"/>
          </p:cNvSpPr>
          <p:nvPr>
            <p:ph type="subTitle" idx="1"/>
          </p:nvPr>
        </p:nvSpPr>
        <p:spPr>
          <a:xfrm>
            <a:off x="1143000" y="22098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r>
              <a:rPr lang="en-US"/>
              <a:t>Lecture 2 – Intro to Info. &amp; Comm. Technologies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a3d8b7ec7_0_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3959"/>
              <a:t>How to compute the decimal value of a hexadecimal number</a:t>
            </a:r>
            <a:endParaRPr/>
          </a:p>
        </p:txBody>
      </p:sp>
      <p:graphicFrame>
        <p:nvGraphicFramePr>
          <p:cNvPr id="142" name="Google Shape;142;g9a3d8b7ec7_0_6"/>
          <p:cNvGraphicFramePr/>
          <p:nvPr/>
        </p:nvGraphicFramePr>
        <p:xfrm>
          <a:off x="52300" y="1675725"/>
          <a:ext cx="8956750" cy="3379125"/>
        </p:xfrm>
        <a:graphic>
          <a:graphicData uri="http://schemas.openxmlformats.org/drawingml/2006/table">
            <a:tbl>
              <a:tblPr>
                <a:noFill/>
                <a:tableStyleId>{FF966829-B18E-4FB9-891C-A153E8165C9A}</a:tableStyleId>
              </a:tblPr>
              <a:tblGrid>
                <a:gridCol w="1279550"/>
                <a:gridCol w="1655875"/>
                <a:gridCol w="6021325"/>
              </a:tblGrid>
              <a:tr h="648925">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Step</a:t>
                      </a:r>
                      <a:endParaRPr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Hex Number</a:t>
                      </a:r>
                      <a:endParaRPr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Decimal Number</a:t>
                      </a:r>
                      <a:endParaRPr sz="1400" b="1"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489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 1</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19FDE</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 x 16</a:t>
                      </a:r>
                      <a:r>
                        <a:rPr lang="en-US" sz="1800" u="none" strike="noStrike" cap="none" baseline="30000"/>
                        <a:t>4</a:t>
                      </a:r>
                      <a:r>
                        <a:rPr lang="en-US" sz="1800" u="none" strike="noStrike" cap="none"/>
                        <a:t>) + (9 x 16</a:t>
                      </a:r>
                      <a:r>
                        <a:rPr lang="en-US" sz="1800" u="none" strike="noStrike" cap="none" baseline="30000"/>
                        <a:t>3</a:t>
                      </a:r>
                      <a:r>
                        <a:rPr lang="en-US" sz="1800" u="none" strike="noStrike" cap="none"/>
                        <a:t>) + (F x 16</a:t>
                      </a:r>
                      <a:r>
                        <a:rPr lang="en-US" sz="1800" u="none" strike="noStrike" cap="none" baseline="30000"/>
                        <a:t>2</a:t>
                      </a:r>
                      <a:r>
                        <a:rPr lang="en-US" sz="1800" u="none" strike="noStrike" cap="none"/>
                        <a:t>) + (D x 16</a:t>
                      </a:r>
                      <a:r>
                        <a:rPr lang="en-US" sz="1800" u="none" strike="noStrike" cap="none" baseline="30000"/>
                        <a:t>1</a:t>
                      </a:r>
                      <a:r>
                        <a:rPr lang="en-US" sz="1800" u="none" strike="noStrike" cap="none"/>
                        <a:t>) + (E x 16</a:t>
                      </a:r>
                      <a:r>
                        <a:rPr lang="en-US" sz="1800" u="none" strike="noStrike" cap="none" baseline="30000"/>
                        <a:t>0</a:t>
                      </a:r>
                      <a:r>
                        <a:rPr lang="en-US" sz="1800" u="none" strike="noStrike" cap="none"/>
                        <a:t>)</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6489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 2</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19FDE</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(1 x 16</a:t>
                      </a:r>
                      <a:r>
                        <a:rPr lang="en-US" sz="1800" u="none" strike="noStrike" cap="none" baseline="30000">
                          <a:solidFill>
                            <a:schemeClr val="dk1"/>
                          </a:solidFill>
                        </a:rPr>
                        <a:t>4</a:t>
                      </a:r>
                      <a:r>
                        <a:rPr lang="en-US" sz="1800" u="none" strike="noStrike" cap="none">
                          <a:solidFill>
                            <a:schemeClr val="dk1"/>
                          </a:solidFill>
                        </a:rPr>
                        <a:t>) + (9 x 16</a:t>
                      </a:r>
                      <a:r>
                        <a:rPr lang="en-US" sz="1800" u="none" strike="noStrike" cap="none" baseline="30000">
                          <a:solidFill>
                            <a:schemeClr val="dk1"/>
                          </a:solidFill>
                        </a:rPr>
                        <a:t>3</a:t>
                      </a:r>
                      <a:r>
                        <a:rPr lang="en-US" sz="1800" u="none" strike="noStrike" cap="none">
                          <a:solidFill>
                            <a:schemeClr val="dk1"/>
                          </a:solidFill>
                        </a:rPr>
                        <a:t>) + (15 x 16</a:t>
                      </a:r>
                      <a:r>
                        <a:rPr lang="en-US" sz="1800" u="none" strike="noStrike" cap="none" baseline="30000">
                          <a:solidFill>
                            <a:schemeClr val="dk1"/>
                          </a:solidFill>
                        </a:rPr>
                        <a:t>2</a:t>
                      </a:r>
                      <a:r>
                        <a:rPr lang="en-US" sz="1800" u="none" strike="noStrike" cap="none">
                          <a:solidFill>
                            <a:schemeClr val="dk1"/>
                          </a:solidFill>
                        </a:rPr>
                        <a:t>) +(13 x 16</a:t>
                      </a:r>
                      <a:r>
                        <a:rPr lang="en-US" sz="1800" u="none" strike="noStrike" cap="none" baseline="30000">
                          <a:solidFill>
                            <a:schemeClr val="dk1"/>
                          </a:solidFill>
                        </a:rPr>
                        <a:t>1</a:t>
                      </a:r>
                      <a:r>
                        <a:rPr lang="en-US" sz="1800" u="none" strike="noStrike" cap="none">
                          <a:solidFill>
                            <a:schemeClr val="dk1"/>
                          </a:solidFill>
                        </a:rPr>
                        <a:t>) + (14 x 16</a:t>
                      </a:r>
                      <a:r>
                        <a:rPr lang="en-US" sz="1800" u="none" strike="noStrike" cap="none" baseline="30000">
                          <a:solidFill>
                            <a:schemeClr val="dk1"/>
                          </a:solidFill>
                        </a:rPr>
                        <a:t>0</a:t>
                      </a:r>
                      <a:r>
                        <a:rPr lang="en-US" sz="1800" u="none" strike="noStrike" cap="none">
                          <a:solidFill>
                            <a:schemeClr val="dk1"/>
                          </a:solidFill>
                        </a:rPr>
                        <a:t>)</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7161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 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19FDE</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chemeClr val="dk1"/>
                        </a:buClr>
                        <a:buSzPts val="1100"/>
                        <a:buFont typeface="Arial"/>
                        <a:buNone/>
                      </a:pPr>
                      <a:r>
                        <a:rPr lang="en-US" sz="1800" u="none" strike="noStrike" cap="none">
                          <a:solidFill>
                            <a:schemeClr val="dk1"/>
                          </a:solidFill>
                        </a:rPr>
                        <a:t>65536+ 36864 + 3840 + 208 + 14</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7161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 4</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19FDE</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800"/>
                        <a:buFont typeface="Arial"/>
                        <a:buNone/>
                      </a:pPr>
                      <a:r>
                        <a:rPr lang="en-US" sz="1800" u="none" strike="noStrike" cap="none">
                          <a:solidFill>
                            <a:schemeClr val="dk1"/>
                          </a:solidFill>
                        </a:rPr>
                        <a:t>106462</a:t>
                      </a:r>
                      <a:endParaRPr sz="1800" u="none" strike="noStrike" cap="none">
                        <a:solidFill>
                          <a:schemeClr val="dk1"/>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Decimal Number Systems</a:t>
            </a:r>
            <a:endParaRPr/>
          </a:p>
        </p:txBody>
      </p:sp>
      <p:sp>
        <p:nvSpPr>
          <p:cNvPr id="148" name="Google Shape;148;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One of the most common number systems.</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Has 10 digits: 0, 1, 2, 3, 4, 5, 6, 7, 8, 9</a:t>
            </a:r>
            <a:endParaRPr/>
          </a:p>
          <a:p>
            <a:pPr marL="457200" lvl="0" indent="-342900" algn="l" rtl="0">
              <a:lnSpc>
                <a:spcPct val="100000"/>
              </a:lnSpc>
              <a:spcBef>
                <a:spcPts val="360"/>
              </a:spcBef>
              <a:spcAft>
                <a:spcPts val="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Decimal to Binary</a:t>
            </a:r>
            <a:endParaRPr/>
          </a:p>
        </p:txBody>
      </p:sp>
      <p:sp>
        <p:nvSpPr>
          <p:cNvPr id="154" name="Google Shape;154;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Technique</a:t>
            </a:r>
            <a:endParaRPr/>
          </a:p>
          <a:p>
            <a:pPr marL="914400" lvl="1" indent="-342900" algn="l" rtl="0">
              <a:lnSpc>
                <a:spcPct val="100000"/>
              </a:lnSpc>
              <a:spcBef>
                <a:spcPts val="360"/>
              </a:spcBef>
              <a:spcAft>
                <a:spcPts val="0"/>
              </a:spcAft>
              <a:buSzPts val="1800"/>
              <a:buChar char="–"/>
            </a:pPr>
            <a:r>
              <a:rPr lang="en-US"/>
              <a:t>Divide by two, keep track of the remainder</a:t>
            </a:r>
            <a:endParaRPr/>
          </a:p>
          <a:p>
            <a:pPr marL="457200" lvl="0" indent="-228600" algn="l" rtl="0">
              <a:lnSpc>
                <a:spcPct val="100000"/>
              </a:lnSpc>
              <a:spcBef>
                <a:spcPts val="360"/>
              </a:spcBef>
              <a:spcAft>
                <a:spcPts val="0"/>
              </a:spcAft>
              <a:buClr>
                <a:schemeClr val="dk1"/>
              </a:buClr>
              <a:buSzPts val="1800"/>
              <a:buNone/>
            </a:pPr>
            <a:endParaRPr/>
          </a:p>
        </p:txBody>
      </p:sp>
      <p:grpSp>
        <p:nvGrpSpPr>
          <p:cNvPr id="155" name="Google Shape;155;p23"/>
          <p:cNvGrpSpPr/>
          <p:nvPr/>
        </p:nvGrpSpPr>
        <p:grpSpPr>
          <a:xfrm>
            <a:off x="1077495" y="3242239"/>
            <a:ext cx="7169428" cy="3177211"/>
            <a:chOff x="304800" y="1371600"/>
            <a:chExt cx="7969250" cy="3531662"/>
          </a:xfrm>
        </p:grpSpPr>
        <p:sp>
          <p:nvSpPr>
            <p:cNvPr id="156" name="Google Shape;156;p23"/>
            <p:cNvSpPr txBox="1"/>
            <p:nvPr/>
          </p:nvSpPr>
          <p:spPr>
            <a:xfrm>
              <a:off x="304800" y="1371600"/>
              <a:ext cx="2057400"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125</a:t>
              </a:r>
              <a:r>
                <a:rPr lang="en-US" sz="1400" b="0" i="0" u="none" strike="noStrike" cap="none" baseline="-25000">
                  <a:solidFill>
                    <a:srgbClr val="000000"/>
                  </a:solidFill>
                  <a:latin typeface="Courier New"/>
                  <a:ea typeface="Courier New"/>
                  <a:cs typeface="Courier New"/>
                  <a:sym typeface="Courier New"/>
                </a:rPr>
                <a:t>10</a:t>
              </a:r>
              <a:r>
                <a:rPr lang="en-US" sz="1400" b="0" i="0" u="none" strike="noStrike" cap="none">
                  <a:solidFill>
                    <a:srgbClr val="000000"/>
                  </a:solidFill>
                  <a:latin typeface="Courier New"/>
                  <a:ea typeface="Courier New"/>
                  <a:cs typeface="Courier New"/>
                  <a:sym typeface="Courier New"/>
                </a:rPr>
                <a:t> = ?</a:t>
              </a:r>
              <a:r>
                <a:rPr lang="en-US" sz="1400" b="0" i="0" u="none" strike="noStrike" cap="none" baseline="-25000">
                  <a:solidFill>
                    <a:srgbClr val="000000"/>
                  </a:solidFill>
                  <a:latin typeface="Courier New"/>
                  <a:ea typeface="Courier New"/>
                  <a:cs typeface="Courier New"/>
                  <a:sym typeface="Courier New"/>
                </a:rPr>
                <a:t>2</a:t>
              </a:r>
              <a:endParaRPr/>
            </a:p>
          </p:txBody>
        </p:sp>
        <p:grpSp>
          <p:nvGrpSpPr>
            <p:cNvPr id="157" name="Google Shape;157;p23"/>
            <p:cNvGrpSpPr/>
            <p:nvPr/>
          </p:nvGrpSpPr>
          <p:grpSpPr>
            <a:xfrm>
              <a:off x="3543300" y="1371601"/>
              <a:ext cx="2057400" cy="636588"/>
              <a:chOff x="2232" y="864"/>
              <a:chExt cx="1296" cy="401"/>
            </a:xfrm>
          </p:grpSpPr>
          <p:sp>
            <p:nvSpPr>
              <p:cNvPr id="158" name="Google Shape;158;p23"/>
              <p:cNvSpPr txBox="1"/>
              <p:nvPr/>
            </p:nvSpPr>
            <p:spPr>
              <a:xfrm>
                <a:off x="2232" y="899"/>
                <a:ext cx="1296" cy="3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2  125</a:t>
                </a:r>
                <a:br>
                  <a:rPr lang="en-US" sz="1400" b="0" i="0" u="none" strike="noStrike" cap="none">
                    <a:solidFill>
                      <a:srgbClr val="000000"/>
                    </a:solidFill>
                    <a:latin typeface="Courier New"/>
                    <a:ea typeface="Courier New"/>
                    <a:cs typeface="Courier New"/>
                    <a:sym typeface="Courier New"/>
                  </a:rPr>
                </a:br>
                <a:r>
                  <a:rPr lang="en-US" sz="1400" b="0" i="0" u="none" strike="noStrike" cap="none">
                    <a:solidFill>
                      <a:srgbClr val="000000"/>
                    </a:solidFill>
                    <a:latin typeface="Courier New"/>
                    <a:ea typeface="Courier New"/>
                    <a:cs typeface="Courier New"/>
                    <a:sym typeface="Courier New"/>
                  </a:rPr>
                  <a:t>   62   1</a:t>
                </a:r>
                <a:endParaRPr sz="1400" b="0" i="0" u="none" strike="noStrike" cap="none" baseline="-25000">
                  <a:solidFill>
                    <a:srgbClr val="000000"/>
                  </a:solidFill>
                  <a:latin typeface="Courier New"/>
                  <a:ea typeface="Courier New"/>
                  <a:cs typeface="Courier New"/>
                  <a:sym typeface="Courier New"/>
                </a:endParaRPr>
              </a:p>
            </p:txBody>
          </p:sp>
          <p:cxnSp>
            <p:nvCxnSpPr>
              <p:cNvPr id="159" name="Google Shape;159;p23"/>
              <p:cNvCxnSpPr/>
              <p:nvPr/>
            </p:nvCxnSpPr>
            <p:spPr>
              <a:xfrm>
                <a:off x="2448" y="864"/>
                <a:ext cx="0" cy="192"/>
              </a:xfrm>
              <a:prstGeom prst="straightConnector1">
                <a:avLst/>
              </a:prstGeom>
              <a:noFill/>
              <a:ln w="19050" cap="flat" cmpd="sng">
                <a:solidFill>
                  <a:schemeClr val="dk1"/>
                </a:solidFill>
                <a:prstDash val="solid"/>
                <a:round/>
                <a:headEnd type="none" w="med" len="med"/>
                <a:tailEnd type="none" w="med" len="med"/>
              </a:ln>
            </p:spPr>
          </p:cxnSp>
          <p:cxnSp>
            <p:nvCxnSpPr>
              <p:cNvPr id="160" name="Google Shape;160;p23"/>
              <p:cNvCxnSpPr/>
              <p:nvPr/>
            </p:nvCxnSpPr>
            <p:spPr>
              <a:xfrm>
                <a:off x="2448" y="1056"/>
                <a:ext cx="432" cy="0"/>
              </a:xfrm>
              <a:prstGeom prst="straightConnector1">
                <a:avLst/>
              </a:prstGeom>
              <a:noFill/>
              <a:ln w="19050" cap="flat" cmpd="sng">
                <a:solidFill>
                  <a:schemeClr val="dk1"/>
                </a:solidFill>
                <a:prstDash val="solid"/>
                <a:round/>
                <a:headEnd type="none" w="med" len="med"/>
                <a:tailEnd type="none" w="med" len="med"/>
              </a:ln>
            </p:spPr>
          </p:cxnSp>
        </p:grpSp>
        <p:grpSp>
          <p:nvGrpSpPr>
            <p:cNvPr id="161" name="Google Shape;161;p23"/>
            <p:cNvGrpSpPr/>
            <p:nvPr/>
          </p:nvGrpSpPr>
          <p:grpSpPr>
            <a:xfrm>
              <a:off x="3552825" y="1752602"/>
              <a:ext cx="2057400" cy="868363"/>
              <a:chOff x="2238" y="1104"/>
              <a:chExt cx="1296" cy="547"/>
            </a:xfrm>
          </p:grpSpPr>
          <p:sp>
            <p:nvSpPr>
              <p:cNvPr id="162" name="Google Shape;162;p23"/>
              <p:cNvSpPr txBox="1"/>
              <p:nvPr/>
            </p:nvSpPr>
            <p:spPr>
              <a:xfrm>
                <a:off x="2238" y="1133"/>
                <a:ext cx="1296"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2    </a:t>
                </a:r>
                <a:br>
                  <a:rPr lang="en-US" sz="1400" b="0" i="0" u="none" strike="noStrike" cap="none">
                    <a:solidFill>
                      <a:srgbClr val="000000"/>
                    </a:solidFill>
                    <a:latin typeface="Courier New"/>
                    <a:ea typeface="Courier New"/>
                    <a:cs typeface="Courier New"/>
                    <a:sym typeface="Courier New"/>
                  </a:rPr>
                </a:br>
                <a:r>
                  <a:rPr lang="en-US" sz="1400" b="0" i="0" u="none" strike="noStrike" cap="none">
                    <a:solidFill>
                      <a:srgbClr val="000000"/>
                    </a:solidFill>
                    <a:latin typeface="Courier New"/>
                    <a:ea typeface="Courier New"/>
                    <a:cs typeface="Courier New"/>
                    <a:sym typeface="Courier New"/>
                  </a:rPr>
                  <a:t>   31   0</a:t>
                </a:r>
                <a:endParaRPr sz="1400" b="0" i="0" u="none" strike="noStrike" cap="none" baseline="-25000">
                  <a:solidFill>
                    <a:srgbClr val="000000"/>
                  </a:solidFill>
                  <a:latin typeface="Courier New"/>
                  <a:ea typeface="Courier New"/>
                  <a:cs typeface="Courier New"/>
                  <a:sym typeface="Courier New"/>
                </a:endParaRPr>
              </a:p>
            </p:txBody>
          </p:sp>
          <p:cxnSp>
            <p:nvCxnSpPr>
              <p:cNvPr id="163" name="Google Shape;163;p23"/>
              <p:cNvCxnSpPr/>
              <p:nvPr/>
            </p:nvCxnSpPr>
            <p:spPr>
              <a:xfrm>
                <a:off x="2448" y="1104"/>
                <a:ext cx="0" cy="192"/>
              </a:xfrm>
              <a:prstGeom prst="straightConnector1">
                <a:avLst/>
              </a:prstGeom>
              <a:noFill/>
              <a:ln w="19050" cap="flat" cmpd="sng">
                <a:solidFill>
                  <a:schemeClr val="dk1"/>
                </a:solidFill>
                <a:prstDash val="solid"/>
                <a:round/>
                <a:headEnd type="none" w="med" len="med"/>
                <a:tailEnd type="none" w="med" len="med"/>
              </a:ln>
            </p:spPr>
          </p:cxnSp>
          <p:cxnSp>
            <p:nvCxnSpPr>
              <p:cNvPr id="164" name="Google Shape;164;p23"/>
              <p:cNvCxnSpPr/>
              <p:nvPr/>
            </p:nvCxnSpPr>
            <p:spPr>
              <a:xfrm>
                <a:off x="2448" y="1296"/>
                <a:ext cx="432" cy="0"/>
              </a:xfrm>
              <a:prstGeom prst="straightConnector1">
                <a:avLst/>
              </a:prstGeom>
              <a:noFill/>
              <a:ln w="19050" cap="flat" cmpd="sng">
                <a:solidFill>
                  <a:schemeClr val="dk1"/>
                </a:solidFill>
                <a:prstDash val="solid"/>
                <a:round/>
                <a:headEnd type="none" w="med" len="med"/>
                <a:tailEnd type="none" w="med" len="med"/>
              </a:ln>
            </p:spPr>
          </p:cxnSp>
        </p:grpSp>
        <p:grpSp>
          <p:nvGrpSpPr>
            <p:cNvPr id="165" name="Google Shape;165;p23"/>
            <p:cNvGrpSpPr/>
            <p:nvPr/>
          </p:nvGrpSpPr>
          <p:grpSpPr>
            <a:xfrm>
              <a:off x="3543300" y="2133601"/>
              <a:ext cx="2057400" cy="868363"/>
              <a:chOff x="2232" y="1344"/>
              <a:chExt cx="1296" cy="547"/>
            </a:xfrm>
          </p:grpSpPr>
          <p:sp>
            <p:nvSpPr>
              <p:cNvPr id="166" name="Google Shape;166;p23"/>
              <p:cNvSpPr txBox="1"/>
              <p:nvPr/>
            </p:nvSpPr>
            <p:spPr>
              <a:xfrm>
                <a:off x="2232" y="1373"/>
                <a:ext cx="1296"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2    </a:t>
                </a:r>
                <a:br>
                  <a:rPr lang="en-US" sz="1400" b="0" i="0" u="none" strike="noStrike" cap="none">
                    <a:solidFill>
                      <a:srgbClr val="000000"/>
                    </a:solidFill>
                    <a:latin typeface="Courier New"/>
                    <a:ea typeface="Courier New"/>
                    <a:cs typeface="Courier New"/>
                    <a:sym typeface="Courier New"/>
                  </a:rPr>
                </a:br>
                <a:r>
                  <a:rPr lang="en-US" sz="1400" b="0" i="0" u="none" strike="noStrike" cap="none">
                    <a:solidFill>
                      <a:srgbClr val="000000"/>
                    </a:solidFill>
                    <a:latin typeface="Courier New"/>
                    <a:ea typeface="Courier New"/>
                    <a:cs typeface="Courier New"/>
                    <a:sym typeface="Courier New"/>
                  </a:rPr>
                  <a:t>   15   1</a:t>
                </a:r>
                <a:endParaRPr sz="1400" b="0" i="0" u="none" strike="noStrike" cap="none" baseline="-25000">
                  <a:solidFill>
                    <a:srgbClr val="000000"/>
                  </a:solidFill>
                  <a:latin typeface="Courier New"/>
                  <a:ea typeface="Courier New"/>
                  <a:cs typeface="Courier New"/>
                  <a:sym typeface="Courier New"/>
                </a:endParaRPr>
              </a:p>
            </p:txBody>
          </p:sp>
          <p:cxnSp>
            <p:nvCxnSpPr>
              <p:cNvPr id="167" name="Google Shape;167;p23"/>
              <p:cNvCxnSpPr/>
              <p:nvPr/>
            </p:nvCxnSpPr>
            <p:spPr>
              <a:xfrm>
                <a:off x="2448" y="1344"/>
                <a:ext cx="0" cy="192"/>
              </a:xfrm>
              <a:prstGeom prst="straightConnector1">
                <a:avLst/>
              </a:prstGeom>
              <a:noFill/>
              <a:ln w="19050" cap="flat" cmpd="sng">
                <a:solidFill>
                  <a:schemeClr val="dk1"/>
                </a:solidFill>
                <a:prstDash val="solid"/>
                <a:round/>
                <a:headEnd type="none" w="med" len="med"/>
                <a:tailEnd type="none" w="med" len="med"/>
              </a:ln>
            </p:spPr>
          </p:cxnSp>
          <p:cxnSp>
            <p:nvCxnSpPr>
              <p:cNvPr id="168" name="Google Shape;168;p23"/>
              <p:cNvCxnSpPr/>
              <p:nvPr/>
            </p:nvCxnSpPr>
            <p:spPr>
              <a:xfrm>
                <a:off x="2448" y="1536"/>
                <a:ext cx="432" cy="0"/>
              </a:xfrm>
              <a:prstGeom prst="straightConnector1">
                <a:avLst/>
              </a:prstGeom>
              <a:noFill/>
              <a:ln w="19050" cap="flat" cmpd="sng">
                <a:solidFill>
                  <a:schemeClr val="dk1"/>
                </a:solidFill>
                <a:prstDash val="solid"/>
                <a:round/>
                <a:headEnd type="none" w="med" len="med"/>
                <a:tailEnd type="none" w="med" len="med"/>
              </a:ln>
            </p:spPr>
          </p:cxnSp>
        </p:grpSp>
        <p:grpSp>
          <p:nvGrpSpPr>
            <p:cNvPr id="169" name="Google Shape;169;p23"/>
            <p:cNvGrpSpPr/>
            <p:nvPr/>
          </p:nvGrpSpPr>
          <p:grpSpPr>
            <a:xfrm>
              <a:off x="3517900" y="2527302"/>
              <a:ext cx="2057400" cy="877888"/>
              <a:chOff x="618" y="2160"/>
              <a:chExt cx="1296" cy="553"/>
            </a:xfrm>
          </p:grpSpPr>
          <p:sp>
            <p:nvSpPr>
              <p:cNvPr id="170" name="Google Shape;170;p23"/>
              <p:cNvSpPr txBox="1"/>
              <p:nvPr/>
            </p:nvSpPr>
            <p:spPr>
              <a:xfrm>
                <a:off x="618" y="2195"/>
                <a:ext cx="1296"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2    </a:t>
                </a:r>
                <a:br>
                  <a:rPr lang="en-US" sz="1400" b="0" i="0" u="none" strike="noStrike" cap="none">
                    <a:solidFill>
                      <a:srgbClr val="000000"/>
                    </a:solidFill>
                    <a:latin typeface="Courier New"/>
                    <a:ea typeface="Courier New"/>
                    <a:cs typeface="Courier New"/>
                    <a:sym typeface="Courier New"/>
                  </a:rPr>
                </a:br>
                <a:r>
                  <a:rPr lang="en-US" sz="1400" b="0" i="0" u="none" strike="noStrike" cap="none">
                    <a:solidFill>
                      <a:srgbClr val="000000"/>
                    </a:solidFill>
                    <a:latin typeface="Courier New"/>
                    <a:ea typeface="Courier New"/>
                    <a:cs typeface="Courier New"/>
                    <a:sym typeface="Courier New"/>
                  </a:rPr>
                  <a:t>    7   1</a:t>
                </a:r>
                <a:endParaRPr sz="1400" b="0" i="0" u="none" strike="noStrike" cap="none" baseline="-25000">
                  <a:solidFill>
                    <a:srgbClr val="000000"/>
                  </a:solidFill>
                  <a:latin typeface="Courier New"/>
                  <a:ea typeface="Courier New"/>
                  <a:cs typeface="Courier New"/>
                  <a:sym typeface="Courier New"/>
                </a:endParaRPr>
              </a:p>
            </p:txBody>
          </p:sp>
          <p:cxnSp>
            <p:nvCxnSpPr>
              <p:cNvPr id="171" name="Google Shape;171;p23"/>
              <p:cNvCxnSpPr/>
              <p:nvPr/>
            </p:nvCxnSpPr>
            <p:spPr>
              <a:xfrm>
                <a:off x="864" y="2160"/>
                <a:ext cx="0" cy="192"/>
              </a:xfrm>
              <a:prstGeom prst="straightConnector1">
                <a:avLst/>
              </a:prstGeom>
              <a:noFill/>
              <a:ln w="19050" cap="flat" cmpd="sng">
                <a:solidFill>
                  <a:schemeClr val="dk1"/>
                </a:solidFill>
                <a:prstDash val="solid"/>
                <a:round/>
                <a:headEnd type="none" w="med" len="med"/>
                <a:tailEnd type="none" w="med" len="med"/>
              </a:ln>
            </p:spPr>
          </p:cxnSp>
          <p:cxnSp>
            <p:nvCxnSpPr>
              <p:cNvPr id="172" name="Google Shape;172;p23"/>
              <p:cNvCxnSpPr/>
              <p:nvPr/>
            </p:nvCxnSpPr>
            <p:spPr>
              <a:xfrm>
                <a:off x="864" y="2352"/>
                <a:ext cx="432" cy="0"/>
              </a:xfrm>
              <a:prstGeom prst="straightConnector1">
                <a:avLst/>
              </a:prstGeom>
              <a:noFill/>
              <a:ln w="19050" cap="flat" cmpd="sng">
                <a:solidFill>
                  <a:schemeClr val="dk1"/>
                </a:solidFill>
                <a:prstDash val="solid"/>
                <a:round/>
                <a:headEnd type="none" w="med" len="med"/>
                <a:tailEnd type="none" w="med" len="med"/>
              </a:ln>
            </p:spPr>
          </p:cxnSp>
        </p:grpSp>
        <p:grpSp>
          <p:nvGrpSpPr>
            <p:cNvPr id="173" name="Google Shape;173;p23"/>
            <p:cNvGrpSpPr/>
            <p:nvPr/>
          </p:nvGrpSpPr>
          <p:grpSpPr>
            <a:xfrm>
              <a:off x="3559175" y="2922590"/>
              <a:ext cx="2057400" cy="868363"/>
              <a:chOff x="2232" y="1831"/>
              <a:chExt cx="1296" cy="547"/>
            </a:xfrm>
          </p:grpSpPr>
          <p:sp>
            <p:nvSpPr>
              <p:cNvPr id="174" name="Google Shape;174;p23"/>
              <p:cNvSpPr txBox="1"/>
              <p:nvPr/>
            </p:nvSpPr>
            <p:spPr>
              <a:xfrm>
                <a:off x="2232" y="1860"/>
                <a:ext cx="1296"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2    </a:t>
                </a:r>
                <a:br>
                  <a:rPr lang="en-US" sz="1400" b="0" i="0" u="none" strike="noStrike" cap="none">
                    <a:solidFill>
                      <a:srgbClr val="000000"/>
                    </a:solidFill>
                    <a:latin typeface="Courier New"/>
                    <a:ea typeface="Courier New"/>
                    <a:cs typeface="Courier New"/>
                    <a:sym typeface="Courier New"/>
                  </a:rPr>
                </a:br>
                <a:r>
                  <a:rPr lang="en-US" sz="1400" b="0" i="0" u="none" strike="noStrike" cap="none">
                    <a:solidFill>
                      <a:srgbClr val="000000"/>
                    </a:solidFill>
                    <a:latin typeface="Courier New"/>
                    <a:ea typeface="Courier New"/>
                    <a:cs typeface="Courier New"/>
                    <a:sym typeface="Courier New"/>
                  </a:rPr>
                  <a:t>    3   1</a:t>
                </a:r>
                <a:endParaRPr sz="1400" b="0" i="0" u="none" strike="noStrike" cap="none" baseline="-25000">
                  <a:solidFill>
                    <a:srgbClr val="000000"/>
                  </a:solidFill>
                  <a:latin typeface="Courier New"/>
                  <a:ea typeface="Courier New"/>
                  <a:cs typeface="Courier New"/>
                  <a:sym typeface="Courier New"/>
                </a:endParaRPr>
              </a:p>
            </p:txBody>
          </p:sp>
          <p:cxnSp>
            <p:nvCxnSpPr>
              <p:cNvPr id="175" name="Google Shape;175;p23"/>
              <p:cNvCxnSpPr/>
              <p:nvPr/>
            </p:nvCxnSpPr>
            <p:spPr>
              <a:xfrm>
                <a:off x="2448" y="1831"/>
                <a:ext cx="0" cy="192"/>
              </a:xfrm>
              <a:prstGeom prst="straightConnector1">
                <a:avLst/>
              </a:prstGeom>
              <a:noFill/>
              <a:ln w="19050" cap="flat" cmpd="sng">
                <a:solidFill>
                  <a:schemeClr val="dk1"/>
                </a:solidFill>
                <a:prstDash val="solid"/>
                <a:round/>
                <a:headEnd type="none" w="med" len="med"/>
                <a:tailEnd type="none" w="med" len="med"/>
              </a:ln>
            </p:spPr>
          </p:cxnSp>
          <p:cxnSp>
            <p:nvCxnSpPr>
              <p:cNvPr id="176" name="Google Shape;176;p23"/>
              <p:cNvCxnSpPr/>
              <p:nvPr/>
            </p:nvCxnSpPr>
            <p:spPr>
              <a:xfrm>
                <a:off x="2448" y="2023"/>
                <a:ext cx="432" cy="0"/>
              </a:xfrm>
              <a:prstGeom prst="straightConnector1">
                <a:avLst/>
              </a:prstGeom>
              <a:noFill/>
              <a:ln w="19050" cap="flat" cmpd="sng">
                <a:solidFill>
                  <a:schemeClr val="dk1"/>
                </a:solidFill>
                <a:prstDash val="solid"/>
                <a:round/>
                <a:headEnd type="none" w="med" len="med"/>
                <a:tailEnd type="none" w="med" len="med"/>
              </a:ln>
            </p:spPr>
          </p:cxnSp>
        </p:grpSp>
        <p:grpSp>
          <p:nvGrpSpPr>
            <p:cNvPr id="177" name="Google Shape;177;p23"/>
            <p:cNvGrpSpPr/>
            <p:nvPr/>
          </p:nvGrpSpPr>
          <p:grpSpPr>
            <a:xfrm>
              <a:off x="3549650" y="3268663"/>
              <a:ext cx="2057400" cy="863600"/>
              <a:chOff x="2226" y="3001"/>
              <a:chExt cx="1296" cy="544"/>
            </a:xfrm>
          </p:grpSpPr>
          <p:sp>
            <p:nvSpPr>
              <p:cNvPr id="178" name="Google Shape;178;p23"/>
              <p:cNvSpPr txBox="1"/>
              <p:nvPr/>
            </p:nvSpPr>
            <p:spPr>
              <a:xfrm>
                <a:off x="2226" y="3027"/>
                <a:ext cx="1296" cy="5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2    </a:t>
                </a:r>
                <a:br>
                  <a:rPr lang="en-US" sz="1400" b="0" i="0" u="none" strike="noStrike" cap="none">
                    <a:solidFill>
                      <a:srgbClr val="000000"/>
                    </a:solidFill>
                    <a:latin typeface="Courier New"/>
                    <a:ea typeface="Courier New"/>
                    <a:cs typeface="Courier New"/>
                    <a:sym typeface="Courier New"/>
                  </a:rPr>
                </a:br>
                <a:r>
                  <a:rPr lang="en-US" sz="1400" b="0" i="0" u="none" strike="noStrike" cap="none">
                    <a:solidFill>
                      <a:srgbClr val="000000"/>
                    </a:solidFill>
                    <a:latin typeface="Courier New"/>
                    <a:ea typeface="Courier New"/>
                    <a:cs typeface="Courier New"/>
                    <a:sym typeface="Courier New"/>
                  </a:rPr>
                  <a:t>    1   1</a:t>
                </a:r>
                <a:endParaRPr sz="1400" b="0" i="0" u="none" strike="noStrike" cap="none" baseline="-25000">
                  <a:solidFill>
                    <a:srgbClr val="000000"/>
                  </a:solidFill>
                  <a:latin typeface="Courier New"/>
                  <a:ea typeface="Courier New"/>
                  <a:cs typeface="Courier New"/>
                  <a:sym typeface="Courier New"/>
                </a:endParaRPr>
              </a:p>
            </p:txBody>
          </p:sp>
          <p:cxnSp>
            <p:nvCxnSpPr>
              <p:cNvPr id="179" name="Google Shape;179;p23"/>
              <p:cNvCxnSpPr/>
              <p:nvPr/>
            </p:nvCxnSpPr>
            <p:spPr>
              <a:xfrm>
                <a:off x="2448" y="3001"/>
                <a:ext cx="0" cy="192"/>
              </a:xfrm>
              <a:prstGeom prst="straightConnector1">
                <a:avLst/>
              </a:prstGeom>
              <a:noFill/>
              <a:ln w="19050" cap="flat" cmpd="sng">
                <a:solidFill>
                  <a:schemeClr val="dk1"/>
                </a:solidFill>
                <a:prstDash val="solid"/>
                <a:round/>
                <a:headEnd type="none" w="med" len="med"/>
                <a:tailEnd type="none" w="med" len="med"/>
              </a:ln>
            </p:spPr>
          </p:cxnSp>
          <p:cxnSp>
            <p:nvCxnSpPr>
              <p:cNvPr id="180" name="Google Shape;180;p23"/>
              <p:cNvCxnSpPr/>
              <p:nvPr/>
            </p:nvCxnSpPr>
            <p:spPr>
              <a:xfrm>
                <a:off x="2448" y="3216"/>
                <a:ext cx="432" cy="0"/>
              </a:xfrm>
              <a:prstGeom prst="straightConnector1">
                <a:avLst/>
              </a:prstGeom>
              <a:noFill/>
              <a:ln w="19050" cap="flat" cmpd="sng">
                <a:solidFill>
                  <a:schemeClr val="dk1"/>
                </a:solidFill>
                <a:prstDash val="solid"/>
                <a:round/>
                <a:headEnd type="none" w="med" len="med"/>
                <a:tailEnd type="none" w="med" len="med"/>
              </a:ln>
            </p:spPr>
          </p:cxnSp>
        </p:grpSp>
        <p:sp>
          <p:nvSpPr>
            <p:cNvPr id="181" name="Google Shape;181;p23"/>
            <p:cNvSpPr txBox="1"/>
            <p:nvPr/>
          </p:nvSpPr>
          <p:spPr>
            <a:xfrm>
              <a:off x="3533136" y="3752273"/>
              <a:ext cx="2057400" cy="262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Courier New"/>
                <a:ea typeface="Courier New"/>
                <a:cs typeface="Courier New"/>
                <a:sym typeface="Courier New"/>
              </a:endParaRPr>
            </a:p>
          </p:txBody>
        </p:sp>
        <p:sp>
          <p:nvSpPr>
            <p:cNvPr id="182" name="Google Shape;182;p23"/>
            <p:cNvSpPr txBox="1"/>
            <p:nvPr/>
          </p:nvSpPr>
          <p:spPr>
            <a:xfrm>
              <a:off x="4997450" y="4446062"/>
              <a:ext cx="3276600"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125</a:t>
              </a:r>
              <a:r>
                <a:rPr lang="en-US" sz="1400" b="0" i="0" u="none" strike="noStrike" cap="none" baseline="-25000">
                  <a:solidFill>
                    <a:srgbClr val="000000"/>
                  </a:solidFill>
                  <a:latin typeface="Courier New"/>
                  <a:ea typeface="Courier New"/>
                  <a:cs typeface="Courier New"/>
                  <a:sym typeface="Courier New"/>
                </a:rPr>
                <a:t>10</a:t>
              </a:r>
              <a:r>
                <a:rPr lang="en-US" sz="1400" b="0" i="0" u="none" strike="noStrike" cap="none">
                  <a:solidFill>
                    <a:srgbClr val="000000"/>
                  </a:solidFill>
                  <a:latin typeface="Courier New"/>
                  <a:ea typeface="Courier New"/>
                  <a:cs typeface="Courier New"/>
                  <a:sym typeface="Courier New"/>
                </a:rPr>
                <a:t> = 1111101</a:t>
              </a:r>
              <a:r>
                <a:rPr lang="en-US" sz="1400" b="0" i="0" u="none" strike="noStrike" cap="none" baseline="-25000">
                  <a:solidFill>
                    <a:srgbClr val="000000"/>
                  </a:solidFill>
                  <a:latin typeface="Courier New"/>
                  <a:ea typeface="Courier New"/>
                  <a:cs typeface="Courier New"/>
                  <a:sym typeface="Courier New"/>
                </a:rPr>
                <a:t>2</a:t>
              </a:r>
              <a:endParaRPr/>
            </a:p>
          </p:txBody>
        </p:sp>
        <p:sp>
          <p:nvSpPr>
            <p:cNvPr id="183" name="Google Shape;183;p23"/>
            <p:cNvSpPr/>
            <p:nvPr/>
          </p:nvSpPr>
          <p:spPr>
            <a:xfrm>
              <a:off x="5454650" y="1828801"/>
              <a:ext cx="2167116" cy="2748455"/>
            </a:xfrm>
            <a:custGeom>
              <a:avLst/>
              <a:gdLst/>
              <a:ahLst/>
              <a:cxnLst/>
              <a:rect l="l" t="t" r="r" b="b"/>
              <a:pathLst>
                <a:path w="1776" h="2064" extrusionOk="0">
                  <a:moveTo>
                    <a:pt x="0" y="0"/>
                  </a:moveTo>
                  <a:cubicBezTo>
                    <a:pt x="173" y="68"/>
                    <a:pt x="740" y="64"/>
                    <a:pt x="1036" y="408"/>
                  </a:cubicBezTo>
                  <a:cubicBezTo>
                    <a:pt x="1332" y="752"/>
                    <a:pt x="1622" y="1719"/>
                    <a:pt x="1776" y="2064"/>
                  </a:cubicBezTo>
                </a:path>
              </a:pathLst>
            </a:custGeom>
            <a:noFill/>
            <a:ln w="57150" cap="flat" cmpd="sng">
              <a:solidFill>
                <a:srgbClr val="CC0000"/>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Decimal to Hexadecimal</a:t>
            </a:r>
            <a:endParaRPr/>
          </a:p>
        </p:txBody>
      </p:sp>
      <p:sp>
        <p:nvSpPr>
          <p:cNvPr id="189" name="Google Shape;189;p24"/>
          <p:cNvSpPr txBox="1"/>
          <p:nvPr/>
        </p:nvSpPr>
        <p:spPr>
          <a:xfrm>
            <a:off x="304800" y="1371600"/>
            <a:ext cx="2895600"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1234</a:t>
            </a:r>
            <a:r>
              <a:rPr lang="en-US" sz="1400" b="0" i="0" u="none" strike="noStrike" cap="none" baseline="-25000">
                <a:solidFill>
                  <a:srgbClr val="000000"/>
                </a:solidFill>
                <a:latin typeface="Courier New"/>
                <a:ea typeface="Courier New"/>
                <a:cs typeface="Courier New"/>
                <a:sym typeface="Courier New"/>
              </a:rPr>
              <a:t>10</a:t>
            </a:r>
            <a:r>
              <a:rPr lang="en-US" sz="1400" b="0" i="0" u="none" strike="noStrike" cap="none">
                <a:solidFill>
                  <a:srgbClr val="000000"/>
                </a:solidFill>
                <a:latin typeface="Courier New"/>
                <a:ea typeface="Courier New"/>
                <a:cs typeface="Courier New"/>
                <a:sym typeface="Courier New"/>
              </a:rPr>
              <a:t> = ?</a:t>
            </a:r>
            <a:r>
              <a:rPr lang="en-US" sz="1400" b="0" i="0" u="none" strike="noStrike" cap="none" baseline="-25000">
                <a:solidFill>
                  <a:srgbClr val="000000"/>
                </a:solidFill>
                <a:latin typeface="Courier New"/>
                <a:ea typeface="Courier New"/>
                <a:cs typeface="Courier New"/>
                <a:sym typeface="Courier New"/>
              </a:rPr>
              <a:t>16</a:t>
            </a:r>
            <a:endParaRPr/>
          </a:p>
        </p:txBody>
      </p:sp>
      <p:sp>
        <p:nvSpPr>
          <p:cNvPr id="190" name="Google Shape;190;p24"/>
          <p:cNvSpPr txBox="1"/>
          <p:nvPr/>
        </p:nvSpPr>
        <p:spPr>
          <a:xfrm>
            <a:off x="6019800" y="5029200"/>
            <a:ext cx="2895600" cy="45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ourier New"/>
                <a:ea typeface="Courier New"/>
                <a:cs typeface="Courier New"/>
                <a:sym typeface="Courier New"/>
              </a:rPr>
              <a:t>1234</a:t>
            </a:r>
            <a:r>
              <a:rPr lang="en-US" sz="1400" b="0" i="0" u="none" strike="noStrike" cap="none" baseline="-25000">
                <a:solidFill>
                  <a:srgbClr val="000000"/>
                </a:solidFill>
                <a:latin typeface="Courier New"/>
                <a:ea typeface="Courier New"/>
                <a:cs typeface="Courier New"/>
                <a:sym typeface="Courier New"/>
              </a:rPr>
              <a:t>10</a:t>
            </a:r>
            <a:r>
              <a:rPr lang="en-US" sz="1400" b="0" i="0" u="none" strike="noStrike" cap="none">
                <a:solidFill>
                  <a:srgbClr val="000000"/>
                </a:solidFill>
                <a:latin typeface="Courier New"/>
                <a:ea typeface="Courier New"/>
                <a:cs typeface="Courier New"/>
                <a:sym typeface="Courier New"/>
              </a:rPr>
              <a:t> = 4D2</a:t>
            </a:r>
            <a:r>
              <a:rPr lang="en-US" sz="1400" b="0" i="0" u="none" strike="noStrike" cap="none" baseline="-25000">
                <a:solidFill>
                  <a:srgbClr val="000000"/>
                </a:solidFill>
                <a:latin typeface="Courier New"/>
                <a:ea typeface="Courier New"/>
                <a:cs typeface="Courier New"/>
                <a:sym typeface="Courier New"/>
              </a:rPr>
              <a:t>16</a:t>
            </a:r>
            <a:endParaRPr/>
          </a:p>
        </p:txBody>
      </p:sp>
      <p:sp>
        <p:nvSpPr>
          <p:cNvPr id="191" name="Google Shape;191;p24"/>
          <p:cNvSpPr/>
          <p:nvPr/>
        </p:nvSpPr>
        <p:spPr>
          <a:xfrm>
            <a:off x="5660231" y="2830010"/>
            <a:ext cx="2395538" cy="2211387"/>
          </a:xfrm>
          <a:custGeom>
            <a:avLst/>
            <a:gdLst/>
            <a:ahLst/>
            <a:cxnLst/>
            <a:rect l="l" t="t" r="r" b="b"/>
            <a:pathLst>
              <a:path w="1509" h="1393" extrusionOk="0">
                <a:moveTo>
                  <a:pt x="0" y="75"/>
                </a:moveTo>
                <a:cubicBezTo>
                  <a:pt x="173" y="99"/>
                  <a:pt x="787" y="0"/>
                  <a:pt x="1038" y="220"/>
                </a:cubicBezTo>
                <a:cubicBezTo>
                  <a:pt x="1302" y="436"/>
                  <a:pt x="1411" y="1149"/>
                  <a:pt x="1509" y="1393"/>
                </a:cubicBezTo>
              </a:path>
            </a:pathLst>
          </a:custGeom>
          <a:noFill/>
          <a:ln w="57150" cap="flat" cmpd="sng">
            <a:solidFill>
              <a:srgbClr val="CC0000"/>
            </a:solidFill>
            <a:prstDash val="solid"/>
            <a:round/>
            <a:headEnd type="none" w="sm" len="sm"/>
            <a:tailEnd type="none" w="sm" len="sm"/>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92" name="Google Shape;192;p24"/>
          <p:cNvGrpSpPr/>
          <p:nvPr/>
        </p:nvGrpSpPr>
        <p:grpSpPr>
          <a:xfrm>
            <a:off x="3276600" y="2352675"/>
            <a:ext cx="3581400" cy="1593850"/>
            <a:chOff x="2064" y="1482"/>
            <a:chExt cx="2256" cy="1004"/>
          </a:xfrm>
        </p:grpSpPr>
        <p:sp>
          <p:nvSpPr>
            <p:cNvPr id="193" name="Google Shape;193;p24"/>
            <p:cNvSpPr txBox="1"/>
            <p:nvPr/>
          </p:nvSpPr>
          <p:spPr>
            <a:xfrm>
              <a:off x="2064" y="1482"/>
              <a:ext cx="1555" cy="518"/>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None/>
              </a:pPr>
              <a:r>
                <a:rPr lang="en-US" sz="2400" b="0" i="0" u="none" strike="noStrike" cap="none">
                  <a:solidFill>
                    <a:schemeClr val="dk1"/>
                  </a:solidFill>
                  <a:latin typeface="Courier New"/>
                  <a:ea typeface="Courier New"/>
                  <a:cs typeface="Courier New"/>
                  <a:sym typeface="Courier New"/>
                </a:rPr>
                <a:t>16  1234</a:t>
              </a:r>
              <a:endParaRPr/>
            </a:p>
            <a:p>
              <a:pPr marL="457200" marR="0" lvl="0" indent="-457200" algn="l" rtl="0">
                <a:lnSpc>
                  <a:spcPct val="100000"/>
                </a:lnSpc>
                <a:spcBef>
                  <a:spcPts val="0"/>
                </a:spcBef>
                <a:spcAft>
                  <a:spcPts val="0"/>
                </a:spcAft>
                <a:buNone/>
              </a:pPr>
              <a:r>
                <a:rPr lang="en-US" sz="2400" b="0" i="0" u="none" strike="noStrike" cap="none">
                  <a:solidFill>
                    <a:schemeClr val="dk1"/>
                  </a:solidFill>
                  <a:latin typeface="Courier New"/>
                  <a:ea typeface="Courier New"/>
                  <a:cs typeface="Courier New"/>
                  <a:sym typeface="Courier New"/>
                </a:rPr>
                <a:t>      77   2</a:t>
              </a:r>
              <a:endParaRPr/>
            </a:p>
          </p:txBody>
        </p:sp>
        <p:cxnSp>
          <p:nvCxnSpPr>
            <p:cNvPr id="194" name="Google Shape;194;p24"/>
            <p:cNvCxnSpPr/>
            <p:nvPr/>
          </p:nvCxnSpPr>
          <p:spPr>
            <a:xfrm>
              <a:off x="2488" y="1536"/>
              <a:ext cx="0" cy="192"/>
            </a:xfrm>
            <a:prstGeom prst="straightConnector1">
              <a:avLst/>
            </a:prstGeom>
            <a:noFill/>
            <a:ln w="19050" cap="flat" cmpd="sng">
              <a:solidFill>
                <a:schemeClr val="dk1"/>
              </a:solidFill>
              <a:prstDash val="solid"/>
              <a:round/>
              <a:headEnd type="none" w="med" len="med"/>
              <a:tailEnd type="none" w="med" len="med"/>
            </a:ln>
          </p:spPr>
        </p:cxnSp>
        <p:cxnSp>
          <p:nvCxnSpPr>
            <p:cNvPr id="195" name="Google Shape;195;p24"/>
            <p:cNvCxnSpPr/>
            <p:nvPr/>
          </p:nvCxnSpPr>
          <p:spPr>
            <a:xfrm>
              <a:off x="2488" y="1728"/>
              <a:ext cx="672" cy="0"/>
            </a:xfrm>
            <a:prstGeom prst="straightConnector1">
              <a:avLst/>
            </a:prstGeom>
            <a:noFill/>
            <a:ln w="19050" cap="flat" cmpd="sng">
              <a:solidFill>
                <a:schemeClr val="dk1"/>
              </a:solidFill>
              <a:prstDash val="solid"/>
              <a:round/>
              <a:headEnd type="none" w="med" len="med"/>
              <a:tailEnd type="none" w="med" len="med"/>
            </a:ln>
          </p:spPr>
        </p:cxnSp>
        <p:grpSp>
          <p:nvGrpSpPr>
            <p:cNvPr id="196" name="Google Shape;196;p24"/>
            <p:cNvGrpSpPr/>
            <p:nvPr/>
          </p:nvGrpSpPr>
          <p:grpSpPr>
            <a:xfrm>
              <a:off x="2084" y="1726"/>
              <a:ext cx="2236" cy="518"/>
              <a:chOff x="2084" y="1726"/>
              <a:chExt cx="2236" cy="518"/>
            </a:xfrm>
          </p:grpSpPr>
          <p:sp>
            <p:nvSpPr>
              <p:cNvPr id="197" name="Google Shape;197;p24"/>
              <p:cNvSpPr txBox="1"/>
              <p:nvPr/>
            </p:nvSpPr>
            <p:spPr>
              <a:xfrm>
                <a:off x="2084" y="1726"/>
                <a:ext cx="2236" cy="518"/>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None/>
                </a:pPr>
                <a:r>
                  <a:rPr lang="en-US" sz="2400" b="0" i="0" u="none" strike="noStrike" cap="none">
                    <a:solidFill>
                      <a:schemeClr val="dk1"/>
                    </a:solidFill>
                    <a:latin typeface="Courier New"/>
                    <a:ea typeface="Courier New"/>
                    <a:cs typeface="Courier New"/>
                    <a:sym typeface="Courier New"/>
                  </a:rPr>
                  <a:t>16</a:t>
                </a:r>
                <a:endParaRPr/>
              </a:p>
              <a:p>
                <a:pPr marL="457200" marR="0" lvl="0" indent="-457200" algn="l" rtl="0">
                  <a:lnSpc>
                    <a:spcPct val="100000"/>
                  </a:lnSpc>
                  <a:spcBef>
                    <a:spcPts val="0"/>
                  </a:spcBef>
                  <a:spcAft>
                    <a:spcPts val="0"/>
                  </a:spcAft>
                  <a:buNone/>
                </a:pPr>
                <a:r>
                  <a:rPr lang="en-US" sz="2400" b="0" i="0" u="none" strike="noStrike" cap="none">
                    <a:solidFill>
                      <a:schemeClr val="dk1"/>
                    </a:solidFill>
                    <a:latin typeface="Courier New"/>
                    <a:ea typeface="Courier New"/>
                    <a:cs typeface="Courier New"/>
                    <a:sym typeface="Courier New"/>
                  </a:rPr>
                  <a:t>       4   13 = D</a:t>
                </a:r>
                <a:endParaRPr/>
              </a:p>
            </p:txBody>
          </p:sp>
          <p:cxnSp>
            <p:nvCxnSpPr>
              <p:cNvPr id="198" name="Google Shape;198;p24"/>
              <p:cNvCxnSpPr/>
              <p:nvPr/>
            </p:nvCxnSpPr>
            <p:spPr>
              <a:xfrm>
                <a:off x="2478" y="1780"/>
                <a:ext cx="1" cy="192"/>
              </a:xfrm>
              <a:prstGeom prst="straightConnector1">
                <a:avLst/>
              </a:prstGeom>
              <a:noFill/>
              <a:ln w="19050" cap="flat" cmpd="sng">
                <a:solidFill>
                  <a:schemeClr val="dk1"/>
                </a:solidFill>
                <a:prstDash val="solid"/>
                <a:round/>
                <a:headEnd type="none" w="med" len="med"/>
                <a:tailEnd type="none" w="med" len="med"/>
              </a:ln>
            </p:spPr>
          </p:cxnSp>
          <p:cxnSp>
            <p:nvCxnSpPr>
              <p:cNvPr id="199" name="Google Shape;199;p24"/>
              <p:cNvCxnSpPr/>
              <p:nvPr/>
            </p:nvCxnSpPr>
            <p:spPr>
              <a:xfrm>
                <a:off x="2478" y="1966"/>
                <a:ext cx="654" cy="1"/>
              </a:xfrm>
              <a:prstGeom prst="straightConnector1">
                <a:avLst/>
              </a:prstGeom>
              <a:noFill/>
              <a:ln w="19050" cap="flat" cmpd="sng">
                <a:solidFill>
                  <a:schemeClr val="dk1"/>
                </a:solidFill>
                <a:prstDash val="solid"/>
                <a:round/>
                <a:headEnd type="none" w="med" len="med"/>
                <a:tailEnd type="none" w="med" len="med"/>
              </a:ln>
            </p:spPr>
          </p:cxnSp>
        </p:grpSp>
        <p:grpSp>
          <p:nvGrpSpPr>
            <p:cNvPr id="200" name="Google Shape;200;p24"/>
            <p:cNvGrpSpPr/>
            <p:nvPr/>
          </p:nvGrpSpPr>
          <p:grpSpPr>
            <a:xfrm>
              <a:off x="2084" y="1968"/>
              <a:ext cx="2236" cy="518"/>
              <a:chOff x="2084" y="1726"/>
              <a:chExt cx="2236" cy="518"/>
            </a:xfrm>
          </p:grpSpPr>
          <p:sp>
            <p:nvSpPr>
              <p:cNvPr id="201" name="Google Shape;201;p24"/>
              <p:cNvSpPr txBox="1"/>
              <p:nvPr/>
            </p:nvSpPr>
            <p:spPr>
              <a:xfrm>
                <a:off x="2084" y="1726"/>
                <a:ext cx="2236" cy="518"/>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None/>
                </a:pPr>
                <a:r>
                  <a:rPr lang="en-US" sz="2400" b="0" i="0" u="none" strike="noStrike" cap="none">
                    <a:solidFill>
                      <a:schemeClr val="dk1"/>
                    </a:solidFill>
                    <a:latin typeface="Courier New"/>
                    <a:ea typeface="Courier New"/>
                    <a:cs typeface="Courier New"/>
                    <a:sym typeface="Courier New"/>
                  </a:rPr>
                  <a:t>16</a:t>
                </a:r>
                <a:endParaRPr/>
              </a:p>
              <a:p>
                <a:pPr marL="457200" marR="0" lvl="0" indent="-457200" algn="l" rtl="0">
                  <a:lnSpc>
                    <a:spcPct val="100000"/>
                  </a:lnSpc>
                  <a:spcBef>
                    <a:spcPts val="0"/>
                  </a:spcBef>
                  <a:spcAft>
                    <a:spcPts val="0"/>
                  </a:spcAft>
                  <a:buNone/>
                </a:pPr>
                <a:r>
                  <a:rPr lang="en-US" sz="2400" b="0" i="0" u="none" strike="noStrike" cap="none">
                    <a:solidFill>
                      <a:schemeClr val="dk1"/>
                    </a:solidFill>
                    <a:latin typeface="Courier New"/>
                    <a:ea typeface="Courier New"/>
                    <a:cs typeface="Courier New"/>
                    <a:sym typeface="Courier New"/>
                  </a:rPr>
                  <a:t>       0   4</a:t>
                </a:r>
                <a:endParaRPr/>
              </a:p>
            </p:txBody>
          </p:sp>
          <p:cxnSp>
            <p:nvCxnSpPr>
              <p:cNvPr id="202" name="Google Shape;202;p24"/>
              <p:cNvCxnSpPr/>
              <p:nvPr/>
            </p:nvCxnSpPr>
            <p:spPr>
              <a:xfrm>
                <a:off x="2478" y="1780"/>
                <a:ext cx="1" cy="192"/>
              </a:xfrm>
              <a:prstGeom prst="straightConnector1">
                <a:avLst/>
              </a:prstGeom>
              <a:noFill/>
              <a:ln w="19050" cap="flat" cmpd="sng">
                <a:solidFill>
                  <a:schemeClr val="dk1"/>
                </a:solidFill>
                <a:prstDash val="solid"/>
                <a:round/>
                <a:headEnd type="none" w="med" len="med"/>
                <a:tailEnd type="none" w="med" len="med"/>
              </a:ln>
            </p:spPr>
          </p:cxnSp>
          <p:cxnSp>
            <p:nvCxnSpPr>
              <p:cNvPr id="203" name="Google Shape;203;p24"/>
              <p:cNvCxnSpPr/>
              <p:nvPr/>
            </p:nvCxnSpPr>
            <p:spPr>
              <a:xfrm>
                <a:off x="2478" y="1966"/>
                <a:ext cx="654" cy="1"/>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xEl>
                                              <p:pRg st="0" end="0"/>
                                            </p:txEl>
                                          </p:spTgt>
                                        </p:tgtEl>
                                        <p:attrNameLst>
                                          <p:attrName>style.visibility</p:attrName>
                                        </p:attrNameLst>
                                      </p:cBhvr>
                                      <p:to>
                                        <p:strVal val="visible"/>
                                      </p:to>
                                    </p:set>
                                    <p:animEffect transition="in" filter="fade">
                                      <p:cBhvr>
                                        <p:cTn id="12" dur="500"/>
                                        <p:tgtEl>
                                          <p:spTgt spid="1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420624" y="2140014"/>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a:t>Converting Hexadecimal to Binary and Vice Versa</a:t>
            </a:r>
            <a:endParaRPr sz="3959"/>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Hexadecimal to Binary</a:t>
            </a:r>
            <a:endParaRPr/>
          </a:p>
        </p:txBody>
      </p:sp>
      <p:sp>
        <p:nvSpPr>
          <p:cNvPr id="214" name="Google Shape;214;p26"/>
          <p:cNvSpPr txBox="1"/>
          <p:nvPr/>
        </p:nvSpPr>
        <p:spPr>
          <a:xfrm>
            <a:off x="209935" y="1590679"/>
            <a:ext cx="8934065" cy="5509160"/>
          </a:xfrm>
          <a:prstGeom prst="rect">
            <a:avLst/>
          </a:prstGeom>
          <a:noFill/>
          <a:ln>
            <a:noFill/>
          </a:ln>
        </p:spPr>
        <p:txBody>
          <a:bodyPr spcFirstLastPara="1" wrap="square" lIns="91425" tIns="45700" rIns="91425" bIns="45700" anchor="t" anchorCtr="0">
            <a:spAutoFit/>
          </a:bodyPr>
          <a:lstStyle/>
          <a:p>
            <a:pPr marL="0" marR="0" lvl="0" indent="-203200" algn="just" rtl="0">
              <a:lnSpc>
                <a:spcPct val="10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Calibri"/>
                <a:ea typeface="Calibri"/>
                <a:cs typeface="Calibri"/>
                <a:sym typeface="Calibri"/>
              </a:rPr>
              <a:t>We know that the largest digit in hexadecimal is F, and this digit requires </a:t>
            </a:r>
            <a:r>
              <a:rPr lang="en-US" sz="3200" b="0" i="0" u="none" strike="noStrike" cap="none" dirty="0" smtClean="0">
                <a:solidFill>
                  <a:srgbClr val="000000"/>
                </a:solidFill>
                <a:latin typeface="Calibri"/>
                <a:ea typeface="Calibri"/>
                <a:cs typeface="Calibri"/>
                <a:sym typeface="Calibri"/>
              </a:rPr>
              <a:t>4 bits </a:t>
            </a:r>
            <a:r>
              <a:rPr lang="en-US" sz="3200" b="0" i="0" u="none" strike="noStrike" cap="none" dirty="0">
                <a:solidFill>
                  <a:srgbClr val="000000"/>
                </a:solidFill>
                <a:latin typeface="Calibri"/>
                <a:ea typeface="Calibri"/>
                <a:cs typeface="Calibri"/>
                <a:sym typeface="Calibri"/>
              </a:rPr>
              <a:t>for </a:t>
            </a:r>
            <a:r>
              <a:rPr lang="en-US" sz="3200" b="0" i="0" u="none" strike="noStrike" cap="none" dirty="0" smtClean="0">
                <a:solidFill>
                  <a:srgbClr val="000000"/>
                </a:solidFill>
                <a:latin typeface="Calibri"/>
                <a:ea typeface="Calibri"/>
                <a:cs typeface="Calibri"/>
                <a:sym typeface="Calibri"/>
              </a:rPr>
              <a:t>binary representation</a:t>
            </a:r>
            <a:r>
              <a:rPr lang="en-US" sz="3200" b="0" i="0" u="none" strike="noStrike" cap="none" dirty="0">
                <a:solidFill>
                  <a:srgbClr val="000000"/>
                </a:solidFill>
                <a:latin typeface="Calibri"/>
                <a:ea typeface="Calibri"/>
                <a:cs typeface="Calibri"/>
                <a:sym typeface="Calibri"/>
              </a:rPr>
              <a:t>.</a:t>
            </a:r>
            <a:endParaRPr dirty="0"/>
          </a:p>
          <a:p>
            <a:pPr marL="0" marR="0" lvl="0" indent="0" algn="just"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Calibri"/>
              <a:ea typeface="Calibri"/>
              <a:cs typeface="Calibri"/>
              <a:sym typeface="Calibri"/>
            </a:endParaRPr>
          </a:p>
          <a:p>
            <a:pPr marL="0" marR="0" lvl="0" indent="-203200" algn="just" rtl="0">
              <a:lnSpc>
                <a:spcPct val="100000"/>
              </a:lnSpc>
              <a:spcBef>
                <a:spcPts val="0"/>
              </a:spcBef>
              <a:spcAft>
                <a:spcPts val="0"/>
              </a:spcAft>
              <a:buClr>
                <a:srgbClr val="000000"/>
              </a:buClr>
              <a:buSzPts val="3200"/>
              <a:buFont typeface="Arial"/>
              <a:buChar char="•"/>
            </a:pPr>
            <a:r>
              <a:rPr lang="en-US" sz="3200" b="0" i="0" u="none" strike="noStrike" cap="none" dirty="0" smtClean="0">
                <a:solidFill>
                  <a:srgbClr val="000000"/>
                </a:solidFill>
                <a:latin typeface="Calibri"/>
                <a:ea typeface="Calibri"/>
                <a:cs typeface="Calibri"/>
                <a:sym typeface="Calibri"/>
              </a:rPr>
              <a:t>So, </a:t>
            </a:r>
            <a:r>
              <a:rPr lang="en-US" sz="3200" b="0" i="0" u="none" strike="noStrike" cap="none" dirty="0">
                <a:solidFill>
                  <a:srgbClr val="000000"/>
                </a:solidFill>
                <a:latin typeface="Calibri"/>
                <a:ea typeface="Calibri"/>
                <a:cs typeface="Calibri"/>
                <a:sym typeface="Calibri"/>
              </a:rPr>
              <a:t>find 4-digit binary value of each hexadecimal digit.</a:t>
            </a:r>
            <a:endParaRPr dirty="0"/>
          </a:p>
          <a:p>
            <a:pPr marL="0" marR="0" lvl="0" indent="0" algn="just"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Calibri"/>
              <a:ea typeface="Calibri"/>
              <a:cs typeface="Calibri"/>
              <a:sym typeface="Calibri"/>
            </a:endParaRPr>
          </a:p>
          <a:p>
            <a:pPr marL="0" marR="0" lvl="0" indent="-203200" algn="just" rtl="0">
              <a:lnSpc>
                <a:spcPct val="100000"/>
              </a:lnSpc>
              <a:spcBef>
                <a:spcPts val="0"/>
              </a:spcBef>
              <a:spcAft>
                <a:spcPts val="0"/>
              </a:spcAft>
              <a:buClr>
                <a:srgbClr val="000000"/>
              </a:buClr>
              <a:buSzPts val="3200"/>
              <a:buFont typeface="Arial"/>
              <a:buChar char="•"/>
            </a:pPr>
            <a:r>
              <a:rPr lang="en-US" sz="3200" b="0" i="0" u="none" strike="noStrike" cap="none" dirty="0">
                <a:solidFill>
                  <a:srgbClr val="000000"/>
                </a:solidFill>
                <a:latin typeface="Calibri"/>
                <a:ea typeface="Calibri"/>
                <a:cs typeface="Calibri"/>
                <a:sym typeface="Calibri"/>
              </a:rPr>
              <a:t>The binary equivalent of the hexadecimal number is simply the concatenation of 4-digit binary values of all digits in order.</a:t>
            </a:r>
            <a:endParaRPr sz="32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32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Conversion Chart</a:t>
            </a:r>
            <a:endParaRPr/>
          </a:p>
        </p:txBody>
      </p:sp>
      <p:graphicFrame>
        <p:nvGraphicFramePr>
          <p:cNvPr id="220" name="Google Shape;220;p27"/>
          <p:cNvGraphicFramePr/>
          <p:nvPr/>
        </p:nvGraphicFramePr>
        <p:xfrm>
          <a:off x="2096086" y="1482893"/>
          <a:ext cx="3492475" cy="4710225"/>
        </p:xfrm>
        <a:graphic>
          <a:graphicData uri="http://schemas.openxmlformats.org/drawingml/2006/table">
            <a:tbl>
              <a:tblPr firstRow="1">
                <a:noFill/>
                <a:tableStyleId>{8D827064-B6A5-450F-8F59-0B6C9E1AEB2F}</a:tableStyleId>
              </a:tblPr>
              <a:tblGrid>
                <a:gridCol w="1165225"/>
                <a:gridCol w="1163625"/>
                <a:gridCol w="1163625"/>
              </a:tblGrid>
              <a:tr h="304800">
                <a:tc>
                  <a:txBody>
                    <a:bodyPr/>
                    <a:lstStyle/>
                    <a:p>
                      <a:pPr marL="0" marR="0" lvl="0" indent="0" algn="ctr" rtl="0">
                        <a:lnSpc>
                          <a:spcPct val="100000"/>
                        </a:lnSpc>
                        <a:spcBef>
                          <a:spcPts val="0"/>
                        </a:spcBef>
                        <a:spcAft>
                          <a:spcPts val="0"/>
                        </a:spcAft>
                        <a:buClr>
                          <a:srgbClr val="0000FF"/>
                        </a:buClr>
                        <a:buSzPts val="1800"/>
                        <a:buFont typeface="Noto Sans Symbols"/>
                        <a:buNone/>
                      </a:pPr>
                      <a:r>
                        <a:rPr lang="en-US" sz="2000" u="none" strike="noStrike" cap="none"/>
                        <a:t>Decimal</a:t>
                      </a:r>
                      <a:endParaRPr sz="2000" b="0" i="0" u="none" strike="noStrike" cap="none">
                        <a:solidFill>
                          <a:srgbClr val="FFFF00"/>
                        </a:solidFill>
                        <a:latin typeface="Times New Roman"/>
                        <a:ea typeface="Times New Roman"/>
                        <a:cs typeface="Times New Roman"/>
                        <a:sym typeface="Times New Roman"/>
                      </a:endParaRPr>
                    </a:p>
                  </a:txBody>
                  <a:tcPr marL="0" marR="0" marT="0" marB="0" anchor="ctr"/>
                </a:tc>
                <a:tc>
                  <a:txBody>
                    <a:bodyPr/>
                    <a:lstStyle/>
                    <a:p>
                      <a:pPr marL="0" marR="0" lvl="0" indent="0" algn="ctr" rtl="0">
                        <a:lnSpc>
                          <a:spcPct val="100000"/>
                        </a:lnSpc>
                        <a:spcBef>
                          <a:spcPts val="0"/>
                        </a:spcBef>
                        <a:spcAft>
                          <a:spcPts val="0"/>
                        </a:spcAft>
                        <a:buClr>
                          <a:srgbClr val="0000FF"/>
                        </a:buClr>
                        <a:buSzPts val="1800"/>
                        <a:buFont typeface="Noto Sans Symbols"/>
                        <a:buNone/>
                      </a:pPr>
                      <a:r>
                        <a:rPr lang="en-US" sz="2000" u="none" strike="noStrike" cap="none"/>
                        <a:t>Binary</a:t>
                      </a:r>
                      <a:endParaRPr sz="2000" b="0" i="0" u="none" strike="noStrike" cap="none">
                        <a:solidFill>
                          <a:srgbClr val="FFFF00"/>
                        </a:solidFill>
                        <a:latin typeface="Times New Roman"/>
                        <a:ea typeface="Times New Roman"/>
                        <a:cs typeface="Times New Roman"/>
                        <a:sym typeface="Times New Roman"/>
                      </a:endParaRPr>
                    </a:p>
                  </a:txBody>
                  <a:tcPr marL="0" marR="0" marT="0" marB="0" anchor="ctr"/>
                </a:tc>
                <a:tc>
                  <a:txBody>
                    <a:bodyPr/>
                    <a:lstStyle/>
                    <a:p>
                      <a:pPr marL="0" marR="0" lvl="0" indent="0" algn="ctr" rtl="0">
                        <a:lnSpc>
                          <a:spcPct val="100000"/>
                        </a:lnSpc>
                        <a:spcBef>
                          <a:spcPts val="0"/>
                        </a:spcBef>
                        <a:spcAft>
                          <a:spcPts val="0"/>
                        </a:spcAft>
                        <a:buClr>
                          <a:srgbClr val="0000FF"/>
                        </a:buClr>
                        <a:buSzPts val="1800"/>
                        <a:buFont typeface="Noto Sans Symbols"/>
                        <a:buNone/>
                      </a:pPr>
                      <a:r>
                        <a:rPr lang="en-US" sz="2000" u="none" strike="noStrike" cap="none"/>
                        <a:t>Hex</a:t>
                      </a:r>
                      <a:endParaRPr sz="2000" b="0" i="0" u="none" strike="noStrike" cap="none">
                        <a:solidFill>
                          <a:srgbClr val="FFFF00"/>
                        </a:solidFill>
                        <a:latin typeface="Times New Roman"/>
                        <a:ea typeface="Times New Roman"/>
                        <a:cs typeface="Times New Roman"/>
                        <a:sym typeface="Times New Roman"/>
                      </a:endParaRPr>
                    </a:p>
                  </a:txBody>
                  <a:tcPr marL="0" marR="0" marT="0" marB="0" anchor="ctr"/>
                </a:tc>
              </a:tr>
              <a:tr h="276225">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0000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0001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6225">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02</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0010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2</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03</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0011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3</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04</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0100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4</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6225">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05</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0101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5</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06</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0110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6</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6225">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07</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0111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7</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08</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1000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8</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6225">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09</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1001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9</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1010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A</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1011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B</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6225">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12</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1100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C</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13</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1101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D</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6225">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14</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1110</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E</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r>
              <a:tr h="274650">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15</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1111</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1440"/>
                        <a:buFont typeface="Noto Sans Symbols"/>
                        <a:buNone/>
                      </a:pPr>
                      <a:r>
                        <a:rPr lang="en-US" sz="1600" u="none" strike="noStrike" cap="none"/>
                        <a:t>F</a:t>
                      </a:r>
                      <a:endParaRPr sz="1600" b="0" i="0" u="none" strike="noStrike" cap="none">
                        <a:solidFill>
                          <a:schemeClr val="dk1"/>
                        </a:solidFill>
                        <a:latin typeface="Times New Roman"/>
                        <a:ea typeface="Times New Roman"/>
                        <a:cs typeface="Times New Roman"/>
                        <a:sym typeface="Times New Roman"/>
                      </a:endParaRPr>
                    </a:p>
                  </a:txBody>
                  <a:tcPr marL="0" marR="0" marT="0" marB="0" anchor="ctr" anchorCtr="1">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Hexadecimal to Binary</a:t>
            </a:r>
            <a:endParaRPr/>
          </a:p>
        </p:txBody>
      </p:sp>
      <p:sp>
        <p:nvSpPr>
          <p:cNvPr id="226" name="Google Shape;22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b="1"/>
              <a:t>Example</a:t>
            </a:r>
            <a:endParaRPr b="1"/>
          </a:p>
        </p:txBody>
      </p:sp>
      <p:grpSp>
        <p:nvGrpSpPr>
          <p:cNvPr id="227" name="Google Shape;227;p28"/>
          <p:cNvGrpSpPr/>
          <p:nvPr/>
        </p:nvGrpSpPr>
        <p:grpSpPr>
          <a:xfrm>
            <a:off x="1680972" y="2789722"/>
            <a:ext cx="5377448" cy="2905352"/>
            <a:chOff x="1790700" y="2040021"/>
            <a:chExt cx="5377448" cy="2905352"/>
          </a:xfrm>
        </p:grpSpPr>
        <p:sp>
          <p:nvSpPr>
            <p:cNvPr id="228" name="Google Shape;228;p28"/>
            <p:cNvSpPr txBox="1"/>
            <p:nvPr/>
          </p:nvSpPr>
          <p:spPr>
            <a:xfrm>
              <a:off x="1790700" y="2040021"/>
              <a:ext cx="20574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Courier New"/>
                  <a:ea typeface="Courier New"/>
                  <a:cs typeface="Courier New"/>
                  <a:sym typeface="Courier New"/>
                </a:rPr>
                <a:t>10AF</a:t>
              </a:r>
              <a:r>
                <a:rPr lang="en-US" sz="2000" b="0" i="0" u="none" strike="noStrike" cap="none" baseline="-25000">
                  <a:solidFill>
                    <a:srgbClr val="000000"/>
                  </a:solidFill>
                  <a:latin typeface="Courier New"/>
                  <a:ea typeface="Courier New"/>
                  <a:cs typeface="Courier New"/>
                  <a:sym typeface="Courier New"/>
                </a:rPr>
                <a:t>16</a:t>
              </a:r>
              <a:r>
                <a:rPr lang="en-US" sz="2000" b="0" i="0" u="none" strike="noStrike" cap="none">
                  <a:solidFill>
                    <a:srgbClr val="000000"/>
                  </a:solidFill>
                  <a:latin typeface="Courier New"/>
                  <a:ea typeface="Courier New"/>
                  <a:cs typeface="Courier New"/>
                  <a:sym typeface="Courier New"/>
                </a:rPr>
                <a:t> = ?</a:t>
              </a:r>
              <a:r>
                <a:rPr lang="en-US" sz="2000" b="0" i="0" u="none" strike="noStrike" cap="none" baseline="-25000">
                  <a:solidFill>
                    <a:srgbClr val="000000"/>
                  </a:solidFill>
                  <a:latin typeface="Courier New"/>
                  <a:ea typeface="Courier New"/>
                  <a:cs typeface="Courier New"/>
                  <a:sym typeface="Courier New"/>
                </a:rPr>
                <a:t>2</a:t>
              </a:r>
              <a:endParaRPr/>
            </a:p>
          </p:txBody>
        </p:sp>
        <p:grpSp>
          <p:nvGrpSpPr>
            <p:cNvPr id="229" name="Google Shape;229;p28"/>
            <p:cNvGrpSpPr/>
            <p:nvPr/>
          </p:nvGrpSpPr>
          <p:grpSpPr>
            <a:xfrm>
              <a:off x="2819400" y="2667000"/>
              <a:ext cx="3810000" cy="1552575"/>
              <a:chOff x="2208" y="1680"/>
              <a:chExt cx="2400" cy="978"/>
            </a:xfrm>
          </p:grpSpPr>
          <p:sp>
            <p:nvSpPr>
              <p:cNvPr id="230" name="Google Shape;230;p28"/>
              <p:cNvSpPr txBox="1"/>
              <p:nvPr/>
            </p:nvSpPr>
            <p:spPr>
              <a:xfrm>
                <a:off x="2208" y="1680"/>
                <a:ext cx="2400" cy="978"/>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None/>
                </a:pPr>
                <a:r>
                  <a:rPr lang="en-US" sz="2400" b="0" i="0" u="none" strike="noStrike" cap="none">
                    <a:solidFill>
                      <a:schemeClr val="dk1"/>
                    </a:solidFill>
                    <a:latin typeface="Courier New"/>
                    <a:ea typeface="Courier New"/>
                    <a:cs typeface="Courier New"/>
                    <a:sym typeface="Courier New"/>
                  </a:rPr>
                  <a:t> 1    0    A    F</a:t>
                </a:r>
                <a:endParaRPr/>
              </a:p>
              <a:p>
                <a:pPr marL="457200" marR="0" lvl="0" indent="-457200" algn="l" rtl="0">
                  <a:lnSpc>
                    <a:spcPct val="100000"/>
                  </a:lnSpc>
                  <a:spcBef>
                    <a:spcPts val="1200"/>
                  </a:spcBef>
                  <a:spcAft>
                    <a:spcPts val="0"/>
                  </a:spcAft>
                  <a:buNone/>
                </a:pPr>
                <a:endParaRPr sz="2400" b="0" i="0" u="none" strike="noStrike" cap="none">
                  <a:solidFill>
                    <a:schemeClr val="dk1"/>
                  </a:solidFill>
                  <a:latin typeface="Courier New"/>
                  <a:ea typeface="Courier New"/>
                  <a:cs typeface="Courier New"/>
                  <a:sym typeface="Courier New"/>
                </a:endParaRPr>
              </a:p>
              <a:p>
                <a:pPr marL="457200" marR="0" lvl="0" indent="-457200" algn="l" rtl="0">
                  <a:lnSpc>
                    <a:spcPct val="100000"/>
                  </a:lnSpc>
                  <a:spcBef>
                    <a:spcPts val="1200"/>
                  </a:spcBef>
                  <a:spcAft>
                    <a:spcPts val="0"/>
                  </a:spcAft>
                  <a:buNone/>
                </a:pPr>
                <a:r>
                  <a:rPr lang="en-US" sz="2400" b="0" i="0" u="none" strike="noStrike" cap="none">
                    <a:solidFill>
                      <a:schemeClr val="dk1"/>
                    </a:solidFill>
                    <a:latin typeface="Courier New"/>
                    <a:ea typeface="Courier New"/>
                    <a:cs typeface="Courier New"/>
                    <a:sym typeface="Courier New"/>
                  </a:rPr>
                  <a:t>0001 0000 1010 1111</a:t>
                </a:r>
                <a:endParaRPr/>
              </a:p>
            </p:txBody>
          </p:sp>
          <p:cxnSp>
            <p:nvCxnSpPr>
              <p:cNvPr id="231" name="Google Shape;231;p28"/>
              <p:cNvCxnSpPr/>
              <p:nvPr/>
            </p:nvCxnSpPr>
            <p:spPr>
              <a:xfrm>
                <a:off x="2448" y="1968"/>
                <a:ext cx="0" cy="384"/>
              </a:xfrm>
              <a:prstGeom prst="straightConnector1">
                <a:avLst/>
              </a:prstGeom>
              <a:noFill/>
              <a:ln w="57150" cap="flat" cmpd="sng">
                <a:solidFill>
                  <a:srgbClr val="7F7F7F"/>
                </a:solidFill>
                <a:prstDash val="solid"/>
                <a:round/>
                <a:headEnd type="none" w="med" len="med"/>
                <a:tailEnd type="triangle" w="med" len="med"/>
              </a:ln>
            </p:spPr>
          </p:cxnSp>
          <p:cxnSp>
            <p:nvCxnSpPr>
              <p:cNvPr id="232" name="Google Shape;232;p28"/>
              <p:cNvCxnSpPr/>
              <p:nvPr/>
            </p:nvCxnSpPr>
            <p:spPr>
              <a:xfrm>
                <a:off x="3024" y="1968"/>
                <a:ext cx="0" cy="384"/>
              </a:xfrm>
              <a:prstGeom prst="straightConnector1">
                <a:avLst/>
              </a:prstGeom>
              <a:noFill/>
              <a:ln w="57150" cap="flat" cmpd="sng">
                <a:solidFill>
                  <a:srgbClr val="7F7F7F"/>
                </a:solidFill>
                <a:prstDash val="solid"/>
                <a:round/>
                <a:headEnd type="none" w="med" len="med"/>
                <a:tailEnd type="triangle" w="med" len="med"/>
              </a:ln>
            </p:spPr>
          </p:cxnSp>
          <p:cxnSp>
            <p:nvCxnSpPr>
              <p:cNvPr id="233" name="Google Shape;233;p28"/>
              <p:cNvCxnSpPr/>
              <p:nvPr/>
            </p:nvCxnSpPr>
            <p:spPr>
              <a:xfrm>
                <a:off x="3600" y="1968"/>
                <a:ext cx="0" cy="384"/>
              </a:xfrm>
              <a:prstGeom prst="straightConnector1">
                <a:avLst/>
              </a:prstGeom>
              <a:noFill/>
              <a:ln w="57150" cap="flat" cmpd="sng">
                <a:solidFill>
                  <a:srgbClr val="7F7F7F"/>
                </a:solidFill>
                <a:prstDash val="solid"/>
                <a:round/>
                <a:headEnd type="none" w="med" len="med"/>
                <a:tailEnd type="triangle" w="med" len="med"/>
              </a:ln>
            </p:spPr>
          </p:cxnSp>
          <p:cxnSp>
            <p:nvCxnSpPr>
              <p:cNvPr id="234" name="Google Shape;234;p28"/>
              <p:cNvCxnSpPr/>
              <p:nvPr/>
            </p:nvCxnSpPr>
            <p:spPr>
              <a:xfrm>
                <a:off x="4224" y="1968"/>
                <a:ext cx="0" cy="384"/>
              </a:xfrm>
              <a:prstGeom prst="straightConnector1">
                <a:avLst/>
              </a:prstGeom>
              <a:noFill/>
              <a:ln w="57150" cap="flat" cmpd="sng">
                <a:solidFill>
                  <a:srgbClr val="7F7F7F"/>
                </a:solidFill>
                <a:prstDash val="solid"/>
                <a:round/>
                <a:headEnd type="none" w="med" len="med"/>
                <a:tailEnd type="triangle" w="med" len="med"/>
              </a:ln>
            </p:spPr>
          </p:cxnSp>
        </p:grpSp>
        <p:sp>
          <p:nvSpPr>
            <p:cNvPr id="235" name="Google Shape;235;p28"/>
            <p:cNvSpPr txBox="1"/>
            <p:nvPr/>
          </p:nvSpPr>
          <p:spPr>
            <a:xfrm>
              <a:off x="2367548" y="4545263"/>
              <a:ext cx="48006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Courier New"/>
                  <a:ea typeface="Courier New"/>
                  <a:cs typeface="Courier New"/>
                  <a:sym typeface="Courier New"/>
                </a:rPr>
                <a:t>10AF</a:t>
              </a:r>
              <a:r>
                <a:rPr lang="en-US" sz="2000" b="0" i="0" u="none" strike="noStrike" cap="none" baseline="-25000">
                  <a:solidFill>
                    <a:srgbClr val="000000"/>
                  </a:solidFill>
                  <a:latin typeface="Courier New"/>
                  <a:ea typeface="Courier New"/>
                  <a:cs typeface="Courier New"/>
                  <a:sym typeface="Courier New"/>
                </a:rPr>
                <a:t>16</a:t>
              </a:r>
              <a:r>
                <a:rPr lang="en-US" sz="2000" b="0" i="0" u="none" strike="noStrike" cap="none">
                  <a:solidFill>
                    <a:srgbClr val="000000"/>
                  </a:solidFill>
                  <a:latin typeface="Courier New"/>
                  <a:ea typeface="Courier New"/>
                  <a:cs typeface="Courier New"/>
                  <a:sym typeface="Courier New"/>
                </a:rPr>
                <a:t> = 0001000010101111</a:t>
              </a:r>
              <a:r>
                <a:rPr lang="en-US" sz="2000" b="0" i="0" u="none" strike="noStrike" cap="none" baseline="-25000">
                  <a:solidFill>
                    <a:srgbClr val="000000"/>
                  </a:solidFill>
                  <a:latin typeface="Courier New"/>
                  <a:ea typeface="Courier New"/>
                  <a:cs typeface="Courier New"/>
                  <a:sym typeface="Courier New"/>
                </a:rPr>
                <a:t>2</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Binary to Hexadecimal</a:t>
            </a:r>
            <a:endParaRPr/>
          </a:p>
        </p:txBody>
      </p:sp>
      <p:sp>
        <p:nvSpPr>
          <p:cNvPr id="241" name="Google Shape;24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Make Quadruplets of bits from right to left.</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Find the hexadecimal value of each quadruplet.</a:t>
            </a:r>
            <a:endParaRPr/>
          </a:p>
          <a:p>
            <a:pPr marL="457200" lvl="0" indent="-228600" algn="l" rtl="0">
              <a:lnSpc>
                <a:spcPct val="100000"/>
              </a:lnSpc>
              <a:spcBef>
                <a:spcPts val="360"/>
              </a:spcBef>
              <a:spcAft>
                <a:spcPts val="0"/>
              </a:spcAft>
              <a:buClr>
                <a:schemeClr val="dk1"/>
              </a:buClr>
              <a:buSzPts val="1800"/>
              <a:buNone/>
            </a:pPr>
            <a:endParaRPr/>
          </a:p>
          <a:p>
            <a:pPr marL="457200" lvl="0" indent="-342900" algn="l" rtl="0">
              <a:lnSpc>
                <a:spcPct val="100000"/>
              </a:lnSpc>
              <a:spcBef>
                <a:spcPts val="360"/>
              </a:spcBef>
              <a:spcAft>
                <a:spcPts val="0"/>
              </a:spcAft>
              <a:buClr>
                <a:schemeClr val="dk1"/>
              </a:buClr>
              <a:buSzPts val="1800"/>
              <a:buChar char="•"/>
            </a:pPr>
            <a:r>
              <a:rPr lang="en-US"/>
              <a:t>The final hexadecimal number is the concatenation of hex digits in order.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Binary to Hexadecimal</a:t>
            </a:r>
            <a:endParaRPr/>
          </a:p>
        </p:txBody>
      </p:sp>
      <p:sp>
        <p:nvSpPr>
          <p:cNvPr id="247" name="Google Shape;247;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b="1"/>
              <a:t>Example:</a:t>
            </a:r>
            <a:endParaRPr b="1"/>
          </a:p>
        </p:txBody>
      </p:sp>
      <p:pic>
        <p:nvPicPr>
          <p:cNvPr id="248" name="Google Shape;248;p30"/>
          <p:cNvPicPr preferRelativeResize="0"/>
          <p:nvPr/>
        </p:nvPicPr>
        <p:blipFill rotWithShape="1">
          <a:blip r:embed="rId3">
            <a:alphaModFix/>
          </a:blip>
          <a:srcRect/>
          <a:stretch/>
        </p:blipFill>
        <p:spPr>
          <a:xfrm>
            <a:off x="429768" y="2714672"/>
            <a:ext cx="8470900" cy="287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smtClean="0"/>
              <a:t>Number Systems</a:t>
            </a:r>
            <a:endParaRPr dirty="0"/>
          </a:p>
        </p:txBody>
      </p:sp>
      <p:graphicFrame>
        <p:nvGraphicFramePr>
          <p:cNvPr id="91" name="Google Shape;91;p2"/>
          <p:cNvGraphicFramePr/>
          <p:nvPr/>
        </p:nvGraphicFramePr>
        <p:xfrm>
          <a:off x="1524000" y="1397000"/>
          <a:ext cx="6096000" cy="4846370"/>
        </p:xfrm>
        <a:graphic>
          <a:graphicData uri="http://schemas.openxmlformats.org/drawingml/2006/table">
            <a:tbl>
              <a:tblPr firstRow="1" bandRow="1">
                <a:noFill/>
                <a:tableStyleId>{8D827064-B6A5-450F-8F59-0B6C9E1AEB2F}</a:tableStyleId>
              </a:tblPr>
              <a:tblGrid>
                <a:gridCol w="3048000"/>
                <a:gridCol w="3048000"/>
              </a:tblGrid>
              <a:tr h="813750">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t>Number System Name</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t>Number System and Description</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813750">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t>Decimal Number System</a:t>
                      </a:r>
                      <a:endParaRPr sz="1800" b="1"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🡪Base 10</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🡪Digits used: 0 to 9 </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813750">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t>Binary Number System</a:t>
                      </a:r>
                      <a:endParaRPr sz="18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🡪Base 2</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🡪Digits used : 0, 1</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813750">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t>Octal Number System</a:t>
                      </a:r>
                      <a:endParaRPr sz="18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🡪Base 8.</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🡪Digits used : 0 to 7</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r h="1057875">
                <a:tc>
                  <a:txBody>
                    <a:bodyPr/>
                    <a:lstStyle/>
                    <a:p>
                      <a:pPr marL="0" marR="0" lvl="0" indent="0" algn="l" rtl="0">
                        <a:lnSpc>
                          <a:spcPct val="100000"/>
                        </a:lnSpc>
                        <a:spcBef>
                          <a:spcPts val="0"/>
                        </a:spcBef>
                        <a:spcAft>
                          <a:spcPts val="0"/>
                        </a:spcAft>
                        <a:buClr>
                          <a:schemeClr val="dk1"/>
                        </a:buClr>
                        <a:buSzPts val="1800"/>
                        <a:buFont typeface="Calibri"/>
                        <a:buNone/>
                      </a:pPr>
                      <a:r>
                        <a:rPr lang="en-US" sz="1800" b="1" u="none" strike="noStrike" cap="none"/>
                        <a:t>Hexadecimal Number System</a:t>
                      </a:r>
                      <a:endParaRPr sz="18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🡪Base 16. </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🡪Digits used: 0 to 9, Letters used : A- F</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493776" y="2615502"/>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a:t>Representing Signed Binary Numbers in Computer Memory</a:t>
            </a:r>
            <a:endParaRPr sz="3959"/>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Signed Magnitude Representation</a:t>
            </a:r>
            <a:endParaRPr/>
          </a:p>
        </p:txBody>
      </p:sp>
      <p:sp>
        <p:nvSpPr>
          <p:cNvPr id="259" name="Google Shape;259;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just" rtl="0">
              <a:lnSpc>
                <a:spcPct val="80000"/>
              </a:lnSpc>
              <a:spcBef>
                <a:spcPts val="360"/>
              </a:spcBef>
              <a:spcAft>
                <a:spcPts val="0"/>
              </a:spcAft>
              <a:buClr>
                <a:schemeClr val="dk1"/>
              </a:buClr>
              <a:buSzPts val="1800"/>
              <a:buChar char="•"/>
            </a:pPr>
            <a:r>
              <a:rPr lang="en-US" sz="2960" dirty="0"/>
              <a:t>Signed binary numbers can be represented in computer memory by using the most significant bit as a signed bit. This representation is also called sign &amp; magnitude representation.</a:t>
            </a:r>
            <a:endParaRPr dirty="0"/>
          </a:p>
          <a:p>
            <a:pPr marL="457200" lvl="0" indent="-228600" algn="just" rtl="0">
              <a:lnSpc>
                <a:spcPct val="80000"/>
              </a:lnSpc>
              <a:spcBef>
                <a:spcPts val="360"/>
              </a:spcBef>
              <a:spcAft>
                <a:spcPts val="0"/>
              </a:spcAft>
              <a:buClr>
                <a:schemeClr val="dk1"/>
              </a:buClr>
              <a:buSzPts val="1800"/>
              <a:buNone/>
            </a:pPr>
            <a:endParaRPr sz="2960" dirty="0"/>
          </a:p>
          <a:p>
            <a:pPr marL="457200" lvl="0" indent="-342900" algn="just" rtl="0">
              <a:lnSpc>
                <a:spcPct val="80000"/>
              </a:lnSpc>
              <a:spcBef>
                <a:spcPts val="360"/>
              </a:spcBef>
              <a:spcAft>
                <a:spcPts val="0"/>
              </a:spcAft>
              <a:buClr>
                <a:schemeClr val="dk1"/>
              </a:buClr>
              <a:buSzPts val="1800"/>
              <a:buChar char="•"/>
            </a:pPr>
            <a:r>
              <a:rPr lang="en-US" sz="2960" dirty="0"/>
              <a:t>If the signed bit is on, the number is negative, and if the signed bit is off, the number is positive.</a:t>
            </a:r>
            <a:endParaRPr dirty="0"/>
          </a:p>
          <a:p>
            <a:pPr marL="457200" lvl="0" indent="-228600" algn="just" rtl="0">
              <a:lnSpc>
                <a:spcPct val="80000"/>
              </a:lnSpc>
              <a:spcBef>
                <a:spcPts val="360"/>
              </a:spcBef>
              <a:spcAft>
                <a:spcPts val="0"/>
              </a:spcAft>
              <a:buClr>
                <a:schemeClr val="dk1"/>
              </a:buClr>
              <a:buSzPts val="1800"/>
              <a:buNone/>
            </a:pPr>
            <a:endParaRPr sz="2960" dirty="0"/>
          </a:p>
          <a:p>
            <a:pPr marL="457200" lvl="0" indent="-342900" algn="just" rtl="0">
              <a:lnSpc>
                <a:spcPct val="80000"/>
              </a:lnSpc>
              <a:spcBef>
                <a:spcPts val="360"/>
              </a:spcBef>
              <a:spcAft>
                <a:spcPts val="0"/>
              </a:spcAft>
              <a:buClr>
                <a:schemeClr val="dk1"/>
              </a:buClr>
              <a:buSzPts val="1800"/>
              <a:buChar char="•"/>
            </a:pPr>
            <a:r>
              <a:rPr lang="en-US" sz="2960" b="1" dirty="0"/>
              <a:t>What is the total number of values that can be stored using this signed representation?</a:t>
            </a:r>
            <a:endParaRPr sz="296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animEffect transition="in" filter="fade">
                                      <p:cBhvr>
                                        <p:cTn id="7" dur="500"/>
                                        <p:tgtEl>
                                          <p:spTgt spid="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xEl>
                                              <p:pRg st="1" end="1"/>
                                            </p:txEl>
                                          </p:spTgt>
                                        </p:tgtEl>
                                        <p:attrNameLst>
                                          <p:attrName>style.visibility</p:attrName>
                                        </p:attrNameLst>
                                      </p:cBhvr>
                                      <p:to>
                                        <p:strVal val="visible"/>
                                      </p:to>
                                    </p:set>
                                    <p:animEffect transition="in" filter="fade">
                                      <p:cBhvr>
                                        <p:cTn id="12" dur="500"/>
                                        <p:tgtEl>
                                          <p:spTgt spid="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9">
                                            <p:txEl>
                                              <p:pRg st="2" end="2"/>
                                            </p:txEl>
                                          </p:spTgt>
                                        </p:tgtEl>
                                        <p:attrNameLst>
                                          <p:attrName>style.visibility</p:attrName>
                                        </p:attrNameLst>
                                      </p:cBhvr>
                                      <p:to>
                                        <p:strVal val="visible"/>
                                      </p:to>
                                    </p:set>
                                    <p:animEffect transition="in" filter="fade">
                                      <p:cBhvr>
                                        <p:cTn id="17" dur="500"/>
                                        <p:tgtEl>
                                          <p:spTgt spid="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9">
                                            <p:txEl>
                                              <p:pRg st="3" end="3"/>
                                            </p:txEl>
                                          </p:spTgt>
                                        </p:tgtEl>
                                        <p:attrNameLst>
                                          <p:attrName>style.visibility</p:attrName>
                                        </p:attrNameLst>
                                      </p:cBhvr>
                                      <p:to>
                                        <p:strVal val="visible"/>
                                      </p:to>
                                    </p:set>
                                    <p:animEffect transition="in" filter="fade">
                                      <p:cBhvr>
                                        <p:cTn id="22" dur="500"/>
                                        <p:tgtEl>
                                          <p:spTgt spid="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500"/>
                                        <p:tgtEl>
                                          <p:spTgt spid="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Signed Magnitude Representation</a:t>
            </a:r>
            <a:endParaRPr/>
          </a:p>
        </p:txBody>
      </p:sp>
      <p:sp>
        <p:nvSpPr>
          <p:cNvPr id="265" name="Google Shape;26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b="1"/>
              <a:t>Examples:</a:t>
            </a:r>
            <a:endParaRPr/>
          </a:p>
          <a:p>
            <a:pPr marL="457200" lvl="0" indent="-342900" algn="l" rtl="0">
              <a:lnSpc>
                <a:spcPct val="100000"/>
              </a:lnSpc>
              <a:spcBef>
                <a:spcPts val="360"/>
              </a:spcBef>
              <a:spcAft>
                <a:spcPts val="0"/>
              </a:spcAft>
              <a:buSzPts val="1800"/>
              <a:buNone/>
            </a:pPr>
            <a:endParaRPr/>
          </a:p>
          <a:p>
            <a:pPr marL="1371600" lvl="2" indent="-342900" algn="l" rtl="0">
              <a:lnSpc>
                <a:spcPct val="100000"/>
              </a:lnSpc>
              <a:spcBef>
                <a:spcPts val="360"/>
              </a:spcBef>
              <a:spcAft>
                <a:spcPts val="0"/>
              </a:spcAft>
              <a:buSzPts val="1800"/>
              <a:buChar char="•"/>
            </a:pPr>
            <a:r>
              <a:rPr lang="en-US"/>
              <a:t>(01101101)</a:t>
            </a:r>
            <a:r>
              <a:rPr lang="en-US" sz="1200" baseline="-25000"/>
              <a:t>2</a:t>
            </a:r>
            <a:r>
              <a:rPr lang="en-US"/>
              <a:t>         =           +(109)</a:t>
            </a:r>
            <a:r>
              <a:rPr lang="en-US" sz="1200" baseline="-25000"/>
              <a:t>10</a:t>
            </a:r>
            <a:endParaRPr/>
          </a:p>
          <a:p>
            <a:pPr marL="1371600" lvl="2" indent="-342900" algn="l" rtl="0">
              <a:lnSpc>
                <a:spcPct val="100000"/>
              </a:lnSpc>
              <a:spcBef>
                <a:spcPts val="360"/>
              </a:spcBef>
              <a:spcAft>
                <a:spcPts val="0"/>
              </a:spcAft>
              <a:buSzPts val="1800"/>
              <a:buChar char="•"/>
            </a:pPr>
            <a:r>
              <a:rPr lang="en-US"/>
              <a:t>(11101101)</a:t>
            </a:r>
            <a:r>
              <a:rPr lang="en-US" sz="1200" baseline="-25000"/>
              <a:t>2</a:t>
            </a:r>
            <a:r>
              <a:rPr lang="en-US"/>
              <a:t>         =           -(109)</a:t>
            </a:r>
            <a:r>
              <a:rPr lang="en-US" sz="1200" baseline="-25000"/>
              <a:t>10</a:t>
            </a:r>
            <a:endParaRPr sz="3200"/>
          </a:p>
          <a:p>
            <a:pPr marL="1371600" lvl="2" indent="-342900" algn="l" rtl="0">
              <a:lnSpc>
                <a:spcPct val="100000"/>
              </a:lnSpc>
              <a:spcBef>
                <a:spcPts val="360"/>
              </a:spcBef>
              <a:spcAft>
                <a:spcPts val="0"/>
              </a:spcAft>
              <a:buSzPts val="1800"/>
              <a:buChar char="•"/>
            </a:pPr>
            <a:r>
              <a:rPr lang="en-US"/>
              <a:t>(00101011)</a:t>
            </a:r>
            <a:r>
              <a:rPr lang="en-US" sz="1200" baseline="-25000"/>
              <a:t>2</a:t>
            </a:r>
            <a:r>
              <a:rPr lang="en-US"/>
              <a:t>         =            +(43)</a:t>
            </a:r>
            <a:r>
              <a:rPr lang="en-US" sz="1200" baseline="-25000"/>
              <a:t>10</a:t>
            </a:r>
            <a:endParaRPr/>
          </a:p>
          <a:p>
            <a:pPr marL="1371600" lvl="2" indent="-342900" algn="l" rtl="0">
              <a:lnSpc>
                <a:spcPct val="100000"/>
              </a:lnSpc>
              <a:spcBef>
                <a:spcPts val="360"/>
              </a:spcBef>
              <a:spcAft>
                <a:spcPts val="0"/>
              </a:spcAft>
              <a:buSzPts val="1800"/>
              <a:buChar char="•"/>
            </a:pPr>
            <a:r>
              <a:rPr lang="en-US"/>
              <a:t>(10101011)</a:t>
            </a:r>
            <a:r>
              <a:rPr lang="en-US" sz="1200" baseline="-25000"/>
              <a:t>2</a:t>
            </a:r>
            <a:r>
              <a:rPr lang="en-US"/>
              <a:t>         =            -(43)</a:t>
            </a:r>
            <a:r>
              <a:rPr lang="en-US" sz="1200" baseline="-25000"/>
              <a:t>10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Signed Magnitude Representation</a:t>
            </a:r>
            <a:endParaRPr/>
          </a:p>
        </p:txBody>
      </p:sp>
      <p:sp>
        <p:nvSpPr>
          <p:cNvPr id="271" name="Google Shape;27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457200" lvl="0" indent="-342900" algn="just" rtl="0">
              <a:lnSpc>
                <a:spcPct val="80000"/>
              </a:lnSpc>
              <a:spcBef>
                <a:spcPts val="360"/>
              </a:spcBef>
              <a:spcAft>
                <a:spcPts val="0"/>
              </a:spcAft>
              <a:buClr>
                <a:schemeClr val="dk1"/>
              </a:buClr>
              <a:buSzPts val="1800"/>
              <a:buChar char="•"/>
            </a:pPr>
            <a:r>
              <a:rPr lang="en-US" sz="2720" dirty="0"/>
              <a:t>Range of values for positive number: </a:t>
            </a:r>
            <a:endParaRPr dirty="0"/>
          </a:p>
          <a:p>
            <a:pPr marL="457200" lvl="0" indent="-342900" algn="just" rtl="0">
              <a:lnSpc>
                <a:spcPct val="80000"/>
              </a:lnSpc>
              <a:spcBef>
                <a:spcPts val="360"/>
              </a:spcBef>
              <a:spcAft>
                <a:spcPts val="0"/>
              </a:spcAft>
              <a:buSzPts val="1800"/>
              <a:buNone/>
            </a:pPr>
            <a:r>
              <a:rPr lang="en-US" sz="2720" dirty="0"/>
              <a:t>	1 to 127</a:t>
            </a:r>
            <a:endParaRPr dirty="0"/>
          </a:p>
          <a:p>
            <a:pPr marL="457200" lvl="0" indent="-342900" algn="just" rtl="0">
              <a:lnSpc>
                <a:spcPct val="80000"/>
              </a:lnSpc>
              <a:spcBef>
                <a:spcPts val="360"/>
              </a:spcBef>
              <a:spcAft>
                <a:spcPts val="0"/>
              </a:spcAft>
              <a:buSzPts val="1800"/>
              <a:buNone/>
            </a:pPr>
            <a:endParaRPr sz="2720" b="1" dirty="0"/>
          </a:p>
          <a:p>
            <a:pPr marL="457200" lvl="0" indent="-342900" algn="just" rtl="0">
              <a:lnSpc>
                <a:spcPct val="80000"/>
              </a:lnSpc>
              <a:spcBef>
                <a:spcPts val="360"/>
              </a:spcBef>
              <a:spcAft>
                <a:spcPts val="0"/>
              </a:spcAft>
              <a:buClr>
                <a:schemeClr val="dk1"/>
              </a:buClr>
              <a:buSzPts val="1800"/>
              <a:buChar char="•"/>
            </a:pPr>
            <a:r>
              <a:rPr lang="en-US" sz="2720" dirty="0"/>
              <a:t>Range of values for negative numbers: </a:t>
            </a:r>
            <a:endParaRPr dirty="0"/>
          </a:p>
          <a:p>
            <a:pPr marL="457200" lvl="0" indent="-342900" algn="just" rtl="0">
              <a:lnSpc>
                <a:spcPct val="80000"/>
              </a:lnSpc>
              <a:spcBef>
                <a:spcPts val="360"/>
              </a:spcBef>
              <a:spcAft>
                <a:spcPts val="0"/>
              </a:spcAft>
              <a:buSzPts val="1800"/>
              <a:buNone/>
            </a:pPr>
            <a:r>
              <a:rPr lang="en-US" sz="2720" dirty="0"/>
              <a:t>	-127 to -1.</a:t>
            </a:r>
            <a:endParaRPr dirty="0"/>
          </a:p>
          <a:p>
            <a:pPr marL="457200" lvl="0" indent="-342900" algn="just" rtl="0">
              <a:lnSpc>
                <a:spcPct val="80000"/>
              </a:lnSpc>
              <a:spcBef>
                <a:spcPts val="360"/>
              </a:spcBef>
              <a:spcAft>
                <a:spcPts val="0"/>
              </a:spcAft>
              <a:buSzPts val="1800"/>
              <a:buNone/>
            </a:pPr>
            <a:endParaRPr sz="2720" dirty="0"/>
          </a:p>
          <a:p>
            <a:pPr marL="457200" lvl="0" indent="-342900" algn="just" rtl="0">
              <a:lnSpc>
                <a:spcPct val="80000"/>
              </a:lnSpc>
              <a:spcBef>
                <a:spcPts val="360"/>
              </a:spcBef>
              <a:spcAft>
                <a:spcPts val="0"/>
              </a:spcAft>
              <a:buSzPts val="1800"/>
              <a:buNone/>
            </a:pPr>
            <a:r>
              <a:rPr lang="en-US" sz="2720" b="1" dirty="0"/>
              <a:t>Problem: </a:t>
            </a:r>
            <a:endParaRPr dirty="0"/>
          </a:p>
          <a:p>
            <a:pPr marL="457200" lvl="0" indent="-342900" algn="just" rtl="0">
              <a:lnSpc>
                <a:spcPct val="80000"/>
              </a:lnSpc>
              <a:spcBef>
                <a:spcPts val="360"/>
              </a:spcBef>
              <a:spcAft>
                <a:spcPts val="0"/>
              </a:spcAft>
              <a:buClr>
                <a:schemeClr val="dk1"/>
              </a:buClr>
              <a:buSzPts val="1800"/>
              <a:buChar char="•"/>
            </a:pPr>
            <a:r>
              <a:rPr lang="en-US" sz="2720" dirty="0"/>
              <a:t>Positive zero and negative zero.</a:t>
            </a:r>
            <a:endParaRPr dirty="0"/>
          </a:p>
          <a:p>
            <a:pPr marL="457200" lvl="0" indent="-228600" algn="just" rtl="0">
              <a:lnSpc>
                <a:spcPct val="80000"/>
              </a:lnSpc>
              <a:spcBef>
                <a:spcPts val="360"/>
              </a:spcBef>
              <a:spcAft>
                <a:spcPts val="0"/>
              </a:spcAft>
              <a:buClr>
                <a:schemeClr val="dk1"/>
              </a:buClr>
              <a:buSzPts val="1800"/>
              <a:buNone/>
            </a:pPr>
            <a:endParaRPr sz="2720" dirty="0"/>
          </a:p>
          <a:p>
            <a:pPr marL="457200" lvl="0" indent="-342900" algn="just" rtl="0">
              <a:lnSpc>
                <a:spcPct val="80000"/>
              </a:lnSpc>
              <a:spcBef>
                <a:spcPts val="360"/>
              </a:spcBef>
              <a:spcAft>
                <a:spcPts val="0"/>
              </a:spcAft>
              <a:buClr>
                <a:schemeClr val="dk1"/>
              </a:buClr>
              <a:buSzPts val="1800"/>
              <a:buChar char="•"/>
            </a:pPr>
            <a:r>
              <a:rPr lang="en-US" sz="2720" dirty="0"/>
              <a:t> </a:t>
            </a:r>
            <a:r>
              <a:rPr lang="en-US" sz="2720" dirty="0" smtClean="0"/>
              <a:t>So, The </a:t>
            </a:r>
            <a:r>
              <a:rPr lang="en-US" sz="2720" dirty="0"/>
              <a:t>range for positive </a:t>
            </a:r>
            <a:r>
              <a:rPr lang="en-US" sz="2720" dirty="0" smtClean="0"/>
              <a:t>numbers </a:t>
            </a:r>
            <a:r>
              <a:rPr lang="en-US" sz="2720" dirty="0"/>
              <a:t>becomes +0 to +</a:t>
            </a:r>
            <a:r>
              <a:rPr lang="en-US" sz="2720" dirty="0" smtClean="0"/>
              <a:t>127,  and for </a:t>
            </a:r>
            <a:r>
              <a:rPr lang="en-US" sz="2720" dirty="0"/>
              <a:t>negative </a:t>
            </a:r>
            <a:r>
              <a:rPr lang="en-US" sz="2720" dirty="0" smtClean="0"/>
              <a:t>numbers the range becomes </a:t>
            </a:r>
          </a:p>
          <a:p>
            <a:pPr marL="457200" lvl="0" indent="-342900" algn="just" rtl="0">
              <a:lnSpc>
                <a:spcPct val="80000"/>
              </a:lnSpc>
              <a:spcBef>
                <a:spcPts val="360"/>
              </a:spcBef>
              <a:spcAft>
                <a:spcPts val="0"/>
              </a:spcAft>
              <a:buClr>
                <a:schemeClr val="dk1"/>
              </a:buClr>
              <a:buSzPts val="1800"/>
              <a:buNone/>
            </a:pPr>
            <a:r>
              <a:rPr lang="en-US" sz="2720" smtClean="0"/>
              <a:t>	</a:t>
            </a:r>
            <a:r>
              <a:rPr lang="en-US" sz="2720" smtClean="0"/>
              <a:t>-127 to -0.</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animEffect transition="in" filter="fade">
                                      <p:cBhvr>
                                        <p:cTn id="7" dur="500"/>
                                        <p:tgtEl>
                                          <p:spTgt spid="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xEl>
                                              <p:pRg st="1" end="1"/>
                                            </p:txEl>
                                          </p:spTgt>
                                        </p:tgtEl>
                                        <p:attrNameLst>
                                          <p:attrName>style.visibility</p:attrName>
                                        </p:attrNameLst>
                                      </p:cBhvr>
                                      <p:to>
                                        <p:strVal val="visible"/>
                                      </p:to>
                                    </p:set>
                                    <p:animEffect transition="in" filter="fade">
                                      <p:cBhvr>
                                        <p:cTn id="12" dur="500"/>
                                        <p:tgtEl>
                                          <p:spTgt spid="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
                                            <p:txEl>
                                              <p:pRg st="3" end="3"/>
                                            </p:txEl>
                                          </p:spTgt>
                                        </p:tgtEl>
                                        <p:attrNameLst>
                                          <p:attrName>style.visibility</p:attrName>
                                        </p:attrNameLst>
                                      </p:cBhvr>
                                      <p:to>
                                        <p:strVal val="visible"/>
                                      </p:to>
                                    </p:set>
                                    <p:animEffect transition="in" filter="fade">
                                      <p:cBhvr>
                                        <p:cTn id="17" dur="500"/>
                                        <p:tgtEl>
                                          <p:spTgt spid="2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
                                            <p:txEl>
                                              <p:pRg st="4" end="4"/>
                                            </p:txEl>
                                          </p:spTgt>
                                        </p:tgtEl>
                                        <p:attrNameLst>
                                          <p:attrName>style.visibility</p:attrName>
                                        </p:attrNameLst>
                                      </p:cBhvr>
                                      <p:to>
                                        <p:strVal val="visible"/>
                                      </p:to>
                                    </p:set>
                                    <p:animEffect transition="in" filter="fade">
                                      <p:cBhvr>
                                        <p:cTn id="22" dur="500"/>
                                        <p:tgtEl>
                                          <p:spTgt spid="2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1">
                                            <p:txEl>
                                              <p:pRg st="6" end="6"/>
                                            </p:txEl>
                                          </p:spTgt>
                                        </p:tgtEl>
                                        <p:attrNameLst>
                                          <p:attrName>style.visibility</p:attrName>
                                        </p:attrNameLst>
                                      </p:cBhvr>
                                      <p:to>
                                        <p:strVal val="visible"/>
                                      </p:to>
                                    </p:set>
                                    <p:animEffect transition="in" filter="fade">
                                      <p:cBhvr>
                                        <p:cTn id="27" dur="500"/>
                                        <p:tgtEl>
                                          <p:spTgt spid="2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
                                            <p:txEl>
                                              <p:pRg st="7" end="7"/>
                                            </p:txEl>
                                          </p:spTgt>
                                        </p:tgtEl>
                                        <p:attrNameLst>
                                          <p:attrName>style.visibility</p:attrName>
                                        </p:attrNameLst>
                                      </p:cBhvr>
                                      <p:to>
                                        <p:strVal val="visible"/>
                                      </p:to>
                                    </p:set>
                                    <p:animEffect transition="in" filter="fade">
                                      <p:cBhvr>
                                        <p:cTn id="32" dur="500"/>
                                        <p:tgtEl>
                                          <p:spTgt spid="2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1">
                                            <p:txEl>
                                              <p:pRg st="9" end="9"/>
                                            </p:txEl>
                                          </p:spTgt>
                                        </p:tgtEl>
                                        <p:attrNameLst>
                                          <p:attrName>style.visibility</p:attrName>
                                        </p:attrNameLst>
                                      </p:cBhvr>
                                      <p:to>
                                        <p:strVal val="visible"/>
                                      </p:to>
                                    </p:set>
                                    <p:animEffect transition="in" filter="fade">
                                      <p:cBhvr>
                                        <p:cTn id="37" dur="500"/>
                                        <p:tgtEl>
                                          <p:spTgt spid="27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1">
                                            <p:txEl>
                                              <p:pRg st="10" end="10"/>
                                            </p:txEl>
                                          </p:spTgt>
                                        </p:tgtEl>
                                        <p:attrNameLst>
                                          <p:attrName>style.visibility</p:attrName>
                                        </p:attrNameLst>
                                      </p:cBhvr>
                                      <p:to>
                                        <p:strVal val="visible"/>
                                      </p:to>
                                    </p:set>
                                    <p:animEffect transition="in" filter="fade">
                                      <p:cBhvr>
                                        <p:cTn id="42" dur="500"/>
                                        <p:tgtEl>
                                          <p:spTgt spid="2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a Binary Number Represented by Signed Magnitude into Decimal.	</a:t>
            </a:r>
            <a:endParaRPr lang="en-US" dirty="0"/>
          </a:p>
        </p:txBody>
      </p:sp>
      <p:sp>
        <p:nvSpPr>
          <p:cNvPr id="3" name="Text Placeholder 2"/>
          <p:cNvSpPr>
            <a:spLocks noGrp="1"/>
          </p:cNvSpPr>
          <p:nvPr>
            <p:ph type="body" idx="1"/>
          </p:nvPr>
        </p:nvSpPr>
        <p:spPr/>
        <p:txBody>
          <a:bodyPr>
            <a:normAutofit fontScale="85000" lnSpcReduction="10000"/>
          </a:bodyPr>
          <a:lstStyle/>
          <a:p>
            <a:pPr algn="just"/>
            <a:r>
              <a:rPr lang="en-US" dirty="0" smtClean="0"/>
              <a:t>Suppose there are N bits in the given binary number represented by signed magnitude form. The most significant bit will be used to represent the sign. </a:t>
            </a:r>
          </a:p>
          <a:p>
            <a:pPr algn="just"/>
            <a:endParaRPr lang="en-US" dirty="0" smtClean="0"/>
          </a:p>
          <a:p>
            <a:pPr algn="just"/>
            <a:r>
              <a:rPr lang="en-US" dirty="0" smtClean="0"/>
              <a:t>Simply find the decimal equivalent of remaining N-1 bits, and put – sign if the sign bit is 1 else put +.</a:t>
            </a:r>
          </a:p>
          <a:p>
            <a:pPr algn="just">
              <a:buNone/>
            </a:pPr>
            <a:endParaRPr lang="en-US" dirty="0" smtClean="0"/>
          </a:p>
          <a:p>
            <a:pPr algn="just"/>
            <a:r>
              <a:rPr lang="en-US" b="1" dirty="0" smtClean="0"/>
              <a:t>Example:</a:t>
            </a:r>
            <a:r>
              <a:rPr lang="en-US" dirty="0" smtClean="0"/>
              <a:t> (11010001)</a:t>
            </a:r>
          </a:p>
          <a:p>
            <a:pPr algn="just">
              <a:buNone/>
            </a:pPr>
            <a:r>
              <a:rPr lang="en-US" dirty="0" smtClean="0"/>
              <a:t> Find the decimal of (1010001) which is 81. Since the sign bit is 1, so the number is -81.</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1’s Complement</a:t>
            </a:r>
            <a:endParaRPr/>
          </a:p>
        </p:txBody>
      </p:sp>
      <p:sp>
        <p:nvSpPr>
          <p:cNvPr id="277" name="Google Shape;277;p35"/>
          <p:cNvSpPr txBox="1">
            <a:spLocks noGrp="1"/>
          </p:cNvSpPr>
          <p:nvPr>
            <p:ph type="body" idx="1"/>
          </p:nvPr>
        </p:nvSpPr>
        <p:spPr>
          <a:xfrm>
            <a:off x="457200" y="1298448"/>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457200" lvl="0" indent="-342900" algn="just" rtl="0">
              <a:lnSpc>
                <a:spcPct val="90000"/>
              </a:lnSpc>
              <a:spcBef>
                <a:spcPts val="360"/>
              </a:spcBef>
              <a:spcAft>
                <a:spcPts val="0"/>
              </a:spcAft>
              <a:buClr>
                <a:schemeClr val="dk1"/>
              </a:buClr>
              <a:buSzPts val="1800"/>
              <a:buChar char="•"/>
            </a:pPr>
            <a:r>
              <a:rPr lang="en-US" sz="2960" dirty="0"/>
              <a:t>To represent a negative number in 1’s complement, first find its positive binary counterpart.</a:t>
            </a:r>
            <a:endParaRPr dirty="0"/>
          </a:p>
          <a:p>
            <a:pPr marL="457200" lvl="0" indent="-228600" algn="just" rtl="0">
              <a:lnSpc>
                <a:spcPct val="90000"/>
              </a:lnSpc>
              <a:spcBef>
                <a:spcPts val="360"/>
              </a:spcBef>
              <a:spcAft>
                <a:spcPts val="0"/>
              </a:spcAft>
              <a:buClr>
                <a:schemeClr val="dk1"/>
              </a:buClr>
              <a:buSzPts val="1800"/>
              <a:buNone/>
            </a:pPr>
            <a:endParaRPr sz="2960" dirty="0"/>
          </a:p>
          <a:p>
            <a:pPr marL="457200" lvl="0" indent="-342900" algn="just" rtl="0">
              <a:lnSpc>
                <a:spcPct val="90000"/>
              </a:lnSpc>
              <a:spcBef>
                <a:spcPts val="360"/>
              </a:spcBef>
              <a:spcAft>
                <a:spcPts val="0"/>
              </a:spcAft>
              <a:buClr>
                <a:schemeClr val="dk1"/>
              </a:buClr>
              <a:buSzPts val="1800"/>
              <a:buChar char="•"/>
            </a:pPr>
            <a:r>
              <a:rPr lang="en-US" sz="2960" dirty="0"/>
              <a:t>Then inverse the bits.</a:t>
            </a:r>
            <a:endParaRPr dirty="0"/>
          </a:p>
          <a:p>
            <a:pPr marL="457200" lvl="0" indent="-228600" algn="just" rtl="0">
              <a:lnSpc>
                <a:spcPct val="90000"/>
              </a:lnSpc>
              <a:spcBef>
                <a:spcPts val="360"/>
              </a:spcBef>
              <a:spcAft>
                <a:spcPts val="0"/>
              </a:spcAft>
              <a:buClr>
                <a:schemeClr val="dk1"/>
              </a:buClr>
              <a:buSzPts val="1800"/>
              <a:buNone/>
            </a:pPr>
            <a:endParaRPr sz="2960" dirty="0"/>
          </a:p>
          <a:p>
            <a:pPr marL="457200" lvl="0" indent="-342900" algn="just" rtl="0">
              <a:lnSpc>
                <a:spcPct val="90000"/>
              </a:lnSpc>
              <a:spcBef>
                <a:spcPts val="360"/>
              </a:spcBef>
              <a:spcAft>
                <a:spcPts val="0"/>
              </a:spcAft>
              <a:buClr>
                <a:schemeClr val="dk1"/>
              </a:buClr>
              <a:buSzPts val="1800"/>
              <a:buChar char="•"/>
            </a:pPr>
            <a:r>
              <a:rPr lang="en-US" sz="2960" b="1" dirty="0"/>
              <a:t>For example: </a:t>
            </a:r>
            <a:r>
              <a:rPr lang="en-US" sz="2960" dirty="0"/>
              <a:t>Represent -2 using 1 byte in 1’s </a:t>
            </a:r>
            <a:r>
              <a:rPr lang="en-US" sz="2960" dirty="0" smtClean="0"/>
              <a:t>complement.</a:t>
            </a:r>
            <a:endParaRPr lang="en-US" dirty="0" smtClean="0"/>
          </a:p>
          <a:p>
            <a:pPr lvl="1" algn="just">
              <a:lnSpc>
                <a:spcPct val="90000"/>
              </a:lnSpc>
              <a:buFont typeface="Wingdings" pitchFamily="2" charset="2"/>
              <a:buChar char="q"/>
            </a:pPr>
            <a:r>
              <a:rPr lang="en-US" sz="2190" dirty="0" smtClean="0"/>
              <a:t>2=  00000010</a:t>
            </a:r>
            <a:endParaRPr lang="en-US" dirty="0"/>
          </a:p>
          <a:p>
            <a:pPr lvl="1" algn="just">
              <a:lnSpc>
                <a:spcPct val="90000"/>
              </a:lnSpc>
              <a:buFont typeface="Wingdings" pitchFamily="2" charset="2"/>
              <a:buChar char="q"/>
            </a:pPr>
            <a:r>
              <a:rPr lang="en-US" sz="2190" dirty="0" smtClean="0"/>
              <a:t>-2</a:t>
            </a:r>
            <a:r>
              <a:rPr lang="en-US" sz="2190" dirty="0"/>
              <a:t>= </a:t>
            </a:r>
            <a:r>
              <a:rPr lang="en-US" sz="2190" dirty="0" smtClean="0"/>
              <a:t>11111101</a:t>
            </a:r>
          </a:p>
          <a:p>
            <a:pPr lvl="1" algn="just">
              <a:lnSpc>
                <a:spcPct val="90000"/>
              </a:lnSpc>
              <a:buNone/>
            </a:pPr>
            <a:endParaRPr lang="en-US" sz="2590" b="1" dirty="0" smtClean="0"/>
          </a:p>
          <a:p>
            <a:pPr lvl="1" algn="just">
              <a:lnSpc>
                <a:spcPct val="90000"/>
              </a:lnSpc>
              <a:buNone/>
            </a:pPr>
            <a:r>
              <a:rPr lang="en-US" sz="2590" b="1" dirty="0" smtClean="0"/>
              <a:t>Note: </a:t>
            </a:r>
            <a:r>
              <a:rPr lang="en-US" sz="2990" dirty="0" smtClean="0"/>
              <a:t>Applying 1’s complement again on the binary of a negative number (represented by 1’s complement) will convert it </a:t>
            </a:r>
            <a:r>
              <a:rPr lang="en-US" sz="2990" smtClean="0"/>
              <a:t>into the positive </a:t>
            </a:r>
            <a:r>
              <a:rPr lang="en-US" sz="2990" dirty="0" smtClean="0"/>
              <a:t>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animEffect transition="in" filter="fade">
                                      <p:cBhvr>
                                        <p:cTn id="7" dur="500"/>
                                        <p:tgtEl>
                                          <p:spTgt spid="2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7">
                                            <p:txEl>
                                              <p:pRg st="2" end="2"/>
                                            </p:txEl>
                                          </p:spTgt>
                                        </p:tgtEl>
                                        <p:attrNameLst>
                                          <p:attrName>style.visibility</p:attrName>
                                        </p:attrNameLst>
                                      </p:cBhvr>
                                      <p:to>
                                        <p:strVal val="visible"/>
                                      </p:to>
                                    </p:set>
                                    <p:animEffect transition="in" filter="fade">
                                      <p:cBhvr>
                                        <p:cTn id="12" dur="500"/>
                                        <p:tgtEl>
                                          <p:spTgt spid="2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7">
                                            <p:txEl>
                                              <p:pRg st="4" end="4"/>
                                            </p:txEl>
                                          </p:spTgt>
                                        </p:tgtEl>
                                        <p:attrNameLst>
                                          <p:attrName>style.visibility</p:attrName>
                                        </p:attrNameLst>
                                      </p:cBhvr>
                                      <p:to>
                                        <p:strVal val="visible"/>
                                      </p:to>
                                    </p:set>
                                    <p:animEffect transition="in" filter="fade">
                                      <p:cBhvr>
                                        <p:cTn id="17" dur="500"/>
                                        <p:tgtEl>
                                          <p:spTgt spid="2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7">
                                            <p:txEl>
                                              <p:pRg st="5" end="5"/>
                                            </p:txEl>
                                          </p:spTgt>
                                        </p:tgtEl>
                                        <p:attrNameLst>
                                          <p:attrName>style.visibility</p:attrName>
                                        </p:attrNameLst>
                                      </p:cBhvr>
                                      <p:to>
                                        <p:strVal val="visible"/>
                                      </p:to>
                                    </p:set>
                                    <p:animEffect transition="in" filter="fade">
                                      <p:cBhvr>
                                        <p:cTn id="22" dur="500"/>
                                        <p:tgtEl>
                                          <p:spTgt spid="27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7">
                                            <p:txEl>
                                              <p:pRg st="6" end="6"/>
                                            </p:txEl>
                                          </p:spTgt>
                                        </p:tgtEl>
                                        <p:attrNameLst>
                                          <p:attrName>style.visibility</p:attrName>
                                        </p:attrNameLst>
                                      </p:cBhvr>
                                      <p:to>
                                        <p:strVal val="visible"/>
                                      </p:to>
                                    </p:set>
                                    <p:animEffect transition="in" filter="fade">
                                      <p:cBhvr>
                                        <p:cTn id="27" dur="500"/>
                                        <p:tgtEl>
                                          <p:spTgt spid="27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7">
                                            <p:txEl>
                                              <p:pRg st="8" end="8"/>
                                            </p:txEl>
                                          </p:spTgt>
                                        </p:tgtEl>
                                        <p:attrNameLst>
                                          <p:attrName>style.visibility</p:attrName>
                                        </p:attrNameLst>
                                      </p:cBhvr>
                                      <p:to>
                                        <p:strVal val="visible"/>
                                      </p:to>
                                    </p:set>
                                    <p:animEffect transition="in" filter="fade">
                                      <p:cBhvr>
                                        <p:cTn id="32" dur="500"/>
                                        <p:tgtEl>
                                          <p:spTgt spid="2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4" name="Google Shape;284;p36" descr="C:\Users\Saad\Desktop\1.jpeg"/>
          <p:cNvPicPr preferRelativeResize="0"/>
          <p:nvPr/>
        </p:nvPicPr>
        <p:blipFill rotWithShape="1">
          <a:blip r:embed="rId3">
            <a:alphaModFix/>
          </a:blip>
          <a:srcRect t="701"/>
          <a:stretch/>
        </p:blipFill>
        <p:spPr>
          <a:xfrm>
            <a:off x="2587752" y="865592"/>
            <a:ext cx="3694176" cy="57684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a:t>Range of 1’s Complement Representation</a:t>
            </a:r>
            <a:endParaRPr sz="3959"/>
          </a:p>
        </p:txBody>
      </p:sp>
      <p:sp>
        <p:nvSpPr>
          <p:cNvPr id="290" name="Google Shape;290;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dirty="0"/>
              <a:t>The range of signed numbers using </a:t>
            </a:r>
            <a:r>
              <a:rPr lang="en-US" dirty="0" smtClean="0"/>
              <a:t>one‘s </a:t>
            </a:r>
            <a:r>
              <a:rPr lang="en-US" dirty="0"/>
              <a:t>complement is −(2</a:t>
            </a:r>
            <a:r>
              <a:rPr lang="en-US" i="1" baseline="30000" dirty="0"/>
              <a:t>N</a:t>
            </a:r>
            <a:r>
              <a:rPr lang="en-US" baseline="30000" dirty="0"/>
              <a:t>−1</a:t>
            </a:r>
            <a:r>
              <a:rPr lang="en-US" dirty="0"/>
              <a:t> − 1) to (2</a:t>
            </a:r>
            <a:r>
              <a:rPr lang="en-US" i="1" baseline="30000" dirty="0"/>
              <a:t>N</a:t>
            </a:r>
            <a:r>
              <a:rPr lang="en-US" baseline="30000" dirty="0"/>
              <a:t>−1</a:t>
            </a:r>
            <a:r>
              <a:rPr lang="en-US" dirty="0"/>
              <a:t> − 1) </a:t>
            </a:r>
            <a:r>
              <a:rPr lang="en-US" dirty="0" smtClean="0"/>
              <a:t>with </a:t>
            </a:r>
            <a:r>
              <a:rPr lang="en-US" dirty="0"/>
              <a:t>±0. </a:t>
            </a:r>
            <a:endParaRPr dirty="0"/>
          </a:p>
          <a:p>
            <a:pPr marL="457200" lvl="0" indent="-228600" algn="l" rtl="0">
              <a:lnSpc>
                <a:spcPct val="100000"/>
              </a:lnSpc>
              <a:spcBef>
                <a:spcPts val="360"/>
              </a:spcBef>
              <a:spcAft>
                <a:spcPts val="0"/>
              </a:spcAft>
              <a:buClr>
                <a:schemeClr val="dk1"/>
              </a:buClr>
              <a:buSzPts val="1800"/>
              <a:buNone/>
            </a:pPr>
            <a:endParaRPr dirty="0"/>
          </a:p>
          <a:p>
            <a:pPr marL="457200" lvl="0" indent="-342900" algn="l" rtl="0">
              <a:lnSpc>
                <a:spcPct val="100000"/>
              </a:lnSpc>
              <a:spcBef>
                <a:spcPts val="360"/>
              </a:spcBef>
              <a:spcAft>
                <a:spcPts val="0"/>
              </a:spcAft>
              <a:buClr>
                <a:schemeClr val="dk1"/>
              </a:buClr>
              <a:buSzPts val="1800"/>
              <a:buChar char="•"/>
            </a:pPr>
            <a:r>
              <a:rPr lang="en-US" b="1" dirty="0"/>
              <a:t>For example: </a:t>
            </a:r>
            <a:r>
              <a:rPr lang="en-US" dirty="0"/>
              <a:t>if we use 8 bits, then range is −127</a:t>
            </a:r>
            <a:r>
              <a:rPr lang="en-US" baseline="-25000" dirty="0"/>
              <a:t>10</a:t>
            </a:r>
            <a:r>
              <a:rPr lang="en-US" dirty="0"/>
              <a:t> to +127</a:t>
            </a:r>
            <a:r>
              <a:rPr lang="en-US" baseline="-25000" dirty="0"/>
              <a:t>10</a:t>
            </a:r>
            <a:r>
              <a:rPr lang="en-US" dirty="0"/>
              <a:t> with zero being either 00000000 (+0) or 11111111 (−0).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a Binary Number Represented by 1’s Complement into Decimal.	</a:t>
            </a:r>
            <a:endParaRPr lang="en-US" dirty="0"/>
          </a:p>
        </p:txBody>
      </p:sp>
      <p:sp>
        <p:nvSpPr>
          <p:cNvPr id="3" name="Text Placeholder 2"/>
          <p:cNvSpPr>
            <a:spLocks noGrp="1"/>
          </p:cNvSpPr>
          <p:nvPr>
            <p:ph type="body" idx="1"/>
          </p:nvPr>
        </p:nvSpPr>
        <p:spPr/>
        <p:txBody>
          <a:bodyPr>
            <a:normAutofit fontScale="62500" lnSpcReduction="20000"/>
          </a:bodyPr>
          <a:lstStyle/>
          <a:p>
            <a:r>
              <a:rPr lang="en-US" dirty="0" smtClean="0"/>
              <a:t>Suppose there are N bits in the given binary number represented by 1’s complement. </a:t>
            </a:r>
          </a:p>
          <a:p>
            <a:endParaRPr lang="en-US" dirty="0" smtClean="0"/>
          </a:p>
          <a:p>
            <a:r>
              <a:rPr lang="en-US" dirty="0" smtClean="0"/>
              <a:t>If the most significant bit is 0, then the number is positive, and simply find its decimal equivalent.</a:t>
            </a:r>
          </a:p>
          <a:p>
            <a:endParaRPr lang="en-US" dirty="0" smtClean="0"/>
          </a:p>
          <a:p>
            <a:r>
              <a:rPr lang="en-US" dirty="0" smtClean="0"/>
              <a:t>If the most significant bit is 1, then the number is negative. So, first apply 1’s complement (to convert the negative binary number into positive binary number), then find the decimal equivalent and put – sign.</a:t>
            </a:r>
          </a:p>
          <a:p>
            <a:pPr>
              <a:buNone/>
            </a:pPr>
            <a:endParaRPr lang="en-US" dirty="0" smtClean="0"/>
          </a:p>
          <a:p>
            <a:r>
              <a:rPr lang="en-US" b="1" dirty="0" smtClean="0"/>
              <a:t>Example:</a:t>
            </a:r>
            <a:r>
              <a:rPr lang="en-US" dirty="0" smtClean="0"/>
              <a:t> (11010011)</a:t>
            </a:r>
          </a:p>
          <a:p>
            <a:pPr marL="628650" indent="-514350">
              <a:buAutoNum type="arabicPeriod"/>
            </a:pPr>
            <a:r>
              <a:rPr lang="en-US" dirty="0" smtClean="0"/>
              <a:t>Finding 1’s complement since </a:t>
            </a:r>
            <a:r>
              <a:rPr lang="en-US" dirty="0" err="1" smtClean="0"/>
              <a:t>msb</a:t>
            </a:r>
            <a:r>
              <a:rPr lang="en-US" dirty="0" smtClean="0"/>
              <a:t> is 1: 00101100. </a:t>
            </a:r>
          </a:p>
          <a:p>
            <a:pPr marL="628650" indent="-514350">
              <a:buAutoNum type="arabicPeriod"/>
            </a:pPr>
            <a:r>
              <a:rPr lang="en-US" dirty="0" smtClean="0"/>
              <a:t>Now find the decimal equivalent: 44</a:t>
            </a:r>
          </a:p>
          <a:p>
            <a:pPr marL="628650" indent="-514350">
              <a:buAutoNum type="arabicPeriod"/>
            </a:pPr>
            <a:r>
              <a:rPr lang="en-US" dirty="0" smtClean="0"/>
              <a:t>Put negative sign. (-44)</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2’s complement</a:t>
            </a:r>
            <a:endParaRPr/>
          </a:p>
        </p:txBody>
      </p:sp>
      <p:sp>
        <p:nvSpPr>
          <p:cNvPr id="296" name="Google Shape;296;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457200" lvl="0" indent="-342900" algn="just" rtl="0">
              <a:lnSpc>
                <a:spcPct val="100000"/>
              </a:lnSpc>
              <a:spcBef>
                <a:spcPts val="360"/>
              </a:spcBef>
              <a:spcAft>
                <a:spcPts val="0"/>
              </a:spcAft>
              <a:buClr>
                <a:schemeClr val="dk1"/>
              </a:buClr>
              <a:buSzPts val="1800"/>
              <a:buChar char="•"/>
            </a:pPr>
            <a:r>
              <a:rPr lang="en-US" dirty="0"/>
              <a:t>First find 1’s complement.</a:t>
            </a:r>
            <a:endParaRPr dirty="0"/>
          </a:p>
          <a:p>
            <a:pPr marL="457200" lvl="0" indent="-228600" algn="just" rtl="0">
              <a:lnSpc>
                <a:spcPct val="100000"/>
              </a:lnSpc>
              <a:spcBef>
                <a:spcPts val="360"/>
              </a:spcBef>
              <a:spcAft>
                <a:spcPts val="0"/>
              </a:spcAft>
              <a:buClr>
                <a:schemeClr val="dk1"/>
              </a:buClr>
              <a:buSzPts val="1800"/>
              <a:buNone/>
            </a:pPr>
            <a:endParaRPr dirty="0"/>
          </a:p>
          <a:p>
            <a:pPr marL="457200" lvl="0" indent="-342900" algn="just" rtl="0">
              <a:lnSpc>
                <a:spcPct val="100000"/>
              </a:lnSpc>
              <a:spcBef>
                <a:spcPts val="360"/>
              </a:spcBef>
              <a:spcAft>
                <a:spcPts val="0"/>
              </a:spcAft>
              <a:buClr>
                <a:schemeClr val="dk1"/>
              </a:buClr>
              <a:buSzPts val="1800"/>
              <a:buChar char="•"/>
            </a:pPr>
            <a:r>
              <a:rPr lang="en-US" dirty="0"/>
              <a:t>Now add 1 to the 1’s complement.</a:t>
            </a:r>
            <a:endParaRPr dirty="0"/>
          </a:p>
          <a:p>
            <a:pPr marL="457200" lvl="0" indent="-342900" algn="just" rtl="0">
              <a:lnSpc>
                <a:spcPct val="100000"/>
              </a:lnSpc>
              <a:spcBef>
                <a:spcPts val="360"/>
              </a:spcBef>
              <a:spcAft>
                <a:spcPts val="0"/>
              </a:spcAft>
              <a:buSzPts val="1800"/>
              <a:buNone/>
            </a:pPr>
            <a:endParaRPr dirty="0"/>
          </a:p>
          <a:p>
            <a:pPr marL="457200" lvl="0" indent="-342900" algn="just" rtl="0">
              <a:lnSpc>
                <a:spcPct val="100000"/>
              </a:lnSpc>
              <a:spcBef>
                <a:spcPts val="360"/>
              </a:spcBef>
              <a:spcAft>
                <a:spcPts val="0"/>
              </a:spcAft>
              <a:buClr>
                <a:schemeClr val="dk1"/>
              </a:buClr>
              <a:buSzPts val="1800"/>
              <a:buChar char="•"/>
            </a:pPr>
            <a:r>
              <a:rPr lang="en-US" dirty="0"/>
              <a:t>It does not have positive and negative zero problem</a:t>
            </a:r>
            <a:r>
              <a:rPr lang="en-US" dirty="0" smtClean="0"/>
              <a:t>.</a:t>
            </a:r>
          </a:p>
          <a:p>
            <a:pPr marL="457200" lvl="0" indent="-342900" algn="just" rtl="0">
              <a:lnSpc>
                <a:spcPct val="100000"/>
              </a:lnSpc>
              <a:spcBef>
                <a:spcPts val="360"/>
              </a:spcBef>
              <a:spcAft>
                <a:spcPts val="0"/>
              </a:spcAft>
              <a:buClr>
                <a:schemeClr val="dk1"/>
              </a:buClr>
              <a:buSzPts val="1800"/>
              <a:buChar char="•"/>
            </a:pPr>
            <a:endParaRPr lang="en-US" dirty="0" smtClean="0"/>
          </a:p>
          <a:p>
            <a:pPr lvl="0" algn="just">
              <a:lnSpc>
                <a:spcPct val="90000"/>
              </a:lnSpc>
            </a:pPr>
            <a:r>
              <a:rPr lang="en-US" sz="2960" b="1" dirty="0" smtClean="0"/>
              <a:t>For example: </a:t>
            </a:r>
            <a:r>
              <a:rPr lang="en-US" sz="2960" dirty="0" smtClean="0"/>
              <a:t>Represent -2 using 1 byte in 2’s complement.</a:t>
            </a:r>
            <a:endParaRPr lang="en-US" dirty="0" smtClean="0"/>
          </a:p>
          <a:p>
            <a:pPr lvl="1" algn="just">
              <a:lnSpc>
                <a:spcPct val="90000"/>
              </a:lnSpc>
              <a:buFont typeface="Wingdings" pitchFamily="2" charset="2"/>
              <a:buChar char="q"/>
            </a:pPr>
            <a:r>
              <a:rPr lang="en-US" sz="2590" dirty="0" smtClean="0"/>
              <a:t>2= 00000010</a:t>
            </a:r>
            <a:endParaRPr lang="en-US" dirty="0" smtClean="0"/>
          </a:p>
          <a:p>
            <a:pPr lvl="1" algn="just">
              <a:lnSpc>
                <a:spcPct val="90000"/>
              </a:lnSpc>
              <a:buFont typeface="Wingdings" pitchFamily="2" charset="2"/>
              <a:buChar char="q"/>
            </a:pPr>
            <a:r>
              <a:rPr lang="en-US" sz="2590" dirty="0" smtClean="0"/>
              <a:t>1’s complement = 11111101</a:t>
            </a:r>
          </a:p>
          <a:p>
            <a:pPr lvl="1" algn="just">
              <a:lnSpc>
                <a:spcPct val="90000"/>
              </a:lnSpc>
              <a:buFont typeface="Wingdings" pitchFamily="2" charset="2"/>
              <a:buChar char="q"/>
            </a:pPr>
            <a:r>
              <a:rPr lang="en-US" sz="2590" dirty="0" smtClean="0"/>
              <a:t>2’s complement= 11111101+1= 11111110</a:t>
            </a:r>
          </a:p>
          <a:p>
            <a:pPr lvl="1" algn="just">
              <a:lnSpc>
                <a:spcPct val="90000"/>
              </a:lnSpc>
              <a:buFont typeface="Wingdings" pitchFamily="2" charset="2"/>
              <a:buChar char="q"/>
            </a:pPr>
            <a:r>
              <a:rPr lang="en-US" sz="2590" dirty="0" smtClean="0"/>
              <a:t>-2= 11111110</a:t>
            </a:r>
          </a:p>
          <a:p>
            <a:pPr lvl="1" algn="just">
              <a:lnSpc>
                <a:spcPct val="90000"/>
              </a:lnSpc>
              <a:buNone/>
            </a:pPr>
            <a:endParaRPr lang="en-US" sz="2590" b="1" dirty="0" smtClean="0"/>
          </a:p>
          <a:p>
            <a:pPr lvl="1" algn="just">
              <a:lnSpc>
                <a:spcPct val="90000"/>
              </a:lnSpc>
              <a:buNone/>
            </a:pPr>
            <a:r>
              <a:rPr lang="en-US" sz="2590" b="1" dirty="0" smtClean="0"/>
              <a:t>Note:</a:t>
            </a:r>
          </a:p>
          <a:p>
            <a:pPr lvl="1" algn="just">
              <a:lnSpc>
                <a:spcPct val="90000"/>
              </a:lnSpc>
              <a:buNone/>
            </a:pPr>
            <a:r>
              <a:rPr lang="en-US" sz="2590" b="1" dirty="0" smtClean="0"/>
              <a:t> </a:t>
            </a:r>
            <a:r>
              <a:rPr lang="en-US" sz="2590" dirty="0" smtClean="0"/>
              <a:t>Applying 2’s complement again on the binary of a negative number (represented by 2’s complement) will convert it into the binary of the same positive number. For example, apply 2’s complement on the binary of -2 (calculated above) and see the result.</a:t>
            </a:r>
          </a:p>
          <a:p>
            <a:pPr marL="457200" lvl="0" indent="-342900" algn="l" rtl="0">
              <a:lnSpc>
                <a:spcPct val="100000"/>
              </a:lnSpc>
              <a:spcBef>
                <a:spcPts val="360"/>
              </a:spcBef>
              <a:spcAft>
                <a:spcPts val="0"/>
              </a:spcAft>
              <a:buClr>
                <a:schemeClr val="dk1"/>
              </a:buClr>
              <a:buSzPts val="1800"/>
              <a:buChar cha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animEffect transition="in" filter="fade">
                                      <p:cBhvr>
                                        <p:cTn id="7" dur="500"/>
                                        <p:tgtEl>
                                          <p:spTgt spid="2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xEl>
                                              <p:pRg st="2" end="2"/>
                                            </p:txEl>
                                          </p:spTgt>
                                        </p:tgtEl>
                                        <p:attrNameLst>
                                          <p:attrName>style.visibility</p:attrName>
                                        </p:attrNameLst>
                                      </p:cBhvr>
                                      <p:to>
                                        <p:strVal val="visible"/>
                                      </p:to>
                                    </p:set>
                                    <p:animEffect transition="in" filter="fade">
                                      <p:cBhvr>
                                        <p:cTn id="12" dur="500"/>
                                        <p:tgtEl>
                                          <p:spTgt spid="2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6">
                                            <p:txEl>
                                              <p:pRg st="4" end="4"/>
                                            </p:txEl>
                                          </p:spTgt>
                                        </p:tgtEl>
                                        <p:attrNameLst>
                                          <p:attrName>style.visibility</p:attrName>
                                        </p:attrNameLst>
                                      </p:cBhvr>
                                      <p:to>
                                        <p:strVal val="visible"/>
                                      </p:to>
                                    </p:set>
                                    <p:animEffect transition="in" filter="fade">
                                      <p:cBhvr>
                                        <p:cTn id="17" dur="500"/>
                                        <p:tgtEl>
                                          <p:spTgt spid="2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6">
                                            <p:txEl>
                                              <p:pRg st="6" end="6"/>
                                            </p:txEl>
                                          </p:spTgt>
                                        </p:tgtEl>
                                        <p:attrNameLst>
                                          <p:attrName>style.visibility</p:attrName>
                                        </p:attrNameLst>
                                      </p:cBhvr>
                                      <p:to>
                                        <p:strVal val="visible"/>
                                      </p:to>
                                    </p:set>
                                    <p:animEffect transition="in" filter="fade">
                                      <p:cBhvr>
                                        <p:cTn id="22" dur="500"/>
                                        <p:tgtEl>
                                          <p:spTgt spid="2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6">
                                            <p:txEl>
                                              <p:pRg st="7" end="7"/>
                                            </p:txEl>
                                          </p:spTgt>
                                        </p:tgtEl>
                                        <p:attrNameLst>
                                          <p:attrName>style.visibility</p:attrName>
                                        </p:attrNameLst>
                                      </p:cBhvr>
                                      <p:to>
                                        <p:strVal val="visible"/>
                                      </p:to>
                                    </p:set>
                                    <p:animEffect transition="in" filter="fade">
                                      <p:cBhvr>
                                        <p:cTn id="27" dur="500"/>
                                        <p:tgtEl>
                                          <p:spTgt spid="2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6">
                                            <p:txEl>
                                              <p:pRg st="8" end="8"/>
                                            </p:txEl>
                                          </p:spTgt>
                                        </p:tgtEl>
                                        <p:attrNameLst>
                                          <p:attrName>style.visibility</p:attrName>
                                        </p:attrNameLst>
                                      </p:cBhvr>
                                      <p:to>
                                        <p:strVal val="visible"/>
                                      </p:to>
                                    </p:set>
                                    <p:animEffect transition="in" filter="fade">
                                      <p:cBhvr>
                                        <p:cTn id="32" dur="500"/>
                                        <p:tgtEl>
                                          <p:spTgt spid="2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6">
                                            <p:txEl>
                                              <p:pRg st="9" end="9"/>
                                            </p:txEl>
                                          </p:spTgt>
                                        </p:tgtEl>
                                        <p:attrNameLst>
                                          <p:attrName>style.visibility</p:attrName>
                                        </p:attrNameLst>
                                      </p:cBhvr>
                                      <p:to>
                                        <p:strVal val="visible"/>
                                      </p:to>
                                    </p:set>
                                    <p:animEffect transition="in" filter="fade">
                                      <p:cBhvr>
                                        <p:cTn id="37" dur="500"/>
                                        <p:tgtEl>
                                          <p:spTgt spid="2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6">
                                            <p:txEl>
                                              <p:pRg st="10" end="10"/>
                                            </p:txEl>
                                          </p:spTgt>
                                        </p:tgtEl>
                                        <p:attrNameLst>
                                          <p:attrName>style.visibility</p:attrName>
                                        </p:attrNameLst>
                                      </p:cBhvr>
                                      <p:to>
                                        <p:strVal val="visible"/>
                                      </p:to>
                                    </p:set>
                                    <p:animEffect transition="in" filter="fade">
                                      <p:cBhvr>
                                        <p:cTn id="42" dur="500"/>
                                        <p:tgtEl>
                                          <p:spTgt spid="2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6">
                                            <p:txEl>
                                              <p:pRg st="12" end="12"/>
                                            </p:txEl>
                                          </p:spTgt>
                                        </p:tgtEl>
                                        <p:attrNameLst>
                                          <p:attrName>style.visibility</p:attrName>
                                        </p:attrNameLst>
                                      </p:cBhvr>
                                      <p:to>
                                        <p:strVal val="visible"/>
                                      </p:to>
                                    </p:set>
                                    <p:animEffect transition="in" filter="fade">
                                      <p:cBhvr>
                                        <p:cTn id="47" dur="500"/>
                                        <p:tgtEl>
                                          <p:spTgt spid="296">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6">
                                            <p:txEl>
                                              <p:pRg st="13" end="13"/>
                                            </p:txEl>
                                          </p:spTgt>
                                        </p:tgtEl>
                                        <p:attrNameLst>
                                          <p:attrName>style.visibility</p:attrName>
                                        </p:attrNameLst>
                                      </p:cBhvr>
                                      <p:to>
                                        <p:strVal val="visible"/>
                                      </p:to>
                                    </p:set>
                                    <p:animEffect transition="in" filter="fade">
                                      <p:cBhvr>
                                        <p:cTn id="52" dur="500"/>
                                        <p:tgtEl>
                                          <p:spTgt spid="2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smtClean="0"/>
              <a:t>Binary Number System</a:t>
            </a:r>
            <a:endParaRPr dirty="0"/>
          </a:p>
        </p:txBody>
      </p:sp>
      <p:sp>
        <p:nvSpPr>
          <p:cNvPr id="97" name="Google Shape;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Each digit of a binary number is called a bit. For example </a:t>
            </a:r>
            <a:r>
              <a:rPr lang="en-US" dirty="0" smtClean="0"/>
              <a:t>the </a:t>
            </a:r>
            <a:r>
              <a:rPr lang="en-US" dirty="0"/>
              <a:t>number (1010)</a:t>
            </a:r>
            <a:r>
              <a:rPr lang="en-US" baseline="-25000" dirty="0"/>
              <a:t>2</a:t>
            </a:r>
            <a:r>
              <a:rPr lang="en-US" dirty="0"/>
              <a:t>  has 4 bits.</a:t>
            </a:r>
            <a:endParaRPr baseline="30000" dirty="0"/>
          </a:p>
          <a:p>
            <a:pPr marL="342900" lvl="0" indent="-139700" algn="l" rtl="0">
              <a:lnSpc>
                <a:spcPct val="100000"/>
              </a:lnSpc>
              <a:spcBef>
                <a:spcPts val="640"/>
              </a:spcBef>
              <a:spcAft>
                <a:spcPts val="0"/>
              </a:spcAft>
              <a:buClr>
                <a:schemeClr val="dk1"/>
              </a:buClr>
              <a:buSzPts val="3200"/>
              <a:buNone/>
            </a:pPr>
            <a:endParaRPr baseline="30000" dirty="0"/>
          </a:p>
          <a:p>
            <a:pPr marL="342900" lvl="0" indent="-342900" algn="l" rtl="0">
              <a:lnSpc>
                <a:spcPct val="100000"/>
              </a:lnSpc>
              <a:spcBef>
                <a:spcPts val="640"/>
              </a:spcBef>
              <a:spcAft>
                <a:spcPts val="0"/>
              </a:spcAft>
              <a:buClr>
                <a:schemeClr val="dk1"/>
              </a:buClr>
              <a:buSzPts val="3200"/>
              <a:buChar char="•"/>
            </a:pPr>
            <a:r>
              <a:rPr lang="en-US" dirty="0"/>
              <a:t>The more the number of bits, the more the total numbers that can be represented. For example if we use 8 bits, then total numbers that can be represented by 8 bits is 2</a:t>
            </a:r>
            <a:r>
              <a:rPr lang="en-US" baseline="30000" dirty="0"/>
              <a:t>8</a:t>
            </a:r>
            <a:r>
              <a:rPr lang="en-US" dirty="0"/>
              <a:t>=256.</a:t>
            </a:r>
            <a:endParaRPr dirty="0"/>
          </a:p>
          <a:p>
            <a:pPr marL="342900" lvl="0" indent="-342900" algn="l" rtl="0">
              <a:lnSpc>
                <a:spcPct val="100000"/>
              </a:lnSpc>
              <a:spcBef>
                <a:spcPts val="640"/>
              </a:spcBef>
              <a:spcAft>
                <a:spcPts val="0"/>
              </a:spcAft>
              <a:buClr>
                <a:schemeClr val="dk1"/>
              </a:buClr>
              <a:buSzPts val="32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animEffect transition="in" filter="fade">
                                      <p:cBhvr>
                                        <p:cTn id="7" dur="500"/>
                                        <p:tgtEl>
                                          <p:spTgt spid="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
                                            <p:txEl>
                                              <p:pRg st="2" end="2"/>
                                            </p:txEl>
                                          </p:spTgt>
                                        </p:tgtEl>
                                        <p:attrNameLst>
                                          <p:attrName>style.visibility</p:attrName>
                                        </p:attrNameLst>
                                      </p:cBhvr>
                                      <p:to>
                                        <p:strVal val="visible"/>
                                      </p:to>
                                    </p:set>
                                    <p:animEffect transition="in" filter="fade">
                                      <p:cBhvr>
                                        <p:cTn id="12" dur="500"/>
                                        <p:tgtEl>
                                          <p:spTgt spid="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3" name="Google Shape;303;p39" descr="C:\Users\Saad\Desktop\Capture.JPG"/>
          <p:cNvPicPr preferRelativeResize="0"/>
          <p:nvPr/>
        </p:nvPicPr>
        <p:blipFill rotWithShape="1">
          <a:blip r:embed="rId3">
            <a:alphaModFix/>
          </a:blip>
          <a:srcRect/>
          <a:stretch/>
        </p:blipFill>
        <p:spPr>
          <a:xfrm>
            <a:off x="2788920" y="822961"/>
            <a:ext cx="3790539" cy="47731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b="1" dirty="0"/>
              <a:t>Range of 2’s Complement Representation</a:t>
            </a:r>
            <a:endParaRPr sz="3959" b="1" dirty="0"/>
          </a:p>
        </p:txBody>
      </p:sp>
      <p:sp>
        <p:nvSpPr>
          <p:cNvPr id="309" name="Google Shape;309;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dirty="0"/>
              <a:t>The range of signed numbers using two's complement is −(2</a:t>
            </a:r>
            <a:r>
              <a:rPr lang="en-US" i="1" baseline="30000" dirty="0"/>
              <a:t>N</a:t>
            </a:r>
            <a:r>
              <a:rPr lang="en-US" baseline="30000" dirty="0"/>
              <a:t>−1</a:t>
            </a:r>
            <a:r>
              <a:rPr lang="en-US" dirty="0"/>
              <a:t> ) to (2</a:t>
            </a:r>
            <a:r>
              <a:rPr lang="en-US" i="1" baseline="30000" dirty="0"/>
              <a:t>N</a:t>
            </a:r>
            <a:r>
              <a:rPr lang="en-US" baseline="30000" dirty="0"/>
              <a:t>−1</a:t>
            </a:r>
            <a:r>
              <a:rPr lang="en-US" dirty="0"/>
              <a:t> − 1). There is only </a:t>
            </a:r>
            <a:r>
              <a:rPr lang="en-US" dirty="0" smtClean="0"/>
              <a:t>one representation </a:t>
            </a:r>
            <a:r>
              <a:rPr lang="en-US" dirty="0"/>
              <a:t>of 0 in this representation.</a:t>
            </a:r>
            <a:endParaRPr dirty="0"/>
          </a:p>
          <a:p>
            <a:pPr marL="457200" lvl="0" indent="-228600" algn="l" rtl="0">
              <a:lnSpc>
                <a:spcPct val="100000"/>
              </a:lnSpc>
              <a:spcBef>
                <a:spcPts val="360"/>
              </a:spcBef>
              <a:spcAft>
                <a:spcPts val="0"/>
              </a:spcAft>
              <a:buClr>
                <a:schemeClr val="dk1"/>
              </a:buClr>
              <a:buSzPts val="1800"/>
              <a:buNone/>
            </a:pPr>
            <a:endParaRPr dirty="0"/>
          </a:p>
          <a:p>
            <a:pPr marL="457200" lvl="0" indent="-342900" algn="l" rtl="0">
              <a:lnSpc>
                <a:spcPct val="100000"/>
              </a:lnSpc>
              <a:spcBef>
                <a:spcPts val="360"/>
              </a:spcBef>
              <a:spcAft>
                <a:spcPts val="0"/>
              </a:spcAft>
              <a:buClr>
                <a:schemeClr val="dk1"/>
              </a:buClr>
              <a:buSzPts val="1800"/>
              <a:buChar char="•"/>
            </a:pPr>
            <a:r>
              <a:rPr lang="en-US" b="1" dirty="0"/>
              <a:t>For example: </a:t>
            </a:r>
            <a:r>
              <a:rPr lang="en-US" dirty="0"/>
              <a:t>if we use 8 bits, then range is −128</a:t>
            </a:r>
            <a:r>
              <a:rPr lang="en-US" baseline="-25000" dirty="0"/>
              <a:t>10</a:t>
            </a:r>
            <a:r>
              <a:rPr lang="en-US" dirty="0"/>
              <a:t> to +127</a:t>
            </a:r>
            <a:r>
              <a:rPr lang="en-US" baseline="-25000" dirty="0"/>
              <a:t>10</a:t>
            </a:r>
            <a:r>
              <a:rPr lang="en-US" dirty="0"/>
              <a:t> with zero being 00000000.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500"/>
                                        <p:tgtEl>
                                          <p:spTgt spid="3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9">
                                            <p:txEl>
                                              <p:pRg st="2" end="2"/>
                                            </p:txEl>
                                          </p:spTgt>
                                        </p:tgtEl>
                                        <p:attrNameLst>
                                          <p:attrName>style.visibility</p:attrName>
                                        </p:attrNameLst>
                                      </p:cBhvr>
                                      <p:to>
                                        <p:strVal val="visible"/>
                                      </p:to>
                                    </p:set>
                                    <p:animEffect transition="in" filter="fade">
                                      <p:cBhvr>
                                        <p:cTn id="12" dur="500"/>
                                        <p:tgtEl>
                                          <p:spTgt spid="3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Converting a Binary Number Represented by 2’s Complement into Decimal.	</a:t>
            </a:r>
            <a:endParaRPr lang="en-US" dirty="0"/>
          </a:p>
        </p:txBody>
      </p:sp>
      <p:sp>
        <p:nvSpPr>
          <p:cNvPr id="3" name="Text Placeholder 2"/>
          <p:cNvSpPr>
            <a:spLocks noGrp="1"/>
          </p:cNvSpPr>
          <p:nvPr>
            <p:ph type="body" idx="1"/>
          </p:nvPr>
        </p:nvSpPr>
        <p:spPr/>
        <p:txBody>
          <a:bodyPr>
            <a:normAutofit fontScale="62500" lnSpcReduction="20000"/>
          </a:bodyPr>
          <a:lstStyle/>
          <a:p>
            <a:r>
              <a:rPr lang="en-US" dirty="0" smtClean="0"/>
              <a:t>Suppose there are N bits in the given binary number represented by 2’s complement. </a:t>
            </a:r>
          </a:p>
          <a:p>
            <a:endParaRPr lang="en-US" dirty="0" smtClean="0"/>
          </a:p>
          <a:p>
            <a:r>
              <a:rPr lang="en-US" dirty="0" smtClean="0"/>
              <a:t>If the most significant bit is 0, then number is positive and simply find its decimal equivalent.</a:t>
            </a:r>
          </a:p>
          <a:p>
            <a:endParaRPr lang="en-US" dirty="0" smtClean="0"/>
          </a:p>
          <a:p>
            <a:r>
              <a:rPr lang="en-US" dirty="0" smtClean="0"/>
              <a:t>If the most significant bit is 1, then number is negative. So, first apply 2’s complement (to convert it into positive binary number), then find the decimal equivalent of positive binary number and put – sign.</a:t>
            </a:r>
          </a:p>
          <a:p>
            <a:pPr>
              <a:buNone/>
            </a:pPr>
            <a:endParaRPr lang="en-US" dirty="0" smtClean="0"/>
          </a:p>
          <a:p>
            <a:r>
              <a:rPr lang="en-US" b="1" dirty="0" smtClean="0"/>
              <a:t>Example:</a:t>
            </a:r>
            <a:r>
              <a:rPr lang="en-US" dirty="0" smtClean="0"/>
              <a:t> (11010011)</a:t>
            </a:r>
          </a:p>
          <a:p>
            <a:pPr marL="628650" indent="-514350">
              <a:buAutoNum type="arabicPeriod"/>
            </a:pPr>
            <a:r>
              <a:rPr lang="en-US" dirty="0" smtClean="0"/>
              <a:t>Finding 2’s complement since </a:t>
            </a:r>
            <a:r>
              <a:rPr lang="en-US" dirty="0" err="1" smtClean="0"/>
              <a:t>msb</a:t>
            </a:r>
            <a:r>
              <a:rPr lang="en-US" dirty="0" smtClean="0"/>
              <a:t> is 1: 00101101. </a:t>
            </a:r>
          </a:p>
          <a:p>
            <a:pPr marL="628650" indent="-514350">
              <a:buAutoNum type="arabicPeriod"/>
            </a:pPr>
            <a:r>
              <a:rPr lang="en-US" dirty="0" smtClean="0"/>
              <a:t>Now find the decimal equivalent: 45</a:t>
            </a:r>
          </a:p>
          <a:p>
            <a:pPr marL="628650" indent="-514350">
              <a:buAutoNum type="arabicPeriod"/>
            </a:pPr>
            <a:r>
              <a:rPr lang="en-US" dirty="0" smtClean="0"/>
              <a:t>Put negative sign. (-45)</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521208" y="232289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Data Representation in Computers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What is Data</a:t>
            </a:r>
            <a:endParaRPr/>
          </a:p>
        </p:txBody>
      </p:sp>
      <p:sp>
        <p:nvSpPr>
          <p:cNvPr id="320" name="Google Shape;320;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360"/>
              </a:spcBef>
              <a:spcAft>
                <a:spcPts val="0"/>
              </a:spcAft>
              <a:buSzPts val="1800"/>
              <a:buNone/>
            </a:pPr>
            <a:r>
              <a:rPr lang="en-US">
                <a:solidFill>
                  <a:srgbClr val="FF6600"/>
                </a:solidFill>
              </a:rPr>
              <a:t>Data</a:t>
            </a:r>
            <a:r>
              <a:rPr lang="en-US"/>
              <a:t> is simply </a:t>
            </a:r>
            <a:endParaRPr/>
          </a:p>
          <a:p>
            <a:pPr marL="0" lvl="0" indent="0" algn="ctr" rtl="0">
              <a:lnSpc>
                <a:spcPct val="100000"/>
              </a:lnSpc>
              <a:spcBef>
                <a:spcPts val="360"/>
              </a:spcBef>
              <a:spcAft>
                <a:spcPts val="0"/>
              </a:spcAft>
              <a:buSzPts val="1800"/>
              <a:buNone/>
            </a:pPr>
            <a:r>
              <a:rPr lang="en-US"/>
              <a:t>any </a:t>
            </a:r>
            <a:r>
              <a:rPr lang="en-US" b="1">
                <a:solidFill>
                  <a:srgbClr val="000090"/>
                </a:solidFill>
              </a:rPr>
              <a:t>numbers</a:t>
            </a:r>
            <a:r>
              <a:rPr lang="en-US"/>
              <a:t>, </a:t>
            </a:r>
            <a:r>
              <a:rPr lang="en-US" b="1">
                <a:solidFill>
                  <a:srgbClr val="008000"/>
                </a:solidFill>
              </a:rPr>
              <a:t>letters</a:t>
            </a:r>
            <a:r>
              <a:rPr lang="en-US"/>
              <a:t> or </a:t>
            </a:r>
            <a:r>
              <a:rPr lang="en-US" b="1">
                <a:solidFill>
                  <a:srgbClr val="5F497A"/>
                </a:solidFill>
              </a:rPr>
              <a:t>symbols</a:t>
            </a:r>
            <a:r>
              <a:rPr lang="en-US"/>
              <a:t> that can be entered into a computer system.</a:t>
            </a:r>
            <a:endParaRPr/>
          </a:p>
          <a:p>
            <a:pPr marL="0" lvl="0" indent="0" algn="ctr" rtl="0">
              <a:lnSpc>
                <a:spcPct val="100000"/>
              </a:lnSpc>
              <a:spcBef>
                <a:spcPts val="360"/>
              </a:spcBef>
              <a:spcAft>
                <a:spcPts val="0"/>
              </a:spcAft>
              <a:buSzPts val="1800"/>
              <a:buNone/>
            </a:pPr>
            <a:endParaRPr/>
          </a:p>
          <a:p>
            <a:pPr marL="0" lvl="0" indent="0" algn="ctr" rtl="0">
              <a:lnSpc>
                <a:spcPct val="100000"/>
              </a:lnSpc>
              <a:spcBef>
                <a:spcPts val="360"/>
              </a:spcBef>
              <a:spcAft>
                <a:spcPts val="0"/>
              </a:spcAft>
              <a:buSzPts val="1800"/>
              <a:buNone/>
            </a:pPr>
            <a:r>
              <a:rPr lang="en-US"/>
              <a:t>Data values </a:t>
            </a:r>
            <a:r>
              <a:rPr lang="en-US" b="1"/>
              <a:t>don’t have any meaning</a:t>
            </a:r>
            <a:r>
              <a:rPr lang="en-US"/>
              <a:t> unless we put them into </a:t>
            </a:r>
            <a:r>
              <a:rPr lang="en-US" b="1"/>
              <a:t>context</a:t>
            </a:r>
            <a:endParaRPr/>
          </a:p>
          <a:p>
            <a:pPr marL="457200" lvl="0" indent="-228600" algn="l" rtl="0">
              <a:lnSpc>
                <a:spcPct val="100000"/>
              </a:lnSpc>
              <a:spcBef>
                <a:spcPts val="360"/>
              </a:spcBef>
              <a:spcAft>
                <a:spcPts val="0"/>
              </a:spcAft>
              <a:buClr>
                <a:schemeClr val="dk1"/>
              </a:buClr>
              <a:buSzPts val="1800"/>
              <a:buNone/>
            </a:pPr>
            <a:endParaRPr/>
          </a:p>
          <a:p>
            <a:pPr marL="0" lvl="0" indent="0" algn="ctr" rtl="0">
              <a:lnSpc>
                <a:spcPct val="100000"/>
              </a:lnSpc>
              <a:spcBef>
                <a:spcPts val="360"/>
              </a:spcBef>
              <a:spcAft>
                <a:spcPts val="0"/>
              </a:spcAft>
              <a:buSzPts val="1800"/>
              <a:buNone/>
            </a:pPr>
            <a:r>
              <a:rPr lang="en-US" b="1">
                <a:solidFill>
                  <a:srgbClr val="FF6600"/>
                </a:solidFill>
              </a:rPr>
              <a:t>Information</a:t>
            </a:r>
            <a:r>
              <a:rPr lang="en-US" b="1"/>
              <a:t> = </a:t>
            </a:r>
            <a:r>
              <a:rPr lang="en-US" b="1">
                <a:solidFill>
                  <a:srgbClr val="0000FF"/>
                </a:solidFill>
              </a:rPr>
              <a:t>Data</a:t>
            </a:r>
            <a:r>
              <a:rPr lang="en-US" b="1"/>
              <a:t> + </a:t>
            </a:r>
            <a:r>
              <a:rPr lang="en-US" b="1">
                <a:solidFill>
                  <a:srgbClr val="0000FF"/>
                </a:solidFill>
              </a:rPr>
              <a:t>Context</a:t>
            </a:r>
            <a:endParaRPr b="1">
              <a:solidFill>
                <a:srgbClr val="0000FF"/>
              </a:solidFill>
            </a:endParaRPr>
          </a:p>
          <a:p>
            <a:pPr marL="0" lvl="0" indent="0" algn="ctr" rtl="0">
              <a:lnSpc>
                <a:spcPct val="100000"/>
              </a:lnSpc>
              <a:spcBef>
                <a:spcPts val="360"/>
              </a:spcBef>
              <a:spcAft>
                <a:spcPts val="0"/>
              </a:spcAft>
              <a:buSzPts val="1800"/>
              <a:buNone/>
            </a:pPr>
            <a:endParaRPr b="1"/>
          </a:p>
          <a:p>
            <a:pPr marL="0" lvl="0" indent="0" algn="ctr" rtl="0">
              <a:lnSpc>
                <a:spcPct val="100000"/>
              </a:lnSpc>
              <a:spcBef>
                <a:spcPts val="360"/>
              </a:spcBef>
              <a:spcAft>
                <a:spcPts val="0"/>
              </a:spcAft>
              <a:buSzPts val="1800"/>
              <a:buNone/>
            </a:pPr>
            <a:endParaRPr b="1"/>
          </a:p>
          <a:p>
            <a:pPr marL="0" lvl="0" indent="0" algn="ctr" rtl="0">
              <a:lnSpc>
                <a:spcPct val="100000"/>
              </a:lnSpc>
              <a:spcBef>
                <a:spcPts val="360"/>
              </a:spcBef>
              <a:spcAft>
                <a:spcPts val="0"/>
              </a:spcAft>
              <a:buSzPts val="1800"/>
              <a:buNone/>
            </a:pPr>
            <a:endParaRPr/>
          </a:p>
          <a:p>
            <a:pPr marL="0" lvl="0" indent="0" algn="ctr" rtl="0">
              <a:lnSpc>
                <a:spcPct val="100000"/>
              </a:lnSpc>
              <a:spcBef>
                <a:spcPts val="360"/>
              </a:spcBef>
              <a:spcAft>
                <a:spcPts val="0"/>
              </a:spcAft>
              <a:buSzPts val="1800"/>
              <a:buNone/>
            </a:pPr>
            <a:endParaRPr/>
          </a:p>
        </p:txBody>
      </p:sp>
      <p:sp>
        <p:nvSpPr>
          <p:cNvPr id="321" name="Google Shape;321;p42"/>
          <p:cNvSpPr txBox="1"/>
          <p:nvPr/>
        </p:nvSpPr>
        <p:spPr>
          <a:xfrm>
            <a:off x="-754008" y="2553352"/>
            <a:ext cx="18466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Computers Process Data</a:t>
            </a:r>
            <a:endParaRPr/>
          </a:p>
        </p:txBody>
      </p:sp>
      <p:sp>
        <p:nvSpPr>
          <p:cNvPr id="327" name="Google Shape;327;p43"/>
          <p:cNvSpPr txBox="1">
            <a:spLocks noGrp="1"/>
          </p:cNvSpPr>
          <p:nvPr>
            <p:ph type="body" idx="1"/>
          </p:nvPr>
        </p:nvSpPr>
        <p:spPr>
          <a:xfrm>
            <a:off x="457200" y="1417638"/>
            <a:ext cx="8229600" cy="493266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360"/>
              </a:spcBef>
              <a:spcAft>
                <a:spcPts val="0"/>
              </a:spcAft>
              <a:buClr>
                <a:schemeClr val="dk1"/>
              </a:buClr>
              <a:buSzPts val="1800"/>
              <a:buChar char="•"/>
            </a:pPr>
            <a:r>
              <a:rPr lang="en-US" sz="2380"/>
              <a:t>Computers are used to process all types of information in a broad spectrum fields. </a:t>
            </a:r>
            <a:endParaRPr/>
          </a:p>
          <a:p>
            <a:pPr marL="914400" lvl="1" indent="-342900" algn="l" rtl="0">
              <a:lnSpc>
                <a:spcPct val="90000"/>
              </a:lnSpc>
              <a:spcBef>
                <a:spcPts val="360"/>
              </a:spcBef>
              <a:spcAft>
                <a:spcPts val="0"/>
              </a:spcAft>
              <a:buSzPts val="1800"/>
              <a:buChar char="–"/>
            </a:pPr>
            <a:r>
              <a:rPr lang="en-US" sz="2380">
                <a:solidFill>
                  <a:srgbClr val="FF6600"/>
                </a:solidFill>
              </a:rPr>
              <a:t> </a:t>
            </a:r>
            <a:r>
              <a:rPr lang="en-US" sz="2040" b="1">
                <a:solidFill>
                  <a:srgbClr val="FF6600"/>
                </a:solidFill>
              </a:rPr>
              <a:t>Numeric data</a:t>
            </a:r>
            <a:r>
              <a:rPr lang="en-US" sz="2040">
                <a:solidFill>
                  <a:srgbClr val="FF6600"/>
                </a:solidFill>
              </a:rPr>
              <a:t> </a:t>
            </a:r>
            <a:r>
              <a:rPr lang="en-US" sz="2040"/>
              <a:t>consisting of Integers and real numbers are used in programs calculating payroll. We typically perform </a:t>
            </a:r>
            <a:r>
              <a:rPr lang="en-US" sz="2040" b="1"/>
              <a:t>arithmetic</a:t>
            </a:r>
            <a:r>
              <a:rPr lang="en-US" sz="2040"/>
              <a:t> </a:t>
            </a:r>
            <a:r>
              <a:rPr lang="en-US" sz="2040" b="1"/>
              <a:t>operations</a:t>
            </a:r>
            <a:r>
              <a:rPr lang="en-US" sz="2040"/>
              <a:t> on numeric data.</a:t>
            </a:r>
            <a:endParaRPr/>
          </a:p>
          <a:p>
            <a:pPr marL="914400" lvl="1" indent="-228600" algn="l" rtl="0">
              <a:lnSpc>
                <a:spcPct val="90000"/>
              </a:lnSpc>
              <a:spcBef>
                <a:spcPts val="360"/>
              </a:spcBef>
              <a:spcAft>
                <a:spcPts val="0"/>
              </a:spcAft>
              <a:buSzPts val="1800"/>
              <a:buNone/>
            </a:pPr>
            <a:endParaRPr sz="2040"/>
          </a:p>
          <a:p>
            <a:pPr marL="914400" lvl="1" indent="-342900" algn="l" rtl="0">
              <a:lnSpc>
                <a:spcPct val="90000"/>
              </a:lnSpc>
              <a:spcBef>
                <a:spcPts val="360"/>
              </a:spcBef>
              <a:spcAft>
                <a:spcPts val="0"/>
              </a:spcAft>
              <a:buSzPts val="1800"/>
              <a:buChar char="–"/>
            </a:pPr>
            <a:r>
              <a:rPr lang="en-US" sz="2040" b="1">
                <a:solidFill>
                  <a:srgbClr val="FF6600"/>
                </a:solidFill>
              </a:rPr>
              <a:t>Strings</a:t>
            </a:r>
            <a:r>
              <a:rPr lang="en-US" sz="2040"/>
              <a:t> of </a:t>
            </a:r>
            <a:r>
              <a:rPr lang="en-US" sz="2040" b="1"/>
              <a:t>alphabets</a:t>
            </a:r>
            <a:r>
              <a:rPr lang="en-US" sz="2040"/>
              <a:t> and numbers (</a:t>
            </a:r>
            <a:r>
              <a:rPr lang="en-US" sz="2040" b="1"/>
              <a:t>Alphanumeric Data</a:t>
            </a:r>
            <a:r>
              <a:rPr lang="en-US" sz="2040"/>
              <a:t>) are processed in customer record keeping systems.</a:t>
            </a:r>
            <a:r>
              <a:rPr lang="en-US" sz="2040" b="1">
                <a:solidFill>
                  <a:srgbClr val="FF6600"/>
                </a:solidFill>
              </a:rPr>
              <a:t> </a:t>
            </a:r>
            <a:endParaRPr sz="2040" b="1">
              <a:solidFill>
                <a:srgbClr val="FF6600"/>
              </a:solidFill>
            </a:endParaRPr>
          </a:p>
          <a:p>
            <a:pPr marL="914400" lvl="1" indent="-228600" algn="l" rtl="0">
              <a:lnSpc>
                <a:spcPct val="90000"/>
              </a:lnSpc>
              <a:spcBef>
                <a:spcPts val="360"/>
              </a:spcBef>
              <a:spcAft>
                <a:spcPts val="0"/>
              </a:spcAft>
              <a:buSzPts val="1800"/>
              <a:buNone/>
            </a:pPr>
            <a:endParaRPr sz="2040" b="1">
              <a:solidFill>
                <a:srgbClr val="FF6600"/>
              </a:solidFill>
            </a:endParaRPr>
          </a:p>
          <a:p>
            <a:pPr marL="914400" lvl="1" indent="-342900" algn="l" rtl="0">
              <a:lnSpc>
                <a:spcPct val="90000"/>
              </a:lnSpc>
              <a:spcBef>
                <a:spcPts val="360"/>
              </a:spcBef>
              <a:spcAft>
                <a:spcPts val="0"/>
              </a:spcAft>
              <a:buSzPts val="1800"/>
              <a:buChar char="–"/>
            </a:pPr>
            <a:r>
              <a:rPr lang="en-US" sz="2040" b="1">
                <a:solidFill>
                  <a:srgbClr val="FF6600"/>
                </a:solidFill>
              </a:rPr>
              <a:t>Multimedia</a:t>
            </a:r>
            <a:r>
              <a:rPr lang="en-US" sz="2040"/>
              <a:t> content including images, sound and text are frequently used in a large collection of application areas.</a:t>
            </a:r>
            <a:endParaRPr/>
          </a:p>
          <a:p>
            <a:pPr marL="457200" lvl="0" indent="-228600" algn="l" rtl="0">
              <a:lnSpc>
                <a:spcPct val="90000"/>
              </a:lnSpc>
              <a:spcBef>
                <a:spcPts val="360"/>
              </a:spcBef>
              <a:spcAft>
                <a:spcPts val="0"/>
              </a:spcAft>
              <a:buClr>
                <a:schemeClr val="dk1"/>
              </a:buClr>
              <a:buSzPts val="1800"/>
              <a:buNone/>
            </a:pPr>
            <a:endParaRPr sz="2040"/>
          </a:p>
          <a:p>
            <a:pPr marL="914400" lvl="1" indent="-342900" algn="l" rtl="0">
              <a:lnSpc>
                <a:spcPct val="90000"/>
              </a:lnSpc>
              <a:spcBef>
                <a:spcPts val="360"/>
              </a:spcBef>
              <a:spcAft>
                <a:spcPts val="0"/>
              </a:spcAft>
              <a:buSzPts val="1800"/>
              <a:buChar char="–"/>
            </a:pPr>
            <a:r>
              <a:rPr lang="en-US" sz="2040" b="1">
                <a:solidFill>
                  <a:srgbClr val="FF6600"/>
                </a:solidFill>
              </a:rPr>
              <a:t>Signals</a:t>
            </a:r>
            <a:r>
              <a:rPr lang="en-US" sz="2040"/>
              <a:t> representing various types of information like temperature, pressure, presence or absence of objects etc. are processed by computers in Robotics, IoT, monitoring and control applications</a:t>
            </a:r>
            <a:r>
              <a:rPr lang="en-US" sz="1700"/>
              <a:t>.</a:t>
            </a:r>
            <a:endParaRPr/>
          </a:p>
          <a:p>
            <a:pPr marL="914400" lvl="1" indent="-228600" algn="l" rtl="0">
              <a:lnSpc>
                <a:spcPct val="90000"/>
              </a:lnSpc>
              <a:spcBef>
                <a:spcPts val="360"/>
              </a:spcBef>
              <a:spcAft>
                <a:spcPts val="0"/>
              </a:spcAft>
              <a:buSzPts val="1800"/>
              <a:buNone/>
            </a:pPr>
            <a:endParaRPr sz="2040"/>
          </a:p>
          <a:p>
            <a:pPr marL="0" lvl="0" indent="0" algn="l" rtl="0">
              <a:lnSpc>
                <a:spcPct val="90000"/>
              </a:lnSpc>
              <a:spcBef>
                <a:spcPts val="360"/>
              </a:spcBef>
              <a:spcAft>
                <a:spcPts val="0"/>
              </a:spcAft>
              <a:buSzPts val="1800"/>
              <a:buNone/>
            </a:pP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4" descr="stacks_image_48211.jpg"/>
          <p:cNvPicPr preferRelativeResize="0"/>
          <p:nvPr/>
        </p:nvPicPr>
        <p:blipFill rotWithShape="1">
          <a:blip r:embed="rId3">
            <a:alphaModFix/>
          </a:blip>
          <a:srcRect/>
          <a:stretch/>
        </p:blipFill>
        <p:spPr>
          <a:xfrm>
            <a:off x="5211915" y="1706038"/>
            <a:ext cx="3753401" cy="3082544"/>
          </a:xfrm>
          <a:prstGeom prst="rect">
            <a:avLst/>
          </a:prstGeom>
          <a:noFill/>
          <a:ln>
            <a:noFill/>
          </a:ln>
        </p:spPr>
      </p:pic>
      <p:sp>
        <p:nvSpPr>
          <p:cNvPr id="333" name="Google Shape;333;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a:t>How is Data Actually Stored in Computer</a:t>
            </a:r>
            <a:endParaRPr sz="3959"/>
          </a:p>
        </p:txBody>
      </p:sp>
      <p:sp>
        <p:nvSpPr>
          <p:cNvPr id="334" name="Google Shape;334;p44"/>
          <p:cNvSpPr txBox="1">
            <a:spLocks noGrp="1"/>
          </p:cNvSpPr>
          <p:nvPr>
            <p:ph type="body" idx="1"/>
          </p:nvPr>
        </p:nvSpPr>
        <p:spPr>
          <a:xfrm>
            <a:off x="457199" y="1600200"/>
            <a:ext cx="53103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560"/>
              </a:spcBef>
              <a:spcAft>
                <a:spcPts val="0"/>
              </a:spcAft>
              <a:buSzPts val="2800"/>
              <a:buNone/>
            </a:pPr>
            <a:r>
              <a:rPr lang="en-US" b="1">
                <a:solidFill>
                  <a:srgbClr val="008000"/>
                </a:solidFill>
              </a:rPr>
              <a:t>Everything</a:t>
            </a:r>
            <a:r>
              <a:rPr lang="en-US"/>
              <a:t> that is stored and processed inside a computer</a:t>
            </a:r>
            <a:endParaRPr/>
          </a:p>
          <a:p>
            <a:pPr marL="0" lvl="0" indent="0" algn="l" rtl="0">
              <a:lnSpc>
                <a:spcPct val="90000"/>
              </a:lnSpc>
              <a:spcBef>
                <a:spcPts val="560"/>
              </a:spcBef>
              <a:spcAft>
                <a:spcPts val="0"/>
              </a:spcAft>
              <a:buSzPts val="2800"/>
              <a:buNone/>
            </a:pPr>
            <a:r>
              <a:rPr lang="en-US" sz="2000" i="1"/>
              <a:t>(all data, information, instructions,  files, images, etc.) </a:t>
            </a:r>
            <a:r>
              <a:rPr lang="en-US"/>
              <a:t>is stored as  </a:t>
            </a:r>
            <a:r>
              <a:rPr lang="en-US" b="1">
                <a:solidFill>
                  <a:srgbClr val="FF6600"/>
                </a:solidFill>
              </a:rPr>
              <a:t>Binary Numbers</a:t>
            </a:r>
            <a:r>
              <a:rPr lang="en-US" b="1"/>
              <a:t> </a:t>
            </a:r>
            <a:endParaRPr/>
          </a:p>
          <a:p>
            <a:pPr marL="0" lvl="0" indent="0" algn="l" rtl="0">
              <a:lnSpc>
                <a:spcPct val="90000"/>
              </a:lnSpc>
              <a:spcBef>
                <a:spcPts val="560"/>
              </a:spcBef>
              <a:spcAft>
                <a:spcPts val="0"/>
              </a:spcAft>
              <a:buSzPts val="2800"/>
              <a:buNone/>
            </a:pPr>
            <a:endParaRPr/>
          </a:p>
          <a:p>
            <a:pPr marL="0" lvl="0" indent="0" algn="l" rtl="0">
              <a:lnSpc>
                <a:spcPct val="90000"/>
              </a:lnSpc>
              <a:spcBef>
                <a:spcPts val="560"/>
              </a:spcBef>
              <a:spcAft>
                <a:spcPts val="0"/>
              </a:spcAft>
              <a:buSzPts val="2800"/>
              <a:buNone/>
            </a:pPr>
            <a:r>
              <a:rPr lang="en-US"/>
              <a:t>Digital computers have been made such that all data and instructions(program) for processing must be stored in computers memory before processing.</a:t>
            </a:r>
            <a:endParaRPr/>
          </a:p>
          <a:p>
            <a:pPr marL="0" lvl="0" indent="0" algn="l" rtl="0">
              <a:lnSpc>
                <a:spcPct val="90000"/>
              </a:lnSpc>
              <a:spcBef>
                <a:spcPts val="560"/>
              </a:spcBef>
              <a:spcAft>
                <a:spcPts val="0"/>
              </a:spcAft>
              <a:buSzPts val="2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a:t>How to store </a:t>
            </a:r>
            <a:r>
              <a:rPr lang="en-US" sz="3959" i="1"/>
              <a:t>text</a:t>
            </a:r>
            <a:r>
              <a:rPr lang="en-US" sz="3959"/>
              <a:t> and </a:t>
            </a:r>
            <a:r>
              <a:rPr lang="en-US" sz="3959" i="1"/>
              <a:t>pictures</a:t>
            </a:r>
            <a:r>
              <a:rPr lang="en-US" sz="3959"/>
              <a:t> as numbers?</a:t>
            </a:r>
            <a:endParaRPr/>
          </a:p>
        </p:txBody>
      </p:sp>
      <p:sp>
        <p:nvSpPr>
          <p:cNvPr id="340" name="Google Shape;340;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The solution is to use </a:t>
            </a:r>
            <a:r>
              <a:rPr lang="en-US" b="1"/>
              <a:t>numeric</a:t>
            </a:r>
            <a:r>
              <a:rPr lang="en-US"/>
              <a:t> </a:t>
            </a:r>
            <a:r>
              <a:rPr lang="en-US" b="1"/>
              <a:t>codes</a:t>
            </a:r>
            <a:r>
              <a:rPr lang="en-US"/>
              <a:t>:</a:t>
            </a:r>
            <a:endParaRPr/>
          </a:p>
          <a:p>
            <a:pPr marL="914400" lvl="1" indent="-342900" algn="l" rtl="0">
              <a:lnSpc>
                <a:spcPct val="100000"/>
              </a:lnSpc>
              <a:spcBef>
                <a:spcPts val="360"/>
              </a:spcBef>
              <a:spcAft>
                <a:spcPts val="0"/>
              </a:spcAft>
              <a:buSzPts val="1800"/>
              <a:buChar char="–"/>
            </a:pPr>
            <a:r>
              <a:rPr lang="en-US"/>
              <a:t>Different </a:t>
            </a:r>
            <a:r>
              <a:rPr lang="en-US" b="1"/>
              <a:t>letters</a:t>
            </a:r>
            <a:r>
              <a:rPr lang="en-US"/>
              <a:t> in a text document are given different numeric codes</a:t>
            </a:r>
            <a:endParaRPr/>
          </a:p>
          <a:p>
            <a:pPr marL="914400" lvl="1" indent="-342900" algn="l" rtl="0">
              <a:lnSpc>
                <a:spcPct val="100000"/>
              </a:lnSpc>
              <a:spcBef>
                <a:spcPts val="360"/>
              </a:spcBef>
              <a:spcAft>
                <a:spcPts val="0"/>
              </a:spcAft>
              <a:buSzPts val="1800"/>
              <a:buChar char="–"/>
            </a:pPr>
            <a:r>
              <a:rPr lang="en-US"/>
              <a:t>Different </a:t>
            </a:r>
            <a:r>
              <a:rPr lang="en-US" b="1"/>
              <a:t>pixels</a:t>
            </a:r>
            <a:r>
              <a:rPr lang="en-US"/>
              <a:t> (colored dots) in an image are given different numeric codes</a:t>
            </a:r>
            <a:endParaRPr/>
          </a:p>
          <a:p>
            <a:pPr marL="914400" lvl="1" indent="-342900" algn="l" rtl="0">
              <a:lnSpc>
                <a:spcPct val="100000"/>
              </a:lnSpc>
              <a:spcBef>
                <a:spcPts val="360"/>
              </a:spcBef>
              <a:spcAft>
                <a:spcPts val="0"/>
              </a:spcAft>
              <a:buSzPts val="1800"/>
              <a:buChar char="–"/>
            </a:pPr>
            <a:r>
              <a:rPr lang="en-US"/>
              <a:t>Different </a:t>
            </a:r>
            <a:r>
              <a:rPr lang="en-US" b="1"/>
              <a:t>sounds</a:t>
            </a:r>
            <a:r>
              <a:rPr lang="en-US"/>
              <a:t> in a music file</a:t>
            </a:r>
            <a:br>
              <a:rPr lang="en-US"/>
            </a:br>
            <a:r>
              <a:rPr lang="en-US"/>
              <a:t>are given different numeric codes</a:t>
            </a:r>
            <a:endParaRPr/>
          </a:p>
          <a:p>
            <a:pPr marL="0" lvl="0" indent="0" algn="l" rtl="0">
              <a:lnSpc>
                <a:spcPct val="100000"/>
              </a:lnSpc>
              <a:spcBef>
                <a:spcPts val="360"/>
              </a:spcBef>
              <a:spcAft>
                <a:spcPts val="0"/>
              </a:spcAft>
              <a:buSzPts val="1800"/>
              <a:buNone/>
            </a:pPr>
            <a:endParaRPr b="1"/>
          </a:p>
          <a:p>
            <a:pPr marL="0" lvl="0" indent="0" algn="l" rtl="0">
              <a:lnSpc>
                <a:spcPct val="100000"/>
              </a:lnSpc>
              <a:spcBef>
                <a:spcPts val="360"/>
              </a:spcBef>
              <a:spcAft>
                <a:spcPts val="0"/>
              </a:spcAft>
              <a:buSzPts val="1800"/>
              <a:buNone/>
            </a:pPr>
            <a:r>
              <a:rPr lang="en-US" b="1">
                <a:solidFill>
                  <a:srgbClr val="FF6600"/>
                </a:solidFill>
              </a:rPr>
              <a:t>Everything</a:t>
            </a:r>
            <a:r>
              <a:rPr lang="en-US" b="1"/>
              <a:t> </a:t>
            </a:r>
            <a:r>
              <a:rPr lang="en-US"/>
              <a:t>is numbers!</a:t>
            </a:r>
            <a:endParaRPr/>
          </a:p>
        </p:txBody>
      </p:sp>
      <p:pic>
        <p:nvPicPr>
          <p:cNvPr id="341" name="Google Shape;341;p45" descr="large.png"/>
          <p:cNvPicPr preferRelativeResize="0"/>
          <p:nvPr/>
        </p:nvPicPr>
        <p:blipFill rotWithShape="1">
          <a:blip r:embed="rId3">
            <a:alphaModFix/>
          </a:blip>
          <a:srcRect/>
          <a:stretch/>
        </p:blipFill>
        <p:spPr>
          <a:xfrm>
            <a:off x="5449036" y="4709811"/>
            <a:ext cx="3705290" cy="216141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3959"/>
              <a:t>Memory Measuring Units </a:t>
            </a:r>
            <a:br>
              <a:rPr lang="en-US" sz="3959"/>
            </a:br>
            <a:r>
              <a:rPr lang="en-US" sz="2430"/>
              <a:t>(As viewed by computer scientists)</a:t>
            </a:r>
            <a:endParaRPr sz="3959"/>
          </a:p>
        </p:txBody>
      </p:sp>
      <p:sp>
        <p:nvSpPr>
          <p:cNvPr id="347" name="Google Shape;347;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a:t>Bits can be grouped together to make them easier to work with. A group of 8 bits is called a </a:t>
            </a:r>
            <a:r>
              <a:rPr lang="en-US">
                <a:solidFill>
                  <a:srgbClr val="FF6600"/>
                </a:solidFill>
              </a:rPr>
              <a:t>byte</a:t>
            </a:r>
            <a:r>
              <a:rPr lang="en-US"/>
              <a:t>.</a:t>
            </a: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a:p>
            <a:pPr marL="457200" lvl="0" indent="-228600" algn="l" rtl="0">
              <a:lnSpc>
                <a:spcPct val="100000"/>
              </a:lnSpc>
              <a:spcBef>
                <a:spcPts val="360"/>
              </a:spcBef>
              <a:spcAft>
                <a:spcPts val="0"/>
              </a:spcAft>
              <a:buClr>
                <a:schemeClr val="dk1"/>
              </a:buClr>
              <a:buSzPts val="1800"/>
              <a:buNone/>
            </a:pPr>
            <a:endParaRPr/>
          </a:p>
        </p:txBody>
      </p:sp>
      <p:pic>
        <p:nvPicPr>
          <p:cNvPr id="348" name="Google Shape;348;p46"/>
          <p:cNvPicPr preferRelativeResize="0"/>
          <p:nvPr/>
        </p:nvPicPr>
        <p:blipFill rotWithShape="1">
          <a:blip r:embed="rId3">
            <a:alphaModFix/>
          </a:blip>
          <a:srcRect/>
          <a:stretch/>
        </p:blipFill>
        <p:spPr>
          <a:xfrm>
            <a:off x="3650986" y="2866692"/>
            <a:ext cx="4854753" cy="2435440"/>
          </a:xfrm>
          <a:prstGeom prst="rect">
            <a:avLst/>
          </a:prstGeom>
          <a:noFill/>
          <a:ln>
            <a:noFill/>
          </a:ln>
        </p:spPr>
      </p:pic>
      <p:sp>
        <p:nvSpPr>
          <p:cNvPr id="349" name="Google Shape;349;p46"/>
          <p:cNvSpPr txBox="1"/>
          <p:nvPr/>
        </p:nvSpPr>
        <p:spPr>
          <a:xfrm>
            <a:off x="608497" y="5387499"/>
            <a:ext cx="8078303"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Most computers can process millions of bits every second. A hard drive's storage capacity is measured in gigabytes or terabytes. RAM is often measured in megabytes or gigabytes.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How Images are Stored in Memory</a:t>
            </a:r>
            <a:endParaRPr/>
          </a:p>
        </p:txBody>
      </p:sp>
      <p:sp>
        <p:nvSpPr>
          <p:cNvPr id="355" name="Google Shape;355;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Clr>
                <a:schemeClr val="dk1"/>
              </a:buClr>
              <a:buSzPts val="1800"/>
              <a:buNone/>
            </a:pPr>
            <a:endParaRPr/>
          </a:p>
        </p:txBody>
      </p:sp>
      <p:pic>
        <p:nvPicPr>
          <p:cNvPr id="356" name="Google Shape;356;p47" descr="C:\Users\Saad\Desktop\Digital-image-representation-by-pixels-vii.png"/>
          <p:cNvPicPr preferRelativeResize="0"/>
          <p:nvPr/>
        </p:nvPicPr>
        <p:blipFill rotWithShape="1">
          <a:blip r:embed="rId3">
            <a:alphaModFix/>
          </a:blip>
          <a:srcRect/>
          <a:stretch/>
        </p:blipFill>
        <p:spPr>
          <a:xfrm>
            <a:off x="2050632" y="1819657"/>
            <a:ext cx="4742789" cy="35641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smtClean="0"/>
              <a:t>Binary Number System (</a:t>
            </a:r>
            <a:r>
              <a:rPr lang="en-US" dirty="0" err="1" smtClean="0"/>
              <a:t>contd</a:t>
            </a:r>
            <a:r>
              <a:rPr lang="en-US" dirty="0" smtClean="0"/>
              <a:t>)</a:t>
            </a:r>
            <a:endParaRPr dirty="0"/>
          </a:p>
        </p:txBody>
      </p:sp>
      <p:sp>
        <p:nvSpPr>
          <p:cNvPr id="103" name="Google Shape;10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Suppose we have 8 bits. We know that we can store 256 numbers in these 8 bits.</a:t>
            </a:r>
            <a:endParaRPr/>
          </a:p>
          <a:p>
            <a:pPr marL="342900" lvl="0" indent="-342900" algn="l" rtl="0">
              <a:lnSpc>
                <a:spcPct val="100000"/>
              </a:lnSpc>
              <a:spcBef>
                <a:spcPts val="640"/>
              </a:spcBef>
              <a:spcAft>
                <a:spcPts val="0"/>
              </a:spcAft>
              <a:buClr>
                <a:schemeClr val="dk1"/>
              </a:buClr>
              <a:buSzPts val="3200"/>
              <a:buChar char="•"/>
            </a:pPr>
            <a:r>
              <a:rPr lang="en-US"/>
              <a:t>If we store only positive numbers, then the smallest number that we can store is 0, and the largest number that we can store is 2</a:t>
            </a:r>
            <a:r>
              <a:rPr lang="en-US" baseline="30000"/>
              <a:t>8</a:t>
            </a:r>
            <a:r>
              <a:rPr lang="en-US"/>
              <a:t>-1= 255.</a:t>
            </a:r>
            <a:endParaRPr/>
          </a:p>
          <a:p>
            <a:pPr marL="342900" lvl="0" indent="-342900" algn="l" rtl="0">
              <a:lnSpc>
                <a:spcPct val="100000"/>
              </a:lnSpc>
              <a:spcBef>
                <a:spcPts val="640"/>
              </a:spcBef>
              <a:spcAft>
                <a:spcPts val="0"/>
              </a:spcAft>
              <a:buClr>
                <a:schemeClr val="dk1"/>
              </a:buClr>
              <a:buSzPts val="3200"/>
              <a:buChar char="•"/>
            </a:pPr>
            <a:r>
              <a:rPr lang="en-US"/>
              <a:t>0 in binary (using 8 bits) is (00000000)</a:t>
            </a:r>
            <a:r>
              <a:rPr lang="en-US" baseline="-25000"/>
              <a:t>2</a:t>
            </a:r>
            <a:r>
              <a:rPr lang="en-US"/>
              <a:t> and 255 in binary is (11111111)</a:t>
            </a:r>
            <a:r>
              <a:rPr lang="en-US" baseline="-25000"/>
              <a:t>2</a:t>
            </a:r>
            <a:endParaRPr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500"/>
                                        <p:tgtEl>
                                          <p:spTgt spid="1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xEl>
                                              <p:pRg st="1" end="1"/>
                                            </p:txEl>
                                          </p:spTgt>
                                        </p:tgtEl>
                                        <p:attrNameLst>
                                          <p:attrName>style.visibility</p:attrName>
                                        </p:attrNameLst>
                                      </p:cBhvr>
                                      <p:to>
                                        <p:strVal val="visible"/>
                                      </p:to>
                                    </p:set>
                                    <p:animEffect transition="in" filter="fade">
                                      <p:cBhvr>
                                        <p:cTn id="12" dur="500"/>
                                        <p:tgtEl>
                                          <p:spTgt spid="1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
                                            <p:txEl>
                                              <p:pRg st="2" end="2"/>
                                            </p:txEl>
                                          </p:spTgt>
                                        </p:tgtEl>
                                        <p:attrNameLst>
                                          <p:attrName>style.visibility</p:attrName>
                                        </p:attrNameLst>
                                      </p:cBhvr>
                                      <p:to>
                                        <p:strVal val="visible"/>
                                      </p:to>
                                    </p:set>
                                    <p:animEffect transition="in" filter="fade">
                                      <p:cBhvr>
                                        <p:cTn id="17" dur="500"/>
                                        <p:tgtEl>
                                          <p:spTgt spid="1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endParaRPr/>
          </a:p>
        </p:txBody>
      </p:sp>
      <p:sp>
        <p:nvSpPr>
          <p:cNvPr id="362" name="Google Shape;362;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Clr>
                <a:schemeClr val="dk1"/>
              </a:buClr>
              <a:buSzPts val="1800"/>
              <a:buNone/>
            </a:pPr>
            <a:endParaRPr/>
          </a:p>
        </p:txBody>
      </p:sp>
      <p:pic>
        <p:nvPicPr>
          <p:cNvPr id="363" name="Google Shape;363;p48" descr="C:\Users\Saad\Desktop\index.png"/>
          <p:cNvPicPr preferRelativeResize="0"/>
          <p:nvPr/>
        </p:nvPicPr>
        <p:blipFill rotWithShape="1">
          <a:blip r:embed="rId3">
            <a:alphaModFix/>
          </a:blip>
          <a:srcRect/>
          <a:stretch/>
        </p:blipFill>
        <p:spPr>
          <a:xfrm>
            <a:off x="1442784" y="2697481"/>
            <a:ext cx="2143125" cy="2241296"/>
          </a:xfrm>
          <a:prstGeom prst="rect">
            <a:avLst/>
          </a:prstGeom>
          <a:noFill/>
          <a:ln>
            <a:noFill/>
          </a:ln>
        </p:spPr>
      </p:pic>
      <p:graphicFrame>
        <p:nvGraphicFramePr>
          <p:cNvPr id="364" name="Google Shape;364;p48"/>
          <p:cNvGraphicFramePr/>
          <p:nvPr/>
        </p:nvGraphicFramePr>
        <p:xfrm>
          <a:off x="4892042" y="2660906"/>
          <a:ext cx="2862125" cy="2322600"/>
        </p:xfrm>
        <a:graphic>
          <a:graphicData uri="http://schemas.openxmlformats.org/drawingml/2006/table">
            <a:tbl>
              <a:tblPr firstRow="1" bandRow="1">
                <a:noFill/>
                <a:tableStyleId>{FF966829-B18E-4FB9-891C-A153E8165C9A}</a:tableStyleId>
              </a:tblPr>
              <a:tblGrid>
                <a:gridCol w="572425"/>
                <a:gridCol w="572425"/>
                <a:gridCol w="572425"/>
                <a:gridCol w="572425"/>
                <a:gridCol w="572425"/>
              </a:tblGrid>
              <a:tr h="331800">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31800">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31800">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31800">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r>
              <a:tr h="331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0</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31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0</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r h="331800">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a:t>
                      </a:r>
                      <a:endParaRPr sz="1400" u="none" strike="noStrike" cap="none"/>
                    </a:p>
                  </a:txBody>
                  <a:tcPr marL="91450" marR="91450" marT="45725" marB="45725"/>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50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a:t>How To Represent Color Images in Memory</a:t>
            </a:r>
            <a:endParaRPr sz="3959"/>
          </a:p>
        </p:txBody>
      </p:sp>
      <p:sp>
        <p:nvSpPr>
          <p:cNvPr id="370" name="Google Shape;370;p49"/>
          <p:cNvSpPr txBox="1">
            <a:spLocks noGrp="1"/>
          </p:cNvSpPr>
          <p:nvPr>
            <p:ph type="body" idx="1"/>
          </p:nvPr>
        </p:nvSpPr>
        <p:spPr>
          <a:xfrm>
            <a:off x="457200" y="1271016"/>
            <a:ext cx="8229600" cy="3803587"/>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SzPts val="1800"/>
              <a:buNone/>
            </a:pPr>
            <a:r>
              <a:rPr lang="en-US"/>
              <a:t>RGB</a:t>
            </a:r>
            <a:endParaRPr/>
          </a:p>
        </p:txBody>
      </p:sp>
      <p:pic>
        <p:nvPicPr>
          <p:cNvPr id="371" name="Google Shape;371;p49" descr="C:\Users\Saad\Desktop\1024px-RGBLayers.svg.png"/>
          <p:cNvPicPr preferRelativeResize="0"/>
          <p:nvPr/>
        </p:nvPicPr>
        <p:blipFill rotWithShape="1">
          <a:blip r:embed="rId3">
            <a:alphaModFix/>
          </a:blip>
          <a:srcRect/>
          <a:stretch/>
        </p:blipFill>
        <p:spPr>
          <a:xfrm>
            <a:off x="1719072" y="1775784"/>
            <a:ext cx="5573776" cy="4237158"/>
          </a:xfrm>
          <a:prstGeom prst="rect">
            <a:avLst/>
          </a:prstGeom>
          <a:noFill/>
          <a:ln>
            <a:noFill/>
          </a:ln>
        </p:spPr>
      </p:pic>
      <p:sp>
        <p:nvSpPr>
          <p:cNvPr id="372" name="Google Shape;372;p49"/>
          <p:cNvSpPr txBox="1"/>
          <p:nvPr/>
        </p:nvSpPr>
        <p:spPr>
          <a:xfrm>
            <a:off x="2185416" y="6007608"/>
            <a:ext cx="44422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Three Separate Matrices for R, G and B, respectively.</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xEl>
                                              <p:pRg st="0" end="0"/>
                                            </p:txEl>
                                          </p:spTgt>
                                        </p:tgtEl>
                                        <p:attrNameLst>
                                          <p:attrName>style.visibility</p:attrName>
                                        </p:attrNameLst>
                                      </p:cBhvr>
                                      <p:to>
                                        <p:strVal val="visible"/>
                                      </p:to>
                                    </p:set>
                                    <p:animEffect transition="in" filter="fade">
                                      <p:cBhvr>
                                        <p:cTn id="7" dur="500"/>
                                        <p:tgtEl>
                                          <p:spTgt spid="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2"/>
                                        </p:tgtEl>
                                        <p:attrNameLst>
                                          <p:attrName>style.visibility</p:attrName>
                                        </p:attrNameLst>
                                      </p:cBhvr>
                                      <p:to>
                                        <p:strVal val="visible"/>
                                      </p:to>
                                    </p:set>
                                    <p:animEffect transition="in" filter="fade">
                                      <p:cBhvr>
                                        <p:cTn id="12" dur="500"/>
                                        <p:tgtEl>
                                          <p:spTgt spid="372"/>
                                        </p:tgtEl>
                                      </p:cBhvr>
                                    </p:animEffect>
                                  </p:childTnLst>
                                </p:cTn>
                              </p:par>
                              <p:par>
                                <p:cTn id="13" presetID="10" presetClass="entr" presetSubtype="0" fill="hold" nodeType="withEffect">
                                  <p:stCondLst>
                                    <p:cond delay="0"/>
                                  </p:stCondLst>
                                  <p:childTnLst>
                                    <p:set>
                                      <p:cBhvr>
                                        <p:cTn id="14" dur="1" fill="hold">
                                          <p:stCondLst>
                                            <p:cond delay="0"/>
                                          </p:stCondLst>
                                        </p:cTn>
                                        <p:tgtEl>
                                          <p:spTgt spid="371"/>
                                        </p:tgtEl>
                                        <p:attrNameLst>
                                          <p:attrName>style.visibility</p:attrName>
                                        </p:attrNameLst>
                                      </p:cBhvr>
                                      <p:to>
                                        <p:strVal val="visible"/>
                                      </p:to>
                                    </p:set>
                                    <p:animEffect transition="in" filter="fade">
                                      <p:cBhvr>
                                        <p:cTn id="15"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1800"/>
              <a:buNone/>
            </a:pPr>
            <a:r>
              <a:rPr lang="en-US" sz="3959"/>
              <a:t>How To Represent Color Images in Memory</a:t>
            </a:r>
            <a:endParaRPr sz="3959"/>
          </a:p>
        </p:txBody>
      </p:sp>
      <p:pic>
        <p:nvPicPr>
          <p:cNvPr id="378" name="Google Shape;378;p50" descr="C:\Users\Saad\Desktop\A-three-dimensional-RGB-matrix-Each-layer-of-the-matrix-is-a-two-dimensional-matrix_Q640.jpg"/>
          <p:cNvPicPr preferRelativeResize="0"/>
          <p:nvPr/>
        </p:nvPicPr>
        <p:blipFill rotWithShape="1">
          <a:blip r:embed="rId3">
            <a:alphaModFix/>
          </a:blip>
          <a:srcRect/>
          <a:stretch/>
        </p:blipFill>
        <p:spPr>
          <a:xfrm>
            <a:off x="2330894" y="1517586"/>
            <a:ext cx="4600258" cy="460025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3959"/>
              <a:t>How can we represent a character?</a:t>
            </a:r>
            <a:endParaRPr sz="3959"/>
          </a:p>
        </p:txBody>
      </p:sp>
      <p:sp>
        <p:nvSpPr>
          <p:cNvPr id="384" name="Google Shape;384;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sz="2400"/>
              <a:t>IDEA.</a:t>
            </a:r>
            <a:endParaRPr/>
          </a:p>
          <a:p>
            <a:pPr marL="914400" lvl="1" indent="-342900" algn="l" rtl="0">
              <a:lnSpc>
                <a:spcPct val="100000"/>
              </a:lnSpc>
              <a:spcBef>
                <a:spcPts val="360"/>
              </a:spcBef>
              <a:spcAft>
                <a:spcPts val="0"/>
              </a:spcAft>
              <a:buSzPts val="1800"/>
              <a:buChar char="–"/>
            </a:pPr>
            <a:r>
              <a:rPr lang="en-US" sz="2200"/>
              <a:t>Assign numeric codes to characters and represent each character in a Byte using it’s numeric code.</a:t>
            </a:r>
            <a:endParaRPr/>
          </a:p>
          <a:p>
            <a:pPr marL="914400" lvl="1" indent="-342900" algn="l" rtl="0">
              <a:lnSpc>
                <a:spcPct val="100000"/>
              </a:lnSpc>
              <a:spcBef>
                <a:spcPts val="360"/>
              </a:spcBef>
              <a:spcAft>
                <a:spcPts val="0"/>
              </a:spcAft>
              <a:buSzPts val="1800"/>
              <a:buChar char="–"/>
            </a:pPr>
            <a:r>
              <a:rPr lang="en-US" sz="2200"/>
              <a:t>Can we assign numeric codes of our choice to each character?. What might be a problem with this approach?</a:t>
            </a:r>
            <a:endParaRPr/>
          </a:p>
          <a:p>
            <a:pPr marL="457200" lvl="0" indent="-228600" algn="l" rtl="0">
              <a:lnSpc>
                <a:spcPct val="100000"/>
              </a:lnSpc>
              <a:spcBef>
                <a:spcPts val="360"/>
              </a:spcBef>
              <a:spcAft>
                <a:spcPts val="0"/>
              </a:spcAft>
              <a:buClr>
                <a:schemeClr val="dk1"/>
              </a:buClr>
              <a:buSzPts val="1800"/>
              <a:buNone/>
            </a:pPr>
            <a:endParaRPr sz="2200"/>
          </a:p>
        </p:txBody>
      </p:sp>
      <p:pic>
        <p:nvPicPr>
          <p:cNvPr id="385" name="Google Shape;385;p51" descr="large (1).png"/>
          <p:cNvPicPr preferRelativeResize="0"/>
          <p:nvPr/>
        </p:nvPicPr>
        <p:blipFill rotWithShape="1">
          <a:blip r:embed="rId3">
            <a:alphaModFix/>
          </a:blip>
          <a:srcRect/>
          <a:stretch/>
        </p:blipFill>
        <p:spPr>
          <a:xfrm>
            <a:off x="3637760" y="3611378"/>
            <a:ext cx="5505139" cy="324662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3959"/>
              <a:t>How can we represent a character?</a:t>
            </a:r>
            <a:endParaRPr sz="3959"/>
          </a:p>
        </p:txBody>
      </p:sp>
      <p:sp>
        <p:nvSpPr>
          <p:cNvPr id="391" name="Google Shape;391;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360"/>
              </a:spcBef>
              <a:spcAft>
                <a:spcPts val="0"/>
              </a:spcAft>
              <a:buClr>
                <a:schemeClr val="dk1"/>
              </a:buClr>
              <a:buSzPts val="1800"/>
              <a:buChar char="•"/>
            </a:pPr>
            <a:r>
              <a:rPr lang="en-US" sz="2400" b="1"/>
              <a:t>IDEA</a:t>
            </a:r>
            <a:r>
              <a:rPr lang="en-US" sz="2400"/>
              <a:t> </a:t>
            </a:r>
            <a:endParaRPr/>
          </a:p>
          <a:p>
            <a:pPr marL="457200" lvl="0" indent="-342900" algn="l" rtl="0">
              <a:lnSpc>
                <a:spcPct val="100000"/>
              </a:lnSpc>
              <a:spcBef>
                <a:spcPts val="360"/>
              </a:spcBef>
              <a:spcAft>
                <a:spcPts val="0"/>
              </a:spcAft>
              <a:buClr>
                <a:schemeClr val="dk1"/>
              </a:buClr>
              <a:buSzPts val="1800"/>
              <a:buChar char="•"/>
            </a:pPr>
            <a:r>
              <a:rPr lang="en-US" sz="2600"/>
              <a:t>Create a Standard coding scheme so that information can be easily shared between devices from different vendors.</a:t>
            </a:r>
            <a:endParaRPr/>
          </a:p>
          <a:p>
            <a:pPr marL="457200" lvl="0" indent="-342900" algn="l" rtl="0">
              <a:lnSpc>
                <a:spcPct val="100000"/>
              </a:lnSpc>
              <a:spcBef>
                <a:spcPts val="360"/>
              </a:spcBef>
              <a:spcAft>
                <a:spcPts val="0"/>
              </a:spcAft>
              <a:buClr>
                <a:schemeClr val="dk1"/>
              </a:buClr>
              <a:buSzPts val="1800"/>
              <a:buChar char="•"/>
            </a:pPr>
            <a:r>
              <a:rPr lang="en-US" sz="2400"/>
              <a:t>Standard Codes</a:t>
            </a:r>
            <a:endParaRPr/>
          </a:p>
          <a:p>
            <a:pPr marL="914400" lvl="1" indent="-342900" algn="l" rtl="0">
              <a:lnSpc>
                <a:spcPct val="100000"/>
              </a:lnSpc>
              <a:spcBef>
                <a:spcPts val="360"/>
              </a:spcBef>
              <a:spcAft>
                <a:spcPts val="0"/>
              </a:spcAft>
              <a:buSzPts val="1800"/>
              <a:buChar char="–"/>
            </a:pPr>
            <a:r>
              <a:rPr lang="en-US" sz="2200"/>
              <a:t>ASCII </a:t>
            </a:r>
            <a:r>
              <a:rPr lang="en-US" sz="2000"/>
              <a:t>(American Standard Code for Information Interchange)</a:t>
            </a:r>
            <a:endParaRPr/>
          </a:p>
          <a:p>
            <a:pPr marL="914400" lvl="1" indent="-342900" algn="l" rtl="0">
              <a:lnSpc>
                <a:spcPct val="100000"/>
              </a:lnSpc>
              <a:spcBef>
                <a:spcPts val="360"/>
              </a:spcBef>
              <a:spcAft>
                <a:spcPts val="0"/>
              </a:spcAft>
              <a:buSzPts val="1800"/>
              <a:buChar char="–"/>
            </a:pPr>
            <a:r>
              <a:rPr lang="en-US" sz="2200"/>
              <a:t>Unicode </a:t>
            </a:r>
            <a:endParaRPr/>
          </a:p>
          <a:p>
            <a:pPr marL="914400" lvl="1" indent="-342900" algn="l" rtl="0">
              <a:lnSpc>
                <a:spcPct val="100000"/>
              </a:lnSpc>
              <a:spcBef>
                <a:spcPts val="360"/>
              </a:spcBef>
              <a:spcAft>
                <a:spcPts val="0"/>
              </a:spcAft>
              <a:buSzPts val="1800"/>
              <a:buChar char="–"/>
            </a:pPr>
            <a:r>
              <a:rPr lang="en-US" sz="2200"/>
              <a:t>Unicode Transformation Format(UTF) UTF-8, UTF-16</a:t>
            </a:r>
            <a:endParaRPr/>
          </a:p>
          <a:p>
            <a:pPr marL="914400" lvl="1" indent="-342900" algn="l" rtl="0">
              <a:lnSpc>
                <a:spcPct val="100000"/>
              </a:lnSpc>
              <a:spcBef>
                <a:spcPts val="360"/>
              </a:spcBef>
              <a:spcAft>
                <a:spcPts val="0"/>
              </a:spcAft>
              <a:buSzPts val="1800"/>
              <a:buChar char="–"/>
            </a:pPr>
            <a:r>
              <a:rPr lang="en-US" sz="2200"/>
              <a:t>ANSI Character 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ASCII Character Encoding</a:t>
            </a:r>
            <a:endParaRPr/>
          </a:p>
        </p:txBody>
      </p:sp>
      <p:pic>
        <p:nvPicPr>
          <p:cNvPr id="397" name="Google Shape;397;p53"/>
          <p:cNvPicPr preferRelativeResize="0">
            <a:picLocks noGrp="1"/>
          </p:cNvPicPr>
          <p:nvPr>
            <p:ph type="body" idx="1"/>
          </p:nvPr>
        </p:nvPicPr>
        <p:blipFill rotWithShape="1">
          <a:blip r:embed="rId3">
            <a:alphaModFix/>
          </a:blip>
          <a:srcRect l="-39902" t="-1159"/>
          <a:stretch/>
        </p:blipFill>
        <p:spPr>
          <a:xfrm>
            <a:off x="-1400802" y="1243602"/>
            <a:ext cx="9670460" cy="531838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ASCII to Binary 0s and 1s</a:t>
            </a:r>
            <a:endParaRPr/>
          </a:p>
        </p:txBody>
      </p:sp>
      <p:pic>
        <p:nvPicPr>
          <p:cNvPr id="403" name="Google Shape;403;p54" descr="text-into-binary.gif"/>
          <p:cNvPicPr preferRelativeResize="0">
            <a:picLocks noGrp="1"/>
          </p:cNvPicPr>
          <p:nvPr>
            <p:ph type="body" idx="1"/>
          </p:nvPr>
        </p:nvPicPr>
        <p:blipFill rotWithShape="1">
          <a:blip r:embed="rId3">
            <a:alphaModFix/>
          </a:blip>
          <a:srcRect l="-6830" t="-1897" r="-1550" b="8653"/>
          <a:stretch/>
        </p:blipFill>
        <p:spPr>
          <a:xfrm>
            <a:off x="457200" y="1600200"/>
            <a:ext cx="8229600" cy="432201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Recommended</a:t>
            </a:r>
            <a:endParaRPr/>
          </a:p>
        </p:txBody>
      </p:sp>
      <p:sp>
        <p:nvSpPr>
          <p:cNvPr id="409" name="Google Shape;409;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360"/>
              </a:spcBef>
              <a:spcAft>
                <a:spcPts val="0"/>
              </a:spcAft>
              <a:buClr>
                <a:schemeClr val="dk1"/>
              </a:buClr>
              <a:buSzPts val="1800"/>
              <a:buChar char="•"/>
            </a:pPr>
            <a:r>
              <a:rPr lang="en-US" sz="2960" u="sng"/>
              <a:t>https://www.youtube.com/watch?v=1GSjbWt0c9M</a:t>
            </a:r>
            <a:endParaRPr/>
          </a:p>
          <a:p>
            <a:pPr marL="457200" lvl="0" indent="-228600" algn="l" rtl="0">
              <a:lnSpc>
                <a:spcPct val="90000"/>
              </a:lnSpc>
              <a:spcBef>
                <a:spcPts val="360"/>
              </a:spcBef>
              <a:spcAft>
                <a:spcPts val="0"/>
              </a:spcAft>
              <a:buClr>
                <a:schemeClr val="dk1"/>
              </a:buClr>
              <a:buSzPts val="1800"/>
              <a:buNone/>
            </a:pPr>
            <a:endParaRPr sz="2960"/>
          </a:p>
          <a:p>
            <a:pPr marL="457200" lvl="0" indent="-342900" algn="l" rtl="0">
              <a:lnSpc>
                <a:spcPct val="90000"/>
              </a:lnSpc>
              <a:spcBef>
                <a:spcPts val="360"/>
              </a:spcBef>
              <a:spcAft>
                <a:spcPts val="0"/>
              </a:spcAft>
              <a:buClr>
                <a:schemeClr val="dk1"/>
              </a:buClr>
              <a:buSzPts val="1800"/>
              <a:buChar char="•"/>
            </a:pPr>
            <a:r>
              <a:rPr lang="en-US" sz="2960" u="sng"/>
              <a:t>https://www.khanacademy.org/computing/computer-science/how-computers-work2/v/khan-academy-and-codeorg-introducing-how-computers-work</a:t>
            </a:r>
            <a:endParaRPr/>
          </a:p>
          <a:p>
            <a:pPr marL="457200" lvl="0" indent="-228600" algn="l" rtl="0">
              <a:lnSpc>
                <a:spcPct val="90000"/>
              </a:lnSpc>
              <a:spcBef>
                <a:spcPts val="360"/>
              </a:spcBef>
              <a:spcAft>
                <a:spcPts val="0"/>
              </a:spcAft>
              <a:buClr>
                <a:schemeClr val="dk1"/>
              </a:buClr>
              <a:buSzPts val="1800"/>
              <a:buNone/>
            </a:pPr>
            <a:endParaRPr sz="2960" u="sng"/>
          </a:p>
          <a:p>
            <a:pPr marL="457200" lvl="0" indent="-342900" algn="l" rtl="0">
              <a:lnSpc>
                <a:spcPct val="90000"/>
              </a:lnSpc>
              <a:spcBef>
                <a:spcPts val="360"/>
              </a:spcBef>
              <a:spcAft>
                <a:spcPts val="0"/>
              </a:spcAft>
              <a:buClr>
                <a:schemeClr val="dk1"/>
              </a:buClr>
              <a:buSzPts val="1800"/>
              <a:buChar char="•"/>
            </a:pPr>
            <a:r>
              <a:rPr lang="en-US" sz="2960" u="sng"/>
              <a:t>https://www.youtube.com/watch?v=ptzGI9VaZmQ</a:t>
            </a:r>
            <a:endParaRPr/>
          </a:p>
          <a:p>
            <a:pPr marL="457200" lvl="0" indent="-228600" algn="l" rtl="0">
              <a:lnSpc>
                <a:spcPct val="90000"/>
              </a:lnSpc>
              <a:spcBef>
                <a:spcPts val="360"/>
              </a:spcBef>
              <a:spcAft>
                <a:spcPts val="0"/>
              </a:spcAft>
              <a:buClr>
                <a:schemeClr val="dk1"/>
              </a:buClr>
              <a:buSzPts val="1800"/>
              <a:buNone/>
            </a:pPr>
            <a:endParaRPr sz="296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6"/>
          <p:cNvSpPr txBox="1">
            <a:spLocks noGrp="1"/>
          </p:cNvSpPr>
          <p:nvPr>
            <p:ph type="title"/>
          </p:nvPr>
        </p:nvSpPr>
        <p:spPr>
          <a:xfrm>
            <a:off x="429768" y="27892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Activity</a:t>
            </a:r>
            <a:endParaRPr/>
          </a:p>
        </p:txBody>
      </p:sp>
      <p:sp>
        <p:nvSpPr>
          <p:cNvPr id="415" name="Google Shape;415;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Clr>
                <a:schemeClr val="dk1"/>
              </a:buClr>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959"/>
              <a:buFont typeface="Calibri"/>
              <a:buNone/>
            </a:pPr>
            <a:r>
              <a:rPr lang="en-US" sz="3563"/>
              <a:t>How to compute the decimal value of a binary number</a:t>
            </a:r>
            <a:endParaRPr sz="3563"/>
          </a:p>
        </p:txBody>
      </p:sp>
      <p:sp>
        <p:nvSpPr>
          <p:cNvPr id="109" name="Google Shape;10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Technique</a:t>
            </a:r>
            <a:endParaRPr/>
          </a:p>
          <a:p>
            <a:pPr marL="742950" lvl="1" indent="-285750" algn="l" rtl="0">
              <a:lnSpc>
                <a:spcPct val="100000"/>
              </a:lnSpc>
              <a:spcBef>
                <a:spcPts val="580"/>
              </a:spcBef>
              <a:spcAft>
                <a:spcPts val="0"/>
              </a:spcAft>
              <a:buSzPts val="2800"/>
              <a:buChar char="–"/>
            </a:pPr>
            <a:r>
              <a:rPr lang="en-US"/>
              <a:t>Multiply each bit by 2</a:t>
            </a:r>
            <a:r>
              <a:rPr lang="en-US" sz="2900" i="1" baseline="30000"/>
              <a:t>n</a:t>
            </a:r>
            <a:r>
              <a:rPr lang="en-US"/>
              <a:t>, where </a:t>
            </a:r>
            <a:r>
              <a:rPr lang="en-US" i="1"/>
              <a:t>n</a:t>
            </a:r>
            <a:r>
              <a:rPr lang="en-US"/>
              <a:t> is the </a:t>
            </a:r>
            <a:r>
              <a:rPr lang="en-US">
                <a:latin typeface="Arial"/>
                <a:ea typeface="Arial"/>
                <a:cs typeface="Arial"/>
                <a:sym typeface="Arial"/>
              </a:rPr>
              <a:t>position</a:t>
            </a:r>
            <a:r>
              <a:rPr lang="en-US"/>
              <a:t> of the digit. So, 2</a:t>
            </a:r>
            <a:r>
              <a:rPr lang="en-US" i="1" baseline="30000"/>
              <a:t>n</a:t>
            </a:r>
            <a:r>
              <a:rPr lang="en-US"/>
              <a:t> is the value of the bit.</a:t>
            </a:r>
            <a:endParaRPr/>
          </a:p>
          <a:p>
            <a:pPr marL="742950" lvl="1" indent="-285750" algn="l" rtl="0">
              <a:lnSpc>
                <a:spcPct val="100000"/>
              </a:lnSpc>
              <a:spcBef>
                <a:spcPts val="560"/>
              </a:spcBef>
              <a:spcAft>
                <a:spcPts val="0"/>
              </a:spcAft>
              <a:buClr>
                <a:schemeClr val="dk1"/>
              </a:buClr>
              <a:buSzPts val="2800"/>
              <a:buChar char="–"/>
            </a:pPr>
            <a:r>
              <a:rPr lang="en-US"/>
              <a:t>The weight is the position of the bit, starting from 0 on the right</a:t>
            </a:r>
            <a:endParaRPr/>
          </a:p>
          <a:p>
            <a:pPr marL="742950" lvl="1" indent="-285750" algn="l" rtl="0">
              <a:lnSpc>
                <a:spcPct val="100000"/>
              </a:lnSpc>
              <a:spcBef>
                <a:spcPts val="560"/>
              </a:spcBef>
              <a:spcAft>
                <a:spcPts val="0"/>
              </a:spcAft>
              <a:buClr>
                <a:schemeClr val="dk1"/>
              </a:buClr>
              <a:buSzPts val="2800"/>
              <a:buChar char="–"/>
            </a:pPr>
            <a:r>
              <a:rPr lang="en-US"/>
              <a:t>Add the results</a:t>
            </a:r>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959"/>
              <a:buFont typeface="Calibri"/>
              <a:buNone/>
            </a:pPr>
            <a:r>
              <a:rPr lang="en-US" sz="3563"/>
              <a:t>How to compute the decimal value of a binary number</a:t>
            </a:r>
            <a:endParaRPr sz="3563"/>
          </a:p>
        </p:txBody>
      </p:sp>
      <p:sp>
        <p:nvSpPr>
          <p:cNvPr id="115" name="Google Shape;115;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b="1"/>
              <a:t>Example</a:t>
            </a:r>
            <a:endParaRPr/>
          </a:p>
          <a:p>
            <a:pPr marL="342900" lvl="0" indent="-342900" algn="l" rtl="0">
              <a:lnSpc>
                <a:spcPct val="100000"/>
              </a:lnSpc>
              <a:spcBef>
                <a:spcPts val="640"/>
              </a:spcBef>
              <a:spcAft>
                <a:spcPts val="0"/>
              </a:spcAft>
              <a:buClr>
                <a:schemeClr val="dk1"/>
              </a:buClr>
              <a:buSzPts val="3200"/>
              <a:buChar char="•"/>
            </a:pPr>
            <a:r>
              <a:rPr lang="en-US"/>
              <a:t>Binary Number: 10101</a:t>
            </a:r>
            <a:endParaRPr/>
          </a:p>
          <a:p>
            <a:pPr marL="342900" lvl="0" indent="-342900" algn="l" rtl="0">
              <a:lnSpc>
                <a:spcPct val="100000"/>
              </a:lnSpc>
              <a:spcBef>
                <a:spcPts val="640"/>
              </a:spcBef>
              <a:spcAft>
                <a:spcPts val="0"/>
              </a:spcAft>
              <a:buClr>
                <a:schemeClr val="dk1"/>
              </a:buClr>
              <a:buSzPts val="3200"/>
              <a:buChar char="•"/>
            </a:pPr>
            <a:r>
              <a:rPr lang="en-US"/>
              <a:t>Calculating Decimal Equivalent:</a:t>
            </a:r>
            <a:endParaRPr/>
          </a:p>
        </p:txBody>
      </p:sp>
      <p:graphicFrame>
        <p:nvGraphicFramePr>
          <p:cNvPr id="116" name="Google Shape;116;p6"/>
          <p:cNvGraphicFramePr/>
          <p:nvPr/>
        </p:nvGraphicFramePr>
        <p:xfrm>
          <a:off x="304800" y="3505200"/>
          <a:ext cx="8686825" cy="1737400"/>
        </p:xfrm>
        <a:graphic>
          <a:graphicData uri="http://schemas.openxmlformats.org/drawingml/2006/table">
            <a:tbl>
              <a:tblPr>
                <a:noFill/>
                <a:tableStyleId>{FF966829-B18E-4FB9-891C-A153E8165C9A}</a:tableStyleId>
              </a:tblPr>
              <a:tblGrid>
                <a:gridCol w="1240975"/>
                <a:gridCol w="1605975"/>
                <a:gridCol w="5839875"/>
              </a:tblGrid>
              <a:tr h="2286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Binary Number</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Decimal Number</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286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 1</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10101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 x 2</a:t>
                      </a:r>
                      <a:r>
                        <a:rPr lang="en-US" sz="1800" u="none" strike="noStrike" cap="none" baseline="30000"/>
                        <a:t>4</a:t>
                      </a:r>
                      <a:r>
                        <a:rPr lang="en-US" sz="1800" u="none" strike="noStrike" cap="none"/>
                        <a:t>) + (0 x 2</a:t>
                      </a:r>
                      <a:r>
                        <a:rPr lang="en-US" sz="1800" u="none" strike="noStrike" cap="none" baseline="30000"/>
                        <a:t>3</a:t>
                      </a:r>
                      <a:r>
                        <a:rPr lang="en-US" sz="1800" u="none" strike="noStrike" cap="none"/>
                        <a:t>) + (1 x 2</a:t>
                      </a:r>
                      <a:r>
                        <a:rPr lang="en-US" sz="1800" u="none" strike="noStrike" cap="none" baseline="30000"/>
                        <a:t>2</a:t>
                      </a:r>
                      <a:r>
                        <a:rPr lang="en-US" sz="1800" u="none" strike="noStrike" cap="none"/>
                        <a:t>) + (0 x 2</a:t>
                      </a:r>
                      <a:r>
                        <a:rPr lang="en-US" sz="1800" u="none" strike="noStrike" cap="none" baseline="30000"/>
                        <a:t>1</a:t>
                      </a:r>
                      <a:r>
                        <a:rPr lang="en-US" sz="1800" u="none" strike="noStrike" cap="none"/>
                        <a:t>) + (1 x 2</a:t>
                      </a:r>
                      <a:r>
                        <a:rPr lang="en-US" sz="1800" u="none" strike="noStrike" cap="none" baseline="30000"/>
                        <a:t>0</a:t>
                      </a:r>
                      <a:r>
                        <a:rPr lang="en-US" sz="1800" u="none" strike="noStrike" cap="none"/>
                        <a:t>)</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286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 2</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10101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16 + 0 + 4 + 0 + 1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286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Step 3</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10101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959"/>
              <a:buFont typeface="Calibri"/>
              <a:buNone/>
            </a:pPr>
            <a:r>
              <a:rPr lang="en-US" sz="3563"/>
              <a:t>How to compute the decimal value of a binary number (shortcut)</a:t>
            </a:r>
            <a:endParaRPr sz="3563"/>
          </a:p>
        </p:txBody>
      </p:sp>
      <p:graphicFrame>
        <p:nvGraphicFramePr>
          <p:cNvPr id="122" name="Google Shape;122;p7"/>
          <p:cNvGraphicFramePr/>
          <p:nvPr/>
        </p:nvGraphicFramePr>
        <p:xfrm>
          <a:off x="914400" y="2438400"/>
          <a:ext cx="6096000" cy="741700"/>
        </p:xfrm>
        <a:graphic>
          <a:graphicData uri="http://schemas.openxmlformats.org/drawingml/2006/table">
            <a:tbl>
              <a:tblPr firstRow="1" bandRow="1">
                <a:noFill/>
                <a:tableStyleId>{8D827064-B6A5-450F-8F59-0B6C9E1AEB2F}</a:tableStyleId>
              </a:tblPr>
              <a:tblGrid>
                <a:gridCol w="762000"/>
                <a:gridCol w="762000"/>
                <a:gridCol w="762000"/>
                <a:gridCol w="762000"/>
                <a:gridCol w="762000"/>
                <a:gridCol w="762000"/>
                <a:gridCol w="762000"/>
                <a:gridCol w="762000"/>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128</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16</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8</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a:t>
                      </a:r>
                      <a:endParaRPr sz="1800" u="none" strike="noStrike" cap="none"/>
                    </a:p>
                  </a:txBody>
                  <a:tcPr marL="91450" marR="91450" marT="45725" marB="45725"/>
                </a:tc>
              </a:tr>
            </a:tbl>
          </a:graphicData>
        </a:graphic>
      </p:graphicFrame>
      <p:sp>
        <p:nvSpPr>
          <p:cNvPr id="123" name="Google Shape;123;p7"/>
          <p:cNvSpPr txBox="1"/>
          <p:nvPr/>
        </p:nvSpPr>
        <p:spPr>
          <a:xfrm>
            <a:off x="762000" y="1676400"/>
            <a:ext cx="689483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Suppose we want to find the decimal value of binary number 10101011.</a:t>
            </a:r>
            <a:endParaRPr sz="1800" b="0" i="0" u="none" strike="noStrike" cap="none">
              <a:solidFill>
                <a:schemeClr val="dk1"/>
              </a:solidFill>
              <a:latin typeface="Calibri"/>
              <a:ea typeface="Calibri"/>
              <a:cs typeface="Calibri"/>
              <a:sym typeface="Calibri"/>
            </a:endParaRPr>
          </a:p>
        </p:txBody>
      </p:sp>
      <p:sp>
        <p:nvSpPr>
          <p:cNvPr id="124" name="Google Shape;124;p7"/>
          <p:cNvSpPr/>
          <p:nvPr/>
        </p:nvSpPr>
        <p:spPr>
          <a:xfrm>
            <a:off x="762000" y="3810000"/>
            <a:ext cx="7467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Simply add the decimal values where the corresponding bit is 1.</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0" end="0"/>
                                            </p:txEl>
                                          </p:spTgt>
                                        </p:tgtEl>
                                        <p:attrNameLst>
                                          <p:attrName>style.visibility</p:attrName>
                                        </p:attrNameLst>
                                      </p:cBhvr>
                                      <p:to>
                                        <p:strVal val="visible"/>
                                      </p:to>
                                    </p:set>
                                    <p:animEffect transition="in" filter="fade">
                                      <p:cBhvr>
                                        <p:cTn id="17" dur="500"/>
                                        <p:tgtEl>
                                          <p:spTgt spid="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Hexadecimal Number System</a:t>
            </a:r>
            <a:endParaRPr/>
          </a:p>
        </p:txBody>
      </p:sp>
      <p:sp>
        <p:nvSpPr>
          <p:cNvPr id="130" name="Google Shape;130;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r>
              <a:rPr lang="en-US" dirty="0"/>
              <a:t>The </a:t>
            </a:r>
            <a:r>
              <a:rPr lang="en-US" b="1" dirty="0"/>
              <a:t>hexadecimal </a:t>
            </a:r>
            <a:r>
              <a:rPr lang="en-US" b="1" dirty="0" smtClean="0"/>
              <a:t>number </a:t>
            </a:r>
            <a:r>
              <a:rPr lang="en-US" b="1" dirty="0"/>
              <a:t>system</a:t>
            </a:r>
            <a:r>
              <a:rPr lang="en-US" dirty="0"/>
              <a:t> has 16 digits. 0, 1, 2, 3, 4, 5, 6, 7, 8, 9, A, B, C, D, E, F</a:t>
            </a:r>
            <a:endParaRPr dirty="0"/>
          </a:p>
          <a:p>
            <a:pPr marL="342900" lvl="0" indent="-139700" algn="l" rtl="0">
              <a:lnSpc>
                <a:spcPct val="100000"/>
              </a:lnSpc>
              <a:spcBef>
                <a:spcPts val="0"/>
              </a:spcBef>
              <a:spcAft>
                <a:spcPts val="0"/>
              </a:spcAft>
              <a:buClr>
                <a:schemeClr val="dk1"/>
              </a:buClr>
              <a:buSzPts val="3200"/>
              <a:buNone/>
            </a:pPr>
            <a:endParaRPr sz="1100" dirty="0">
              <a:latin typeface="Arial"/>
              <a:ea typeface="Arial"/>
              <a:cs typeface="Arial"/>
              <a:sym typeface="Arial"/>
            </a:endParaRPr>
          </a:p>
          <a:p>
            <a:pPr marL="342900" lvl="0" indent="-139700" algn="l" rtl="0">
              <a:lnSpc>
                <a:spcPct val="100000"/>
              </a:lnSpc>
              <a:spcBef>
                <a:spcPts val="0"/>
              </a:spcBef>
              <a:spcAft>
                <a:spcPts val="0"/>
              </a:spcAft>
              <a:buClr>
                <a:schemeClr val="dk1"/>
              </a:buClr>
              <a:buSzPts val="3200"/>
              <a:buNone/>
            </a:pPr>
            <a:endParaRPr sz="3000" dirty="0"/>
          </a:p>
          <a:p>
            <a:pPr marL="342900" lvl="0" indent="-139700" algn="l" rtl="0">
              <a:lnSpc>
                <a:spcPct val="100000"/>
              </a:lnSpc>
              <a:spcBef>
                <a:spcPts val="0"/>
              </a:spcBef>
              <a:spcAft>
                <a:spcPts val="0"/>
              </a:spcAft>
              <a:buClr>
                <a:schemeClr val="dk1"/>
              </a:buClr>
              <a:buSzPts val="3200"/>
              <a:buNone/>
            </a:pPr>
            <a:r>
              <a:rPr lang="en-US" sz="3000" dirty="0"/>
              <a:t>Examples of hexadecimal numbers:</a:t>
            </a:r>
            <a:endParaRPr sz="3000" dirty="0"/>
          </a:p>
          <a:p>
            <a:pPr marL="457200" lvl="0" indent="-419100" algn="l" rtl="0">
              <a:lnSpc>
                <a:spcPct val="100000"/>
              </a:lnSpc>
              <a:spcBef>
                <a:spcPts val="0"/>
              </a:spcBef>
              <a:spcAft>
                <a:spcPts val="0"/>
              </a:spcAft>
              <a:buSzPts val="3000"/>
              <a:buFont typeface="Calibri"/>
              <a:buAutoNum type="arabicPeriod"/>
            </a:pPr>
            <a:r>
              <a:rPr lang="en-US" sz="3000" dirty="0"/>
              <a:t>1F</a:t>
            </a:r>
            <a:endParaRPr sz="3000" dirty="0"/>
          </a:p>
          <a:p>
            <a:pPr marL="457200" lvl="0" indent="-419100" algn="l" rtl="0">
              <a:lnSpc>
                <a:spcPct val="100000"/>
              </a:lnSpc>
              <a:spcBef>
                <a:spcPts val="0"/>
              </a:spcBef>
              <a:spcAft>
                <a:spcPts val="0"/>
              </a:spcAft>
              <a:buSzPts val="3000"/>
              <a:buFont typeface="Calibri"/>
              <a:buAutoNum type="arabicPeriod"/>
            </a:pPr>
            <a:r>
              <a:rPr lang="en-US" sz="3000" dirty="0"/>
              <a:t>1AB</a:t>
            </a:r>
            <a:endParaRPr sz="3000" dirty="0"/>
          </a:p>
          <a:p>
            <a:pPr marL="457200" lvl="0" indent="-419100" algn="l" rtl="0">
              <a:lnSpc>
                <a:spcPct val="100000"/>
              </a:lnSpc>
              <a:spcBef>
                <a:spcPts val="0"/>
              </a:spcBef>
              <a:spcAft>
                <a:spcPts val="0"/>
              </a:spcAft>
              <a:buSzPts val="3000"/>
              <a:buFont typeface="Calibri"/>
              <a:buAutoNum type="arabicPeriod"/>
            </a:pPr>
            <a:r>
              <a:rPr lang="en-US" sz="3000" dirty="0"/>
              <a:t>100 </a:t>
            </a:r>
            <a:endParaRPr sz="3000" dirty="0"/>
          </a:p>
          <a:p>
            <a:pPr marL="457200" lvl="0" indent="-419100" algn="l" rtl="0">
              <a:lnSpc>
                <a:spcPct val="100000"/>
              </a:lnSpc>
              <a:spcBef>
                <a:spcPts val="0"/>
              </a:spcBef>
              <a:spcAft>
                <a:spcPts val="0"/>
              </a:spcAft>
              <a:buSzPts val="3000"/>
              <a:buFont typeface="Calibri"/>
              <a:buAutoNum type="arabicPeriod"/>
            </a:pPr>
            <a:r>
              <a:rPr lang="en-US" sz="3000" dirty="0"/>
              <a:t>54</a:t>
            </a:r>
            <a:endParaRPr sz="3000" dirty="0"/>
          </a:p>
          <a:p>
            <a:pPr marL="0" lvl="0" indent="0" algn="l" rtl="0">
              <a:lnSpc>
                <a:spcPct val="100000"/>
              </a:lnSpc>
              <a:spcBef>
                <a:spcPts val="0"/>
              </a:spcBef>
              <a:spcAft>
                <a:spcPts val="0"/>
              </a:spcAft>
              <a:buSzPts val="1800"/>
              <a:buNone/>
            </a:pPr>
            <a:endParaRPr sz="1100" dirty="0">
              <a:latin typeface="Arial"/>
              <a:ea typeface="Arial"/>
              <a:cs typeface="Arial"/>
              <a:sym typeface="Arial"/>
            </a:endParaRPr>
          </a:p>
          <a:p>
            <a:pPr marL="0" lvl="0" indent="0" algn="l" rtl="0">
              <a:lnSpc>
                <a:spcPct val="100000"/>
              </a:lnSpc>
              <a:spcBef>
                <a:spcPts val="0"/>
              </a:spcBef>
              <a:spcAft>
                <a:spcPts val="0"/>
              </a:spcAft>
              <a:buSzPts val="1800"/>
              <a:buNone/>
            </a:pPr>
            <a:endParaRPr sz="1100" dirty="0">
              <a:latin typeface="Arial"/>
              <a:ea typeface="Arial"/>
              <a:cs typeface="Arial"/>
              <a:sym typeface="Arial"/>
            </a:endParaRPr>
          </a:p>
          <a:p>
            <a:pPr marL="342900" lvl="0" indent="-139700" algn="l" rtl="0">
              <a:lnSpc>
                <a:spcPct val="100000"/>
              </a:lnSpc>
              <a:spcBef>
                <a:spcPts val="0"/>
              </a:spcBef>
              <a:spcAft>
                <a:spcPts val="0"/>
              </a:spcAft>
              <a:buClr>
                <a:schemeClr val="dk1"/>
              </a:buClr>
              <a:buSzPts val="3200"/>
              <a:buNone/>
            </a:pPr>
            <a:endParaRPr sz="11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9a3d8b7ec7_0_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endParaRPr/>
          </a:p>
          <a:p>
            <a:pPr marL="0" lvl="0" indent="0" algn="ctr" rtl="0">
              <a:lnSpc>
                <a:spcPct val="100000"/>
              </a:lnSpc>
              <a:spcBef>
                <a:spcPts val="0"/>
              </a:spcBef>
              <a:spcAft>
                <a:spcPts val="0"/>
              </a:spcAft>
              <a:buClr>
                <a:schemeClr val="dk1"/>
              </a:buClr>
              <a:buSzPts val="3959"/>
              <a:buFont typeface="Calibri"/>
              <a:buNone/>
            </a:pPr>
            <a:r>
              <a:rPr lang="en-US" sz="3959"/>
              <a:t>How to compute the decimal value of a hexadecimal number</a:t>
            </a:r>
            <a:endParaRPr sz="3959"/>
          </a:p>
          <a:p>
            <a:pPr marL="0" lvl="0" indent="0" algn="l" rtl="0">
              <a:lnSpc>
                <a:spcPct val="100000"/>
              </a:lnSpc>
              <a:spcBef>
                <a:spcPts val="0"/>
              </a:spcBef>
              <a:spcAft>
                <a:spcPts val="0"/>
              </a:spcAft>
              <a:buSzPts val="1800"/>
              <a:buNone/>
            </a:pPr>
            <a:endParaRPr/>
          </a:p>
        </p:txBody>
      </p:sp>
      <p:sp>
        <p:nvSpPr>
          <p:cNvPr id="136" name="Google Shape;136;g9a3d8b7ec7_0_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200"/>
              <a:buChar char="•"/>
            </a:pPr>
            <a:r>
              <a:rPr lang="en-US"/>
              <a:t>Technique</a:t>
            </a:r>
            <a:endParaRPr/>
          </a:p>
          <a:p>
            <a:pPr marL="742950" lvl="1" indent="-285750" algn="l" rtl="0">
              <a:lnSpc>
                <a:spcPct val="100000"/>
              </a:lnSpc>
              <a:spcBef>
                <a:spcPts val="580"/>
              </a:spcBef>
              <a:spcAft>
                <a:spcPts val="0"/>
              </a:spcAft>
              <a:buSzPts val="2800"/>
              <a:buChar char="–"/>
            </a:pPr>
            <a:r>
              <a:rPr lang="en-US"/>
              <a:t>Multiply each digit by 16</a:t>
            </a:r>
            <a:r>
              <a:rPr lang="en-US" sz="2900" i="1" baseline="30000"/>
              <a:t>n</a:t>
            </a:r>
            <a:r>
              <a:rPr lang="en-US"/>
              <a:t>, where </a:t>
            </a:r>
            <a:r>
              <a:rPr lang="en-US" i="1"/>
              <a:t>n</a:t>
            </a:r>
            <a:r>
              <a:rPr lang="en-US"/>
              <a:t> is the </a:t>
            </a:r>
            <a:r>
              <a:rPr lang="en-US">
                <a:latin typeface="Arial"/>
                <a:ea typeface="Arial"/>
                <a:cs typeface="Arial"/>
                <a:sym typeface="Arial"/>
              </a:rPr>
              <a:t>position</a:t>
            </a:r>
            <a:r>
              <a:rPr lang="en-US"/>
              <a:t> of the digit. So, 16</a:t>
            </a:r>
            <a:r>
              <a:rPr lang="en-US" i="1" baseline="30000"/>
              <a:t>n</a:t>
            </a:r>
            <a:r>
              <a:rPr lang="en-US"/>
              <a:t> is the value of the digit.</a:t>
            </a:r>
            <a:endParaRPr/>
          </a:p>
          <a:p>
            <a:pPr marL="742950" lvl="1" indent="-285750" algn="l" rtl="0">
              <a:lnSpc>
                <a:spcPct val="100000"/>
              </a:lnSpc>
              <a:spcBef>
                <a:spcPts val="560"/>
              </a:spcBef>
              <a:spcAft>
                <a:spcPts val="0"/>
              </a:spcAft>
              <a:buSzPts val="2800"/>
              <a:buChar char="–"/>
            </a:pPr>
            <a:r>
              <a:rPr lang="en-US"/>
              <a:t> positions of the bit start from 0 on the right</a:t>
            </a:r>
            <a:endParaRPr/>
          </a:p>
          <a:p>
            <a:pPr marL="742950" lvl="1" indent="-285750" algn="l" rtl="0">
              <a:lnSpc>
                <a:spcPct val="100000"/>
              </a:lnSpc>
              <a:spcBef>
                <a:spcPts val="560"/>
              </a:spcBef>
              <a:spcAft>
                <a:spcPts val="0"/>
              </a:spcAft>
              <a:buSzPts val="2800"/>
              <a:buChar char="–"/>
            </a:pPr>
            <a:r>
              <a:rPr lang="en-US"/>
              <a:t>Add the results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1918</Words>
  <Application>Microsoft Office PowerPoint</Application>
  <PresentationFormat>On-screen Show (4:3)</PresentationFormat>
  <Paragraphs>380</Paragraphs>
  <Slides>48</Slides>
  <Notes>45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Number Systems</vt:lpstr>
      <vt:lpstr>Number Systems</vt:lpstr>
      <vt:lpstr>Binary Number System</vt:lpstr>
      <vt:lpstr>Binary Number System (contd)</vt:lpstr>
      <vt:lpstr>How to compute the decimal value of a binary number</vt:lpstr>
      <vt:lpstr>How to compute the decimal value of a binary number</vt:lpstr>
      <vt:lpstr>How to compute the decimal value of a binary number (shortcut)</vt:lpstr>
      <vt:lpstr>Hexadecimal Number System</vt:lpstr>
      <vt:lpstr> How to compute the decimal value of a hexadecimal number </vt:lpstr>
      <vt:lpstr>How to compute the decimal value of a hexadecimal number</vt:lpstr>
      <vt:lpstr>Decimal Number Systems</vt:lpstr>
      <vt:lpstr>Decimal to Binary</vt:lpstr>
      <vt:lpstr>Decimal to Hexadecimal</vt:lpstr>
      <vt:lpstr>Converting Hexadecimal to Binary and Vice Versa</vt:lpstr>
      <vt:lpstr>Hexadecimal to Binary</vt:lpstr>
      <vt:lpstr>Conversion Chart</vt:lpstr>
      <vt:lpstr>Hexadecimal to Binary</vt:lpstr>
      <vt:lpstr>Binary to Hexadecimal</vt:lpstr>
      <vt:lpstr>Binary to Hexadecimal</vt:lpstr>
      <vt:lpstr>Representing Signed Binary Numbers in Computer Memory</vt:lpstr>
      <vt:lpstr>Signed Magnitude Representation</vt:lpstr>
      <vt:lpstr>Signed Magnitude Representation</vt:lpstr>
      <vt:lpstr>Signed Magnitude Representation</vt:lpstr>
      <vt:lpstr>Converting a Binary Number Represented by Signed Magnitude into Decimal. </vt:lpstr>
      <vt:lpstr>1’s Complement</vt:lpstr>
      <vt:lpstr>Slide 26</vt:lpstr>
      <vt:lpstr>Range of 1’s Complement Representation</vt:lpstr>
      <vt:lpstr>Converting a Binary Number Represented by 1’s Complement into Decimal. </vt:lpstr>
      <vt:lpstr>2’s complement</vt:lpstr>
      <vt:lpstr>Slide 30</vt:lpstr>
      <vt:lpstr>Range of 2’s Complement Representation</vt:lpstr>
      <vt:lpstr>Converting a Binary Number Represented by 2’s Complement into Decimal. </vt:lpstr>
      <vt:lpstr>Data Representation in Computers</vt:lpstr>
      <vt:lpstr>What is Data</vt:lpstr>
      <vt:lpstr>Computers Process Data</vt:lpstr>
      <vt:lpstr>How is Data Actually Stored in Computer</vt:lpstr>
      <vt:lpstr>How to store text and pictures as numbers?</vt:lpstr>
      <vt:lpstr>Memory Measuring Units  (As viewed by computer scientists)</vt:lpstr>
      <vt:lpstr>How Images are Stored in Memory</vt:lpstr>
      <vt:lpstr>Slide 40</vt:lpstr>
      <vt:lpstr>How To Represent Color Images in Memory</vt:lpstr>
      <vt:lpstr>How To Represent Color Images in Memory</vt:lpstr>
      <vt:lpstr>How can we represent a character?</vt:lpstr>
      <vt:lpstr>How can we represent a character?</vt:lpstr>
      <vt:lpstr>ASCII Character Encoding</vt:lpstr>
      <vt:lpstr>ASCII to Binary 0s and 1s</vt:lpstr>
      <vt:lpstr>Recommended</vt:lpstr>
      <vt:lpstr>Activity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Systems</dc:title>
  <dc:creator>Saad</dc:creator>
  <cp:lastModifiedBy>Saad</cp:lastModifiedBy>
  <cp:revision>82</cp:revision>
  <dcterms:created xsi:type="dcterms:W3CDTF">2006-08-16T00:00:00Z</dcterms:created>
  <dcterms:modified xsi:type="dcterms:W3CDTF">2020-09-25T18:31:39Z</dcterms:modified>
</cp:coreProperties>
</file>