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7010400" cy="9296400"/>
  <p:embeddedFontLst>
    <p:embeddedFont>
      <p:font typeface="Book Antiqua" panose="02040602050305030304" pitchFamily="18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VagXuP67y/8sj0UCU02G+2QHT2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62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76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68625" y="697225"/>
            <a:ext cx="4673825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977823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133800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2b35ed3dad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2b35ed3dad_1_15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1312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b35ed3dad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2b35ed3dad_4_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33676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12b35ed3da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12b35ed3dad_2_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4108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12b35ed3dad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12b35ed3dad_2_7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3202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2b35ed3dad_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2b35ed3dad_2_12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544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139150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820931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03539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6265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2b35ed3dad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2b35ed3dad_3_1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3429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6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1797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300" cy="4183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6978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b35ed3dad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2b35ed3dad_1_10:notes"/>
          <p:cNvSpPr txBox="1">
            <a:spLocks noGrp="1"/>
          </p:cNvSpPr>
          <p:nvPr>
            <p:ph type="body" idx="1"/>
          </p:nvPr>
        </p:nvSpPr>
        <p:spPr>
          <a:xfrm>
            <a:off x="701025" y="4415775"/>
            <a:ext cx="5608200" cy="418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9248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"/>
          <p:cNvPicPr preferRelativeResize="0"/>
          <p:nvPr/>
        </p:nvPicPr>
        <p:blipFill rotWithShape="1">
          <a:blip r:embed="rId3">
            <a:alphaModFix/>
          </a:blip>
          <a:srcRect t="-1692" r="11886" b="13642"/>
          <a:stretch/>
        </p:blipFill>
        <p:spPr>
          <a:xfrm>
            <a:off x="-152401" y="-152400"/>
            <a:ext cx="9543143" cy="70104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"/>
          <p:cNvSpPr txBox="1">
            <a:spLocks noGrp="1"/>
          </p:cNvSpPr>
          <p:nvPr>
            <p:ph type="subTitle" idx="1"/>
          </p:nvPr>
        </p:nvSpPr>
        <p:spPr>
          <a:xfrm>
            <a:off x="304800" y="4591250"/>
            <a:ext cx="5547360" cy="1885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 sz="2800" spc="0" dirty="0" smtClean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Umamah </a:t>
            </a:r>
            <a:r>
              <a:rPr lang="en-US" sz="2800" spc="0" dirty="0" err="1" smtClean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hussain</a:t>
            </a:r>
            <a:r>
              <a:rPr lang="en-US" sz="2800" spc="0" dirty="0" smtClean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21L-1858</a:t>
            </a:r>
            <a:endParaRPr sz="2800" spc="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800" spc="0" dirty="0" err="1" smtClean="0">
                <a:solidFill>
                  <a:srgbClr val="3F3F3F"/>
                </a:solidFill>
                <a:latin typeface="Times New Roman"/>
                <a:cs typeface="Times New Roman"/>
                <a:sym typeface="Times New Roman"/>
              </a:rPr>
              <a:t>Faiqa</a:t>
            </a:r>
            <a:r>
              <a:rPr lang="en-US" sz="2800" spc="0" dirty="0" smtClean="0">
                <a:solidFill>
                  <a:srgbClr val="3F3F3F"/>
                </a:solidFill>
                <a:latin typeface="Times New Roman"/>
                <a:cs typeface="Times New Roman"/>
                <a:sym typeface="Times New Roman"/>
              </a:rPr>
              <a:t> </a:t>
            </a:r>
            <a:r>
              <a:rPr lang="en-US" sz="2800" spc="0" dirty="0" err="1" smtClean="0">
                <a:solidFill>
                  <a:srgbClr val="3F3F3F"/>
                </a:solidFill>
                <a:latin typeface="Times New Roman"/>
                <a:cs typeface="Times New Roman"/>
                <a:sym typeface="Times New Roman"/>
              </a:rPr>
              <a:t>malik</a:t>
            </a:r>
            <a:r>
              <a:rPr lang="en-US" sz="2800" spc="0" dirty="0" smtClean="0">
                <a:solidFill>
                  <a:srgbClr val="3F3F3F"/>
                </a:solidFill>
                <a:latin typeface="Times New Roman"/>
                <a:cs typeface="Times New Roman"/>
                <a:sym typeface="Times New Roman"/>
              </a:rPr>
              <a:t> 21l-1865</a:t>
            </a:r>
            <a:endParaRPr sz="2800" spc="0" dirty="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800" spc="0" dirty="0" err="1" smtClean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Moeez</a:t>
            </a:r>
            <a:r>
              <a:rPr lang="en-US" sz="2800" spc="0" dirty="0" smtClean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800" spc="0" dirty="0" err="1" smtClean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ali</a:t>
            </a:r>
            <a:r>
              <a:rPr lang="en-US" sz="2800" spc="0" dirty="0" smtClean="0">
                <a:solidFill>
                  <a:srgbClr val="3F3F3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21l-1798</a:t>
            </a:r>
            <a:endParaRPr sz="2800" spc="0" dirty="0">
              <a:solidFill>
                <a:srgbClr val="3F3F3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US" sz="2800" spc="0" dirty="0" err="1" smtClean="0">
                <a:solidFill>
                  <a:srgbClr val="3F3F3F"/>
                </a:solidFill>
                <a:latin typeface="Times New Roman"/>
                <a:cs typeface="Times New Roman"/>
                <a:sym typeface="Times New Roman"/>
              </a:rPr>
              <a:t>Yousaf</a:t>
            </a:r>
            <a:r>
              <a:rPr lang="en-US" sz="2800" spc="0" dirty="0" smtClean="0">
                <a:solidFill>
                  <a:srgbClr val="3F3F3F"/>
                </a:solidFill>
                <a:latin typeface="Times New Roman"/>
                <a:cs typeface="Times New Roman"/>
                <a:sym typeface="Times New Roman"/>
              </a:rPr>
              <a:t> Zahid </a:t>
            </a:r>
            <a:r>
              <a:rPr lang="en-US" sz="2800" spc="0" dirty="0" smtClean="0">
                <a:solidFill>
                  <a:srgbClr val="3F3F3F"/>
                </a:solidFill>
                <a:latin typeface="Times New Roman"/>
                <a:cs typeface="Times New Roman"/>
                <a:sym typeface="Times New Roman"/>
              </a:rPr>
              <a:t>21l-5190</a:t>
            </a:r>
            <a:endParaRPr lang="en-US" sz="2800" spc="0" dirty="0" smtClean="0">
              <a:solidFill>
                <a:srgbClr val="3F3F3F"/>
              </a:solidFill>
              <a:latin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1"/>
          <p:cNvSpPr txBox="1">
            <a:spLocks noGrp="1"/>
          </p:cNvSpPr>
          <p:nvPr>
            <p:ph type="ctrTitle"/>
          </p:nvPr>
        </p:nvSpPr>
        <p:spPr>
          <a:xfrm>
            <a:off x="609600" y="533400"/>
            <a:ext cx="8001000" cy="1219200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90500" dist="228600" dir="2700000" algn="ctr">
              <a:srgbClr val="000000">
                <a:alpha val="29803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 sz="36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DEPRESSION AMONG UNIVERSITY STUDENTS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12b35ed3dad_1_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EDUCATION SYSTEM</a:t>
            </a:r>
            <a:endParaRPr b="1"/>
          </a:p>
        </p:txBody>
      </p:sp>
      <p:sp>
        <p:nvSpPr>
          <p:cNvPr id="171" name="Google Shape;171;g12b35ed3dad_1_15"/>
          <p:cNvSpPr txBox="1">
            <a:spLocks noGrp="1"/>
          </p:cNvSpPr>
          <p:nvPr>
            <p:ph idx="1"/>
          </p:nvPr>
        </p:nvSpPr>
        <p:spPr>
          <a:xfrm>
            <a:off x="457200" y="2030575"/>
            <a:ext cx="8229600" cy="4095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Academic achievement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Parental pressure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Unnecessary burden of studies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406400" algn="l" rtl="0">
              <a:spcBef>
                <a:spcPts val="60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Not enough extra </a:t>
            </a:r>
            <a:r>
              <a:rPr lang="en-US" sz="2800" dirty="0" err="1">
                <a:latin typeface="Times New Roman"/>
                <a:ea typeface="Times New Roman"/>
                <a:cs typeface="Times New Roman"/>
                <a:sym typeface="Times New Roman"/>
              </a:rPr>
              <a:t>curriculars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and physical activity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12b35ed3dad_4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DEPRESSION IN 2008 VS 2017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7" name="Google Shape;177;g12b35ed3dad_4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85425" y="2098475"/>
            <a:ext cx="7528474" cy="406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2b35ed3dad_2_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POSSIBLE SOLUTIONS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3" name="Google Shape;183;g12b35ed3dad_2_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508000" lvl="0" indent="-4572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Normalize seeking professional help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5080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Destigmatize with the help of media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5080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Government should provide more helpful avenues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5080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Educate adults on how to help.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  <a:p>
            <a:pPr marL="508000" lvl="0" indent="-4572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Appoint psychiatrists in all academic institutions</a:t>
            </a:r>
            <a:endParaRPr sz="28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2b35ed3dad_2_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-US"/>
              <a:t> </a:t>
            </a:r>
            <a:endParaRPr/>
          </a:p>
        </p:txBody>
      </p:sp>
      <p:sp>
        <p:nvSpPr>
          <p:cNvPr id="189" name="Google Shape;189;g12b35ed3dad_2_7"/>
          <p:cNvSpPr txBox="1">
            <a:spLocks noGrp="1"/>
          </p:cNvSpPr>
          <p:nvPr>
            <p:ph idx="1"/>
          </p:nvPr>
        </p:nvSpPr>
        <p:spPr>
          <a:xfrm>
            <a:off x="457200" y="2024925"/>
            <a:ext cx="8229600" cy="4489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83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200"/>
              <a:buChar char="●"/>
            </a:pPr>
            <a:r>
              <a:rPr lang="en-US" sz="2800" dirty="0"/>
              <a:t> </a:t>
            </a: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Depression is a serious  mental health issues 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Various symptoms like loss of appetite and fatigue 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Discussed major causes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683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imes New Roman"/>
              <a:buChar char="●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Possible solutions and how to overcome it.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2b35ed3dad_2_12"/>
          <p:cNvSpPr txBox="1">
            <a:spLocks noGrp="1"/>
          </p:cNvSpPr>
          <p:nvPr>
            <p:ph type="title"/>
          </p:nvPr>
        </p:nvSpPr>
        <p:spPr>
          <a:xfrm>
            <a:off x="723906" y="3150824"/>
            <a:ext cx="7696200" cy="12954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YOU!!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600"/>
              <a:buFont typeface="Times New Roman"/>
              <a:buNone/>
            </a:pPr>
            <a:r>
              <a:rPr lang="en-US" sz="3600" b="1" dirty="0">
                <a:latin typeface="Times New Roman"/>
                <a:ea typeface="Times New Roman"/>
                <a:cs typeface="Times New Roman"/>
                <a:sym typeface="Times New Roman"/>
              </a:rPr>
              <a:t>WHAT IS DEPRESSION?</a:t>
            </a:r>
            <a:endParaRPr dirty="0"/>
          </a:p>
        </p:txBody>
      </p:sp>
      <p:sp>
        <p:nvSpPr>
          <p:cNvPr id="124" name="Google Shape;124;p2"/>
          <p:cNvSpPr txBox="1">
            <a:spLocks noGrp="1"/>
          </p:cNvSpPr>
          <p:nvPr>
            <p:ph idx="1"/>
          </p:nvPr>
        </p:nvSpPr>
        <p:spPr>
          <a:xfrm>
            <a:off x="457200" y="1973100"/>
            <a:ext cx="8260800" cy="43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 common and serious medical illness.</a:t>
            </a:r>
            <a:endParaRPr dirty="0"/>
          </a:p>
          <a:p>
            <a:pPr lvl="0" algn="l" rtl="0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Loss of interest in activities you once enjoyed.</a:t>
            </a:r>
            <a:endParaRPr dirty="0"/>
          </a:p>
          <a:p>
            <a:pPr lvl="0" algn="l" rtl="0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Causes variety of emotional and physical problems.</a:t>
            </a:r>
            <a:endParaRPr dirty="0"/>
          </a:p>
          <a:p>
            <a:pPr lvl="0" algn="l" rtl="0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Decreases your ability to function properly.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3" descr="C:\Users\Dell\OneDrive\Desktop\Prevalence-of-depression-among-university-student-from-different-countries-Sources (1).png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748145" y="651164"/>
            <a:ext cx="7772400" cy="533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SYMPTOMS</a:t>
            </a:r>
            <a:endParaRPr/>
          </a:p>
        </p:txBody>
      </p:sp>
      <p:sp>
        <p:nvSpPr>
          <p:cNvPr id="135" name="Google Shape;135;p4"/>
          <p:cNvSpPr txBox="1">
            <a:spLocks noGrp="1"/>
          </p:cNvSpPr>
          <p:nvPr>
            <p:ph idx="1"/>
          </p:nvPr>
        </p:nvSpPr>
        <p:spPr>
          <a:xfrm>
            <a:off x="325650" y="1953950"/>
            <a:ext cx="8601000" cy="490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Changes in appetite — weight loss or gain unrelated to dieting</a:t>
            </a:r>
            <a:endParaRPr sz="2800" dirty="0"/>
          </a:p>
          <a:p>
            <a:pPr lvl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Trouble sleeping or sleeping too much</a:t>
            </a:r>
            <a:endParaRPr sz="2800" dirty="0"/>
          </a:p>
          <a:p>
            <a:pPr lvl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Feeling worthless or guilty</a:t>
            </a:r>
            <a:endParaRPr sz="2800" dirty="0"/>
          </a:p>
          <a:p>
            <a:pPr lvl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Loss of energy or increased fatigue</a:t>
            </a:r>
            <a:endParaRPr sz="2800" dirty="0"/>
          </a:p>
          <a:p>
            <a:pPr lvl="0" algn="l" rtl="0">
              <a:lnSpc>
                <a:spcPct val="150000"/>
              </a:lnSpc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Thoughts of death or suicide</a:t>
            </a:r>
            <a:endParaRPr sz="2800" dirty="0"/>
          </a:p>
          <a:p>
            <a:pPr marL="342900" lvl="0" indent="-50800" algn="l" rtl="0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>
            <a:spLocks noGrp="1"/>
          </p:cNvSpPr>
          <p:nvPr>
            <p:ph type="title"/>
          </p:nvPr>
        </p:nvSpPr>
        <p:spPr>
          <a:xfrm>
            <a:off x="304800" y="152400"/>
            <a:ext cx="8534400" cy="15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MAJOR CAUSES OF DEPRESSION</a:t>
            </a:r>
            <a:r>
              <a:rPr lang="en-US" sz="36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/>
          </a:p>
        </p:txBody>
      </p:sp>
      <p:sp>
        <p:nvSpPr>
          <p:cNvPr id="141" name="Google Shape;141;p5"/>
          <p:cNvSpPr txBox="1">
            <a:spLocks noGrp="1"/>
          </p:cNvSpPr>
          <p:nvPr>
            <p:ph idx="1"/>
          </p:nvPr>
        </p:nvSpPr>
        <p:spPr>
          <a:xfrm>
            <a:off x="457200" y="1981200"/>
            <a:ext cx="7620000" cy="44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Financial issues.</a:t>
            </a:r>
            <a:endParaRPr dirty="0"/>
          </a:p>
          <a:p>
            <a:pPr lvl="0" algn="l" rtl="0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Unsupportive parents.</a:t>
            </a:r>
            <a:endParaRPr dirty="0"/>
          </a:p>
          <a:p>
            <a:pPr lvl="0" algn="l" rtl="0">
              <a:lnSpc>
                <a:spcPct val="200000"/>
              </a:lnSpc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Education system of the country.</a:t>
            </a:r>
            <a:endParaRPr dirty="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3673" y="2202872"/>
            <a:ext cx="28479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12b35ed3dad_3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850" y="790188"/>
            <a:ext cx="7972275" cy="52776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FINANCIAL ISSUES</a:t>
            </a:r>
            <a:endParaRPr/>
          </a:p>
        </p:txBody>
      </p:sp>
      <p:sp>
        <p:nvSpPr>
          <p:cNvPr id="153" name="Google Shape;153;p6"/>
          <p:cNvSpPr txBox="1">
            <a:spLocks noGrp="1"/>
          </p:cNvSpPr>
          <p:nvPr>
            <p:ph idx="1"/>
          </p:nvPr>
        </p:nvSpPr>
        <p:spPr>
          <a:xfrm>
            <a:off x="457200" y="2030574"/>
            <a:ext cx="8229600" cy="40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Cannot get into dream universities</a:t>
            </a:r>
            <a:endParaRPr sz="2800" dirty="0"/>
          </a:p>
          <a:p>
            <a:pPr marL="749300" lvl="0" indent="-457200" algn="l" rtl="0">
              <a:spcBef>
                <a:spcPts val="560"/>
              </a:spcBef>
              <a:spcAft>
                <a:spcPts val="0"/>
              </a:spcAft>
              <a:buSzPts val="2800"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Need to find jobs to continue studies</a:t>
            </a:r>
            <a:endParaRPr sz="2800" dirty="0"/>
          </a:p>
          <a:p>
            <a:pPr marL="749300" lvl="0" indent="-457200" algn="l" rtl="0">
              <a:spcBef>
                <a:spcPts val="560"/>
              </a:spcBef>
              <a:spcAft>
                <a:spcPts val="0"/>
              </a:spcAft>
              <a:buSzPts val="2800"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Hectic timetables</a:t>
            </a:r>
            <a:endParaRPr sz="2800" dirty="0"/>
          </a:p>
          <a:p>
            <a:pPr marL="749300" lvl="0" indent="-457200" algn="l" rtl="0">
              <a:spcBef>
                <a:spcPts val="560"/>
              </a:spcBef>
              <a:spcAft>
                <a:spcPts val="0"/>
              </a:spcAft>
              <a:buSzPts val="2800"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Cannot keep up with studies &amp; work</a:t>
            </a:r>
            <a:endParaRPr sz="2800" dirty="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6B7C72"/>
              </a:buClr>
              <a:buSzPts val="3600"/>
              <a:buFont typeface="Times New Roman"/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UNSUPPORTIVE PARENTS</a:t>
            </a:r>
            <a:endParaRPr/>
          </a:p>
        </p:txBody>
      </p:sp>
      <p:sp>
        <p:nvSpPr>
          <p:cNvPr id="159" name="Google Shape;159;p7"/>
          <p:cNvSpPr txBox="1">
            <a:spLocks noGrp="1"/>
          </p:cNvSpPr>
          <p:nvPr>
            <p:ph idx="1"/>
          </p:nvPr>
        </p:nvSpPr>
        <p:spPr>
          <a:xfrm>
            <a:off x="457200" y="1992274"/>
            <a:ext cx="8229600" cy="4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No friendly bond between parents &amp; children</a:t>
            </a:r>
            <a:endParaRPr dirty="0"/>
          </a:p>
          <a:p>
            <a:pPr marL="749300" lvl="0" indent="-457200" algn="l" rtl="0">
              <a:spcBef>
                <a:spcPts val="560"/>
              </a:spcBef>
              <a:spcAft>
                <a:spcPts val="0"/>
              </a:spcAft>
              <a:buSzPts val="2800"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Compare their lives</a:t>
            </a:r>
            <a:endParaRPr dirty="0"/>
          </a:p>
          <a:p>
            <a:pPr marL="749300" lvl="0" indent="-457200" algn="l" rtl="0">
              <a:spcBef>
                <a:spcPts val="560"/>
              </a:spcBef>
              <a:spcAft>
                <a:spcPts val="0"/>
              </a:spcAft>
              <a:buSzPts val="2800"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Don’t support us during our failures</a:t>
            </a:r>
            <a:endParaRPr dirty="0"/>
          </a:p>
          <a:p>
            <a:pPr marL="749300" lvl="0" indent="-457200" algn="l" rtl="0">
              <a:spcBef>
                <a:spcPts val="560"/>
              </a:spcBef>
              <a:spcAft>
                <a:spcPts val="0"/>
              </a:spcAft>
              <a:buSzPts val="2800"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l" rtl="0">
              <a:spcBef>
                <a:spcPts val="56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 Constantly demand more</a:t>
            </a:r>
            <a:endParaRPr dirty="0"/>
          </a:p>
          <a:p>
            <a:pPr marL="342900" lvl="0" indent="-50800" algn="l" rtl="0">
              <a:spcBef>
                <a:spcPts val="560"/>
              </a:spcBef>
              <a:spcAft>
                <a:spcPts val="0"/>
              </a:spcAft>
              <a:buSzPts val="28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2b35ed3dad_1_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latin typeface="Times New Roman"/>
                <a:ea typeface="Times New Roman"/>
                <a:cs typeface="Times New Roman"/>
                <a:sym typeface="Times New Roman"/>
              </a:rPr>
              <a:t>EDUCATION SYSTEM</a:t>
            </a:r>
            <a:endParaRPr sz="36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g12b35ed3dad_1_10"/>
          <p:cNvSpPr txBox="1">
            <a:spLocks noGrp="1"/>
          </p:cNvSpPr>
          <p:nvPr>
            <p:ph idx="1"/>
          </p:nvPr>
        </p:nvSpPr>
        <p:spPr>
          <a:xfrm>
            <a:off x="457200" y="2126375"/>
            <a:ext cx="8229600" cy="3999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08000" lvl="0" indent="-457200" algn="l" rtl="0">
              <a:spcBef>
                <a:spcPts val="60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Efforts for getting into dream institute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457200" algn="l" rtl="0">
              <a:spcBef>
                <a:spcPts val="600"/>
              </a:spcBef>
              <a:spcAft>
                <a:spcPts val="0"/>
              </a:spcAft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-457200" algn="l" rtl="0">
              <a:spcBef>
                <a:spcPts val="60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Students of diverse cultures treated same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457200" algn="l" rtl="0">
              <a:spcBef>
                <a:spcPts val="600"/>
              </a:spcBef>
              <a:spcAft>
                <a:spcPts val="0"/>
              </a:spcAft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-457200" algn="l" rtl="0">
              <a:spcBef>
                <a:spcPts val="60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Decayed marking system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0" indent="-457200" algn="l" rtl="0">
              <a:spcBef>
                <a:spcPts val="600"/>
              </a:spcBef>
              <a:spcAft>
                <a:spcPts val="0"/>
              </a:spcAft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508000" lvl="0" indent="-457200" algn="l" rtl="0">
              <a:spcBef>
                <a:spcPts val="600"/>
              </a:spcBef>
              <a:spcAft>
                <a:spcPts val="0"/>
              </a:spcAft>
              <a:buSzPts val="28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Uncertainty about future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</TotalTime>
  <Words>256</Words>
  <Application>Microsoft Office PowerPoint</Application>
  <PresentationFormat>On-screen Show (4:3)</PresentationFormat>
  <Paragraphs>65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Times New Roman</vt:lpstr>
      <vt:lpstr>Arial</vt:lpstr>
      <vt:lpstr>Book Antiqua</vt:lpstr>
      <vt:lpstr>Century Gothic</vt:lpstr>
      <vt:lpstr>Apothecary</vt:lpstr>
      <vt:lpstr>DEPRESSION AMONG UNIVERSITY STUDENTS</vt:lpstr>
      <vt:lpstr>WHAT IS DEPRESSION?</vt:lpstr>
      <vt:lpstr>PowerPoint Presentation</vt:lpstr>
      <vt:lpstr>SYMPTOMS</vt:lpstr>
      <vt:lpstr>MAJOR CAUSES OF DEPRESSION.</vt:lpstr>
      <vt:lpstr>PowerPoint Presentation</vt:lpstr>
      <vt:lpstr>FINANCIAL ISSUES</vt:lpstr>
      <vt:lpstr>UNSUPPORTIVE PARENTS</vt:lpstr>
      <vt:lpstr>EDUCATION SYSTEM</vt:lpstr>
      <vt:lpstr>EDUCATION SYSTEM</vt:lpstr>
      <vt:lpstr>DEPRESSION IN 2008 VS 2017</vt:lpstr>
      <vt:lpstr>POSSIBLE SOLUTIONS</vt:lpstr>
      <vt:lpstr>CONCLUSION </vt:lpstr>
      <vt:lpstr>THANK YOU!!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DEPRESSION AMONG UNIVERSITY STUDENTS</dc:title>
  <dc:creator>Dell</dc:creator>
  <cp:lastModifiedBy>Murrawat Hussain</cp:lastModifiedBy>
  <cp:revision>4</cp:revision>
  <dcterms:created xsi:type="dcterms:W3CDTF">2022-04-10T21:16:40Z</dcterms:created>
  <dcterms:modified xsi:type="dcterms:W3CDTF">2022-05-22T06:37:15Z</dcterms:modified>
</cp:coreProperties>
</file>