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sldIdLst>
    <p:sldId id="256" r:id="rId2"/>
    <p:sldId id="339" r:id="rId3"/>
    <p:sldId id="316" r:id="rId4"/>
    <p:sldId id="308" r:id="rId5"/>
    <p:sldId id="317" r:id="rId6"/>
    <p:sldId id="309" r:id="rId7"/>
    <p:sldId id="312" r:id="rId8"/>
    <p:sldId id="318" r:id="rId9"/>
    <p:sldId id="310" r:id="rId10"/>
    <p:sldId id="321" r:id="rId11"/>
    <p:sldId id="314" r:id="rId12"/>
    <p:sldId id="322" r:id="rId13"/>
    <p:sldId id="323" r:id="rId14"/>
    <p:sldId id="340" r:id="rId15"/>
    <p:sldId id="258" r:id="rId16"/>
    <p:sldId id="353" r:id="rId17"/>
    <p:sldId id="352" r:id="rId18"/>
    <p:sldId id="401" r:id="rId19"/>
    <p:sldId id="344" r:id="rId20"/>
    <p:sldId id="341" r:id="rId21"/>
    <p:sldId id="343" r:id="rId22"/>
    <p:sldId id="377" r:id="rId23"/>
    <p:sldId id="378" r:id="rId24"/>
    <p:sldId id="358" r:id="rId25"/>
    <p:sldId id="360" r:id="rId26"/>
    <p:sldId id="361" r:id="rId27"/>
    <p:sldId id="359" r:id="rId28"/>
    <p:sldId id="333" r:id="rId29"/>
    <p:sldId id="362" r:id="rId30"/>
    <p:sldId id="363" r:id="rId31"/>
    <p:sldId id="364" r:id="rId32"/>
    <p:sldId id="365" r:id="rId33"/>
    <p:sldId id="366" r:id="rId34"/>
    <p:sldId id="407" r:id="rId35"/>
    <p:sldId id="408" r:id="rId36"/>
    <p:sldId id="404" r:id="rId37"/>
    <p:sldId id="367" r:id="rId38"/>
    <p:sldId id="405" r:id="rId39"/>
    <p:sldId id="409" r:id="rId40"/>
    <p:sldId id="406" r:id="rId41"/>
    <p:sldId id="368" r:id="rId42"/>
    <p:sldId id="410" r:id="rId43"/>
    <p:sldId id="369" r:id="rId44"/>
    <p:sldId id="411" r:id="rId45"/>
    <p:sldId id="402" r:id="rId46"/>
    <p:sldId id="413" r:id="rId47"/>
    <p:sldId id="370" r:id="rId48"/>
    <p:sldId id="372" r:id="rId49"/>
    <p:sldId id="373" r:id="rId50"/>
    <p:sldId id="374" r:id="rId51"/>
    <p:sldId id="375" r:id="rId52"/>
    <p:sldId id="376" r:id="rId53"/>
    <p:sldId id="334" r:id="rId54"/>
    <p:sldId id="346" r:id="rId55"/>
    <p:sldId id="348" r:id="rId56"/>
    <p:sldId id="350" r:id="rId57"/>
    <p:sldId id="335" r:id="rId58"/>
    <p:sldId id="379" r:id="rId59"/>
    <p:sldId id="380" r:id="rId60"/>
    <p:sldId id="381" r:id="rId61"/>
    <p:sldId id="382" r:id="rId62"/>
    <p:sldId id="383" r:id="rId63"/>
    <p:sldId id="414" r:id="rId64"/>
    <p:sldId id="384" r:id="rId65"/>
    <p:sldId id="385" r:id="rId66"/>
    <p:sldId id="386" r:id="rId67"/>
    <p:sldId id="391" r:id="rId68"/>
    <p:sldId id="415" r:id="rId69"/>
    <p:sldId id="392" r:id="rId70"/>
    <p:sldId id="336" r:id="rId71"/>
    <p:sldId id="347" r:id="rId72"/>
    <p:sldId id="351" r:id="rId73"/>
    <p:sldId id="337" r:id="rId74"/>
    <p:sldId id="393" r:id="rId75"/>
    <p:sldId id="394" r:id="rId76"/>
    <p:sldId id="395" r:id="rId77"/>
    <p:sldId id="396" r:id="rId78"/>
    <p:sldId id="397" r:id="rId79"/>
    <p:sldId id="398" r:id="rId80"/>
    <p:sldId id="400" r:id="rId81"/>
    <p:sldId id="338" r:id="rId82"/>
    <p:sldId id="354" r:id="rId83"/>
    <p:sldId id="355" r:id="rId84"/>
    <p:sldId id="399"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434" autoAdjust="0"/>
  </p:normalViewPr>
  <p:slideViewPr>
    <p:cSldViewPr snapToGrid="0">
      <p:cViewPr>
        <p:scale>
          <a:sx n="90" d="100"/>
          <a:sy n="90" d="100"/>
        </p:scale>
        <p:origin x="-485" y="-3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2.44 The MIPS instruction set covered so far, with the real MIPS instructions on the left and the </a:t>
            </a:r>
            <a:r>
              <a:rPr lang="en-US" dirty="0" err="1" smtClean="0"/>
              <a:t>pseudoinstructions</a:t>
            </a:r>
            <a:r>
              <a:rPr lang="en-US" dirty="0" smtClean="0"/>
              <a:t> on the right. Appendix A (Section A.10) describes the full MIPS architecture. Figure 2.1 shows more details of the MIPS architecture revealed in this chapter. </a:t>
            </a:r>
            <a:r>
              <a:rPr lang="en-US" dirty="0" err="1" smtClean="0"/>
              <a:t>Th</a:t>
            </a:r>
            <a:r>
              <a:rPr lang="en-US" dirty="0" smtClean="0"/>
              <a:t> e information given here is also found in Columns 1 and 2 of the MIPS Reference Data Card at the front of the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7</a:t>
            </a:fld>
            <a:endParaRPr lang="en-US"/>
          </a:p>
        </p:txBody>
      </p:sp>
    </p:spTree>
    <p:extLst>
      <p:ext uri="{BB962C8B-B14F-4D97-AF65-F5344CB8AC3E}">
        <p14:creationId xmlns:p14="http://schemas.microsoft.com/office/powerpoint/2010/main" val="3255650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2.6 MIPS architecture revealed through Section 2.5. </a:t>
            </a:r>
            <a:r>
              <a:rPr lang="en-US" dirty="0" err="1" smtClean="0"/>
              <a:t>Th</a:t>
            </a:r>
            <a:r>
              <a:rPr lang="en-US" dirty="0" smtClean="0"/>
              <a:t> e two MIPS instruction formats so far are R and I. </a:t>
            </a:r>
            <a:r>
              <a:rPr lang="en-US" dirty="0" err="1" smtClean="0"/>
              <a:t>Th</a:t>
            </a:r>
            <a:r>
              <a:rPr lang="en-US" dirty="0" smtClean="0"/>
              <a:t> e fi </a:t>
            </a:r>
            <a:r>
              <a:rPr lang="en-US" dirty="0" err="1" smtClean="0"/>
              <a:t>rst</a:t>
            </a:r>
            <a:r>
              <a:rPr lang="en-US" dirty="0" smtClean="0"/>
              <a:t> 16 bits are the same: both contain an op fi </a:t>
            </a:r>
            <a:r>
              <a:rPr lang="en-US" dirty="0" err="1" smtClean="0"/>
              <a:t>eld</a:t>
            </a:r>
            <a:r>
              <a:rPr lang="en-US" dirty="0" smtClean="0"/>
              <a:t>, giving the base operation; an </a:t>
            </a:r>
            <a:r>
              <a:rPr lang="en-US" dirty="0" err="1" smtClean="0"/>
              <a:t>rs</a:t>
            </a:r>
            <a:r>
              <a:rPr lang="en-US" dirty="0" smtClean="0"/>
              <a:t> fi </a:t>
            </a:r>
            <a:r>
              <a:rPr lang="en-US" dirty="0" err="1" smtClean="0"/>
              <a:t>eld</a:t>
            </a:r>
            <a:r>
              <a:rPr lang="en-US" dirty="0" smtClean="0"/>
              <a:t>, giving one of the sources; and the </a:t>
            </a:r>
            <a:r>
              <a:rPr lang="en-US" dirty="0" err="1" smtClean="0"/>
              <a:t>rt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other source operand, except for load word, where it </a:t>
            </a:r>
            <a:r>
              <a:rPr lang="en-US" dirty="0" err="1" smtClean="0"/>
              <a:t>specifi</a:t>
            </a:r>
            <a:r>
              <a:rPr lang="en-US" dirty="0" smtClean="0"/>
              <a:t> </a:t>
            </a:r>
            <a:r>
              <a:rPr lang="en-US" dirty="0" err="1" smtClean="0"/>
              <a:t>es</a:t>
            </a:r>
            <a:r>
              <a:rPr lang="en-US" dirty="0" smtClean="0"/>
              <a:t> the destination register. R-format divides the last 16 bits into an </a:t>
            </a:r>
            <a:r>
              <a:rPr lang="en-US" dirty="0" err="1" smtClean="0"/>
              <a:t>rd</a:t>
            </a:r>
            <a:r>
              <a:rPr lang="en-US" dirty="0" smtClean="0"/>
              <a:t> fi </a:t>
            </a:r>
            <a:r>
              <a:rPr lang="en-US" dirty="0" err="1" smtClean="0"/>
              <a:t>eld</a:t>
            </a:r>
            <a:r>
              <a:rPr lang="en-US" dirty="0" smtClean="0"/>
              <a:t>, specifying the destination register; the </a:t>
            </a:r>
            <a:r>
              <a:rPr lang="en-US" dirty="0" err="1" smtClean="0"/>
              <a:t>shamt</a:t>
            </a:r>
            <a:r>
              <a:rPr lang="en-US" dirty="0" smtClean="0"/>
              <a:t> fi </a:t>
            </a:r>
            <a:r>
              <a:rPr lang="en-US" dirty="0" err="1" smtClean="0"/>
              <a:t>eld</a:t>
            </a:r>
            <a:r>
              <a:rPr lang="en-US" dirty="0" smtClean="0"/>
              <a:t>, which Section 2.6 explains; and the </a:t>
            </a:r>
            <a:r>
              <a:rPr lang="en-US" dirty="0" err="1" smtClean="0"/>
              <a:t>funct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a:t>
            </a:r>
            <a:r>
              <a:rPr lang="en-US" dirty="0" err="1" smtClean="0"/>
              <a:t>specifi</a:t>
            </a:r>
            <a:r>
              <a:rPr lang="en-US" dirty="0" smtClean="0"/>
              <a:t> c operation of R-format instructions. I-format combines the last 16 bits into a single address fi </a:t>
            </a:r>
            <a:r>
              <a:rPr lang="en-US" dirty="0" err="1" smtClean="0"/>
              <a:t>eld</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21</a:t>
            </a:fld>
            <a:endParaRPr lang="en-US"/>
          </a:p>
        </p:txBody>
      </p:sp>
    </p:spTree>
    <p:extLst>
      <p:ext uri="{BB962C8B-B14F-4D97-AF65-F5344CB8AC3E}">
        <p14:creationId xmlns:p14="http://schemas.microsoft.com/office/powerpoint/2010/main" val="232648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22</a:t>
            </a:fld>
            <a:endParaRPr lang="en-US"/>
          </a:p>
        </p:txBody>
      </p:sp>
    </p:spTree>
    <p:extLst>
      <p:ext uri="{BB962C8B-B14F-4D97-AF65-F5344CB8AC3E}">
        <p14:creationId xmlns:p14="http://schemas.microsoft.com/office/powerpoint/2010/main" val="2100660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2.6 MIPS architecture revealed through Section 2.5. </a:t>
            </a:r>
            <a:r>
              <a:rPr lang="en-US" dirty="0" err="1" smtClean="0"/>
              <a:t>Th</a:t>
            </a:r>
            <a:r>
              <a:rPr lang="en-US" dirty="0" smtClean="0"/>
              <a:t> e two MIPS instruction formats so far are R and I. </a:t>
            </a:r>
            <a:r>
              <a:rPr lang="en-US" dirty="0" err="1" smtClean="0"/>
              <a:t>Th</a:t>
            </a:r>
            <a:r>
              <a:rPr lang="en-US" dirty="0" smtClean="0"/>
              <a:t> e fi </a:t>
            </a:r>
            <a:r>
              <a:rPr lang="en-US" dirty="0" err="1" smtClean="0"/>
              <a:t>rst</a:t>
            </a:r>
            <a:r>
              <a:rPr lang="en-US" dirty="0" smtClean="0"/>
              <a:t> 16 bits are the same: both contain an op fi </a:t>
            </a:r>
            <a:r>
              <a:rPr lang="en-US" dirty="0" err="1" smtClean="0"/>
              <a:t>eld</a:t>
            </a:r>
            <a:r>
              <a:rPr lang="en-US" dirty="0" smtClean="0"/>
              <a:t>, giving the base operation; an </a:t>
            </a:r>
            <a:r>
              <a:rPr lang="en-US" dirty="0" err="1" smtClean="0"/>
              <a:t>rs</a:t>
            </a:r>
            <a:r>
              <a:rPr lang="en-US" dirty="0" smtClean="0"/>
              <a:t> fi </a:t>
            </a:r>
            <a:r>
              <a:rPr lang="en-US" dirty="0" err="1" smtClean="0"/>
              <a:t>eld</a:t>
            </a:r>
            <a:r>
              <a:rPr lang="en-US" dirty="0" smtClean="0"/>
              <a:t>, giving one of the sources; and the </a:t>
            </a:r>
            <a:r>
              <a:rPr lang="en-US" dirty="0" err="1" smtClean="0"/>
              <a:t>rt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other source operand, except for load word, where it </a:t>
            </a:r>
            <a:r>
              <a:rPr lang="en-US" dirty="0" err="1" smtClean="0"/>
              <a:t>specifi</a:t>
            </a:r>
            <a:r>
              <a:rPr lang="en-US" dirty="0" smtClean="0"/>
              <a:t> </a:t>
            </a:r>
            <a:r>
              <a:rPr lang="en-US" dirty="0" err="1" smtClean="0"/>
              <a:t>es</a:t>
            </a:r>
            <a:r>
              <a:rPr lang="en-US" dirty="0" smtClean="0"/>
              <a:t> the destination register. R-format divides the last 16 bits into an </a:t>
            </a:r>
            <a:r>
              <a:rPr lang="en-US" dirty="0" err="1" smtClean="0"/>
              <a:t>rd</a:t>
            </a:r>
            <a:r>
              <a:rPr lang="en-US" dirty="0" smtClean="0"/>
              <a:t> fi </a:t>
            </a:r>
            <a:r>
              <a:rPr lang="en-US" dirty="0" err="1" smtClean="0"/>
              <a:t>eld</a:t>
            </a:r>
            <a:r>
              <a:rPr lang="en-US" dirty="0" smtClean="0"/>
              <a:t>, specifying the destination register; the </a:t>
            </a:r>
            <a:r>
              <a:rPr lang="en-US" dirty="0" err="1" smtClean="0"/>
              <a:t>shamt</a:t>
            </a:r>
            <a:r>
              <a:rPr lang="en-US" dirty="0" smtClean="0"/>
              <a:t> fi </a:t>
            </a:r>
            <a:r>
              <a:rPr lang="en-US" dirty="0" err="1" smtClean="0"/>
              <a:t>eld</a:t>
            </a:r>
            <a:r>
              <a:rPr lang="en-US" dirty="0" smtClean="0"/>
              <a:t>, which Section 2.6 explains; and the </a:t>
            </a:r>
            <a:r>
              <a:rPr lang="en-US" dirty="0" err="1" smtClean="0"/>
              <a:t>funct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a:t>
            </a:r>
            <a:r>
              <a:rPr lang="en-US" dirty="0" err="1" smtClean="0"/>
              <a:t>specifi</a:t>
            </a:r>
            <a:r>
              <a:rPr lang="en-US" dirty="0" smtClean="0"/>
              <a:t> c operation of R-format instructions. I-format combines the last 16 bits into a single address fi </a:t>
            </a:r>
            <a:r>
              <a:rPr lang="en-US" dirty="0" err="1" smtClean="0"/>
              <a:t>eld</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23</a:t>
            </a:fld>
            <a:endParaRPr lang="en-US"/>
          </a:p>
        </p:txBody>
      </p:sp>
    </p:spTree>
    <p:extLst>
      <p:ext uri="{BB962C8B-B14F-4D97-AF65-F5344CB8AC3E}">
        <p14:creationId xmlns:p14="http://schemas.microsoft.com/office/powerpoint/2010/main" val="367546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B.8.8 The implementation of two read ports for a register fi le with n registers can be done with a pair of n-to-1 multiplexors, each 32 bits wide. </a:t>
            </a:r>
            <a:r>
              <a:rPr lang="en-US" dirty="0" err="1" smtClean="0"/>
              <a:t>Th</a:t>
            </a:r>
            <a:r>
              <a:rPr lang="en-US" dirty="0" smtClean="0"/>
              <a:t> e register read number signal is used as the multiplexor selector signal. Figure B.8.9 shows how the write port is implemented.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24</a:t>
            </a:fld>
            <a:endParaRPr lang="en-US"/>
          </a:p>
        </p:txBody>
      </p:sp>
    </p:spTree>
    <p:extLst>
      <p:ext uri="{BB962C8B-B14F-4D97-AF65-F5344CB8AC3E}">
        <p14:creationId xmlns:p14="http://schemas.microsoft.com/office/powerpoint/2010/main" val="207587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B.8.8 The implementation of two read ports for a register fi le with n registers can be done with a pair of n-to-1 multiplexors, each 32 bits wide. </a:t>
            </a:r>
            <a:r>
              <a:rPr lang="en-US" dirty="0" err="1" smtClean="0"/>
              <a:t>Th</a:t>
            </a:r>
            <a:r>
              <a:rPr lang="en-US" dirty="0" smtClean="0"/>
              <a:t> e register read number signal is used as the multiplexor selector signal. Figure B.8.9 shows how the write port is implemented.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25</a:t>
            </a:fld>
            <a:endParaRPr lang="en-US"/>
          </a:p>
        </p:txBody>
      </p:sp>
    </p:spTree>
    <p:extLst>
      <p:ext uri="{BB962C8B-B14F-4D97-AF65-F5344CB8AC3E}">
        <p14:creationId xmlns:p14="http://schemas.microsoft.com/office/powerpoint/2010/main" val="78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B.8.8 The implementation of two read ports for a register fi le with n registers can be done with a pair of n-to-1 multiplexors, each 32 bits wide. </a:t>
            </a:r>
            <a:r>
              <a:rPr lang="en-US" dirty="0" err="1" smtClean="0"/>
              <a:t>Th</a:t>
            </a:r>
            <a:r>
              <a:rPr lang="en-US" dirty="0" smtClean="0"/>
              <a:t> e register read number signal is used as the multiplexor selector signal. Figure B.8.9 shows how the write port is implemented.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26</a:t>
            </a:fld>
            <a:endParaRPr lang="en-US"/>
          </a:p>
        </p:txBody>
      </p:sp>
    </p:spTree>
    <p:extLst>
      <p:ext uri="{BB962C8B-B14F-4D97-AF65-F5344CB8AC3E}">
        <p14:creationId xmlns:p14="http://schemas.microsoft.com/office/powerpoint/2010/main" val="3881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B.8.9 The write port for a register fi le is implemented with a decoder that is used with the write signal to generate the C input to the registers. All three inputs (the register number, the data, and the write signal) will have setup and hold-time constraints that ensure that the correct data is written into the register fi le.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27</a:t>
            </a:fld>
            <a:endParaRPr lang="en-US"/>
          </a:p>
        </p:txBody>
      </p:sp>
    </p:spTree>
    <p:extLst>
      <p:ext uri="{BB962C8B-B14F-4D97-AF65-F5344CB8AC3E}">
        <p14:creationId xmlns:p14="http://schemas.microsoft.com/office/powerpoint/2010/main" val="171674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28</a:t>
            </a:fld>
            <a:endParaRPr lang="en-US"/>
          </a:p>
        </p:txBody>
      </p:sp>
    </p:spTree>
    <p:extLst>
      <p:ext uri="{BB962C8B-B14F-4D97-AF65-F5344CB8AC3E}">
        <p14:creationId xmlns:p14="http://schemas.microsoft.com/office/powerpoint/2010/main" val="3643004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29</a:t>
            </a:fld>
            <a:endParaRPr lang="en-US"/>
          </a:p>
        </p:txBody>
      </p:sp>
    </p:spTree>
    <p:extLst>
      <p:ext uri="{BB962C8B-B14F-4D97-AF65-F5344CB8AC3E}">
        <p14:creationId xmlns:p14="http://schemas.microsoft.com/office/powerpoint/2010/main" val="1090742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30</a:t>
            </a:fld>
            <a:endParaRPr lang="en-US"/>
          </a:p>
        </p:txBody>
      </p:sp>
    </p:spTree>
    <p:extLst>
      <p:ext uri="{BB962C8B-B14F-4D97-AF65-F5344CB8AC3E}">
        <p14:creationId xmlns:p14="http://schemas.microsoft.com/office/powerpoint/2010/main" val="124065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2.44 The MIPS instruction set covered so far, with the real MIPS instructions on the left and the </a:t>
            </a:r>
            <a:r>
              <a:rPr lang="en-US" dirty="0" err="1" smtClean="0"/>
              <a:t>pseudoinstructions</a:t>
            </a:r>
            <a:r>
              <a:rPr lang="en-US" dirty="0" smtClean="0"/>
              <a:t> on the right. Appendix A (Section A.10) describes the full MIPS architecture. Figure 2.1 shows more details of the MIPS architecture revealed in this chapter. </a:t>
            </a:r>
            <a:r>
              <a:rPr lang="en-US" dirty="0" err="1" smtClean="0"/>
              <a:t>Th</a:t>
            </a:r>
            <a:r>
              <a:rPr lang="en-US" dirty="0" smtClean="0"/>
              <a:t> e information given here is also found in Columns 1 and 2 of the MIPS Reference Data Card at the front of the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8</a:t>
            </a:fld>
            <a:endParaRPr lang="en-US"/>
          </a:p>
        </p:txBody>
      </p:sp>
    </p:spTree>
    <p:extLst>
      <p:ext uri="{BB962C8B-B14F-4D97-AF65-F5344CB8AC3E}">
        <p14:creationId xmlns:p14="http://schemas.microsoft.com/office/powerpoint/2010/main" val="1320406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31</a:t>
            </a:fld>
            <a:endParaRPr lang="en-US"/>
          </a:p>
        </p:txBody>
      </p:sp>
    </p:spTree>
    <p:extLst>
      <p:ext uri="{BB962C8B-B14F-4D97-AF65-F5344CB8AC3E}">
        <p14:creationId xmlns:p14="http://schemas.microsoft.com/office/powerpoint/2010/main" val="103868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32</a:t>
            </a:fld>
            <a:endParaRPr lang="en-US"/>
          </a:p>
        </p:txBody>
      </p:sp>
    </p:spTree>
    <p:extLst>
      <p:ext uri="{BB962C8B-B14F-4D97-AF65-F5344CB8AC3E}">
        <p14:creationId xmlns:p14="http://schemas.microsoft.com/office/powerpoint/2010/main" val="1349123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33</a:t>
            </a:fld>
            <a:endParaRPr lang="en-US"/>
          </a:p>
        </p:txBody>
      </p:sp>
    </p:spTree>
    <p:extLst>
      <p:ext uri="{BB962C8B-B14F-4D97-AF65-F5344CB8AC3E}">
        <p14:creationId xmlns:p14="http://schemas.microsoft.com/office/powerpoint/2010/main" val="2719928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34</a:t>
            </a:fld>
            <a:endParaRPr lang="en-US"/>
          </a:p>
        </p:txBody>
      </p:sp>
    </p:spTree>
    <p:extLst>
      <p:ext uri="{BB962C8B-B14F-4D97-AF65-F5344CB8AC3E}">
        <p14:creationId xmlns:p14="http://schemas.microsoft.com/office/powerpoint/2010/main" val="1246187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35</a:t>
            </a:fld>
            <a:endParaRPr lang="en-US"/>
          </a:p>
        </p:txBody>
      </p:sp>
    </p:spTree>
    <p:extLst>
      <p:ext uri="{BB962C8B-B14F-4D97-AF65-F5344CB8AC3E}">
        <p14:creationId xmlns:p14="http://schemas.microsoft.com/office/powerpoint/2010/main" val="3979340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36</a:t>
            </a:fld>
            <a:endParaRPr lang="en-US"/>
          </a:p>
        </p:txBody>
      </p:sp>
    </p:spTree>
    <p:extLst>
      <p:ext uri="{BB962C8B-B14F-4D97-AF65-F5344CB8AC3E}">
        <p14:creationId xmlns:p14="http://schemas.microsoft.com/office/powerpoint/2010/main" val="3224104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37</a:t>
            </a:fld>
            <a:endParaRPr lang="en-US"/>
          </a:p>
        </p:txBody>
      </p:sp>
    </p:spTree>
    <p:extLst>
      <p:ext uri="{BB962C8B-B14F-4D97-AF65-F5344CB8AC3E}">
        <p14:creationId xmlns:p14="http://schemas.microsoft.com/office/powerpoint/2010/main" val="3250689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38</a:t>
            </a:fld>
            <a:endParaRPr lang="en-US"/>
          </a:p>
        </p:txBody>
      </p:sp>
    </p:spTree>
    <p:extLst>
      <p:ext uri="{BB962C8B-B14F-4D97-AF65-F5344CB8AC3E}">
        <p14:creationId xmlns:p14="http://schemas.microsoft.com/office/powerpoint/2010/main" val="2104809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39</a:t>
            </a:fld>
            <a:endParaRPr lang="en-US"/>
          </a:p>
        </p:txBody>
      </p:sp>
    </p:spTree>
    <p:extLst>
      <p:ext uri="{BB962C8B-B14F-4D97-AF65-F5344CB8AC3E}">
        <p14:creationId xmlns:p14="http://schemas.microsoft.com/office/powerpoint/2010/main" val="3027347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40</a:t>
            </a:fld>
            <a:endParaRPr lang="en-US"/>
          </a:p>
        </p:txBody>
      </p:sp>
    </p:spTree>
    <p:extLst>
      <p:ext uri="{BB962C8B-B14F-4D97-AF65-F5344CB8AC3E}">
        <p14:creationId xmlns:p14="http://schemas.microsoft.com/office/powerpoint/2010/main" val="278609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11</a:t>
            </a:fld>
            <a:endParaRPr lang="en-US"/>
          </a:p>
        </p:txBody>
      </p:sp>
    </p:spTree>
    <p:extLst>
      <p:ext uri="{BB962C8B-B14F-4D97-AF65-F5344CB8AC3E}">
        <p14:creationId xmlns:p14="http://schemas.microsoft.com/office/powerpoint/2010/main" val="2906633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41</a:t>
            </a:fld>
            <a:endParaRPr lang="en-US"/>
          </a:p>
        </p:txBody>
      </p:sp>
    </p:spTree>
    <p:extLst>
      <p:ext uri="{BB962C8B-B14F-4D97-AF65-F5344CB8AC3E}">
        <p14:creationId xmlns:p14="http://schemas.microsoft.com/office/powerpoint/2010/main" val="889238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42</a:t>
            </a:fld>
            <a:endParaRPr lang="en-US"/>
          </a:p>
        </p:txBody>
      </p:sp>
    </p:spTree>
    <p:extLst>
      <p:ext uri="{BB962C8B-B14F-4D97-AF65-F5344CB8AC3E}">
        <p14:creationId xmlns:p14="http://schemas.microsoft.com/office/powerpoint/2010/main" val="1675945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43</a:t>
            </a:fld>
            <a:endParaRPr lang="en-US"/>
          </a:p>
        </p:txBody>
      </p:sp>
    </p:spTree>
    <p:extLst>
      <p:ext uri="{BB962C8B-B14F-4D97-AF65-F5344CB8AC3E}">
        <p14:creationId xmlns:p14="http://schemas.microsoft.com/office/powerpoint/2010/main" val="2502310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4.19 The </a:t>
            </a:r>
            <a:r>
              <a:rPr lang="en-US" dirty="0" err="1" smtClean="0"/>
              <a:t>datapath</a:t>
            </a:r>
            <a:r>
              <a:rPr lang="en-US" dirty="0" smtClean="0"/>
              <a:t> in operation for an R-type instruction, such as add $t1,$t2,$t3. </a:t>
            </a:r>
            <a:r>
              <a:rPr lang="en-US" dirty="0" err="1" smtClean="0"/>
              <a:t>Th</a:t>
            </a:r>
            <a:r>
              <a:rPr lang="en-US" dirty="0" smtClean="0"/>
              <a:t> e control lines, </a:t>
            </a:r>
            <a:r>
              <a:rPr lang="en-US" dirty="0" err="1" smtClean="0"/>
              <a:t>datapath</a:t>
            </a:r>
            <a:r>
              <a:rPr lang="en-US" dirty="0" smtClean="0"/>
              <a:t> units, and connections that are active are highlighted.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44</a:t>
            </a:fld>
            <a:endParaRPr lang="en-US"/>
          </a:p>
        </p:txBody>
      </p:sp>
    </p:spTree>
    <p:extLst>
      <p:ext uri="{BB962C8B-B14F-4D97-AF65-F5344CB8AC3E}">
        <p14:creationId xmlns:p14="http://schemas.microsoft.com/office/powerpoint/2010/main" val="385756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45</a:t>
            </a:fld>
            <a:endParaRPr lang="en-US"/>
          </a:p>
        </p:txBody>
      </p:sp>
    </p:spTree>
    <p:extLst>
      <p:ext uri="{BB962C8B-B14F-4D97-AF65-F5344CB8AC3E}">
        <p14:creationId xmlns:p14="http://schemas.microsoft.com/office/powerpoint/2010/main" val="2523196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2.6 MIPS architecture revealed through Section 2.5. </a:t>
            </a:r>
            <a:r>
              <a:rPr lang="en-US" dirty="0" err="1" smtClean="0"/>
              <a:t>Th</a:t>
            </a:r>
            <a:r>
              <a:rPr lang="en-US" dirty="0" smtClean="0"/>
              <a:t> e two MIPS instruction formats so far are R and I. </a:t>
            </a:r>
            <a:r>
              <a:rPr lang="en-US" dirty="0" err="1" smtClean="0"/>
              <a:t>Th</a:t>
            </a:r>
            <a:r>
              <a:rPr lang="en-US" dirty="0" smtClean="0"/>
              <a:t> e fi </a:t>
            </a:r>
            <a:r>
              <a:rPr lang="en-US" dirty="0" err="1" smtClean="0"/>
              <a:t>rst</a:t>
            </a:r>
            <a:r>
              <a:rPr lang="en-US" dirty="0" smtClean="0"/>
              <a:t> 16 bits are the same: both contain an op fi </a:t>
            </a:r>
            <a:r>
              <a:rPr lang="en-US" dirty="0" err="1" smtClean="0"/>
              <a:t>eld</a:t>
            </a:r>
            <a:r>
              <a:rPr lang="en-US" dirty="0" smtClean="0"/>
              <a:t>, giving the base operation; an </a:t>
            </a:r>
            <a:r>
              <a:rPr lang="en-US" dirty="0" err="1" smtClean="0"/>
              <a:t>rs</a:t>
            </a:r>
            <a:r>
              <a:rPr lang="en-US" dirty="0" smtClean="0"/>
              <a:t> fi </a:t>
            </a:r>
            <a:r>
              <a:rPr lang="en-US" dirty="0" err="1" smtClean="0"/>
              <a:t>eld</a:t>
            </a:r>
            <a:r>
              <a:rPr lang="en-US" dirty="0" smtClean="0"/>
              <a:t>, giving one of the sources; and the </a:t>
            </a:r>
            <a:r>
              <a:rPr lang="en-US" dirty="0" err="1" smtClean="0"/>
              <a:t>rt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other source operand, except for load word, where it </a:t>
            </a:r>
            <a:r>
              <a:rPr lang="en-US" dirty="0" err="1" smtClean="0"/>
              <a:t>specifi</a:t>
            </a:r>
            <a:r>
              <a:rPr lang="en-US" dirty="0" smtClean="0"/>
              <a:t> </a:t>
            </a:r>
            <a:r>
              <a:rPr lang="en-US" dirty="0" err="1" smtClean="0"/>
              <a:t>es</a:t>
            </a:r>
            <a:r>
              <a:rPr lang="en-US" dirty="0" smtClean="0"/>
              <a:t> the destination register. R-format divides the last 16 bits into an </a:t>
            </a:r>
            <a:r>
              <a:rPr lang="en-US" dirty="0" err="1" smtClean="0"/>
              <a:t>rd</a:t>
            </a:r>
            <a:r>
              <a:rPr lang="en-US" dirty="0" smtClean="0"/>
              <a:t> fi </a:t>
            </a:r>
            <a:r>
              <a:rPr lang="en-US" dirty="0" err="1" smtClean="0"/>
              <a:t>eld</a:t>
            </a:r>
            <a:r>
              <a:rPr lang="en-US" dirty="0" smtClean="0"/>
              <a:t>, specifying the destination register; the </a:t>
            </a:r>
            <a:r>
              <a:rPr lang="en-US" dirty="0" err="1" smtClean="0"/>
              <a:t>shamt</a:t>
            </a:r>
            <a:r>
              <a:rPr lang="en-US" dirty="0" smtClean="0"/>
              <a:t> fi </a:t>
            </a:r>
            <a:r>
              <a:rPr lang="en-US" dirty="0" err="1" smtClean="0"/>
              <a:t>eld</a:t>
            </a:r>
            <a:r>
              <a:rPr lang="en-US" dirty="0" smtClean="0"/>
              <a:t>, which Section 2.6 explains; and the </a:t>
            </a:r>
            <a:r>
              <a:rPr lang="en-US" dirty="0" err="1" smtClean="0"/>
              <a:t>funct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a:t>
            </a:r>
            <a:r>
              <a:rPr lang="en-US" dirty="0" err="1" smtClean="0"/>
              <a:t>specifi</a:t>
            </a:r>
            <a:r>
              <a:rPr lang="en-US" dirty="0" smtClean="0"/>
              <a:t> c operation of R-format instructions. I-format combines the last 16 bits into a single address fi </a:t>
            </a:r>
            <a:r>
              <a:rPr lang="en-US" dirty="0" err="1" smtClean="0"/>
              <a:t>eld</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46</a:t>
            </a:fld>
            <a:endParaRPr lang="en-US"/>
          </a:p>
        </p:txBody>
      </p:sp>
    </p:spTree>
    <p:extLst>
      <p:ext uri="{BB962C8B-B14F-4D97-AF65-F5344CB8AC3E}">
        <p14:creationId xmlns:p14="http://schemas.microsoft.com/office/powerpoint/2010/main" val="3232711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55</a:t>
            </a:fld>
            <a:endParaRPr lang="en-US"/>
          </a:p>
        </p:txBody>
      </p:sp>
    </p:spTree>
    <p:extLst>
      <p:ext uri="{BB962C8B-B14F-4D97-AF65-F5344CB8AC3E}">
        <p14:creationId xmlns:p14="http://schemas.microsoft.com/office/powerpoint/2010/main" val="459859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2.6 MIPS architecture revealed through Section 2.5. </a:t>
            </a:r>
            <a:r>
              <a:rPr lang="en-US" dirty="0" err="1" smtClean="0"/>
              <a:t>Th</a:t>
            </a:r>
            <a:r>
              <a:rPr lang="en-US" dirty="0" smtClean="0"/>
              <a:t> e two MIPS instruction formats so far are R and I. </a:t>
            </a:r>
            <a:r>
              <a:rPr lang="en-US" dirty="0" err="1" smtClean="0"/>
              <a:t>Th</a:t>
            </a:r>
            <a:r>
              <a:rPr lang="en-US" dirty="0" smtClean="0"/>
              <a:t> e fi </a:t>
            </a:r>
            <a:r>
              <a:rPr lang="en-US" dirty="0" err="1" smtClean="0"/>
              <a:t>rst</a:t>
            </a:r>
            <a:r>
              <a:rPr lang="en-US" dirty="0" smtClean="0"/>
              <a:t> 16 bits are the same: both contain an op fi </a:t>
            </a:r>
            <a:r>
              <a:rPr lang="en-US" dirty="0" err="1" smtClean="0"/>
              <a:t>eld</a:t>
            </a:r>
            <a:r>
              <a:rPr lang="en-US" dirty="0" smtClean="0"/>
              <a:t>, giving the base operation; an </a:t>
            </a:r>
            <a:r>
              <a:rPr lang="en-US" dirty="0" err="1" smtClean="0"/>
              <a:t>rs</a:t>
            </a:r>
            <a:r>
              <a:rPr lang="en-US" dirty="0" smtClean="0"/>
              <a:t> fi </a:t>
            </a:r>
            <a:r>
              <a:rPr lang="en-US" dirty="0" err="1" smtClean="0"/>
              <a:t>eld</a:t>
            </a:r>
            <a:r>
              <a:rPr lang="en-US" dirty="0" smtClean="0"/>
              <a:t>, giving one of the sources; and the </a:t>
            </a:r>
            <a:r>
              <a:rPr lang="en-US" dirty="0" err="1" smtClean="0"/>
              <a:t>rt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other source operand, except for load word, where it </a:t>
            </a:r>
            <a:r>
              <a:rPr lang="en-US" dirty="0" err="1" smtClean="0"/>
              <a:t>specifi</a:t>
            </a:r>
            <a:r>
              <a:rPr lang="en-US" dirty="0" smtClean="0"/>
              <a:t> </a:t>
            </a:r>
            <a:r>
              <a:rPr lang="en-US" dirty="0" err="1" smtClean="0"/>
              <a:t>es</a:t>
            </a:r>
            <a:r>
              <a:rPr lang="en-US" dirty="0" smtClean="0"/>
              <a:t> the destination register. R-format divides the last 16 bits into an </a:t>
            </a:r>
            <a:r>
              <a:rPr lang="en-US" dirty="0" err="1" smtClean="0"/>
              <a:t>rd</a:t>
            </a:r>
            <a:r>
              <a:rPr lang="en-US" dirty="0" smtClean="0"/>
              <a:t> fi </a:t>
            </a:r>
            <a:r>
              <a:rPr lang="en-US" dirty="0" err="1" smtClean="0"/>
              <a:t>eld</a:t>
            </a:r>
            <a:r>
              <a:rPr lang="en-US" dirty="0" smtClean="0"/>
              <a:t>, specifying the destination register; the </a:t>
            </a:r>
            <a:r>
              <a:rPr lang="en-US" dirty="0" err="1" smtClean="0"/>
              <a:t>shamt</a:t>
            </a:r>
            <a:r>
              <a:rPr lang="en-US" dirty="0" smtClean="0"/>
              <a:t> fi </a:t>
            </a:r>
            <a:r>
              <a:rPr lang="en-US" dirty="0" err="1" smtClean="0"/>
              <a:t>eld</a:t>
            </a:r>
            <a:r>
              <a:rPr lang="en-US" dirty="0" smtClean="0"/>
              <a:t>, which Section 2.6 explains; and the </a:t>
            </a:r>
            <a:r>
              <a:rPr lang="en-US" dirty="0" err="1" smtClean="0"/>
              <a:t>funct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a:t>
            </a:r>
            <a:r>
              <a:rPr lang="en-US" dirty="0" err="1" smtClean="0"/>
              <a:t>specifi</a:t>
            </a:r>
            <a:r>
              <a:rPr lang="en-US" dirty="0" smtClean="0"/>
              <a:t> c operation of R-format instructions. I-format combines the last 16 bits into a single address fi </a:t>
            </a:r>
            <a:r>
              <a:rPr lang="en-US" dirty="0" err="1" smtClean="0"/>
              <a:t>eld</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56</a:t>
            </a:fld>
            <a:endParaRPr lang="en-US"/>
          </a:p>
        </p:txBody>
      </p:sp>
    </p:spTree>
    <p:extLst>
      <p:ext uri="{BB962C8B-B14F-4D97-AF65-F5344CB8AC3E}">
        <p14:creationId xmlns:p14="http://schemas.microsoft.com/office/powerpoint/2010/main" val="1171890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2.6 MIPS architecture revealed through Section 2.5. </a:t>
            </a:r>
            <a:r>
              <a:rPr lang="en-US" dirty="0" err="1" smtClean="0"/>
              <a:t>Th</a:t>
            </a:r>
            <a:r>
              <a:rPr lang="en-US" dirty="0" smtClean="0"/>
              <a:t> e two MIPS instruction formats so far are R and I. </a:t>
            </a:r>
            <a:r>
              <a:rPr lang="en-US" dirty="0" err="1" smtClean="0"/>
              <a:t>Th</a:t>
            </a:r>
            <a:r>
              <a:rPr lang="en-US" dirty="0" smtClean="0"/>
              <a:t> e fi </a:t>
            </a:r>
            <a:r>
              <a:rPr lang="en-US" dirty="0" err="1" smtClean="0"/>
              <a:t>rst</a:t>
            </a:r>
            <a:r>
              <a:rPr lang="en-US" dirty="0" smtClean="0"/>
              <a:t> 16 bits are the same: both contain an op fi </a:t>
            </a:r>
            <a:r>
              <a:rPr lang="en-US" dirty="0" err="1" smtClean="0"/>
              <a:t>eld</a:t>
            </a:r>
            <a:r>
              <a:rPr lang="en-US" dirty="0" smtClean="0"/>
              <a:t>, giving the base operation; an </a:t>
            </a:r>
            <a:r>
              <a:rPr lang="en-US" dirty="0" err="1" smtClean="0"/>
              <a:t>rs</a:t>
            </a:r>
            <a:r>
              <a:rPr lang="en-US" dirty="0" smtClean="0"/>
              <a:t> fi </a:t>
            </a:r>
            <a:r>
              <a:rPr lang="en-US" dirty="0" err="1" smtClean="0"/>
              <a:t>eld</a:t>
            </a:r>
            <a:r>
              <a:rPr lang="en-US" dirty="0" smtClean="0"/>
              <a:t>, giving one of the sources; and the </a:t>
            </a:r>
            <a:r>
              <a:rPr lang="en-US" dirty="0" err="1" smtClean="0"/>
              <a:t>rt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other source operand, except for load word, where it </a:t>
            </a:r>
            <a:r>
              <a:rPr lang="en-US" dirty="0" err="1" smtClean="0"/>
              <a:t>specifi</a:t>
            </a:r>
            <a:r>
              <a:rPr lang="en-US" dirty="0" smtClean="0"/>
              <a:t> </a:t>
            </a:r>
            <a:r>
              <a:rPr lang="en-US" dirty="0" err="1" smtClean="0"/>
              <a:t>es</a:t>
            </a:r>
            <a:r>
              <a:rPr lang="en-US" dirty="0" smtClean="0"/>
              <a:t> the destination register. R-format divides the last 16 bits into an </a:t>
            </a:r>
            <a:r>
              <a:rPr lang="en-US" dirty="0" err="1" smtClean="0"/>
              <a:t>rd</a:t>
            </a:r>
            <a:r>
              <a:rPr lang="en-US" dirty="0" smtClean="0"/>
              <a:t> fi </a:t>
            </a:r>
            <a:r>
              <a:rPr lang="en-US" dirty="0" err="1" smtClean="0"/>
              <a:t>eld</a:t>
            </a:r>
            <a:r>
              <a:rPr lang="en-US" dirty="0" smtClean="0"/>
              <a:t>, specifying the destination register; the </a:t>
            </a:r>
            <a:r>
              <a:rPr lang="en-US" dirty="0" err="1" smtClean="0"/>
              <a:t>shamt</a:t>
            </a:r>
            <a:r>
              <a:rPr lang="en-US" dirty="0" smtClean="0"/>
              <a:t> fi </a:t>
            </a:r>
            <a:r>
              <a:rPr lang="en-US" dirty="0" err="1" smtClean="0"/>
              <a:t>eld</a:t>
            </a:r>
            <a:r>
              <a:rPr lang="en-US" dirty="0" smtClean="0"/>
              <a:t>, which Section 2.6 explains; and the </a:t>
            </a:r>
            <a:r>
              <a:rPr lang="en-US" dirty="0" err="1" smtClean="0"/>
              <a:t>funct</a:t>
            </a:r>
            <a:r>
              <a:rPr lang="en-US" dirty="0" smtClean="0"/>
              <a:t> fi </a:t>
            </a:r>
            <a:r>
              <a:rPr lang="en-US" dirty="0" err="1" smtClean="0"/>
              <a:t>eld</a:t>
            </a:r>
            <a:r>
              <a:rPr lang="en-US" dirty="0" smtClean="0"/>
              <a:t>, which </a:t>
            </a:r>
            <a:r>
              <a:rPr lang="en-US" dirty="0" err="1" smtClean="0"/>
              <a:t>specifi</a:t>
            </a:r>
            <a:r>
              <a:rPr lang="en-US" dirty="0" smtClean="0"/>
              <a:t> </a:t>
            </a:r>
            <a:r>
              <a:rPr lang="en-US" dirty="0" err="1" smtClean="0"/>
              <a:t>es</a:t>
            </a:r>
            <a:r>
              <a:rPr lang="en-US" dirty="0" smtClean="0"/>
              <a:t> the </a:t>
            </a:r>
            <a:r>
              <a:rPr lang="en-US" dirty="0" err="1" smtClean="0"/>
              <a:t>specifi</a:t>
            </a:r>
            <a:r>
              <a:rPr lang="en-US" dirty="0" smtClean="0"/>
              <a:t> c operation of R-format instructions. I-format combines the last 16 bits into a single address fi </a:t>
            </a:r>
            <a:r>
              <a:rPr lang="en-US" dirty="0" err="1" smtClean="0"/>
              <a:t>eld</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63</a:t>
            </a:fld>
            <a:endParaRPr lang="en-US"/>
          </a:p>
        </p:txBody>
      </p:sp>
    </p:spTree>
    <p:extLst>
      <p:ext uri="{BB962C8B-B14F-4D97-AF65-F5344CB8AC3E}">
        <p14:creationId xmlns:p14="http://schemas.microsoft.com/office/powerpoint/2010/main" val="129732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72</a:t>
            </a:fld>
            <a:endParaRPr lang="en-US"/>
          </a:p>
        </p:txBody>
      </p:sp>
    </p:spTree>
    <p:extLst>
      <p:ext uri="{BB962C8B-B14F-4D97-AF65-F5344CB8AC3E}">
        <p14:creationId xmlns:p14="http://schemas.microsoft.com/office/powerpoint/2010/main" val="409055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12</a:t>
            </a:fld>
            <a:endParaRPr lang="en-US"/>
          </a:p>
        </p:txBody>
      </p:sp>
    </p:spTree>
    <p:extLst>
      <p:ext uri="{BB962C8B-B14F-4D97-AF65-F5344CB8AC3E}">
        <p14:creationId xmlns:p14="http://schemas.microsoft.com/office/powerpoint/2010/main" val="115974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2.13 The MIPS memory allocation for program and data. These addresses are only a soft ware convention, and not part of the MIPS architecture. The stack pointer is initialized to 7fff </a:t>
            </a:r>
            <a:r>
              <a:rPr lang="en-US" dirty="0" err="1" smtClean="0"/>
              <a:t>fffchex</a:t>
            </a:r>
            <a:r>
              <a:rPr lang="en-US" dirty="0" smtClean="0"/>
              <a:t> and grows down toward the data segment. At the other end, the program code (“text”) starts at 0040 0000hex. </a:t>
            </a:r>
            <a:r>
              <a:rPr lang="en-US" dirty="0" err="1" smtClean="0"/>
              <a:t>Th</a:t>
            </a:r>
            <a:r>
              <a:rPr lang="en-US" dirty="0" smtClean="0"/>
              <a:t> e static data starts at 1000 0000hex. Dynamic data, allocated by </a:t>
            </a:r>
            <a:r>
              <a:rPr lang="en-US" dirty="0" err="1" smtClean="0"/>
              <a:t>malloc</a:t>
            </a:r>
            <a:r>
              <a:rPr lang="en-US" dirty="0" smtClean="0"/>
              <a:t> in C and by new in Java, is next. It grows up toward the stack in an area called the heap. </a:t>
            </a:r>
            <a:r>
              <a:rPr lang="en-US" dirty="0" err="1" smtClean="0"/>
              <a:t>Th</a:t>
            </a:r>
            <a:r>
              <a:rPr lang="en-US" dirty="0" smtClean="0"/>
              <a:t> e global pointer, $</a:t>
            </a:r>
            <a:r>
              <a:rPr lang="en-US" dirty="0" err="1" smtClean="0"/>
              <a:t>gp</a:t>
            </a:r>
            <a:r>
              <a:rPr lang="en-US" dirty="0" smtClean="0"/>
              <a:t>, is set to an address to make it easy to access data. It is initialized to 1000 8000hex so that it can access from 1000 0000hex to 1000 </a:t>
            </a:r>
            <a:r>
              <a:rPr lang="en-US" dirty="0" err="1" smtClean="0"/>
              <a:t>ffffhex</a:t>
            </a:r>
            <a:r>
              <a:rPr lang="en-US" dirty="0" smtClean="0"/>
              <a:t> using the positive and negative 16-bit off sets from $</a:t>
            </a:r>
            <a:r>
              <a:rPr lang="en-US" dirty="0" err="1" smtClean="0"/>
              <a:t>gp</a:t>
            </a:r>
            <a:r>
              <a:rPr lang="en-US" dirty="0" smtClean="0"/>
              <a:t>. </a:t>
            </a:r>
            <a:r>
              <a:rPr lang="en-US" dirty="0" err="1" smtClean="0"/>
              <a:t>Th</a:t>
            </a:r>
            <a:r>
              <a:rPr lang="en-US" dirty="0" smtClean="0"/>
              <a:t> is information is also found in Column 4 of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13</a:t>
            </a:fld>
            <a:endParaRPr lang="en-US"/>
          </a:p>
        </p:txBody>
      </p:sp>
    </p:spTree>
    <p:extLst>
      <p:ext uri="{BB962C8B-B14F-4D97-AF65-F5344CB8AC3E}">
        <p14:creationId xmlns:p14="http://schemas.microsoft.com/office/powerpoint/2010/main" val="171544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 Two state elements are needed to store and access instructions, and an adder is needed to compute the next instruction address. </a:t>
            </a:r>
            <a:r>
              <a:rPr lang="en-US" dirty="0" err="1" smtClean="0"/>
              <a:t>Th</a:t>
            </a:r>
            <a:r>
              <a:rPr lang="en-US" dirty="0" smtClean="0"/>
              <a:t> e state elements are the instruction memory and the program counter. </a:t>
            </a:r>
            <a:r>
              <a:rPr lang="en-US" dirty="0" err="1" smtClean="0"/>
              <a:t>Th</a:t>
            </a:r>
            <a:r>
              <a:rPr lang="en-US" dirty="0" smtClean="0"/>
              <a:t> e instruction memory need only provide read access because the </a:t>
            </a:r>
            <a:r>
              <a:rPr lang="en-US" dirty="0" err="1" smtClean="0"/>
              <a:t>datapath</a:t>
            </a:r>
            <a:r>
              <a:rPr lang="en-US" dirty="0" smtClean="0"/>
              <a:t> does not write instructions. Since the instruction memory only reads, we treat it as combinational logic: the output at any time </a:t>
            </a:r>
            <a:r>
              <a:rPr lang="en-US" dirty="0" err="1" smtClean="0"/>
              <a:t>refl</a:t>
            </a:r>
            <a:r>
              <a:rPr lang="en-US" dirty="0" smtClean="0"/>
              <a:t> </a:t>
            </a:r>
            <a:r>
              <a:rPr lang="en-US" dirty="0" err="1" smtClean="0"/>
              <a:t>ects</a:t>
            </a:r>
            <a:r>
              <a:rPr lang="en-US" dirty="0" smtClean="0"/>
              <a:t> the contents of the location </a:t>
            </a:r>
            <a:r>
              <a:rPr lang="en-US" dirty="0" err="1" smtClean="0"/>
              <a:t>specifi</a:t>
            </a:r>
            <a:r>
              <a:rPr lang="en-US" dirty="0" smtClean="0"/>
              <a:t> </a:t>
            </a:r>
            <a:r>
              <a:rPr lang="en-US" dirty="0" err="1" smtClean="0"/>
              <a:t>ed</a:t>
            </a:r>
            <a:r>
              <a:rPr lang="en-US" dirty="0" smtClean="0"/>
              <a:t> by the address input, and no read control signal is needed. (We will need to write the instruction memory when we load the program; this is not hard to add, and we ignore it for simplicity.) </a:t>
            </a:r>
            <a:r>
              <a:rPr lang="en-US" dirty="0" err="1" smtClean="0"/>
              <a:t>Th</a:t>
            </a:r>
            <a:r>
              <a:rPr lang="en-US" dirty="0" smtClean="0"/>
              <a:t> e program counter is a 32-bit register that is written at the end of every clock cycle and thus does not need a write control signal. </a:t>
            </a:r>
            <a:r>
              <a:rPr lang="en-US" dirty="0" err="1" smtClean="0"/>
              <a:t>Th</a:t>
            </a:r>
            <a:r>
              <a:rPr lang="en-US" dirty="0" smtClean="0"/>
              <a:t> e adder is an ALU wired to always add its two 32-bit inputs and place the sum on its output.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16</a:t>
            </a:fld>
            <a:endParaRPr lang="en-US"/>
          </a:p>
        </p:txBody>
      </p:sp>
    </p:spTree>
    <p:extLst>
      <p:ext uri="{BB962C8B-B14F-4D97-AF65-F5344CB8AC3E}">
        <p14:creationId xmlns:p14="http://schemas.microsoft.com/office/powerpoint/2010/main" val="2951146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FIGURE 4.6 A portion of the </a:t>
            </a:r>
            <a:r>
              <a:rPr lang="en-US" dirty="0" err="1" smtClean="0"/>
              <a:t>datapath</a:t>
            </a:r>
            <a:r>
              <a:rPr lang="en-US" dirty="0" smtClean="0"/>
              <a:t> used for fetching instructions and incrementing the program counter. </a:t>
            </a:r>
            <a:r>
              <a:rPr lang="en-US" dirty="0" err="1" smtClean="0"/>
              <a:t>Th</a:t>
            </a:r>
            <a:r>
              <a:rPr lang="en-US" dirty="0" smtClean="0"/>
              <a:t> e fetched instruction is used by other parts of the </a:t>
            </a:r>
            <a:r>
              <a:rPr lang="en-US" dirty="0" err="1" smtClean="0"/>
              <a:t>datapath</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17</a:t>
            </a:fld>
            <a:endParaRPr lang="en-US"/>
          </a:p>
        </p:txBody>
      </p:sp>
    </p:spTree>
    <p:extLst>
      <p:ext uri="{BB962C8B-B14F-4D97-AF65-F5344CB8AC3E}">
        <p14:creationId xmlns:p14="http://schemas.microsoft.com/office/powerpoint/2010/main" val="794387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FIGURE 4.6 A portion of the </a:t>
            </a:r>
            <a:r>
              <a:rPr lang="en-US" dirty="0" err="1" smtClean="0"/>
              <a:t>datapath</a:t>
            </a:r>
            <a:r>
              <a:rPr lang="en-US" dirty="0" smtClean="0"/>
              <a:t> used for fetching instructions and incrementing the program counter. </a:t>
            </a:r>
            <a:r>
              <a:rPr lang="en-US" dirty="0" err="1" smtClean="0"/>
              <a:t>Th</a:t>
            </a:r>
            <a:r>
              <a:rPr lang="en-US" dirty="0" smtClean="0"/>
              <a:t> e fetched instruction is used by other parts of the </a:t>
            </a:r>
            <a:r>
              <a:rPr lang="en-US" dirty="0" err="1" smtClean="0"/>
              <a:t>datapath</a:t>
            </a:r>
            <a:r>
              <a:rPr lang="en-US" dirty="0" smtClean="0"/>
              <a:t>.</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18</a:t>
            </a:fld>
            <a:endParaRPr lang="en-US"/>
          </a:p>
        </p:txBody>
      </p:sp>
    </p:spTree>
    <p:extLst>
      <p:ext uri="{BB962C8B-B14F-4D97-AF65-F5344CB8AC3E}">
        <p14:creationId xmlns:p14="http://schemas.microsoft.com/office/powerpoint/2010/main" val="3771220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3.12 MIPS core architecture. </a:t>
            </a:r>
            <a:r>
              <a:rPr lang="en-US" dirty="0" err="1" smtClean="0"/>
              <a:t>Th</a:t>
            </a:r>
            <a:r>
              <a:rPr lang="en-US" dirty="0" smtClean="0"/>
              <a:t> e memory and registers of the MIPS architecture are not included for space reasons, but this section added the Hi and Lo registers to support multiply and divide. MIPS machine language is listed in the MIPS Reference Data Card at the front of this book.</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20</a:t>
            </a:fld>
            <a:endParaRPr lang="en-US"/>
          </a:p>
        </p:txBody>
      </p:sp>
    </p:spTree>
    <p:extLst>
      <p:ext uri="{BB962C8B-B14F-4D97-AF65-F5344CB8AC3E}">
        <p14:creationId xmlns:p14="http://schemas.microsoft.com/office/powerpoint/2010/main" val="170192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06237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4426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06363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793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63154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6630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00313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973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2741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74606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7628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673E0-E058-411B-BEF8-1CA36D2DE1A5}" type="datetimeFigureOut">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205162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Processor</a:t>
            </a:r>
            <a:endParaRPr lang="en-US" dirty="0"/>
          </a:p>
        </p:txBody>
      </p:sp>
      <p:sp>
        <p:nvSpPr>
          <p:cNvPr id="3" name="Subtitle 2"/>
          <p:cNvSpPr>
            <a:spLocks noGrp="1"/>
          </p:cNvSpPr>
          <p:nvPr>
            <p:ph type="subTitle" idx="1"/>
          </p:nvPr>
        </p:nvSpPr>
        <p:spPr/>
        <p:txBody>
          <a:bodyPr>
            <a:normAutofit/>
          </a:bodyPr>
          <a:lstStyle/>
          <a:p>
            <a:r>
              <a:rPr lang="en-US" dirty="0" smtClean="0"/>
              <a:t>Textbook – “David </a:t>
            </a:r>
            <a:r>
              <a:rPr lang="en-US" dirty="0"/>
              <a:t>A. Patterson, John L. Hennessy, </a:t>
            </a:r>
            <a:r>
              <a:rPr lang="en-US" i="1" dirty="0"/>
              <a:t>Computer Organization and Design: The hardware/software </a:t>
            </a:r>
            <a:r>
              <a:rPr lang="en-US" i="1" dirty="0" smtClean="0"/>
              <a:t>interface</a:t>
            </a:r>
            <a:r>
              <a:rPr lang="en-US" dirty="0" smtClean="0"/>
              <a:t>”</a:t>
            </a:r>
          </a:p>
          <a:p>
            <a:r>
              <a:rPr lang="en-US" smtClean="0"/>
              <a:t>Chapter </a:t>
            </a:r>
            <a:r>
              <a:rPr lang="en-US" smtClean="0"/>
              <a:t>4</a:t>
            </a:r>
            <a:endParaRPr lang="en-US" dirty="0" smtClean="0"/>
          </a:p>
        </p:txBody>
      </p:sp>
    </p:spTree>
    <p:extLst>
      <p:ext uri="{BB962C8B-B14F-4D97-AF65-F5344CB8AC3E}">
        <p14:creationId xmlns:p14="http://schemas.microsoft.com/office/powerpoint/2010/main" val="110344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Assembly Language – Load/Store Instructions Example</a:t>
            </a:r>
            <a:endParaRPr lang="en-US" dirty="0"/>
          </a:p>
        </p:txBody>
      </p:sp>
      <p:sp>
        <p:nvSpPr>
          <p:cNvPr id="3" name="Content Placeholder 2"/>
          <p:cNvSpPr>
            <a:spLocks noGrp="1"/>
          </p:cNvSpPr>
          <p:nvPr>
            <p:ph idx="1"/>
          </p:nvPr>
        </p:nvSpPr>
        <p:spPr/>
        <p:txBody>
          <a:bodyPr>
            <a:normAutofit/>
          </a:bodyPr>
          <a:lstStyle/>
          <a:p>
            <a:pPr marL="0" indent="0">
              <a:buNone/>
            </a:pPr>
            <a:r>
              <a:rPr lang="pt-BR" b="1" dirty="0" smtClean="0"/>
              <a:t>MIPS Assembly Code to read/write data from/to an array:</a:t>
            </a:r>
          </a:p>
          <a:p>
            <a:pPr marL="0" indent="0">
              <a:buNone/>
            </a:pPr>
            <a:r>
              <a:rPr lang="en-US" b="1" dirty="0" err="1" smtClean="0"/>
              <a:t>lw</a:t>
            </a:r>
            <a:r>
              <a:rPr lang="en-US" b="1" dirty="0" smtClean="0"/>
              <a:t> $t0,32($</a:t>
            </a:r>
            <a:r>
              <a:rPr lang="en-US" b="1" dirty="0"/>
              <a:t>s3)</a:t>
            </a:r>
            <a:r>
              <a:rPr lang="en-US" dirty="0"/>
              <a:t> </a:t>
            </a:r>
            <a:r>
              <a:rPr lang="en-US" dirty="0" smtClean="0"/>
              <a:t>	# </a:t>
            </a:r>
            <a:r>
              <a:rPr lang="en-US" dirty="0"/>
              <a:t>Temporary </a:t>
            </a:r>
            <a:r>
              <a:rPr lang="en-US" dirty="0" err="1"/>
              <a:t>reg</a:t>
            </a:r>
            <a:r>
              <a:rPr lang="en-US" dirty="0"/>
              <a:t> $t0 gets A[8] </a:t>
            </a:r>
            <a:endParaRPr lang="en-US" dirty="0" smtClean="0"/>
          </a:p>
          <a:p>
            <a:pPr marL="0" indent="0">
              <a:buNone/>
            </a:pPr>
            <a:r>
              <a:rPr lang="en-US" b="1" dirty="0" smtClean="0"/>
              <a:t>add $t0</a:t>
            </a:r>
            <a:r>
              <a:rPr lang="en-US" b="1" dirty="0"/>
              <a:t>,$s2,$t0</a:t>
            </a:r>
            <a:r>
              <a:rPr lang="en-US" dirty="0"/>
              <a:t> </a:t>
            </a:r>
            <a:r>
              <a:rPr lang="en-US" dirty="0" smtClean="0"/>
              <a:t>	# </a:t>
            </a:r>
            <a:r>
              <a:rPr lang="en-US" dirty="0"/>
              <a:t>Temporary </a:t>
            </a:r>
            <a:r>
              <a:rPr lang="en-US" dirty="0" err="1"/>
              <a:t>reg</a:t>
            </a:r>
            <a:r>
              <a:rPr lang="en-US" dirty="0"/>
              <a:t> $t0 gets h + A[8] </a:t>
            </a:r>
            <a:endParaRPr lang="en-US" dirty="0" smtClean="0"/>
          </a:p>
          <a:p>
            <a:pPr marL="0" indent="0">
              <a:buNone/>
            </a:pPr>
            <a:r>
              <a:rPr lang="en-US" b="1" dirty="0" err="1" smtClean="0"/>
              <a:t>sw</a:t>
            </a:r>
            <a:r>
              <a:rPr lang="en-US" b="1" dirty="0" smtClean="0"/>
              <a:t> </a:t>
            </a:r>
            <a:r>
              <a:rPr lang="en-US" b="1" dirty="0"/>
              <a:t>$t0,48($s3)</a:t>
            </a:r>
            <a:r>
              <a:rPr lang="en-US" dirty="0"/>
              <a:t> </a:t>
            </a:r>
            <a:r>
              <a:rPr lang="en-US" dirty="0" smtClean="0"/>
              <a:t>	# </a:t>
            </a:r>
            <a:r>
              <a:rPr lang="en-US" dirty="0"/>
              <a:t>Stores h + A[8] back into A[12</a:t>
            </a:r>
            <a:r>
              <a:rPr lang="en-US" dirty="0" smtClean="0"/>
              <a:t>]</a:t>
            </a:r>
          </a:p>
          <a:p>
            <a:endParaRPr lang="en-US" dirty="0"/>
          </a:p>
          <a:p>
            <a:pPr marL="0" indent="0" algn="just">
              <a:buNone/>
            </a:pPr>
            <a:r>
              <a:rPr lang="en-US" b="1" dirty="0"/>
              <a:t>Load word</a:t>
            </a:r>
            <a:r>
              <a:rPr lang="en-US" dirty="0"/>
              <a:t> and </a:t>
            </a:r>
            <a:r>
              <a:rPr lang="en-US" b="1" dirty="0"/>
              <a:t>store word </a:t>
            </a:r>
            <a:r>
              <a:rPr lang="en-US" dirty="0"/>
              <a:t>are the instructions that </a:t>
            </a:r>
            <a:r>
              <a:rPr lang="en-US" b="1" dirty="0"/>
              <a:t>copy words between memory and registers</a:t>
            </a:r>
            <a:r>
              <a:rPr lang="en-US" dirty="0"/>
              <a:t> in the MIPS architecture.</a:t>
            </a:r>
          </a:p>
          <a:p>
            <a:endParaRPr lang="en-US" dirty="0"/>
          </a:p>
        </p:txBody>
      </p:sp>
    </p:spTree>
    <p:extLst>
      <p:ext uri="{BB962C8B-B14F-4D97-AF65-F5344CB8AC3E}">
        <p14:creationId xmlns:p14="http://schemas.microsoft.com/office/powerpoint/2010/main" val="3518551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smtClean="0"/>
              <a:t>MIPS Assembly Language</a:t>
            </a:r>
            <a:endParaRPr lang="en-US" dirty="0"/>
          </a:p>
        </p:txBody>
      </p:sp>
      <p:pic>
        <p:nvPicPr>
          <p:cNvPr id="6" name="Picture 5"/>
          <p:cNvPicPr>
            <a:picLocks noChangeAspect="1"/>
          </p:cNvPicPr>
          <p:nvPr/>
        </p:nvPicPr>
        <p:blipFill>
          <a:blip r:embed="rId3"/>
          <a:stretch>
            <a:fillRect/>
          </a:stretch>
        </p:blipFill>
        <p:spPr>
          <a:xfrm>
            <a:off x="1066085" y="678833"/>
            <a:ext cx="9849996" cy="6126480"/>
          </a:xfrm>
          <a:prstGeom prst="rect">
            <a:avLst/>
          </a:prstGeom>
        </p:spPr>
      </p:pic>
    </p:spTree>
    <p:extLst>
      <p:ext uri="{BB962C8B-B14F-4D97-AF65-F5344CB8AC3E}">
        <p14:creationId xmlns:p14="http://schemas.microsoft.com/office/powerpoint/2010/main" val="212247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smtClean="0"/>
              <a:t>MIPS Assembly Language</a:t>
            </a:r>
            <a:endParaRPr lang="en-US" dirty="0"/>
          </a:p>
        </p:txBody>
      </p:sp>
      <p:pic>
        <p:nvPicPr>
          <p:cNvPr id="7" name="Picture 6"/>
          <p:cNvPicPr>
            <a:picLocks noChangeAspect="1"/>
          </p:cNvPicPr>
          <p:nvPr/>
        </p:nvPicPr>
        <p:blipFill>
          <a:blip r:embed="rId3"/>
          <a:stretch>
            <a:fillRect/>
          </a:stretch>
        </p:blipFill>
        <p:spPr>
          <a:xfrm>
            <a:off x="1120039" y="843602"/>
            <a:ext cx="9848088" cy="5824718"/>
          </a:xfrm>
          <a:prstGeom prst="rect">
            <a:avLst/>
          </a:prstGeom>
        </p:spPr>
      </p:pic>
    </p:spTree>
    <p:extLst>
      <p:ext uri="{BB962C8B-B14F-4D97-AF65-F5344CB8AC3E}">
        <p14:creationId xmlns:p14="http://schemas.microsoft.com/office/powerpoint/2010/main" val="261272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MIPS Processor Memory Layout </a:t>
            </a:r>
            <a:r>
              <a:rPr lang="en-US" dirty="0"/>
              <a:t>for program and data. </a:t>
            </a:r>
          </a:p>
        </p:txBody>
      </p:sp>
      <p:pic>
        <p:nvPicPr>
          <p:cNvPr id="4" name="Content Placeholder 3"/>
          <p:cNvPicPr>
            <a:picLocks noGrp="1" noChangeAspect="1"/>
          </p:cNvPicPr>
          <p:nvPr>
            <p:ph idx="1"/>
          </p:nvPr>
        </p:nvPicPr>
        <p:blipFill>
          <a:blip r:embed="rId3"/>
          <a:stretch>
            <a:fillRect/>
          </a:stretch>
        </p:blipFill>
        <p:spPr>
          <a:xfrm>
            <a:off x="2866526" y="1813315"/>
            <a:ext cx="5891426" cy="4663440"/>
          </a:xfrm>
          <a:prstGeom prst="rect">
            <a:avLst/>
          </a:prstGeom>
        </p:spPr>
      </p:pic>
    </p:spTree>
    <p:extLst>
      <p:ext uri="{BB962C8B-B14F-4D97-AF65-F5344CB8AC3E}">
        <p14:creationId xmlns:p14="http://schemas.microsoft.com/office/powerpoint/2010/main" val="123905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MIPS </a:t>
            </a:r>
            <a:r>
              <a:rPr lang="en-US" dirty="0" smtClean="0"/>
              <a:t>Architecture</a:t>
            </a:r>
            <a:endParaRPr lang="en-US" dirty="0"/>
          </a:p>
        </p:txBody>
      </p:sp>
      <p:sp>
        <p:nvSpPr>
          <p:cNvPr id="3" name="Subtitle 2"/>
          <p:cNvSpPr>
            <a:spLocks noGrp="1"/>
          </p:cNvSpPr>
          <p:nvPr>
            <p:ph type="subTitle" idx="1"/>
          </p:nvPr>
        </p:nvSpPr>
        <p:spPr/>
        <p:txBody>
          <a:bodyPr>
            <a:normAutofit/>
          </a:bodyPr>
          <a:lstStyle/>
          <a:p>
            <a:r>
              <a:rPr lang="en-US" dirty="0" smtClean="0"/>
              <a:t>Implementation</a:t>
            </a:r>
            <a:endParaRPr lang="en-US" dirty="0"/>
          </a:p>
        </p:txBody>
      </p:sp>
    </p:spTree>
    <p:extLst>
      <p:ext uri="{BB962C8B-B14F-4D97-AF65-F5344CB8AC3E}">
        <p14:creationId xmlns:p14="http://schemas.microsoft.com/office/powerpoint/2010/main" val="202988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Basic MIPS Implementation</a:t>
            </a:r>
          </a:p>
        </p:txBody>
      </p:sp>
      <p:sp>
        <p:nvSpPr>
          <p:cNvPr id="3" name="Content Placeholder 2"/>
          <p:cNvSpPr>
            <a:spLocks noGrp="1"/>
          </p:cNvSpPr>
          <p:nvPr>
            <p:ph idx="1"/>
          </p:nvPr>
        </p:nvSpPr>
        <p:spPr/>
        <p:txBody>
          <a:bodyPr>
            <a:normAutofit lnSpcReduction="10000"/>
          </a:bodyPr>
          <a:lstStyle/>
          <a:p>
            <a:pPr marL="0" indent="0" algn="just">
              <a:buNone/>
            </a:pPr>
            <a:r>
              <a:rPr lang="en-US" sz="3200" b="1" dirty="0" smtClean="0"/>
              <a:t>Instruction Classes:</a:t>
            </a:r>
          </a:p>
          <a:p>
            <a:pPr marL="514350" indent="-514350" algn="just">
              <a:buFont typeface="+mj-lt"/>
              <a:buAutoNum type="arabicPeriod"/>
            </a:pPr>
            <a:r>
              <a:rPr lang="en-US" b="1" dirty="0"/>
              <a:t>Arithmetic-Logical </a:t>
            </a:r>
            <a:r>
              <a:rPr lang="en-US" b="1" dirty="0" smtClean="0"/>
              <a:t>Instructions:</a:t>
            </a:r>
            <a:r>
              <a:rPr lang="en-US" dirty="0" smtClean="0"/>
              <a:t> </a:t>
            </a:r>
            <a:r>
              <a:rPr lang="en-US" dirty="0"/>
              <a:t>A</a:t>
            </a:r>
            <a:r>
              <a:rPr lang="en-US" dirty="0" smtClean="0"/>
              <a:t>dd</a:t>
            </a:r>
            <a:r>
              <a:rPr lang="en-US" dirty="0"/>
              <a:t>, </a:t>
            </a:r>
            <a:r>
              <a:rPr lang="en-US" dirty="0" smtClean="0"/>
              <a:t>Sub</a:t>
            </a:r>
            <a:r>
              <a:rPr lang="en-US" dirty="0"/>
              <a:t>, AND, OR etc.</a:t>
            </a:r>
          </a:p>
          <a:p>
            <a:pPr marL="514350" indent="-514350" algn="just">
              <a:buFont typeface="+mj-lt"/>
              <a:buAutoNum type="arabicPeriod"/>
            </a:pPr>
            <a:r>
              <a:rPr lang="en-US" b="1" dirty="0" smtClean="0"/>
              <a:t>Data-Transfer Instructions:</a:t>
            </a:r>
            <a:r>
              <a:rPr lang="en-US" dirty="0" smtClean="0"/>
              <a:t> Data Transfer Instructions, load </a:t>
            </a:r>
            <a:r>
              <a:rPr lang="en-US" dirty="0"/>
              <a:t>word (</a:t>
            </a:r>
            <a:r>
              <a:rPr lang="en-US" dirty="0" err="1"/>
              <a:t>lw</a:t>
            </a:r>
            <a:r>
              <a:rPr lang="en-US" dirty="0"/>
              <a:t>) and store word (</a:t>
            </a:r>
            <a:r>
              <a:rPr lang="en-US" dirty="0" err="1"/>
              <a:t>sw</a:t>
            </a:r>
            <a:r>
              <a:rPr lang="en-US" dirty="0"/>
              <a:t>) </a:t>
            </a:r>
          </a:p>
          <a:p>
            <a:pPr marL="514350" indent="-514350" algn="just">
              <a:buFont typeface="+mj-lt"/>
              <a:buAutoNum type="arabicPeriod"/>
            </a:pPr>
            <a:r>
              <a:rPr lang="en-US" b="1" dirty="0" smtClean="0"/>
              <a:t>Branch Instructions:</a:t>
            </a:r>
            <a:r>
              <a:rPr lang="en-US" dirty="0" smtClean="0"/>
              <a:t> Branch equal </a:t>
            </a:r>
            <a:r>
              <a:rPr lang="en-US" dirty="0"/>
              <a:t>(</a:t>
            </a:r>
            <a:r>
              <a:rPr lang="en-US" dirty="0" err="1"/>
              <a:t>beq</a:t>
            </a:r>
            <a:r>
              <a:rPr lang="en-US" dirty="0"/>
              <a:t>) and jump (j</a:t>
            </a:r>
            <a:r>
              <a:rPr lang="en-US" dirty="0" smtClean="0"/>
              <a:t>) </a:t>
            </a:r>
            <a:r>
              <a:rPr lang="en-US" dirty="0" err="1" smtClean="0"/>
              <a:t>etc</a:t>
            </a:r>
            <a:endParaRPr lang="en-US" dirty="0" smtClean="0"/>
          </a:p>
          <a:p>
            <a:pPr marL="0" indent="0" algn="just">
              <a:buNone/>
            </a:pPr>
            <a:endParaRPr lang="en-US" dirty="0"/>
          </a:p>
          <a:p>
            <a:pPr marL="0" indent="0" algn="just">
              <a:buNone/>
            </a:pPr>
            <a:r>
              <a:rPr lang="en-US" b="1" dirty="0" smtClean="0"/>
              <a:t>Design Problem:</a:t>
            </a:r>
            <a:r>
              <a:rPr lang="en-US" dirty="0" smtClean="0"/>
              <a:t> How can you design </a:t>
            </a:r>
            <a:r>
              <a:rPr lang="en-US" b="1" dirty="0" smtClean="0"/>
              <a:t>Instruction Fetch</a:t>
            </a:r>
            <a:r>
              <a:rPr lang="en-US" dirty="0" smtClean="0"/>
              <a:t>, consider sequential flow for now without any jump, branches and call.</a:t>
            </a:r>
          </a:p>
          <a:p>
            <a:pPr marL="0" indent="0" algn="just">
              <a:buNone/>
            </a:pPr>
            <a:r>
              <a:rPr lang="en-US" b="1" dirty="0" smtClean="0"/>
              <a:t>Program Counter </a:t>
            </a:r>
            <a:r>
              <a:rPr lang="en-US" dirty="0" smtClean="0"/>
              <a:t>– same as IP</a:t>
            </a:r>
          </a:p>
          <a:p>
            <a:pPr marL="0" indent="0" algn="just">
              <a:buNone/>
            </a:pPr>
            <a:endParaRPr lang="en-US" dirty="0"/>
          </a:p>
        </p:txBody>
      </p:sp>
    </p:spTree>
    <p:extLst>
      <p:ext uri="{BB962C8B-B14F-4D97-AF65-F5344CB8AC3E}">
        <p14:creationId xmlns:p14="http://schemas.microsoft.com/office/powerpoint/2010/main" val="537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Fetch Implementation</a:t>
            </a:r>
            <a:endParaRPr lang="en-US" dirty="0"/>
          </a:p>
        </p:txBody>
      </p:sp>
      <p:pic>
        <p:nvPicPr>
          <p:cNvPr id="4" name="Picture 3"/>
          <p:cNvPicPr>
            <a:picLocks noChangeAspect="1"/>
          </p:cNvPicPr>
          <p:nvPr/>
        </p:nvPicPr>
        <p:blipFill>
          <a:blip r:embed="rId3"/>
          <a:stretch>
            <a:fillRect/>
          </a:stretch>
        </p:blipFill>
        <p:spPr>
          <a:xfrm>
            <a:off x="1017440" y="2113128"/>
            <a:ext cx="10157119" cy="3108960"/>
          </a:xfrm>
          <a:prstGeom prst="rect">
            <a:avLst/>
          </a:prstGeom>
        </p:spPr>
      </p:pic>
    </p:spTree>
    <p:extLst>
      <p:ext uri="{BB962C8B-B14F-4D97-AF65-F5344CB8AC3E}">
        <p14:creationId xmlns:p14="http://schemas.microsoft.com/office/powerpoint/2010/main" val="155060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Fetch Implementation…</a:t>
            </a:r>
          </a:p>
        </p:txBody>
      </p:sp>
      <p:pic>
        <p:nvPicPr>
          <p:cNvPr id="5" name="Picture 4"/>
          <p:cNvPicPr>
            <a:picLocks noChangeAspect="1"/>
          </p:cNvPicPr>
          <p:nvPr/>
        </p:nvPicPr>
        <p:blipFill>
          <a:blip r:embed="rId3"/>
          <a:stretch>
            <a:fillRect/>
          </a:stretch>
        </p:blipFill>
        <p:spPr>
          <a:xfrm>
            <a:off x="3582313" y="1433726"/>
            <a:ext cx="5805452" cy="4572000"/>
          </a:xfrm>
          <a:prstGeom prst="rect">
            <a:avLst/>
          </a:prstGeom>
        </p:spPr>
      </p:pic>
      <p:sp>
        <p:nvSpPr>
          <p:cNvPr id="3" name="TextBox 2"/>
          <p:cNvSpPr txBox="1"/>
          <p:nvPr/>
        </p:nvSpPr>
        <p:spPr>
          <a:xfrm>
            <a:off x="333236" y="5882185"/>
            <a:ext cx="3754041" cy="646331"/>
          </a:xfrm>
          <a:prstGeom prst="rect">
            <a:avLst/>
          </a:prstGeom>
          <a:noFill/>
        </p:spPr>
        <p:txBody>
          <a:bodyPr wrap="none" rtlCol="0">
            <a:spAutoFit/>
          </a:bodyPr>
          <a:lstStyle/>
          <a:p>
            <a:r>
              <a:rPr lang="en-US" b="1" dirty="0" smtClean="0"/>
              <a:t>Question:</a:t>
            </a:r>
          </a:p>
          <a:p>
            <a:r>
              <a:rPr lang="en-US" b="1" dirty="0" smtClean="0">
                <a:solidFill>
                  <a:srgbClr val="C00000"/>
                </a:solidFill>
              </a:rPr>
              <a:t>Exactly when the PC will be updated?</a:t>
            </a:r>
            <a:endParaRPr lang="en-US" b="1" dirty="0">
              <a:solidFill>
                <a:srgbClr val="C00000"/>
              </a:solidFill>
            </a:endParaRPr>
          </a:p>
        </p:txBody>
      </p:sp>
    </p:spTree>
    <p:extLst>
      <p:ext uri="{BB962C8B-B14F-4D97-AF65-F5344CB8AC3E}">
        <p14:creationId xmlns:p14="http://schemas.microsoft.com/office/powerpoint/2010/main" val="488650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Fetch Implementation…</a:t>
            </a:r>
          </a:p>
        </p:txBody>
      </p:sp>
      <p:pic>
        <p:nvPicPr>
          <p:cNvPr id="5" name="Picture 4"/>
          <p:cNvPicPr>
            <a:picLocks noChangeAspect="1"/>
          </p:cNvPicPr>
          <p:nvPr/>
        </p:nvPicPr>
        <p:blipFill>
          <a:blip r:embed="rId3"/>
          <a:stretch>
            <a:fillRect/>
          </a:stretch>
        </p:blipFill>
        <p:spPr>
          <a:xfrm>
            <a:off x="3582313" y="1490876"/>
            <a:ext cx="5805452" cy="4572000"/>
          </a:xfrm>
          <a:prstGeom prst="rect">
            <a:avLst/>
          </a:prstGeom>
        </p:spPr>
      </p:pic>
      <p:sp>
        <p:nvSpPr>
          <p:cNvPr id="3" name="TextBox 2"/>
          <p:cNvSpPr txBox="1"/>
          <p:nvPr/>
        </p:nvSpPr>
        <p:spPr>
          <a:xfrm>
            <a:off x="333236" y="5882185"/>
            <a:ext cx="5480155" cy="646331"/>
          </a:xfrm>
          <a:prstGeom prst="rect">
            <a:avLst/>
          </a:prstGeom>
          <a:noFill/>
        </p:spPr>
        <p:txBody>
          <a:bodyPr wrap="none" rtlCol="0">
            <a:spAutoFit/>
          </a:bodyPr>
          <a:lstStyle/>
          <a:p>
            <a:r>
              <a:rPr lang="en-US" b="1" dirty="0" smtClean="0"/>
              <a:t>Answer:</a:t>
            </a:r>
          </a:p>
          <a:p>
            <a:r>
              <a:rPr lang="en-US" b="1" dirty="0" smtClean="0"/>
              <a:t>PC will be updated at every positive edge of clock cycle.</a:t>
            </a:r>
            <a:endParaRPr lang="en-US" b="1" dirty="0"/>
          </a:p>
        </p:txBody>
      </p:sp>
    </p:spTree>
    <p:extLst>
      <p:ext uri="{BB962C8B-B14F-4D97-AF65-F5344CB8AC3E}">
        <p14:creationId xmlns:p14="http://schemas.microsoft.com/office/powerpoint/2010/main" val="3218803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797" y="1122363"/>
            <a:ext cx="10385946" cy="2387600"/>
          </a:xfrm>
        </p:spPr>
        <p:txBody>
          <a:bodyPr/>
          <a:lstStyle/>
          <a:p>
            <a:r>
              <a:rPr lang="en-US" dirty="0" smtClean="0"/>
              <a:t>Operation of </a:t>
            </a:r>
            <a:r>
              <a:rPr lang="en-US" dirty="0" err="1" smtClean="0"/>
              <a:t>Datapath</a:t>
            </a:r>
            <a:r>
              <a:rPr lang="en-US" dirty="0" smtClean="0"/>
              <a:t> on Arithmetic/Logical Instructions</a:t>
            </a:r>
            <a:endParaRPr lang="en-US" dirty="0"/>
          </a:p>
        </p:txBody>
      </p:sp>
    </p:spTree>
    <p:extLst>
      <p:ext uri="{BB962C8B-B14F-4D97-AF65-F5344CB8AC3E}">
        <p14:creationId xmlns:p14="http://schemas.microsoft.com/office/powerpoint/2010/main" val="82053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MIPS </a:t>
            </a:r>
            <a:r>
              <a:rPr lang="en-US" dirty="0" smtClean="0"/>
              <a:t>Architecture</a:t>
            </a:r>
            <a:endParaRPr lang="en-US" dirty="0"/>
          </a:p>
        </p:txBody>
      </p:sp>
      <p:sp>
        <p:nvSpPr>
          <p:cNvPr id="3" name="Subtitle 2"/>
          <p:cNvSpPr>
            <a:spLocks noGrp="1"/>
          </p:cNvSpPr>
          <p:nvPr>
            <p:ph type="subTitle" idx="1"/>
          </p:nvPr>
        </p:nvSpPr>
        <p:spPr/>
        <p:txBody>
          <a:bodyPr>
            <a:normAutofit/>
          </a:bodyPr>
          <a:lstStyle/>
          <a:p>
            <a:r>
              <a:rPr lang="en-US" dirty="0"/>
              <a:t>Introduction</a:t>
            </a:r>
          </a:p>
        </p:txBody>
      </p:sp>
    </p:spTree>
    <p:extLst>
      <p:ext uri="{BB962C8B-B14F-4D97-AF65-F5344CB8AC3E}">
        <p14:creationId xmlns:p14="http://schemas.microsoft.com/office/powerpoint/2010/main" val="3821637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smtClean="0"/>
              <a:t>Arithmetic/Logical (R-Type) Instructions Examples</a:t>
            </a:r>
            <a:endParaRPr lang="en-US" dirty="0"/>
          </a:p>
        </p:txBody>
      </p:sp>
      <p:pic>
        <p:nvPicPr>
          <p:cNvPr id="4" name="Picture 3"/>
          <p:cNvPicPr>
            <a:picLocks noChangeAspect="1"/>
          </p:cNvPicPr>
          <p:nvPr/>
        </p:nvPicPr>
        <p:blipFill>
          <a:blip r:embed="rId3"/>
          <a:stretch>
            <a:fillRect/>
          </a:stretch>
        </p:blipFill>
        <p:spPr>
          <a:xfrm>
            <a:off x="163773" y="827891"/>
            <a:ext cx="11925817" cy="2834640"/>
          </a:xfrm>
          <a:prstGeom prst="rect">
            <a:avLst/>
          </a:prstGeom>
        </p:spPr>
      </p:pic>
      <p:pic>
        <p:nvPicPr>
          <p:cNvPr id="5" name="Picture 4"/>
          <p:cNvPicPr>
            <a:picLocks noChangeAspect="1"/>
          </p:cNvPicPr>
          <p:nvPr/>
        </p:nvPicPr>
        <p:blipFill>
          <a:blip r:embed="rId4"/>
          <a:stretch>
            <a:fillRect/>
          </a:stretch>
        </p:blipFill>
        <p:spPr>
          <a:xfrm>
            <a:off x="163773" y="3817357"/>
            <a:ext cx="11898936" cy="2103120"/>
          </a:xfrm>
          <a:prstGeom prst="rect">
            <a:avLst/>
          </a:prstGeom>
        </p:spPr>
      </p:pic>
      <p:sp>
        <p:nvSpPr>
          <p:cNvPr id="6" name="Rectangle 5"/>
          <p:cNvSpPr/>
          <p:nvPr/>
        </p:nvSpPr>
        <p:spPr>
          <a:xfrm>
            <a:off x="1201004" y="1214638"/>
            <a:ext cx="10686196" cy="6141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0448" y="3817357"/>
            <a:ext cx="10686196" cy="6141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996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7104"/>
          </a:xfrm>
        </p:spPr>
        <p:txBody>
          <a:bodyPr>
            <a:normAutofit fontScale="90000"/>
          </a:bodyPr>
          <a:lstStyle/>
          <a:p>
            <a:r>
              <a:rPr lang="en-US" dirty="0"/>
              <a:t>Arithmetic/Logical (R-Type) Instructions Examples</a:t>
            </a:r>
          </a:p>
        </p:txBody>
      </p:sp>
      <p:pic>
        <p:nvPicPr>
          <p:cNvPr id="4" name="Content Placeholder 3"/>
          <p:cNvPicPr>
            <a:picLocks noGrp="1" noChangeAspect="1"/>
          </p:cNvPicPr>
          <p:nvPr>
            <p:ph idx="1"/>
          </p:nvPr>
        </p:nvPicPr>
        <p:blipFill>
          <a:blip r:embed="rId3"/>
          <a:stretch>
            <a:fillRect/>
          </a:stretch>
        </p:blipFill>
        <p:spPr>
          <a:xfrm>
            <a:off x="309105" y="1478231"/>
            <a:ext cx="11573789" cy="2926080"/>
          </a:xfrm>
          <a:prstGeom prst="rect">
            <a:avLst/>
          </a:prstGeom>
        </p:spPr>
      </p:pic>
      <p:pic>
        <p:nvPicPr>
          <p:cNvPr id="3" name="Picture 2"/>
          <p:cNvPicPr>
            <a:picLocks noChangeAspect="1"/>
          </p:cNvPicPr>
          <p:nvPr/>
        </p:nvPicPr>
        <p:blipFill>
          <a:blip r:embed="rId4"/>
          <a:stretch>
            <a:fillRect/>
          </a:stretch>
        </p:blipFill>
        <p:spPr>
          <a:xfrm>
            <a:off x="1843514" y="5638945"/>
            <a:ext cx="7877175" cy="923925"/>
          </a:xfrm>
          <a:prstGeom prst="rect">
            <a:avLst/>
          </a:prstGeom>
        </p:spPr>
      </p:pic>
      <p:sp>
        <p:nvSpPr>
          <p:cNvPr id="6" name="Rectangle 5"/>
          <p:cNvSpPr/>
          <p:nvPr/>
        </p:nvSpPr>
        <p:spPr>
          <a:xfrm>
            <a:off x="191070" y="1897027"/>
            <a:ext cx="11791664" cy="65510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0167" y="3426959"/>
            <a:ext cx="11791664" cy="65510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98292" y="5316696"/>
            <a:ext cx="301686" cy="369332"/>
          </a:xfrm>
          <a:prstGeom prst="rect">
            <a:avLst/>
          </a:prstGeom>
          <a:no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8" name="TextBox 7"/>
          <p:cNvSpPr txBox="1"/>
          <p:nvPr/>
        </p:nvSpPr>
        <p:spPr>
          <a:xfrm>
            <a:off x="4560626" y="5316696"/>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9" name="TextBox 8"/>
          <p:cNvSpPr txBox="1"/>
          <p:nvPr/>
        </p:nvSpPr>
        <p:spPr>
          <a:xfrm>
            <a:off x="5572749" y="5293155"/>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0" name="TextBox 9"/>
          <p:cNvSpPr txBox="1"/>
          <p:nvPr/>
        </p:nvSpPr>
        <p:spPr>
          <a:xfrm>
            <a:off x="6675540" y="5279140"/>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1" name="TextBox 10"/>
          <p:cNvSpPr txBox="1"/>
          <p:nvPr/>
        </p:nvSpPr>
        <p:spPr>
          <a:xfrm>
            <a:off x="7646719" y="5265685"/>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2" name="TextBox 11"/>
          <p:cNvSpPr txBox="1"/>
          <p:nvPr/>
        </p:nvSpPr>
        <p:spPr>
          <a:xfrm>
            <a:off x="8863645" y="5265685"/>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cxnSp>
        <p:nvCxnSpPr>
          <p:cNvPr id="14" name="Straight Arrow Connector 13"/>
          <p:cNvCxnSpPr/>
          <p:nvPr/>
        </p:nvCxnSpPr>
        <p:spPr>
          <a:xfrm>
            <a:off x="2729553" y="2129051"/>
            <a:ext cx="1831073" cy="302980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0166" y="4711687"/>
            <a:ext cx="2759785" cy="646331"/>
          </a:xfrm>
          <a:prstGeom prst="rect">
            <a:avLst/>
          </a:prstGeom>
          <a:noFill/>
        </p:spPr>
        <p:txBody>
          <a:bodyPr wrap="square" rtlCol="0">
            <a:spAutoFit/>
          </a:bodyPr>
          <a:lstStyle/>
          <a:p>
            <a:r>
              <a:rPr lang="en-US" dirty="0" smtClean="0"/>
              <a:t>Different Field values for </a:t>
            </a:r>
          </a:p>
          <a:p>
            <a:r>
              <a:rPr lang="en-US" b="1" dirty="0" smtClean="0"/>
              <a:t>Add $s1, $s2, $s3</a:t>
            </a:r>
            <a:endParaRPr lang="en-US" b="1" dirty="0"/>
          </a:p>
        </p:txBody>
      </p:sp>
      <p:sp>
        <p:nvSpPr>
          <p:cNvPr id="21" name="Right Arrow 20"/>
          <p:cNvSpPr/>
          <p:nvPr/>
        </p:nvSpPr>
        <p:spPr>
          <a:xfrm>
            <a:off x="1682907" y="5328835"/>
            <a:ext cx="978408" cy="33509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920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a:t>Arithmetic/Logical </a:t>
            </a:r>
            <a:r>
              <a:rPr lang="en-US" dirty="0" smtClean="0"/>
              <a:t>(I-Type</a:t>
            </a:r>
            <a:r>
              <a:rPr lang="en-US" dirty="0"/>
              <a:t>) Instructions Examples</a:t>
            </a:r>
          </a:p>
        </p:txBody>
      </p:sp>
      <p:pic>
        <p:nvPicPr>
          <p:cNvPr id="4" name="Picture 3"/>
          <p:cNvPicPr>
            <a:picLocks noChangeAspect="1"/>
          </p:cNvPicPr>
          <p:nvPr/>
        </p:nvPicPr>
        <p:blipFill>
          <a:blip r:embed="rId3"/>
          <a:stretch>
            <a:fillRect/>
          </a:stretch>
        </p:blipFill>
        <p:spPr>
          <a:xfrm>
            <a:off x="163773" y="827891"/>
            <a:ext cx="11925817" cy="2834640"/>
          </a:xfrm>
          <a:prstGeom prst="rect">
            <a:avLst/>
          </a:prstGeom>
        </p:spPr>
      </p:pic>
      <p:pic>
        <p:nvPicPr>
          <p:cNvPr id="5" name="Picture 4"/>
          <p:cNvPicPr>
            <a:picLocks noChangeAspect="1"/>
          </p:cNvPicPr>
          <p:nvPr/>
        </p:nvPicPr>
        <p:blipFill>
          <a:blip r:embed="rId4"/>
          <a:stretch>
            <a:fillRect/>
          </a:stretch>
        </p:blipFill>
        <p:spPr>
          <a:xfrm>
            <a:off x="163773" y="3817357"/>
            <a:ext cx="11898936" cy="2103120"/>
          </a:xfrm>
          <a:prstGeom prst="rect">
            <a:avLst/>
          </a:prstGeom>
        </p:spPr>
      </p:pic>
      <p:sp>
        <p:nvSpPr>
          <p:cNvPr id="6" name="Rectangle 5"/>
          <p:cNvSpPr/>
          <p:nvPr/>
        </p:nvSpPr>
        <p:spPr>
          <a:xfrm>
            <a:off x="1080448" y="1693921"/>
            <a:ext cx="10686196" cy="4624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0448" y="4690814"/>
            <a:ext cx="10686196" cy="122966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839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7104"/>
          </a:xfrm>
        </p:spPr>
        <p:txBody>
          <a:bodyPr>
            <a:normAutofit fontScale="90000"/>
          </a:bodyPr>
          <a:lstStyle/>
          <a:p>
            <a:r>
              <a:rPr lang="en-US" dirty="0"/>
              <a:t>Arithmetic/Logical </a:t>
            </a:r>
            <a:r>
              <a:rPr lang="en-US" dirty="0" smtClean="0"/>
              <a:t>(I-Type</a:t>
            </a:r>
            <a:r>
              <a:rPr lang="en-US" dirty="0"/>
              <a:t>) Instructions Examples</a:t>
            </a:r>
          </a:p>
        </p:txBody>
      </p:sp>
      <p:pic>
        <p:nvPicPr>
          <p:cNvPr id="4" name="Content Placeholder 3"/>
          <p:cNvPicPr>
            <a:picLocks noGrp="1" noChangeAspect="1"/>
          </p:cNvPicPr>
          <p:nvPr>
            <p:ph idx="1"/>
          </p:nvPr>
        </p:nvPicPr>
        <p:blipFill>
          <a:blip r:embed="rId3"/>
          <a:stretch>
            <a:fillRect/>
          </a:stretch>
        </p:blipFill>
        <p:spPr>
          <a:xfrm>
            <a:off x="309105" y="1478231"/>
            <a:ext cx="11573789" cy="2926080"/>
          </a:xfrm>
          <a:prstGeom prst="rect">
            <a:avLst/>
          </a:prstGeom>
        </p:spPr>
      </p:pic>
      <p:pic>
        <p:nvPicPr>
          <p:cNvPr id="5" name="Picture 4"/>
          <p:cNvPicPr>
            <a:picLocks noChangeAspect="1"/>
          </p:cNvPicPr>
          <p:nvPr/>
        </p:nvPicPr>
        <p:blipFill>
          <a:blip r:embed="rId4"/>
          <a:stretch>
            <a:fillRect/>
          </a:stretch>
        </p:blipFill>
        <p:spPr>
          <a:xfrm>
            <a:off x="1816218" y="5177194"/>
            <a:ext cx="7705725" cy="857250"/>
          </a:xfrm>
          <a:prstGeom prst="rect">
            <a:avLst/>
          </a:prstGeom>
        </p:spPr>
      </p:pic>
      <p:sp>
        <p:nvSpPr>
          <p:cNvPr id="6" name="Rectangle 5"/>
          <p:cNvSpPr/>
          <p:nvPr/>
        </p:nvSpPr>
        <p:spPr>
          <a:xfrm>
            <a:off x="200167" y="2517238"/>
            <a:ext cx="11791664" cy="3595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0167" y="4000166"/>
            <a:ext cx="11791664" cy="38076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03012" y="4798086"/>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9" name="TextBox 8"/>
          <p:cNvSpPr txBox="1"/>
          <p:nvPr/>
        </p:nvSpPr>
        <p:spPr>
          <a:xfrm>
            <a:off x="4461513" y="479808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0" name="TextBox 9"/>
          <p:cNvSpPr txBox="1"/>
          <p:nvPr/>
        </p:nvSpPr>
        <p:spPr>
          <a:xfrm>
            <a:off x="5376753" y="4814125"/>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1" name="TextBox 10"/>
          <p:cNvSpPr txBox="1"/>
          <p:nvPr/>
        </p:nvSpPr>
        <p:spPr>
          <a:xfrm>
            <a:off x="6520487" y="479808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2" name="TextBox 11"/>
          <p:cNvSpPr txBox="1"/>
          <p:nvPr/>
        </p:nvSpPr>
        <p:spPr>
          <a:xfrm>
            <a:off x="200167" y="4414087"/>
            <a:ext cx="2759785" cy="646331"/>
          </a:xfrm>
          <a:prstGeom prst="rect">
            <a:avLst/>
          </a:prstGeom>
          <a:noFill/>
        </p:spPr>
        <p:txBody>
          <a:bodyPr wrap="square" rtlCol="0">
            <a:spAutoFit/>
          </a:bodyPr>
          <a:lstStyle/>
          <a:p>
            <a:r>
              <a:rPr lang="en-US" dirty="0" smtClean="0"/>
              <a:t>Different Field values for </a:t>
            </a:r>
          </a:p>
          <a:p>
            <a:r>
              <a:rPr lang="en-US" b="1" dirty="0" err="1" smtClean="0"/>
              <a:t>Addi</a:t>
            </a:r>
            <a:r>
              <a:rPr lang="en-US" b="1" dirty="0" smtClean="0"/>
              <a:t> $s1, $s2, 100</a:t>
            </a:r>
            <a:endParaRPr lang="en-US" b="1" dirty="0"/>
          </a:p>
        </p:txBody>
      </p:sp>
      <p:sp>
        <p:nvSpPr>
          <p:cNvPr id="13" name="Right Arrow 12"/>
          <p:cNvSpPr/>
          <p:nvPr/>
        </p:nvSpPr>
        <p:spPr>
          <a:xfrm>
            <a:off x="2128068" y="4842096"/>
            <a:ext cx="978408" cy="33509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3420094" y="2697008"/>
            <a:ext cx="73981" cy="214508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313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07224" cy="2238233"/>
          </a:xfrm>
        </p:spPr>
        <p:txBody>
          <a:bodyPr>
            <a:normAutofit/>
          </a:bodyPr>
          <a:lstStyle/>
          <a:p>
            <a:r>
              <a:rPr lang="en-US" dirty="0" smtClean="0"/>
              <a:t>Read Ports of Register File</a:t>
            </a:r>
            <a:endParaRPr lang="en-US" dirty="0"/>
          </a:p>
        </p:txBody>
      </p:sp>
      <p:pic>
        <p:nvPicPr>
          <p:cNvPr id="4" name="Content Placeholder 3"/>
          <p:cNvPicPr>
            <a:picLocks noGrp="1" noChangeAspect="1"/>
          </p:cNvPicPr>
          <p:nvPr>
            <p:ph idx="1"/>
          </p:nvPr>
        </p:nvPicPr>
        <p:blipFill>
          <a:blip r:embed="rId3"/>
          <a:stretch>
            <a:fillRect/>
          </a:stretch>
        </p:blipFill>
        <p:spPr>
          <a:xfrm>
            <a:off x="6044933" y="392610"/>
            <a:ext cx="6023721" cy="6126480"/>
          </a:xfrm>
          <a:prstGeom prst="rect">
            <a:avLst/>
          </a:prstGeom>
        </p:spPr>
      </p:pic>
      <p:pic>
        <p:nvPicPr>
          <p:cNvPr id="5" name="Picture 4"/>
          <p:cNvPicPr>
            <a:picLocks noChangeAspect="1"/>
          </p:cNvPicPr>
          <p:nvPr/>
        </p:nvPicPr>
        <p:blipFill>
          <a:blip r:embed="rId4"/>
          <a:stretch>
            <a:fillRect/>
          </a:stretch>
        </p:blipFill>
        <p:spPr>
          <a:xfrm>
            <a:off x="123085" y="5906787"/>
            <a:ext cx="6309360" cy="740036"/>
          </a:xfrm>
          <a:prstGeom prst="rect">
            <a:avLst/>
          </a:prstGeom>
        </p:spPr>
      </p:pic>
      <p:cxnSp>
        <p:nvCxnSpPr>
          <p:cNvPr id="6" name="Straight Arrow Connector 5"/>
          <p:cNvCxnSpPr/>
          <p:nvPr/>
        </p:nvCxnSpPr>
        <p:spPr>
          <a:xfrm flipV="1">
            <a:off x="2470245" y="914400"/>
            <a:ext cx="7438030" cy="51042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0" y="3794078"/>
            <a:ext cx="2546445"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$s1,$s2,$s3</a:t>
            </a:r>
          </a:p>
          <a:p>
            <a:pPr marL="0" indent="0">
              <a:buFont typeface="Arial" panose="020B0604020202020204" pitchFamily="34" charset="0"/>
              <a:buNone/>
            </a:pPr>
            <a:r>
              <a:rPr lang="en-US" dirty="0" smtClean="0"/>
              <a:t>$s1 =</a:t>
            </a:r>
            <a:r>
              <a:rPr lang="en-US" dirty="0" smtClean="0">
                <a:solidFill>
                  <a:srgbClr val="C00000"/>
                </a:solidFill>
              </a:rPr>
              <a:t> </a:t>
            </a:r>
            <a:r>
              <a:rPr lang="en-US" b="1" dirty="0" smtClean="0">
                <a:solidFill>
                  <a:srgbClr val="C00000"/>
                </a:solidFill>
              </a:rPr>
              <a:t>$s2</a:t>
            </a:r>
            <a:r>
              <a:rPr lang="en-US" dirty="0" smtClean="0">
                <a:solidFill>
                  <a:srgbClr val="C00000"/>
                </a:solidFill>
              </a:rPr>
              <a:t> </a:t>
            </a:r>
            <a:r>
              <a:rPr lang="en-US" dirty="0" smtClean="0"/>
              <a:t>+ $s3</a:t>
            </a:r>
            <a:endParaRPr lang="en-US" dirty="0"/>
          </a:p>
        </p:txBody>
      </p:sp>
      <p:sp>
        <p:nvSpPr>
          <p:cNvPr id="12" name="TextBox 11"/>
          <p:cNvSpPr txBox="1"/>
          <p:nvPr/>
        </p:nvSpPr>
        <p:spPr>
          <a:xfrm>
            <a:off x="2123836" y="5484047"/>
            <a:ext cx="692818" cy="523220"/>
          </a:xfrm>
          <a:prstGeom prst="rect">
            <a:avLst/>
          </a:prstGeom>
          <a:noFill/>
        </p:spPr>
        <p:txBody>
          <a:bodyPr wrap="none" rtlCol="0">
            <a:spAutoFit/>
          </a:bodyPr>
          <a:lstStyle/>
          <a:p>
            <a:r>
              <a:rPr lang="en-US" sz="2800" b="1" dirty="0" smtClean="0">
                <a:solidFill>
                  <a:srgbClr val="C00000"/>
                </a:solidFill>
              </a:rPr>
              <a:t>$s2</a:t>
            </a:r>
            <a:endParaRPr lang="en-US" sz="2800" b="1" dirty="0">
              <a:solidFill>
                <a:srgbClr val="C00000"/>
              </a:solidFill>
            </a:endParaRPr>
          </a:p>
        </p:txBody>
      </p:sp>
    </p:spTree>
    <p:extLst>
      <p:ext uri="{BB962C8B-B14F-4D97-AF65-F5344CB8AC3E}">
        <p14:creationId xmlns:p14="http://schemas.microsoft.com/office/powerpoint/2010/main" val="4129792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07224" cy="2238233"/>
          </a:xfrm>
        </p:spPr>
        <p:txBody>
          <a:bodyPr>
            <a:normAutofit/>
          </a:bodyPr>
          <a:lstStyle/>
          <a:p>
            <a:r>
              <a:rPr lang="en-US" dirty="0" smtClean="0"/>
              <a:t>Read Ports of Register File</a:t>
            </a:r>
            <a:endParaRPr lang="en-US" dirty="0"/>
          </a:p>
        </p:txBody>
      </p:sp>
      <p:pic>
        <p:nvPicPr>
          <p:cNvPr id="4" name="Content Placeholder 3"/>
          <p:cNvPicPr>
            <a:picLocks noGrp="1" noChangeAspect="1"/>
          </p:cNvPicPr>
          <p:nvPr>
            <p:ph idx="1"/>
          </p:nvPr>
        </p:nvPicPr>
        <p:blipFill>
          <a:blip r:embed="rId3"/>
          <a:stretch>
            <a:fillRect/>
          </a:stretch>
        </p:blipFill>
        <p:spPr>
          <a:xfrm>
            <a:off x="6044933" y="392610"/>
            <a:ext cx="6023721" cy="6126480"/>
          </a:xfrm>
          <a:prstGeom prst="rect">
            <a:avLst/>
          </a:prstGeom>
        </p:spPr>
      </p:pic>
      <p:pic>
        <p:nvPicPr>
          <p:cNvPr id="5" name="Picture 4"/>
          <p:cNvPicPr>
            <a:picLocks noChangeAspect="1"/>
          </p:cNvPicPr>
          <p:nvPr/>
        </p:nvPicPr>
        <p:blipFill>
          <a:blip r:embed="rId4"/>
          <a:stretch>
            <a:fillRect/>
          </a:stretch>
        </p:blipFill>
        <p:spPr>
          <a:xfrm>
            <a:off x="123085" y="5906787"/>
            <a:ext cx="6309360" cy="740036"/>
          </a:xfrm>
          <a:prstGeom prst="rect">
            <a:avLst/>
          </a:prstGeom>
        </p:spPr>
      </p:pic>
      <p:cxnSp>
        <p:nvCxnSpPr>
          <p:cNvPr id="6" name="Straight Arrow Connector 5"/>
          <p:cNvCxnSpPr/>
          <p:nvPr/>
        </p:nvCxnSpPr>
        <p:spPr>
          <a:xfrm flipV="1">
            <a:off x="2470245" y="914400"/>
            <a:ext cx="7438030" cy="51042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427863" y="4030825"/>
            <a:ext cx="6579270" cy="19878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0" y="3794078"/>
            <a:ext cx="2546445"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$s1,$s2,$s3</a:t>
            </a:r>
          </a:p>
          <a:p>
            <a:pPr marL="0" indent="0">
              <a:buFont typeface="Arial" panose="020B0604020202020204" pitchFamily="34" charset="0"/>
              <a:buNone/>
            </a:pPr>
            <a:r>
              <a:rPr lang="en-US" dirty="0" smtClean="0"/>
              <a:t>$s1 = $s2 + </a:t>
            </a:r>
            <a:r>
              <a:rPr lang="en-US" b="1" dirty="0" smtClean="0">
                <a:solidFill>
                  <a:srgbClr val="C00000"/>
                </a:solidFill>
              </a:rPr>
              <a:t>$s3</a:t>
            </a:r>
            <a:endParaRPr lang="en-US" b="1" dirty="0">
              <a:solidFill>
                <a:srgbClr val="C00000"/>
              </a:solidFill>
            </a:endParaRPr>
          </a:p>
        </p:txBody>
      </p:sp>
      <p:sp>
        <p:nvSpPr>
          <p:cNvPr id="9" name="TextBox 8"/>
          <p:cNvSpPr txBox="1"/>
          <p:nvPr/>
        </p:nvSpPr>
        <p:spPr>
          <a:xfrm>
            <a:off x="2123836" y="5484047"/>
            <a:ext cx="692818" cy="523220"/>
          </a:xfrm>
          <a:prstGeom prst="rect">
            <a:avLst/>
          </a:prstGeom>
          <a:noFill/>
        </p:spPr>
        <p:txBody>
          <a:bodyPr wrap="none" rtlCol="0">
            <a:spAutoFit/>
          </a:bodyPr>
          <a:lstStyle/>
          <a:p>
            <a:r>
              <a:rPr lang="en-US" sz="2800" b="1" dirty="0" smtClean="0">
                <a:solidFill>
                  <a:srgbClr val="C00000"/>
                </a:solidFill>
              </a:rPr>
              <a:t>$s2</a:t>
            </a:r>
            <a:endParaRPr lang="en-US" sz="2800" b="1" dirty="0">
              <a:solidFill>
                <a:srgbClr val="C00000"/>
              </a:solidFill>
            </a:endParaRPr>
          </a:p>
        </p:txBody>
      </p:sp>
      <p:sp>
        <p:nvSpPr>
          <p:cNvPr id="10" name="TextBox 9"/>
          <p:cNvSpPr txBox="1"/>
          <p:nvPr/>
        </p:nvSpPr>
        <p:spPr>
          <a:xfrm>
            <a:off x="3005254" y="5495444"/>
            <a:ext cx="692818" cy="523220"/>
          </a:xfrm>
          <a:prstGeom prst="rect">
            <a:avLst/>
          </a:prstGeom>
          <a:noFill/>
        </p:spPr>
        <p:txBody>
          <a:bodyPr wrap="none" rtlCol="0">
            <a:spAutoFit/>
          </a:bodyPr>
          <a:lstStyle/>
          <a:p>
            <a:r>
              <a:rPr lang="en-US" sz="2800" b="1" dirty="0" smtClean="0">
                <a:solidFill>
                  <a:srgbClr val="C00000"/>
                </a:solidFill>
              </a:rPr>
              <a:t>$s3</a:t>
            </a:r>
            <a:endParaRPr lang="en-US" sz="2800" b="1" dirty="0">
              <a:solidFill>
                <a:srgbClr val="C00000"/>
              </a:solidFill>
            </a:endParaRPr>
          </a:p>
        </p:txBody>
      </p:sp>
    </p:spTree>
    <p:extLst>
      <p:ext uri="{BB962C8B-B14F-4D97-AF65-F5344CB8AC3E}">
        <p14:creationId xmlns:p14="http://schemas.microsoft.com/office/powerpoint/2010/main" val="3173367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07224" cy="2238233"/>
          </a:xfrm>
        </p:spPr>
        <p:txBody>
          <a:bodyPr>
            <a:normAutofit/>
          </a:bodyPr>
          <a:lstStyle/>
          <a:p>
            <a:r>
              <a:rPr lang="en-US" dirty="0" smtClean="0"/>
              <a:t>Read Ports of Register File</a:t>
            </a:r>
            <a:endParaRPr lang="en-US" dirty="0"/>
          </a:p>
        </p:txBody>
      </p:sp>
      <p:pic>
        <p:nvPicPr>
          <p:cNvPr id="4" name="Content Placeholder 3"/>
          <p:cNvPicPr>
            <a:picLocks noGrp="1" noChangeAspect="1"/>
          </p:cNvPicPr>
          <p:nvPr>
            <p:ph idx="1"/>
          </p:nvPr>
        </p:nvPicPr>
        <p:blipFill>
          <a:blip r:embed="rId3"/>
          <a:stretch>
            <a:fillRect/>
          </a:stretch>
        </p:blipFill>
        <p:spPr>
          <a:xfrm>
            <a:off x="6044933" y="392610"/>
            <a:ext cx="6023721" cy="6126480"/>
          </a:xfrm>
          <a:prstGeom prst="rect">
            <a:avLst/>
          </a:prstGeom>
        </p:spPr>
      </p:pic>
      <p:pic>
        <p:nvPicPr>
          <p:cNvPr id="5" name="Picture 4"/>
          <p:cNvPicPr>
            <a:picLocks noChangeAspect="1"/>
          </p:cNvPicPr>
          <p:nvPr/>
        </p:nvPicPr>
        <p:blipFill>
          <a:blip r:embed="rId4"/>
          <a:stretch>
            <a:fillRect/>
          </a:stretch>
        </p:blipFill>
        <p:spPr>
          <a:xfrm>
            <a:off x="123085" y="5906787"/>
            <a:ext cx="6309360" cy="740036"/>
          </a:xfrm>
          <a:prstGeom prst="rect">
            <a:avLst/>
          </a:prstGeom>
        </p:spPr>
      </p:pic>
      <p:cxnSp>
        <p:nvCxnSpPr>
          <p:cNvPr id="6" name="Straight Arrow Connector 5"/>
          <p:cNvCxnSpPr/>
          <p:nvPr/>
        </p:nvCxnSpPr>
        <p:spPr>
          <a:xfrm flipV="1">
            <a:off x="2470245" y="914400"/>
            <a:ext cx="7438030" cy="51042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427863" y="4030825"/>
            <a:ext cx="6579270" cy="19878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0795379" y="1705970"/>
            <a:ext cx="1396621" cy="6687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776926" y="4546979"/>
            <a:ext cx="1396621" cy="6687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0" y="3794078"/>
            <a:ext cx="2546445"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$s1,$s2,$s3</a:t>
            </a:r>
          </a:p>
          <a:p>
            <a:pPr marL="0" indent="0">
              <a:buFont typeface="Arial" panose="020B0604020202020204" pitchFamily="34" charset="0"/>
              <a:buNone/>
            </a:pPr>
            <a:r>
              <a:rPr lang="en-US" dirty="0" smtClean="0"/>
              <a:t>$s1 = $s2 + $s3</a:t>
            </a:r>
            <a:endParaRPr lang="en-US" dirty="0"/>
          </a:p>
        </p:txBody>
      </p:sp>
      <p:sp>
        <p:nvSpPr>
          <p:cNvPr id="11" name="TextBox 10"/>
          <p:cNvSpPr txBox="1"/>
          <p:nvPr/>
        </p:nvSpPr>
        <p:spPr>
          <a:xfrm>
            <a:off x="2123836" y="5484047"/>
            <a:ext cx="692818" cy="523220"/>
          </a:xfrm>
          <a:prstGeom prst="rect">
            <a:avLst/>
          </a:prstGeom>
          <a:noFill/>
        </p:spPr>
        <p:txBody>
          <a:bodyPr wrap="none" rtlCol="0">
            <a:spAutoFit/>
          </a:bodyPr>
          <a:lstStyle/>
          <a:p>
            <a:r>
              <a:rPr lang="en-US" sz="2800" b="1" dirty="0" smtClean="0">
                <a:solidFill>
                  <a:srgbClr val="C00000"/>
                </a:solidFill>
              </a:rPr>
              <a:t>$s2</a:t>
            </a:r>
            <a:endParaRPr lang="en-US" sz="2800" b="1" dirty="0">
              <a:solidFill>
                <a:srgbClr val="C00000"/>
              </a:solidFill>
            </a:endParaRPr>
          </a:p>
        </p:txBody>
      </p:sp>
      <p:sp>
        <p:nvSpPr>
          <p:cNvPr id="12" name="TextBox 11"/>
          <p:cNvSpPr txBox="1"/>
          <p:nvPr/>
        </p:nvSpPr>
        <p:spPr>
          <a:xfrm>
            <a:off x="3005254" y="5495444"/>
            <a:ext cx="692818" cy="523220"/>
          </a:xfrm>
          <a:prstGeom prst="rect">
            <a:avLst/>
          </a:prstGeom>
          <a:noFill/>
        </p:spPr>
        <p:txBody>
          <a:bodyPr wrap="none" rtlCol="0">
            <a:spAutoFit/>
          </a:bodyPr>
          <a:lstStyle/>
          <a:p>
            <a:r>
              <a:rPr lang="en-US" sz="2800" b="1" dirty="0" smtClean="0">
                <a:solidFill>
                  <a:srgbClr val="C00000"/>
                </a:solidFill>
              </a:rPr>
              <a:t>$s3</a:t>
            </a:r>
            <a:endParaRPr lang="en-US" sz="2800" b="1" dirty="0">
              <a:solidFill>
                <a:srgbClr val="C00000"/>
              </a:solidFill>
            </a:endParaRPr>
          </a:p>
        </p:txBody>
      </p:sp>
    </p:spTree>
    <p:extLst>
      <p:ext uri="{BB962C8B-B14F-4D97-AF65-F5344CB8AC3E}">
        <p14:creationId xmlns:p14="http://schemas.microsoft.com/office/powerpoint/2010/main" val="355978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603009" cy="2197290"/>
          </a:xfrm>
        </p:spPr>
        <p:txBody>
          <a:bodyPr>
            <a:normAutofit/>
          </a:bodyPr>
          <a:lstStyle/>
          <a:p>
            <a:r>
              <a:rPr lang="en-US" dirty="0" smtClean="0"/>
              <a:t>Write Port for Register File</a:t>
            </a:r>
            <a:endParaRPr lang="en-US" dirty="0"/>
          </a:p>
        </p:txBody>
      </p:sp>
      <p:pic>
        <p:nvPicPr>
          <p:cNvPr id="4" name="Picture 3"/>
          <p:cNvPicPr>
            <a:picLocks noChangeAspect="1"/>
          </p:cNvPicPr>
          <p:nvPr/>
        </p:nvPicPr>
        <p:blipFill>
          <a:blip r:embed="rId3"/>
          <a:stretch>
            <a:fillRect/>
          </a:stretch>
        </p:blipFill>
        <p:spPr>
          <a:xfrm>
            <a:off x="3809205" y="116288"/>
            <a:ext cx="8287858" cy="6583680"/>
          </a:xfrm>
          <a:prstGeom prst="rect">
            <a:avLst/>
          </a:prstGeom>
        </p:spPr>
      </p:pic>
      <p:sp>
        <p:nvSpPr>
          <p:cNvPr id="5" name="Content Placeholder 2"/>
          <p:cNvSpPr txBox="1">
            <a:spLocks/>
          </p:cNvSpPr>
          <p:nvPr/>
        </p:nvSpPr>
        <p:spPr>
          <a:xfrm>
            <a:off x="0" y="3794078"/>
            <a:ext cx="2546445"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$s1,$s2,$s3</a:t>
            </a:r>
          </a:p>
          <a:p>
            <a:pPr marL="0" indent="0">
              <a:buFont typeface="Arial" panose="020B0604020202020204" pitchFamily="34" charset="0"/>
              <a:buNone/>
            </a:pPr>
            <a:r>
              <a:rPr lang="en-US" b="1" dirty="0" smtClean="0">
                <a:solidFill>
                  <a:srgbClr val="C00000"/>
                </a:solidFill>
              </a:rPr>
              <a:t>$s1</a:t>
            </a:r>
            <a:r>
              <a:rPr lang="en-US" dirty="0" smtClean="0"/>
              <a:t> = $s2 + $s3</a:t>
            </a:r>
            <a:endParaRPr lang="en-US" dirty="0"/>
          </a:p>
        </p:txBody>
      </p:sp>
      <p:pic>
        <p:nvPicPr>
          <p:cNvPr id="6" name="Picture 5"/>
          <p:cNvPicPr>
            <a:picLocks noChangeAspect="1"/>
          </p:cNvPicPr>
          <p:nvPr/>
        </p:nvPicPr>
        <p:blipFill>
          <a:blip r:embed="rId4"/>
          <a:stretch>
            <a:fillRect/>
          </a:stretch>
        </p:blipFill>
        <p:spPr>
          <a:xfrm>
            <a:off x="123085" y="5906787"/>
            <a:ext cx="6309360" cy="740036"/>
          </a:xfrm>
          <a:prstGeom prst="rect">
            <a:avLst/>
          </a:prstGeom>
        </p:spPr>
      </p:pic>
      <p:cxnSp>
        <p:nvCxnSpPr>
          <p:cNvPr id="7" name="Straight Arrow Connector 6"/>
          <p:cNvCxnSpPr/>
          <p:nvPr/>
        </p:nvCxnSpPr>
        <p:spPr>
          <a:xfrm flipV="1">
            <a:off x="4380931" y="2101755"/>
            <a:ext cx="1105511" cy="396937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0217368" y="2197290"/>
            <a:ext cx="1396621" cy="6687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09205" y="5547913"/>
            <a:ext cx="692818" cy="523220"/>
          </a:xfrm>
          <a:prstGeom prst="rect">
            <a:avLst/>
          </a:prstGeom>
          <a:noFill/>
        </p:spPr>
        <p:txBody>
          <a:bodyPr wrap="none" rtlCol="0">
            <a:spAutoFit/>
          </a:bodyPr>
          <a:lstStyle/>
          <a:p>
            <a:r>
              <a:rPr lang="en-US" sz="2800" b="1" dirty="0" smtClean="0">
                <a:solidFill>
                  <a:srgbClr val="C00000"/>
                </a:solidFill>
              </a:rPr>
              <a:t>$s1</a:t>
            </a:r>
            <a:endParaRPr lang="en-US" sz="2800" b="1" dirty="0">
              <a:solidFill>
                <a:srgbClr val="C00000"/>
              </a:solidFill>
            </a:endParaRPr>
          </a:p>
        </p:txBody>
      </p:sp>
      <p:sp>
        <p:nvSpPr>
          <p:cNvPr id="12" name="Oval 11"/>
          <p:cNvSpPr/>
          <p:nvPr/>
        </p:nvSpPr>
        <p:spPr>
          <a:xfrm>
            <a:off x="6556513" y="1364775"/>
            <a:ext cx="1396621" cy="3684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627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3603804" y="3094630"/>
            <a:ext cx="790775" cy="134430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1" name="TextBox 10"/>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Tree>
    <p:extLst>
      <p:ext uri="{BB962C8B-B14F-4D97-AF65-F5344CB8AC3E}">
        <p14:creationId xmlns:p14="http://schemas.microsoft.com/office/powerpoint/2010/main" val="151388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4055687" y="3261816"/>
            <a:ext cx="1396621" cy="190386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9" name="TextBox 8"/>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0" name="TextBox 9"/>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1" name="TextBox 10"/>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2" name="TextBox 11"/>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3" name="TextBox 12"/>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Tree>
    <p:extLst>
      <p:ext uri="{BB962C8B-B14F-4D97-AF65-F5344CB8AC3E}">
        <p14:creationId xmlns:p14="http://schemas.microsoft.com/office/powerpoint/2010/main" val="89984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Architecture</a:t>
            </a:r>
            <a:endParaRPr lang="en-US" dirty="0"/>
          </a:p>
        </p:txBody>
      </p:sp>
      <p:sp>
        <p:nvSpPr>
          <p:cNvPr id="3" name="Content Placeholder 2"/>
          <p:cNvSpPr>
            <a:spLocks noGrp="1"/>
          </p:cNvSpPr>
          <p:nvPr>
            <p:ph idx="1"/>
          </p:nvPr>
        </p:nvSpPr>
        <p:spPr>
          <a:xfrm>
            <a:off x="838200" y="1825625"/>
            <a:ext cx="4689143" cy="4351338"/>
          </a:xfrm>
        </p:spPr>
        <p:txBody>
          <a:bodyPr>
            <a:normAutofit/>
          </a:bodyPr>
          <a:lstStyle/>
          <a:p>
            <a:pPr algn="just">
              <a:buFont typeface="Wingdings" panose="05000000000000000000" pitchFamily="2" charset="2"/>
              <a:buChar char="Ø"/>
            </a:pPr>
            <a:r>
              <a:rPr lang="en-US" dirty="0" smtClean="0"/>
              <a:t>No. of Registers</a:t>
            </a:r>
          </a:p>
          <a:p>
            <a:pPr algn="just">
              <a:buFont typeface="Wingdings" panose="05000000000000000000" pitchFamily="2" charset="2"/>
              <a:buChar char="Ø"/>
            </a:pPr>
            <a:r>
              <a:rPr lang="en-US" dirty="0" smtClean="0"/>
              <a:t>Size of Registers</a:t>
            </a:r>
          </a:p>
          <a:p>
            <a:pPr algn="just">
              <a:buFont typeface="Wingdings" panose="05000000000000000000" pitchFamily="2" charset="2"/>
              <a:buChar char="Ø"/>
            </a:pPr>
            <a:r>
              <a:rPr lang="en-US" dirty="0" smtClean="0"/>
              <a:t>Purpose of Registers</a:t>
            </a:r>
          </a:p>
          <a:p>
            <a:pPr algn="just">
              <a:buFont typeface="Wingdings" panose="05000000000000000000" pitchFamily="2" charset="2"/>
              <a:buChar char="Ø"/>
            </a:pPr>
            <a:r>
              <a:rPr lang="en-US" dirty="0" smtClean="0"/>
              <a:t>Memory Size</a:t>
            </a:r>
          </a:p>
          <a:p>
            <a:pPr algn="just">
              <a:buFont typeface="Wingdings" panose="05000000000000000000" pitchFamily="2" charset="2"/>
              <a:buChar char="Ø"/>
            </a:pPr>
            <a:r>
              <a:rPr lang="en-US" dirty="0" smtClean="0"/>
              <a:t>Instruction Set Architecture</a:t>
            </a:r>
          </a:p>
          <a:p>
            <a:pPr lvl="1" algn="just"/>
            <a:r>
              <a:rPr lang="en-US" dirty="0" smtClean="0"/>
              <a:t>Size of Instructions</a:t>
            </a:r>
          </a:p>
          <a:p>
            <a:pPr lvl="1" algn="just"/>
            <a:r>
              <a:rPr lang="en-US" dirty="0" smtClean="0"/>
              <a:t>Machine Code</a:t>
            </a:r>
          </a:p>
          <a:p>
            <a:pPr lvl="1" algn="just"/>
            <a:r>
              <a:rPr lang="en-US" dirty="0" smtClean="0"/>
              <a:t>Addressing Modes</a:t>
            </a:r>
          </a:p>
        </p:txBody>
      </p:sp>
      <p:sp>
        <p:nvSpPr>
          <p:cNvPr id="4" name="Content Placeholder 2"/>
          <p:cNvSpPr txBox="1">
            <a:spLocks/>
          </p:cNvSpPr>
          <p:nvPr/>
        </p:nvSpPr>
        <p:spPr>
          <a:xfrm>
            <a:off x="6096000" y="1825625"/>
            <a:ext cx="46891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spcBef>
                <a:spcPts val="1000"/>
              </a:spcBef>
              <a:buFont typeface="Wingdings" panose="05000000000000000000" pitchFamily="2" charset="2"/>
              <a:buChar char="Ø"/>
            </a:pPr>
            <a:r>
              <a:rPr lang="en-US" sz="2800" dirty="0"/>
              <a:t>Function Calls</a:t>
            </a:r>
          </a:p>
          <a:p>
            <a:pPr marL="457200" lvl="1" indent="-457200">
              <a:spcBef>
                <a:spcPts val="1000"/>
              </a:spcBef>
              <a:buFont typeface="Wingdings" panose="05000000000000000000" pitchFamily="2" charset="2"/>
              <a:buChar char="Ø"/>
            </a:pPr>
            <a:r>
              <a:rPr lang="en-US" sz="2800" dirty="0"/>
              <a:t>Memory Layout</a:t>
            </a:r>
          </a:p>
          <a:p>
            <a:pPr>
              <a:buFont typeface="Wingdings" panose="05000000000000000000" pitchFamily="2" charset="2"/>
              <a:buChar char="Ø"/>
            </a:pPr>
            <a:r>
              <a:rPr lang="en-US" dirty="0" smtClean="0"/>
              <a:t>  Exceptions and Interrupts</a:t>
            </a:r>
          </a:p>
          <a:p>
            <a:pPr>
              <a:buFont typeface="Wingdings" panose="05000000000000000000" pitchFamily="2" charset="2"/>
              <a:buChar char="Ø"/>
            </a:pPr>
            <a:r>
              <a:rPr lang="en-US" dirty="0" smtClean="0"/>
              <a:t>  Input / Output</a:t>
            </a:r>
            <a:endParaRPr lang="en-US" sz="2800" dirty="0"/>
          </a:p>
        </p:txBody>
      </p:sp>
    </p:spTree>
    <p:extLst>
      <p:ext uri="{BB962C8B-B14F-4D97-AF65-F5344CB8AC3E}">
        <p14:creationId xmlns:p14="http://schemas.microsoft.com/office/powerpoint/2010/main" val="2933240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5163489" y="2156346"/>
            <a:ext cx="484523" cy="375044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95981" y="6431697"/>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9" name="TextBox 8"/>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0" name="TextBox 9"/>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1" name="TextBox 10"/>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2" name="TextBox 11"/>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3" name="TextBox 12"/>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Tree>
    <p:extLst>
      <p:ext uri="{BB962C8B-B14F-4D97-AF65-F5344CB8AC3E}">
        <p14:creationId xmlns:p14="http://schemas.microsoft.com/office/powerpoint/2010/main" val="1068507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8111406" y="3630304"/>
            <a:ext cx="1169072" cy="55273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402006" y="3794078"/>
            <a:ext cx="4544704" cy="2279176"/>
          </a:xfrm>
          <a:prstGeom prst="straightConnector1">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9" name="TextBox 8"/>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0" name="TextBox 9"/>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1" name="TextBox 10"/>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2" name="TextBox 11"/>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3" name="TextBox 12"/>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5" name="TextBox 14"/>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6" name="TextBox 15"/>
          <p:cNvSpPr txBox="1"/>
          <p:nvPr/>
        </p:nvSpPr>
        <p:spPr>
          <a:xfrm>
            <a:off x="6628495" y="3343281"/>
            <a:ext cx="418704" cy="369332"/>
          </a:xfrm>
          <a:prstGeom prst="rect">
            <a:avLst/>
          </a:prstGeom>
          <a:noFill/>
          <a:ln>
            <a:noFill/>
          </a:ln>
        </p:spPr>
        <p:txBody>
          <a:bodyPr wrap="none" rtlCol="0">
            <a:spAutoFit/>
          </a:bodyPr>
          <a:lstStyle/>
          <a:p>
            <a:r>
              <a:rPr lang="en-US" b="1" dirty="0" smtClean="0">
                <a:solidFill>
                  <a:srgbClr val="C00000"/>
                </a:solidFill>
              </a:rPr>
              <a:t>18</a:t>
            </a:r>
            <a:endParaRPr lang="en-US" b="1" dirty="0">
              <a:solidFill>
                <a:srgbClr val="C00000"/>
              </a:solidFill>
            </a:endParaRPr>
          </a:p>
        </p:txBody>
      </p:sp>
    </p:spTree>
    <p:extLst>
      <p:ext uri="{BB962C8B-B14F-4D97-AF65-F5344CB8AC3E}">
        <p14:creationId xmlns:p14="http://schemas.microsoft.com/office/powerpoint/2010/main" val="2712628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7904553" y="4183039"/>
            <a:ext cx="1184855" cy="55273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133398" y="4183039"/>
            <a:ext cx="3886000" cy="1890215"/>
          </a:xfrm>
          <a:prstGeom prst="straightConnector1">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9" name="TextBox 8"/>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0" name="TextBox 9"/>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1" name="TextBox 10"/>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2" name="TextBox 11"/>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3" name="TextBox 12"/>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5" name="TextBox 14"/>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6" name="TextBox 15"/>
          <p:cNvSpPr txBox="1"/>
          <p:nvPr/>
        </p:nvSpPr>
        <p:spPr>
          <a:xfrm>
            <a:off x="6600694" y="3766783"/>
            <a:ext cx="418704" cy="369332"/>
          </a:xfrm>
          <a:prstGeom prst="rect">
            <a:avLst/>
          </a:prstGeom>
          <a:noFill/>
          <a:ln>
            <a:noFill/>
          </a:ln>
        </p:spPr>
        <p:txBody>
          <a:bodyPr wrap="none" rtlCol="0">
            <a:spAutoFit/>
          </a:bodyPr>
          <a:lstStyle/>
          <a:p>
            <a:r>
              <a:rPr lang="en-US" b="1" dirty="0" smtClean="0">
                <a:solidFill>
                  <a:srgbClr val="C00000"/>
                </a:solidFill>
              </a:rPr>
              <a:t>19</a:t>
            </a:r>
            <a:endParaRPr lang="en-US" b="1" dirty="0">
              <a:solidFill>
                <a:srgbClr val="C00000"/>
              </a:solidFill>
            </a:endParaRPr>
          </a:p>
        </p:txBody>
      </p:sp>
    </p:spTree>
    <p:extLst>
      <p:ext uri="{BB962C8B-B14F-4D97-AF65-F5344CB8AC3E}">
        <p14:creationId xmlns:p14="http://schemas.microsoft.com/office/powerpoint/2010/main" val="21392925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7904553" y="4183039"/>
            <a:ext cx="1444163" cy="9826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1" name="TextBox 10"/>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6" name="TextBox 15"/>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310" y="5053353"/>
            <a:ext cx="4868449" cy="369332"/>
          </a:xfrm>
          <a:prstGeom prst="rect">
            <a:avLst/>
          </a:prstGeom>
          <a:noFill/>
        </p:spPr>
        <p:txBody>
          <a:bodyPr wrap="none" rtlCol="0">
            <a:spAutoFit/>
          </a:bodyPr>
          <a:lstStyle/>
          <a:p>
            <a:r>
              <a:rPr lang="en-US" b="1" dirty="0" smtClean="0">
                <a:solidFill>
                  <a:srgbClr val="C00000"/>
                </a:solidFill>
              </a:rPr>
              <a:t>How can we send $s3’s data to ALU 2</a:t>
            </a:r>
            <a:r>
              <a:rPr lang="en-US" b="1" baseline="30000" dirty="0" smtClean="0">
                <a:solidFill>
                  <a:srgbClr val="C00000"/>
                </a:solidFill>
              </a:rPr>
              <a:t>nd</a:t>
            </a:r>
            <a:r>
              <a:rPr lang="en-US" b="1" dirty="0" smtClean="0">
                <a:solidFill>
                  <a:srgbClr val="C00000"/>
                </a:solidFill>
              </a:rPr>
              <a:t> Operand?</a:t>
            </a:r>
            <a:endParaRPr lang="en-US" b="1" dirty="0">
              <a:solidFill>
                <a:srgbClr val="C00000"/>
              </a:solidFill>
            </a:endParaRPr>
          </a:p>
        </p:txBody>
      </p:sp>
    </p:spTree>
    <p:extLst>
      <p:ext uri="{BB962C8B-B14F-4D97-AF65-F5344CB8AC3E}">
        <p14:creationId xmlns:p14="http://schemas.microsoft.com/office/powerpoint/2010/main" val="3113738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7904553" y="4183039"/>
            <a:ext cx="1444163" cy="9826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019398" y="287967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1" name="TextBox 10"/>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6" name="TextBox 15"/>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310" y="5053353"/>
            <a:ext cx="1188852" cy="369332"/>
          </a:xfrm>
          <a:prstGeom prst="rect">
            <a:avLst/>
          </a:prstGeom>
          <a:noFill/>
        </p:spPr>
        <p:txBody>
          <a:bodyPr wrap="none" rtlCol="0">
            <a:spAutoFit/>
          </a:bodyPr>
          <a:lstStyle/>
          <a:p>
            <a:r>
              <a:rPr lang="en-US" b="1" dirty="0" err="1" smtClean="0">
                <a:solidFill>
                  <a:schemeClr val="accent4"/>
                </a:solidFill>
              </a:rPr>
              <a:t>ALUSrc</a:t>
            </a:r>
            <a:r>
              <a:rPr lang="en-US" b="1" dirty="0" smtClean="0">
                <a:solidFill>
                  <a:schemeClr val="accent4"/>
                </a:solidFill>
              </a:rPr>
              <a:t> = 0</a:t>
            </a:r>
          </a:p>
        </p:txBody>
      </p:sp>
    </p:spTree>
    <p:extLst>
      <p:ext uri="{BB962C8B-B14F-4D97-AF65-F5344CB8AC3E}">
        <p14:creationId xmlns:p14="http://schemas.microsoft.com/office/powerpoint/2010/main" val="21057640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7904553" y="4183039"/>
            <a:ext cx="1444163" cy="9826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019398" y="287967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1" name="TextBox 10"/>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6" name="TextBox 15"/>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310" y="5053353"/>
            <a:ext cx="3225755" cy="646331"/>
          </a:xfrm>
          <a:prstGeom prst="rect">
            <a:avLst/>
          </a:prstGeom>
          <a:noFill/>
        </p:spPr>
        <p:txBody>
          <a:bodyPr wrap="none" rtlCol="0">
            <a:spAutoFit/>
          </a:bodyPr>
          <a:lstStyle/>
          <a:p>
            <a:r>
              <a:rPr lang="en-US" b="1" dirty="0" err="1" smtClean="0">
                <a:solidFill>
                  <a:schemeClr val="accent4"/>
                </a:solidFill>
              </a:rPr>
              <a:t>ALUSrc</a:t>
            </a:r>
            <a:r>
              <a:rPr lang="en-US" b="1" dirty="0" smtClean="0">
                <a:solidFill>
                  <a:schemeClr val="accent4"/>
                </a:solidFill>
              </a:rPr>
              <a:t> = 0</a:t>
            </a:r>
          </a:p>
          <a:p>
            <a:r>
              <a:rPr lang="en-US" b="1" dirty="0" smtClean="0">
                <a:solidFill>
                  <a:srgbClr val="C00000"/>
                </a:solidFill>
              </a:rPr>
              <a:t>What will happen if </a:t>
            </a:r>
            <a:r>
              <a:rPr lang="en-US" b="1" dirty="0" err="1" smtClean="0">
                <a:solidFill>
                  <a:srgbClr val="C00000"/>
                </a:solidFill>
              </a:rPr>
              <a:t>ALUSrc</a:t>
            </a:r>
            <a:r>
              <a:rPr lang="en-US" b="1" dirty="0" smtClean="0">
                <a:solidFill>
                  <a:srgbClr val="C00000"/>
                </a:solidFill>
              </a:rPr>
              <a:t> = 1?</a:t>
            </a:r>
            <a:endParaRPr lang="en-US" b="1" dirty="0">
              <a:solidFill>
                <a:srgbClr val="C00000"/>
              </a:solidFill>
            </a:endParaRPr>
          </a:p>
        </p:txBody>
      </p:sp>
      <p:sp>
        <p:nvSpPr>
          <p:cNvPr id="18" name="TextBox 17"/>
          <p:cNvSpPr txBox="1"/>
          <p:nvPr/>
        </p:nvSpPr>
        <p:spPr>
          <a:xfrm rot="5400000">
            <a:off x="8317984" y="3432690"/>
            <a:ext cx="1229698"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ALUSrc</a:t>
            </a:r>
            <a:r>
              <a:rPr lang="en-US" b="1" dirty="0" smtClean="0">
                <a:solidFill>
                  <a:schemeClr val="accent4"/>
                </a:solidFill>
              </a:rPr>
              <a:t> = 0</a:t>
            </a:r>
          </a:p>
        </p:txBody>
      </p:sp>
    </p:spTree>
    <p:extLst>
      <p:ext uri="{BB962C8B-B14F-4D97-AF65-F5344CB8AC3E}">
        <p14:creationId xmlns:p14="http://schemas.microsoft.com/office/powerpoint/2010/main" val="3984823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4733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7904553" y="4183039"/>
            <a:ext cx="1444163" cy="9826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019398" y="287967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1" name="TextBox 10"/>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6" name="TextBox 15"/>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310" y="5053353"/>
            <a:ext cx="4492640" cy="646331"/>
          </a:xfrm>
          <a:prstGeom prst="rect">
            <a:avLst/>
          </a:prstGeom>
          <a:noFill/>
        </p:spPr>
        <p:txBody>
          <a:bodyPr wrap="none" rtlCol="0">
            <a:spAutoFit/>
          </a:bodyPr>
          <a:lstStyle/>
          <a:p>
            <a:r>
              <a:rPr lang="en-US" b="1" dirty="0" err="1" smtClean="0">
                <a:solidFill>
                  <a:schemeClr val="accent4"/>
                </a:solidFill>
              </a:rPr>
              <a:t>ALUSrc</a:t>
            </a:r>
            <a:r>
              <a:rPr lang="en-US" b="1" dirty="0" smtClean="0">
                <a:solidFill>
                  <a:schemeClr val="accent4"/>
                </a:solidFill>
              </a:rPr>
              <a:t> = 0</a:t>
            </a:r>
          </a:p>
          <a:p>
            <a:r>
              <a:rPr lang="en-US" b="1" dirty="0" smtClean="0">
                <a:solidFill>
                  <a:srgbClr val="C00000"/>
                </a:solidFill>
              </a:rPr>
              <a:t>What exact values are coming at MUX line 1?</a:t>
            </a:r>
            <a:endParaRPr lang="en-US" b="1" dirty="0">
              <a:solidFill>
                <a:srgbClr val="C00000"/>
              </a:solidFill>
            </a:endParaRPr>
          </a:p>
        </p:txBody>
      </p:sp>
    </p:spTree>
    <p:extLst>
      <p:ext uri="{BB962C8B-B14F-4D97-AF65-F5344CB8AC3E}">
        <p14:creationId xmlns:p14="http://schemas.microsoft.com/office/powerpoint/2010/main" val="4135835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9758149" y="4271750"/>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5" name="TextBox 14"/>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7" name="TextBox 16"/>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8" name="TextBox 17"/>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310" y="5053353"/>
            <a:ext cx="4835876" cy="369332"/>
          </a:xfrm>
          <a:prstGeom prst="rect">
            <a:avLst/>
          </a:prstGeom>
          <a:noFill/>
        </p:spPr>
        <p:txBody>
          <a:bodyPr wrap="none" rtlCol="0">
            <a:spAutoFit/>
          </a:bodyPr>
          <a:lstStyle/>
          <a:p>
            <a:r>
              <a:rPr lang="en-US" b="1" dirty="0" smtClean="0">
                <a:solidFill>
                  <a:srgbClr val="C00000"/>
                </a:solidFill>
              </a:rPr>
              <a:t>How can we send this </a:t>
            </a:r>
            <a:r>
              <a:rPr lang="en-US" b="1" dirty="0" err="1" smtClean="0">
                <a:solidFill>
                  <a:srgbClr val="C00000"/>
                </a:solidFill>
              </a:rPr>
              <a:t>ALUResult</a:t>
            </a:r>
            <a:r>
              <a:rPr lang="en-US" b="1" dirty="0" smtClean="0">
                <a:solidFill>
                  <a:srgbClr val="C00000"/>
                </a:solidFill>
              </a:rPr>
              <a:t> to write to $s1?</a:t>
            </a:r>
            <a:endParaRPr lang="en-US" b="1" dirty="0">
              <a:solidFill>
                <a:srgbClr val="C00000"/>
              </a:solidFill>
            </a:endParaRPr>
          </a:p>
        </p:txBody>
      </p:sp>
    </p:spTree>
    <p:extLst>
      <p:ext uri="{BB962C8B-B14F-4D97-AF65-F5344CB8AC3E}">
        <p14:creationId xmlns:p14="http://schemas.microsoft.com/office/powerpoint/2010/main" val="4274251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9758149" y="4271750"/>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73990" y="236105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314789" y="3794078"/>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5" name="TextBox 14"/>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7" name="TextBox 16"/>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8" name="TextBox 17"/>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310" y="5053353"/>
            <a:ext cx="1577932" cy="369332"/>
          </a:xfrm>
          <a:prstGeom prst="rect">
            <a:avLst/>
          </a:prstGeom>
          <a:noFill/>
        </p:spPr>
        <p:txBody>
          <a:bodyPr wrap="none" rtlCol="0">
            <a:spAutoFit/>
          </a:bodyPr>
          <a:lstStyle/>
          <a:p>
            <a:r>
              <a:rPr lang="en-US" b="1" dirty="0" err="1" smtClean="0">
                <a:solidFill>
                  <a:schemeClr val="accent4"/>
                </a:solidFill>
              </a:rPr>
              <a:t>MemtoReg</a:t>
            </a:r>
            <a:r>
              <a:rPr lang="en-US" b="1" dirty="0" smtClean="0">
                <a:solidFill>
                  <a:schemeClr val="accent4"/>
                </a:solidFill>
              </a:rPr>
              <a:t> = 0</a:t>
            </a:r>
          </a:p>
        </p:txBody>
      </p:sp>
      <p:sp>
        <p:nvSpPr>
          <p:cNvPr id="20" name="TextBox 19"/>
          <p:cNvSpPr txBox="1"/>
          <p:nvPr/>
        </p:nvSpPr>
        <p:spPr>
          <a:xfrm rot="5400000">
            <a:off x="10611224" y="3054270"/>
            <a:ext cx="1638300"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MemtoReg</a:t>
            </a:r>
            <a:r>
              <a:rPr lang="en-US" b="1" dirty="0" smtClean="0">
                <a:solidFill>
                  <a:schemeClr val="accent4"/>
                </a:solidFill>
              </a:rPr>
              <a:t> = 0</a:t>
            </a:r>
          </a:p>
        </p:txBody>
      </p:sp>
    </p:spTree>
    <p:extLst>
      <p:ext uri="{BB962C8B-B14F-4D97-AF65-F5344CB8AC3E}">
        <p14:creationId xmlns:p14="http://schemas.microsoft.com/office/powerpoint/2010/main" val="33073366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9758149" y="4271750"/>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73990" y="236105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314789" y="3794078"/>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5" name="TextBox 14"/>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7" name="TextBox 16"/>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8" name="TextBox 17"/>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310" y="5053353"/>
            <a:ext cx="3614836" cy="646331"/>
          </a:xfrm>
          <a:prstGeom prst="rect">
            <a:avLst/>
          </a:prstGeom>
          <a:noFill/>
        </p:spPr>
        <p:txBody>
          <a:bodyPr wrap="none" rtlCol="0">
            <a:spAutoFit/>
          </a:bodyPr>
          <a:lstStyle/>
          <a:p>
            <a:r>
              <a:rPr lang="en-US" b="1" dirty="0" err="1" smtClean="0">
                <a:solidFill>
                  <a:schemeClr val="accent4"/>
                </a:solidFill>
              </a:rPr>
              <a:t>MemtoReg</a:t>
            </a:r>
            <a:r>
              <a:rPr lang="en-US" b="1" dirty="0" smtClean="0">
                <a:solidFill>
                  <a:schemeClr val="accent4"/>
                </a:solidFill>
              </a:rPr>
              <a:t> = 0</a:t>
            </a:r>
          </a:p>
          <a:p>
            <a:r>
              <a:rPr lang="en-US" b="1" dirty="0" smtClean="0">
                <a:solidFill>
                  <a:srgbClr val="C00000"/>
                </a:solidFill>
              </a:rPr>
              <a:t>What will happen if </a:t>
            </a:r>
            <a:r>
              <a:rPr lang="en-US" b="1" dirty="0" err="1">
                <a:solidFill>
                  <a:srgbClr val="C00000"/>
                </a:solidFill>
              </a:rPr>
              <a:t>MemtoReg</a:t>
            </a:r>
            <a:r>
              <a:rPr lang="en-US" b="1" dirty="0">
                <a:solidFill>
                  <a:srgbClr val="C00000"/>
                </a:solidFill>
              </a:rPr>
              <a:t> = </a:t>
            </a:r>
            <a:r>
              <a:rPr lang="en-US" b="1" dirty="0" smtClean="0">
                <a:solidFill>
                  <a:srgbClr val="C00000"/>
                </a:solidFill>
              </a:rPr>
              <a:t>1?</a:t>
            </a:r>
            <a:endParaRPr lang="en-US" b="1" dirty="0">
              <a:solidFill>
                <a:srgbClr val="C00000"/>
              </a:solidFill>
            </a:endParaRPr>
          </a:p>
        </p:txBody>
      </p:sp>
    </p:spTree>
    <p:extLst>
      <p:ext uri="{BB962C8B-B14F-4D97-AF65-F5344CB8AC3E}">
        <p14:creationId xmlns:p14="http://schemas.microsoft.com/office/powerpoint/2010/main" val="2702065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Architecture</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Microprocessor without Interlocked Pipelined </a:t>
            </a:r>
            <a:r>
              <a:rPr lang="en-US" dirty="0" smtClean="0"/>
              <a:t>Stages</a:t>
            </a:r>
          </a:p>
          <a:p>
            <a:pPr algn="just">
              <a:buFont typeface="Wingdings" panose="05000000000000000000" pitchFamily="2" charset="2"/>
              <a:buChar char="Ø"/>
            </a:pPr>
            <a:r>
              <a:rPr lang="en-US" dirty="0" smtClean="0"/>
              <a:t>Reduced </a:t>
            </a:r>
            <a:r>
              <a:rPr lang="en-US" dirty="0"/>
              <a:t>instruction set computer (RISC) instruction set architecture (</a:t>
            </a:r>
            <a:r>
              <a:rPr lang="en-US" dirty="0" smtClean="0"/>
              <a:t>ISA)</a:t>
            </a:r>
          </a:p>
          <a:p>
            <a:pPr algn="just">
              <a:buFont typeface="Wingdings" panose="05000000000000000000" pitchFamily="2" charset="2"/>
              <a:buChar char="Ø"/>
            </a:pPr>
            <a:r>
              <a:rPr lang="en-US" dirty="0"/>
              <a:t>D</a:t>
            </a:r>
            <a:r>
              <a:rPr lang="en-US" dirty="0" smtClean="0"/>
              <a:t>eveloped </a:t>
            </a:r>
            <a:r>
              <a:rPr lang="en-US" dirty="0"/>
              <a:t>by MIPS Computer Systems, now MIPS </a:t>
            </a:r>
            <a:r>
              <a:rPr lang="en-US" dirty="0" smtClean="0"/>
              <a:t>Technologies</a:t>
            </a:r>
            <a:endParaRPr lang="en-US" dirty="0"/>
          </a:p>
        </p:txBody>
      </p:sp>
    </p:spTree>
    <p:extLst>
      <p:ext uri="{BB962C8B-B14F-4D97-AF65-F5344CB8AC3E}">
        <p14:creationId xmlns:p14="http://schemas.microsoft.com/office/powerpoint/2010/main" val="4169321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354692"/>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9758149" y="4271750"/>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73990" y="236105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314789" y="3794078"/>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5" name="TextBox 14"/>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7" name="TextBox 16"/>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8" name="TextBox 17"/>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310" y="4542723"/>
            <a:ext cx="4974632" cy="1477328"/>
          </a:xfrm>
          <a:prstGeom prst="rect">
            <a:avLst/>
          </a:prstGeom>
          <a:noFill/>
        </p:spPr>
        <p:txBody>
          <a:bodyPr wrap="none" rtlCol="0">
            <a:spAutoFit/>
          </a:bodyPr>
          <a:lstStyle/>
          <a:p>
            <a:r>
              <a:rPr lang="en-US" b="1" dirty="0" smtClean="0">
                <a:solidFill>
                  <a:srgbClr val="C00000"/>
                </a:solidFill>
              </a:rPr>
              <a:t>At this moment,</a:t>
            </a:r>
          </a:p>
          <a:p>
            <a:r>
              <a:rPr lang="en-US" b="1" dirty="0" smtClean="0">
                <a:solidFill>
                  <a:srgbClr val="C00000"/>
                </a:solidFill>
              </a:rPr>
              <a:t>What exactly is happening in Data Memory block?</a:t>
            </a:r>
          </a:p>
          <a:p>
            <a:r>
              <a:rPr lang="en-US" b="1" dirty="0" smtClean="0">
                <a:solidFill>
                  <a:srgbClr val="C00000"/>
                </a:solidFill>
              </a:rPr>
              <a:t>What control signal it needs to read/write?</a:t>
            </a:r>
          </a:p>
          <a:p>
            <a:r>
              <a:rPr lang="en-US" b="1" dirty="0" smtClean="0">
                <a:solidFill>
                  <a:srgbClr val="C00000"/>
                </a:solidFill>
              </a:rPr>
              <a:t>What data it will write and at which address?</a:t>
            </a:r>
          </a:p>
          <a:p>
            <a:r>
              <a:rPr lang="en-US" b="1" dirty="0" smtClean="0">
                <a:solidFill>
                  <a:srgbClr val="C00000"/>
                </a:solidFill>
              </a:rPr>
              <a:t>What will be the content of </a:t>
            </a:r>
            <a:r>
              <a:rPr lang="en-US" b="1" dirty="0" err="1" smtClean="0">
                <a:solidFill>
                  <a:srgbClr val="C00000"/>
                </a:solidFill>
              </a:rPr>
              <a:t>ReadData</a:t>
            </a:r>
            <a:r>
              <a:rPr lang="en-US" b="1" dirty="0" smtClean="0">
                <a:solidFill>
                  <a:srgbClr val="C00000"/>
                </a:solidFill>
              </a:rPr>
              <a:t> line?</a:t>
            </a:r>
            <a:endParaRPr lang="en-US" b="1" dirty="0">
              <a:solidFill>
                <a:srgbClr val="C00000"/>
              </a:solidFill>
            </a:endParaRPr>
          </a:p>
        </p:txBody>
      </p:sp>
    </p:spTree>
    <p:extLst>
      <p:ext uri="{BB962C8B-B14F-4D97-AF65-F5344CB8AC3E}">
        <p14:creationId xmlns:p14="http://schemas.microsoft.com/office/powerpoint/2010/main" val="1420485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6798810" y="4807429"/>
            <a:ext cx="846161" cy="29683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314789" y="3794078"/>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42026" y="4318375"/>
            <a:ext cx="846161" cy="4481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135272" y="4807429"/>
            <a:ext cx="1924334" cy="1211235"/>
          </a:xfrm>
          <a:prstGeom prst="straightConnector1">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5" name="TextBox 14"/>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6" name="TextBox 15"/>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7" name="TextBox 16"/>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8" name="TextBox 17"/>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9" name="TextBox 18"/>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20" name="TextBox 19"/>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1" name="TextBox 20"/>
          <p:cNvSpPr txBox="1"/>
          <p:nvPr/>
        </p:nvSpPr>
        <p:spPr>
          <a:xfrm>
            <a:off x="5674419" y="4289289"/>
            <a:ext cx="418704" cy="369332"/>
          </a:xfrm>
          <a:prstGeom prst="rect">
            <a:avLst/>
          </a:prstGeom>
          <a:noFill/>
          <a:ln>
            <a:no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23" name="Content Placeholder 2"/>
          <p:cNvSpPr txBox="1">
            <a:spLocks/>
          </p:cNvSpPr>
          <p:nvPr/>
        </p:nvSpPr>
        <p:spPr>
          <a:xfrm>
            <a:off x="0" y="3354692"/>
            <a:ext cx="2546445"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$s1,$s2,$s3</a:t>
            </a:r>
          </a:p>
          <a:p>
            <a:pPr marL="0" indent="0">
              <a:buFont typeface="Arial" panose="020B0604020202020204" pitchFamily="34" charset="0"/>
              <a:buNone/>
            </a:pPr>
            <a:r>
              <a:rPr lang="en-US" dirty="0" smtClean="0"/>
              <a:t>$s1 = $s2 + $s3</a:t>
            </a:r>
            <a:endParaRPr lang="en-US" dirty="0"/>
          </a:p>
        </p:txBody>
      </p:sp>
    </p:spTree>
    <p:extLst>
      <p:ext uri="{BB962C8B-B14F-4D97-AF65-F5344CB8AC3E}">
        <p14:creationId xmlns:p14="http://schemas.microsoft.com/office/powerpoint/2010/main" val="374518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4" name="Oval 13"/>
          <p:cNvSpPr/>
          <p:nvPr/>
        </p:nvSpPr>
        <p:spPr>
          <a:xfrm>
            <a:off x="6798810" y="4807429"/>
            <a:ext cx="846161" cy="29683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314789" y="3794078"/>
            <a:ext cx="600502" cy="163503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42026" y="4318375"/>
            <a:ext cx="846161" cy="4481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135272" y="4807429"/>
            <a:ext cx="1924334" cy="1211235"/>
          </a:xfrm>
          <a:prstGeom prst="straightConnector1">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5" name="TextBox 14"/>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6" name="TextBox 15"/>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7" name="TextBox 16"/>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8" name="TextBox 17"/>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9" name="TextBox 18"/>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20" name="TextBox 19"/>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1" name="TextBox 20"/>
          <p:cNvSpPr txBox="1"/>
          <p:nvPr/>
        </p:nvSpPr>
        <p:spPr>
          <a:xfrm>
            <a:off x="5674419" y="4289289"/>
            <a:ext cx="418704" cy="369332"/>
          </a:xfrm>
          <a:prstGeom prst="rect">
            <a:avLst/>
          </a:prstGeom>
          <a:noFill/>
          <a:ln>
            <a:no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23" name="Content Placeholder 2"/>
          <p:cNvSpPr txBox="1">
            <a:spLocks/>
          </p:cNvSpPr>
          <p:nvPr/>
        </p:nvSpPr>
        <p:spPr>
          <a:xfrm>
            <a:off x="0" y="3354692"/>
            <a:ext cx="2546445"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$s1,$s2,$s3</a:t>
            </a:r>
          </a:p>
          <a:p>
            <a:pPr marL="0" indent="0">
              <a:buFont typeface="Arial" panose="020B0604020202020204" pitchFamily="34" charset="0"/>
              <a:buNone/>
            </a:pPr>
            <a:r>
              <a:rPr lang="en-US" dirty="0" smtClean="0"/>
              <a:t>$s1 = $s2 + $s3</a:t>
            </a:r>
            <a:endParaRPr lang="en-US" dirty="0"/>
          </a:p>
        </p:txBody>
      </p:sp>
      <p:sp>
        <p:nvSpPr>
          <p:cNvPr id="24" name="TextBox 23"/>
          <p:cNvSpPr txBox="1"/>
          <p:nvPr/>
        </p:nvSpPr>
        <p:spPr>
          <a:xfrm>
            <a:off x="50310" y="4542723"/>
            <a:ext cx="3127075" cy="646331"/>
          </a:xfrm>
          <a:prstGeom prst="rect">
            <a:avLst/>
          </a:prstGeom>
          <a:noFill/>
        </p:spPr>
        <p:txBody>
          <a:bodyPr wrap="none" rtlCol="0">
            <a:spAutoFit/>
          </a:bodyPr>
          <a:lstStyle/>
          <a:p>
            <a:r>
              <a:rPr lang="en-US" b="1" dirty="0" smtClean="0">
                <a:solidFill>
                  <a:srgbClr val="C00000"/>
                </a:solidFill>
              </a:rPr>
              <a:t>At this moment,</a:t>
            </a:r>
          </a:p>
          <a:p>
            <a:r>
              <a:rPr lang="en-US" b="1" dirty="0" smtClean="0">
                <a:solidFill>
                  <a:srgbClr val="C00000"/>
                </a:solidFill>
              </a:rPr>
              <a:t>What is the content of this line</a:t>
            </a:r>
            <a:endParaRPr lang="en-US" b="1" dirty="0">
              <a:solidFill>
                <a:srgbClr val="C00000"/>
              </a:solidFill>
            </a:endParaRPr>
          </a:p>
        </p:txBody>
      </p:sp>
      <p:cxnSp>
        <p:nvCxnSpPr>
          <p:cNvPr id="25" name="Straight Arrow Connector 24"/>
          <p:cNvCxnSpPr/>
          <p:nvPr/>
        </p:nvCxnSpPr>
        <p:spPr>
          <a:xfrm flipV="1">
            <a:off x="3123742" y="4040492"/>
            <a:ext cx="2965989" cy="969094"/>
          </a:xfrm>
          <a:prstGeom prst="straightConnector1">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8263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1" name="Oval 10"/>
          <p:cNvSpPr/>
          <p:nvPr/>
        </p:nvSpPr>
        <p:spPr>
          <a:xfrm>
            <a:off x="6448227" y="3794078"/>
            <a:ext cx="846161" cy="13716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73990" y="1746906"/>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0" name="TextBox 9"/>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6" name="TextBox 15"/>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310" y="5053353"/>
            <a:ext cx="1304011" cy="369332"/>
          </a:xfrm>
          <a:prstGeom prst="rect">
            <a:avLst/>
          </a:prstGeom>
          <a:noFill/>
        </p:spPr>
        <p:txBody>
          <a:bodyPr wrap="none" rtlCol="0">
            <a:spAutoFit/>
          </a:bodyPr>
          <a:lstStyle/>
          <a:p>
            <a:r>
              <a:rPr lang="en-US" b="1" dirty="0" err="1" smtClean="0">
                <a:solidFill>
                  <a:schemeClr val="accent4"/>
                </a:solidFill>
              </a:rPr>
              <a:t>RegDest</a:t>
            </a:r>
            <a:r>
              <a:rPr lang="en-US" b="1" dirty="0" smtClean="0">
                <a:solidFill>
                  <a:schemeClr val="accent4"/>
                </a:solidFill>
              </a:rPr>
              <a:t> = 1</a:t>
            </a:r>
          </a:p>
        </p:txBody>
      </p:sp>
    </p:spTree>
    <p:extLst>
      <p:ext uri="{BB962C8B-B14F-4D97-AF65-F5344CB8AC3E}">
        <p14:creationId xmlns:p14="http://schemas.microsoft.com/office/powerpoint/2010/main" val="1209916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R-Type Instruction</a:t>
            </a:r>
            <a:endParaRPr lang="en-US" dirty="0"/>
          </a:p>
        </p:txBody>
      </p:sp>
      <p:sp>
        <p:nvSpPr>
          <p:cNvPr id="3" name="Content Placeholder 2"/>
          <p:cNvSpPr>
            <a:spLocks noGrp="1"/>
          </p:cNvSpPr>
          <p:nvPr>
            <p:ph idx="1"/>
          </p:nvPr>
        </p:nvSpPr>
        <p:spPr>
          <a:xfrm>
            <a:off x="0" y="3794078"/>
            <a:ext cx="2546445" cy="1371600"/>
          </a:xfrm>
        </p:spPr>
        <p:txBody>
          <a:bodyPr>
            <a:normAutofit fontScale="92500" lnSpcReduction="10000"/>
          </a:bodyPr>
          <a:lstStyle/>
          <a:p>
            <a:pPr marL="0" indent="0">
              <a:buNone/>
            </a:pPr>
            <a:r>
              <a:rPr lang="en-US" dirty="0" smtClean="0"/>
              <a:t>For Example:</a:t>
            </a:r>
          </a:p>
          <a:p>
            <a:pPr marL="0" indent="0">
              <a:buNone/>
            </a:pPr>
            <a:r>
              <a:rPr lang="en-US" dirty="0"/>
              <a:t>add $s1,$s2,$</a:t>
            </a:r>
            <a:r>
              <a:rPr lang="en-US" dirty="0" smtClean="0"/>
              <a:t>s3</a:t>
            </a:r>
          </a:p>
          <a:p>
            <a:pPr marL="0" indent="0">
              <a:buNone/>
            </a:pPr>
            <a:r>
              <a:rPr lang="en-US" dirty="0" smtClean="0"/>
              <a:t>$</a:t>
            </a:r>
            <a:r>
              <a:rPr lang="en-US" dirty="0"/>
              <a:t>s1 = $s2 + $s3</a:t>
            </a:r>
          </a:p>
        </p:txBody>
      </p:sp>
      <p:pic>
        <p:nvPicPr>
          <p:cNvPr id="5" name="Picture 4"/>
          <p:cNvPicPr>
            <a:picLocks noChangeAspect="1"/>
          </p:cNvPicPr>
          <p:nvPr/>
        </p:nvPicPr>
        <p:blipFill>
          <a:blip r:embed="rId3"/>
          <a:stretch>
            <a:fillRect/>
          </a:stretch>
        </p:blipFill>
        <p:spPr>
          <a:xfrm>
            <a:off x="3603804" y="128288"/>
            <a:ext cx="8547252" cy="6675120"/>
          </a:xfrm>
          <a:prstGeom prst="rect">
            <a:avLst/>
          </a:prstGeom>
        </p:spPr>
      </p:pic>
      <p:pic>
        <p:nvPicPr>
          <p:cNvPr id="6" name="Picture 5"/>
          <p:cNvPicPr>
            <a:picLocks noChangeAspect="1"/>
          </p:cNvPicPr>
          <p:nvPr/>
        </p:nvPicPr>
        <p:blipFill>
          <a:blip r:embed="rId4"/>
          <a:stretch>
            <a:fillRect/>
          </a:stretch>
        </p:blipFill>
        <p:spPr>
          <a:xfrm>
            <a:off x="123085" y="5906787"/>
            <a:ext cx="6309360" cy="740036"/>
          </a:xfrm>
          <a:prstGeom prst="rect">
            <a:avLst/>
          </a:prstGeom>
        </p:spPr>
      </p:pic>
      <p:sp>
        <p:nvSpPr>
          <p:cNvPr id="11" name="Oval 10"/>
          <p:cNvSpPr/>
          <p:nvPr/>
        </p:nvSpPr>
        <p:spPr>
          <a:xfrm>
            <a:off x="6448227" y="3794078"/>
            <a:ext cx="846161" cy="13716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73990" y="1782531"/>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95981" y="6422172"/>
            <a:ext cx="418704" cy="369332"/>
          </a:xfrm>
          <a:prstGeom prst="rect">
            <a:avLst/>
          </a:prstGeom>
          <a:no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0" name="TextBox 9"/>
          <p:cNvSpPr txBox="1"/>
          <p:nvPr/>
        </p:nvSpPr>
        <p:spPr>
          <a:xfrm>
            <a:off x="3111221"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19</a:t>
            </a:r>
            <a:endParaRPr lang="en-US" b="1" dirty="0">
              <a:solidFill>
                <a:srgbClr val="C00000"/>
              </a:solidFill>
            </a:endParaRPr>
          </a:p>
        </p:txBody>
      </p:sp>
      <p:sp>
        <p:nvSpPr>
          <p:cNvPr id="12" name="TextBox 11"/>
          <p:cNvSpPr txBox="1"/>
          <p:nvPr/>
        </p:nvSpPr>
        <p:spPr>
          <a:xfrm>
            <a:off x="4015899" y="6438211"/>
            <a:ext cx="418704" cy="369332"/>
          </a:xfrm>
          <a:prstGeom prst="rect">
            <a:avLst/>
          </a:prstGeom>
          <a:no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4911631" y="6438211"/>
            <a:ext cx="301686" cy="369332"/>
          </a:xfrm>
          <a:prstGeom prst="rect">
            <a:avLst/>
          </a:prstGeom>
          <a:noFill/>
          <a:ln>
            <a:solidFill>
              <a:schemeClr val="tx1"/>
            </a:solidFill>
          </a:ln>
        </p:spPr>
        <p:txBody>
          <a:bodyPr wrap="none" rtlCol="0">
            <a:spAutoFit/>
          </a:bodyPr>
          <a:lstStyle/>
          <a:p>
            <a:r>
              <a:rPr lang="en-US" b="1" dirty="0">
                <a:solidFill>
                  <a:srgbClr val="C00000"/>
                </a:solidFill>
              </a:rPr>
              <a:t>0</a:t>
            </a:r>
          </a:p>
        </p:txBody>
      </p:sp>
      <p:sp>
        <p:nvSpPr>
          <p:cNvPr id="15" name="TextBox 14"/>
          <p:cNvSpPr txBox="1"/>
          <p:nvPr/>
        </p:nvSpPr>
        <p:spPr>
          <a:xfrm>
            <a:off x="5656420" y="6434076"/>
            <a:ext cx="418704" cy="369332"/>
          </a:xfrm>
          <a:prstGeom prst="rect">
            <a:avLst/>
          </a:prstGeom>
          <a:noFill/>
          <a:ln>
            <a:solidFill>
              <a:schemeClr val="tx1"/>
            </a:solidFill>
          </a:ln>
        </p:spPr>
        <p:txBody>
          <a:bodyPr wrap="none" rtlCol="0">
            <a:spAutoFit/>
          </a:bodyPr>
          <a:lstStyle/>
          <a:p>
            <a:r>
              <a:rPr lang="en-US" b="1" dirty="0" smtClean="0">
                <a:solidFill>
                  <a:srgbClr val="C00000"/>
                </a:solidFill>
              </a:rPr>
              <a:t>32</a:t>
            </a:r>
            <a:endParaRPr lang="en-US" b="1" dirty="0">
              <a:solidFill>
                <a:srgbClr val="C00000"/>
              </a:solidFill>
            </a:endParaRPr>
          </a:p>
        </p:txBody>
      </p:sp>
      <p:sp>
        <p:nvSpPr>
          <p:cNvPr id="16" name="TextBox 15"/>
          <p:cNvSpPr txBox="1"/>
          <p:nvPr/>
        </p:nvSpPr>
        <p:spPr>
          <a:xfrm>
            <a:off x="1337480" y="6422172"/>
            <a:ext cx="301686"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310" y="5053353"/>
            <a:ext cx="4063100" cy="646331"/>
          </a:xfrm>
          <a:prstGeom prst="rect">
            <a:avLst/>
          </a:prstGeom>
          <a:noFill/>
        </p:spPr>
        <p:txBody>
          <a:bodyPr wrap="none" rtlCol="0">
            <a:spAutoFit/>
          </a:bodyPr>
          <a:lstStyle/>
          <a:p>
            <a:r>
              <a:rPr lang="en-US" b="1" dirty="0" err="1" smtClean="0">
                <a:solidFill>
                  <a:schemeClr val="accent4"/>
                </a:solidFill>
              </a:rPr>
              <a:t>RegDest</a:t>
            </a:r>
            <a:r>
              <a:rPr lang="en-US" b="1" dirty="0" smtClean="0">
                <a:solidFill>
                  <a:schemeClr val="accent4"/>
                </a:solidFill>
              </a:rPr>
              <a:t> = 1</a:t>
            </a:r>
          </a:p>
          <a:p>
            <a:r>
              <a:rPr lang="en-US" b="1" dirty="0" smtClean="0">
                <a:solidFill>
                  <a:srgbClr val="C00000"/>
                </a:solidFill>
              </a:rPr>
              <a:t>What exactly will happen </a:t>
            </a:r>
            <a:r>
              <a:rPr lang="en-US" b="1" dirty="0">
                <a:solidFill>
                  <a:srgbClr val="C00000"/>
                </a:solidFill>
              </a:rPr>
              <a:t>if </a:t>
            </a:r>
            <a:r>
              <a:rPr lang="en-US" b="1" dirty="0" err="1">
                <a:solidFill>
                  <a:srgbClr val="C00000"/>
                </a:solidFill>
              </a:rPr>
              <a:t>RegDest</a:t>
            </a:r>
            <a:r>
              <a:rPr lang="en-US" b="1" dirty="0">
                <a:solidFill>
                  <a:srgbClr val="C00000"/>
                </a:solidFill>
              </a:rPr>
              <a:t> = </a:t>
            </a:r>
            <a:r>
              <a:rPr lang="en-US" b="1" dirty="0" smtClean="0">
                <a:solidFill>
                  <a:srgbClr val="C00000"/>
                </a:solidFill>
              </a:rPr>
              <a:t>0?</a:t>
            </a:r>
            <a:endParaRPr lang="en-US" b="1" dirty="0">
              <a:solidFill>
                <a:srgbClr val="C00000"/>
              </a:solidFill>
            </a:endParaRPr>
          </a:p>
        </p:txBody>
      </p:sp>
      <p:sp>
        <p:nvSpPr>
          <p:cNvPr id="18" name="TextBox 17"/>
          <p:cNvSpPr txBox="1"/>
          <p:nvPr/>
        </p:nvSpPr>
        <p:spPr>
          <a:xfrm rot="5400000">
            <a:off x="4395776" y="2263311"/>
            <a:ext cx="1333396" cy="369332"/>
          </a:xfrm>
          <a:prstGeom prst="rect">
            <a:avLst/>
          </a:prstGeom>
          <a:noFill/>
          <a:ln w="38100">
            <a:solidFill>
              <a:srgbClr val="C00000"/>
            </a:solidFill>
          </a:ln>
        </p:spPr>
        <p:txBody>
          <a:bodyPr wrap="square" rtlCol="0">
            <a:spAutoFit/>
          </a:bodyPr>
          <a:lstStyle/>
          <a:p>
            <a:r>
              <a:rPr lang="en-US" b="1" dirty="0" err="1">
                <a:solidFill>
                  <a:schemeClr val="accent4"/>
                </a:solidFill>
              </a:rPr>
              <a:t>RegDest</a:t>
            </a:r>
            <a:r>
              <a:rPr lang="en-US" b="1" dirty="0">
                <a:solidFill>
                  <a:schemeClr val="accent4"/>
                </a:solidFill>
              </a:rPr>
              <a:t> = 1</a:t>
            </a:r>
          </a:p>
        </p:txBody>
      </p:sp>
    </p:spTree>
    <p:extLst>
      <p:ext uri="{BB962C8B-B14F-4D97-AF65-F5344CB8AC3E}">
        <p14:creationId xmlns:p14="http://schemas.microsoft.com/office/powerpoint/2010/main" val="6516911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a:t>Arithmetic/Logical </a:t>
            </a:r>
            <a:r>
              <a:rPr lang="en-US" dirty="0" smtClean="0"/>
              <a:t>(I-Type</a:t>
            </a:r>
            <a:r>
              <a:rPr lang="en-US" dirty="0"/>
              <a:t>) Instructions Examples</a:t>
            </a:r>
          </a:p>
        </p:txBody>
      </p:sp>
      <p:pic>
        <p:nvPicPr>
          <p:cNvPr id="4" name="Picture 3"/>
          <p:cNvPicPr>
            <a:picLocks noChangeAspect="1"/>
          </p:cNvPicPr>
          <p:nvPr/>
        </p:nvPicPr>
        <p:blipFill>
          <a:blip r:embed="rId3"/>
          <a:stretch>
            <a:fillRect/>
          </a:stretch>
        </p:blipFill>
        <p:spPr>
          <a:xfrm>
            <a:off x="163773" y="827891"/>
            <a:ext cx="11925817" cy="2834640"/>
          </a:xfrm>
          <a:prstGeom prst="rect">
            <a:avLst/>
          </a:prstGeom>
        </p:spPr>
      </p:pic>
      <p:pic>
        <p:nvPicPr>
          <p:cNvPr id="5" name="Picture 4"/>
          <p:cNvPicPr>
            <a:picLocks noChangeAspect="1"/>
          </p:cNvPicPr>
          <p:nvPr/>
        </p:nvPicPr>
        <p:blipFill>
          <a:blip r:embed="rId4"/>
          <a:stretch>
            <a:fillRect/>
          </a:stretch>
        </p:blipFill>
        <p:spPr>
          <a:xfrm>
            <a:off x="163773" y="3817357"/>
            <a:ext cx="11898936" cy="2103120"/>
          </a:xfrm>
          <a:prstGeom prst="rect">
            <a:avLst/>
          </a:prstGeom>
        </p:spPr>
      </p:pic>
      <p:sp>
        <p:nvSpPr>
          <p:cNvPr id="6" name="Rectangle 5"/>
          <p:cNvSpPr/>
          <p:nvPr/>
        </p:nvSpPr>
        <p:spPr>
          <a:xfrm>
            <a:off x="1080448" y="1693921"/>
            <a:ext cx="10686196" cy="4624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0448" y="4690814"/>
            <a:ext cx="10686196" cy="122966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5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7104"/>
          </a:xfrm>
        </p:spPr>
        <p:txBody>
          <a:bodyPr>
            <a:normAutofit fontScale="90000"/>
          </a:bodyPr>
          <a:lstStyle/>
          <a:p>
            <a:r>
              <a:rPr lang="en-US" dirty="0"/>
              <a:t>Arithmetic/Logical </a:t>
            </a:r>
            <a:r>
              <a:rPr lang="en-US" dirty="0" smtClean="0"/>
              <a:t>(I-Type</a:t>
            </a:r>
            <a:r>
              <a:rPr lang="en-US" dirty="0"/>
              <a:t>) Instructions Examples</a:t>
            </a:r>
          </a:p>
        </p:txBody>
      </p:sp>
      <p:pic>
        <p:nvPicPr>
          <p:cNvPr id="4" name="Content Placeholder 3"/>
          <p:cNvPicPr>
            <a:picLocks noGrp="1" noChangeAspect="1"/>
          </p:cNvPicPr>
          <p:nvPr>
            <p:ph idx="1"/>
          </p:nvPr>
        </p:nvPicPr>
        <p:blipFill>
          <a:blip r:embed="rId3"/>
          <a:stretch>
            <a:fillRect/>
          </a:stretch>
        </p:blipFill>
        <p:spPr>
          <a:xfrm>
            <a:off x="309105" y="1478231"/>
            <a:ext cx="11573789" cy="2926080"/>
          </a:xfrm>
          <a:prstGeom prst="rect">
            <a:avLst/>
          </a:prstGeom>
        </p:spPr>
      </p:pic>
      <p:pic>
        <p:nvPicPr>
          <p:cNvPr id="5" name="Picture 4"/>
          <p:cNvPicPr>
            <a:picLocks noChangeAspect="1"/>
          </p:cNvPicPr>
          <p:nvPr/>
        </p:nvPicPr>
        <p:blipFill>
          <a:blip r:embed="rId4"/>
          <a:stretch>
            <a:fillRect/>
          </a:stretch>
        </p:blipFill>
        <p:spPr>
          <a:xfrm>
            <a:off x="1816218" y="5177194"/>
            <a:ext cx="7705725" cy="857250"/>
          </a:xfrm>
          <a:prstGeom prst="rect">
            <a:avLst/>
          </a:prstGeom>
        </p:spPr>
      </p:pic>
      <p:sp>
        <p:nvSpPr>
          <p:cNvPr id="6" name="Rectangle 5"/>
          <p:cNvSpPr/>
          <p:nvPr/>
        </p:nvSpPr>
        <p:spPr>
          <a:xfrm>
            <a:off x="200167" y="2517238"/>
            <a:ext cx="11791664" cy="3595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0167" y="4000166"/>
            <a:ext cx="11791664" cy="38076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03012" y="4798086"/>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9" name="TextBox 8"/>
          <p:cNvSpPr txBox="1"/>
          <p:nvPr/>
        </p:nvSpPr>
        <p:spPr>
          <a:xfrm>
            <a:off x="4461513" y="479808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0" name="TextBox 9"/>
          <p:cNvSpPr txBox="1"/>
          <p:nvPr/>
        </p:nvSpPr>
        <p:spPr>
          <a:xfrm>
            <a:off x="5376753" y="4814125"/>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1" name="TextBox 10"/>
          <p:cNvSpPr txBox="1"/>
          <p:nvPr/>
        </p:nvSpPr>
        <p:spPr>
          <a:xfrm>
            <a:off x="6520487" y="479808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2" name="TextBox 11"/>
          <p:cNvSpPr txBox="1"/>
          <p:nvPr/>
        </p:nvSpPr>
        <p:spPr>
          <a:xfrm>
            <a:off x="200167" y="4414087"/>
            <a:ext cx="2759785" cy="646331"/>
          </a:xfrm>
          <a:prstGeom prst="rect">
            <a:avLst/>
          </a:prstGeom>
          <a:noFill/>
        </p:spPr>
        <p:txBody>
          <a:bodyPr wrap="square" rtlCol="0">
            <a:spAutoFit/>
          </a:bodyPr>
          <a:lstStyle/>
          <a:p>
            <a:r>
              <a:rPr lang="en-US" dirty="0" smtClean="0"/>
              <a:t>Different Field values for </a:t>
            </a:r>
          </a:p>
          <a:p>
            <a:r>
              <a:rPr lang="en-US" b="1" dirty="0" err="1" smtClean="0"/>
              <a:t>Addi</a:t>
            </a:r>
            <a:r>
              <a:rPr lang="en-US" b="1" dirty="0" smtClean="0"/>
              <a:t> $s1, $s2, 100</a:t>
            </a:r>
            <a:endParaRPr lang="en-US" b="1" dirty="0"/>
          </a:p>
        </p:txBody>
      </p:sp>
      <p:sp>
        <p:nvSpPr>
          <p:cNvPr id="13" name="Right Arrow 12"/>
          <p:cNvSpPr/>
          <p:nvPr/>
        </p:nvSpPr>
        <p:spPr>
          <a:xfrm>
            <a:off x="2128068" y="4842096"/>
            <a:ext cx="978408" cy="33509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3420094" y="2697008"/>
            <a:ext cx="73981" cy="214508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555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I-Type Instruction</a:t>
            </a:r>
            <a:endParaRPr lang="en-US" dirty="0"/>
          </a:p>
        </p:txBody>
      </p:sp>
      <p:sp>
        <p:nvSpPr>
          <p:cNvPr id="3" name="Content Placeholder 2"/>
          <p:cNvSpPr>
            <a:spLocks noGrp="1"/>
          </p:cNvSpPr>
          <p:nvPr>
            <p:ph idx="1"/>
          </p:nvPr>
        </p:nvSpPr>
        <p:spPr>
          <a:xfrm>
            <a:off x="0" y="3794078"/>
            <a:ext cx="3029803" cy="1371600"/>
          </a:xfrm>
        </p:spPr>
        <p:txBody>
          <a:bodyPr>
            <a:normAutofit lnSpcReduction="10000"/>
          </a:bodyPr>
          <a:lstStyle/>
          <a:p>
            <a:pPr marL="0" indent="0">
              <a:buNone/>
            </a:pPr>
            <a:r>
              <a:rPr lang="en-US" dirty="0" smtClean="0"/>
              <a:t>For Example:</a:t>
            </a:r>
          </a:p>
          <a:p>
            <a:pPr marL="0" indent="0">
              <a:buNone/>
            </a:pPr>
            <a:r>
              <a:rPr lang="en-US" dirty="0" err="1"/>
              <a:t>addi</a:t>
            </a:r>
            <a:r>
              <a:rPr lang="en-US" dirty="0"/>
              <a:t> $s1,$</a:t>
            </a:r>
            <a:r>
              <a:rPr lang="en-US" dirty="0" smtClean="0"/>
              <a:t>s2,100</a:t>
            </a:r>
          </a:p>
          <a:p>
            <a:pPr marL="0" indent="0">
              <a:buNone/>
            </a:pPr>
            <a:r>
              <a:rPr lang="en-US" dirty="0"/>
              <a:t>$s1 = $s2 + 100</a:t>
            </a:r>
          </a:p>
        </p:txBody>
      </p:sp>
      <p:pic>
        <p:nvPicPr>
          <p:cNvPr id="5" name="Picture 4"/>
          <p:cNvPicPr>
            <a:picLocks noChangeAspect="1"/>
          </p:cNvPicPr>
          <p:nvPr/>
        </p:nvPicPr>
        <p:blipFill>
          <a:blip r:embed="rId2"/>
          <a:stretch>
            <a:fillRect/>
          </a:stretch>
        </p:blipFill>
        <p:spPr>
          <a:xfrm>
            <a:off x="3603804" y="128288"/>
            <a:ext cx="8547252" cy="6675120"/>
          </a:xfrm>
          <a:prstGeom prst="rect">
            <a:avLst/>
          </a:prstGeom>
        </p:spPr>
      </p:pic>
      <p:pic>
        <p:nvPicPr>
          <p:cNvPr id="7" name="Picture 6"/>
          <p:cNvPicPr>
            <a:picLocks noChangeAspect="1"/>
          </p:cNvPicPr>
          <p:nvPr/>
        </p:nvPicPr>
        <p:blipFill>
          <a:blip r:embed="rId3"/>
          <a:stretch>
            <a:fillRect/>
          </a:stretch>
        </p:blipFill>
        <p:spPr>
          <a:xfrm>
            <a:off x="1" y="5877918"/>
            <a:ext cx="6728346" cy="857250"/>
          </a:xfrm>
          <a:prstGeom prst="rect">
            <a:avLst/>
          </a:prstGeom>
        </p:spPr>
      </p:pic>
      <p:sp>
        <p:nvSpPr>
          <p:cNvPr id="10" name="TextBox 9"/>
          <p:cNvSpPr txBox="1"/>
          <p:nvPr/>
        </p:nvSpPr>
        <p:spPr>
          <a:xfrm>
            <a:off x="1337480" y="6449468"/>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11" name="TextBox 10"/>
          <p:cNvSpPr txBox="1"/>
          <p:nvPr/>
        </p:nvSpPr>
        <p:spPr>
          <a:xfrm>
            <a:off x="2195981" y="6449468"/>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2" name="TextBox 11"/>
          <p:cNvSpPr txBox="1"/>
          <p:nvPr/>
        </p:nvSpPr>
        <p:spPr>
          <a:xfrm>
            <a:off x="3111221" y="646550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015899" y="6465507"/>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Tree>
    <p:extLst>
      <p:ext uri="{BB962C8B-B14F-4D97-AF65-F5344CB8AC3E}">
        <p14:creationId xmlns:p14="http://schemas.microsoft.com/office/powerpoint/2010/main" val="38477371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I-Type Instruction</a:t>
            </a:r>
            <a:endParaRPr lang="en-US" dirty="0"/>
          </a:p>
        </p:txBody>
      </p:sp>
      <p:sp>
        <p:nvSpPr>
          <p:cNvPr id="3" name="Content Placeholder 2"/>
          <p:cNvSpPr>
            <a:spLocks noGrp="1"/>
          </p:cNvSpPr>
          <p:nvPr>
            <p:ph idx="1"/>
          </p:nvPr>
        </p:nvSpPr>
        <p:spPr>
          <a:xfrm>
            <a:off x="0" y="3794078"/>
            <a:ext cx="3029803" cy="1371600"/>
          </a:xfrm>
        </p:spPr>
        <p:txBody>
          <a:bodyPr>
            <a:normAutofit lnSpcReduction="10000"/>
          </a:bodyPr>
          <a:lstStyle/>
          <a:p>
            <a:pPr marL="0" indent="0">
              <a:buNone/>
            </a:pPr>
            <a:r>
              <a:rPr lang="en-US" dirty="0" smtClean="0"/>
              <a:t>For Example:</a:t>
            </a:r>
          </a:p>
          <a:p>
            <a:pPr marL="0" indent="0">
              <a:buNone/>
            </a:pPr>
            <a:r>
              <a:rPr lang="en-US" dirty="0" err="1"/>
              <a:t>addi</a:t>
            </a:r>
            <a:r>
              <a:rPr lang="en-US" dirty="0"/>
              <a:t> $s1,$</a:t>
            </a:r>
            <a:r>
              <a:rPr lang="en-US" dirty="0" smtClean="0"/>
              <a:t>s2,100</a:t>
            </a:r>
          </a:p>
          <a:p>
            <a:pPr marL="0" indent="0">
              <a:buNone/>
            </a:pPr>
            <a:r>
              <a:rPr lang="en-US" dirty="0"/>
              <a:t>$s1 = $s2 + 100</a:t>
            </a:r>
          </a:p>
        </p:txBody>
      </p:sp>
      <p:pic>
        <p:nvPicPr>
          <p:cNvPr id="5" name="Picture 4"/>
          <p:cNvPicPr>
            <a:picLocks noChangeAspect="1"/>
          </p:cNvPicPr>
          <p:nvPr/>
        </p:nvPicPr>
        <p:blipFill>
          <a:blip r:embed="rId2"/>
          <a:stretch>
            <a:fillRect/>
          </a:stretch>
        </p:blipFill>
        <p:spPr>
          <a:xfrm>
            <a:off x="3603804" y="128288"/>
            <a:ext cx="8547252" cy="6675120"/>
          </a:xfrm>
          <a:prstGeom prst="rect">
            <a:avLst/>
          </a:prstGeom>
        </p:spPr>
      </p:pic>
      <p:pic>
        <p:nvPicPr>
          <p:cNvPr id="7" name="Picture 6"/>
          <p:cNvPicPr>
            <a:picLocks noChangeAspect="1"/>
          </p:cNvPicPr>
          <p:nvPr/>
        </p:nvPicPr>
        <p:blipFill>
          <a:blip r:embed="rId3"/>
          <a:stretch>
            <a:fillRect/>
          </a:stretch>
        </p:blipFill>
        <p:spPr>
          <a:xfrm>
            <a:off x="1" y="5922408"/>
            <a:ext cx="6728346" cy="857250"/>
          </a:xfrm>
          <a:prstGeom prst="rect">
            <a:avLst/>
          </a:prstGeom>
        </p:spPr>
      </p:pic>
      <p:cxnSp>
        <p:nvCxnSpPr>
          <p:cNvPr id="6" name="Straight Arrow Connector 5"/>
          <p:cNvCxnSpPr/>
          <p:nvPr/>
        </p:nvCxnSpPr>
        <p:spPr>
          <a:xfrm flipV="1">
            <a:off x="2524836" y="3657600"/>
            <a:ext cx="3398292" cy="240200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629098" y="3657600"/>
            <a:ext cx="1719618" cy="43672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23569" y="5946158"/>
            <a:ext cx="1199559" cy="369332"/>
          </a:xfrm>
          <a:prstGeom prst="rect">
            <a:avLst/>
          </a:prstGeom>
          <a:solidFill>
            <a:schemeClr val="bg1"/>
          </a:solidFill>
        </p:spPr>
        <p:txBody>
          <a:bodyPr wrap="none" rtlCol="0">
            <a:spAutoFit/>
          </a:bodyPr>
          <a:lstStyle/>
          <a:p>
            <a:r>
              <a:rPr lang="en-US" dirty="0" smtClean="0"/>
              <a:t>Immediate</a:t>
            </a:r>
            <a:endParaRPr lang="en-US" dirty="0"/>
          </a:p>
        </p:txBody>
      </p:sp>
      <p:sp>
        <p:nvSpPr>
          <p:cNvPr id="9" name="TextBox 8"/>
          <p:cNvSpPr txBox="1"/>
          <p:nvPr/>
        </p:nvSpPr>
        <p:spPr>
          <a:xfrm>
            <a:off x="1337480" y="6461343"/>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12" name="TextBox 11"/>
          <p:cNvSpPr txBox="1"/>
          <p:nvPr/>
        </p:nvSpPr>
        <p:spPr>
          <a:xfrm>
            <a:off x="2195981" y="646134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7738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4015899" y="6477382"/>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TextBox 14"/>
          <p:cNvSpPr txBox="1"/>
          <p:nvPr/>
        </p:nvSpPr>
        <p:spPr>
          <a:xfrm>
            <a:off x="6604745" y="3367031"/>
            <a:ext cx="418704" cy="369332"/>
          </a:xfrm>
          <a:prstGeom prst="rect">
            <a:avLst/>
          </a:prstGeom>
          <a:noFill/>
          <a:ln>
            <a:noFill/>
          </a:ln>
        </p:spPr>
        <p:txBody>
          <a:bodyPr wrap="none" rtlCol="0">
            <a:spAutoFit/>
          </a:bodyPr>
          <a:lstStyle/>
          <a:p>
            <a:r>
              <a:rPr lang="en-US" b="1" dirty="0" smtClean="0">
                <a:solidFill>
                  <a:srgbClr val="C00000"/>
                </a:solidFill>
              </a:rPr>
              <a:t>18</a:t>
            </a:r>
            <a:endParaRPr lang="en-US" b="1" dirty="0">
              <a:solidFill>
                <a:srgbClr val="C00000"/>
              </a:solidFill>
            </a:endParaRPr>
          </a:p>
        </p:txBody>
      </p:sp>
    </p:spTree>
    <p:extLst>
      <p:ext uri="{BB962C8B-B14F-4D97-AF65-F5344CB8AC3E}">
        <p14:creationId xmlns:p14="http://schemas.microsoft.com/office/powerpoint/2010/main" val="37729747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I-Type Instruction</a:t>
            </a:r>
            <a:endParaRPr lang="en-US" dirty="0"/>
          </a:p>
        </p:txBody>
      </p:sp>
      <p:sp>
        <p:nvSpPr>
          <p:cNvPr id="3" name="Content Placeholder 2"/>
          <p:cNvSpPr>
            <a:spLocks noGrp="1"/>
          </p:cNvSpPr>
          <p:nvPr>
            <p:ph idx="1"/>
          </p:nvPr>
        </p:nvSpPr>
        <p:spPr>
          <a:xfrm>
            <a:off x="0" y="3794078"/>
            <a:ext cx="3029803" cy="1371600"/>
          </a:xfrm>
        </p:spPr>
        <p:txBody>
          <a:bodyPr>
            <a:normAutofit lnSpcReduction="10000"/>
          </a:bodyPr>
          <a:lstStyle/>
          <a:p>
            <a:pPr marL="0" indent="0">
              <a:buNone/>
            </a:pPr>
            <a:r>
              <a:rPr lang="en-US" dirty="0" smtClean="0"/>
              <a:t>For Example:</a:t>
            </a:r>
          </a:p>
          <a:p>
            <a:pPr marL="0" indent="0">
              <a:buNone/>
            </a:pPr>
            <a:r>
              <a:rPr lang="en-US" dirty="0" err="1"/>
              <a:t>addi</a:t>
            </a:r>
            <a:r>
              <a:rPr lang="en-US" dirty="0"/>
              <a:t> $s1,$</a:t>
            </a:r>
            <a:r>
              <a:rPr lang="en-US" dirty="0" smtClean="0"/>
              <a:t>s2,100</a:t>
            </a:r>
          </a:p>
          <a:p>
            <a:pPr marL="0" indent="0">
              <a:buNone/>
            </a:pPr>
            <a:r>
              <a:rPr lang="en-US" dirty="0"/>
              <a:t>$s1 = $s2 + 100</a:t>
            </a:r>
          </a:p>
        </p:txBody>
      </p:sp>
      <p:pic>
        <p:nvPicPr>
          <p:cNvPr id="5" name="Picture 4"/>
          <p:cNvPicPr>
            <a:picLocks noChangeAspect="1"/>
          </p:cNvPicPr>
          <p:nvPr/>
        </p:nvPicPr>
        <p:blipFill>
          <a:blip r:embed="rId2"/>
          <a:stretch>
            <a:fillRect/>
          </a:stretch>
        </p:blipFill>
        <p:spPr>
          <a:xfrm>
            <a:off x="3603804" y="128288"/>
            <a:ext cx="8547252" cy="6675120"/>
          </a:xfrm>
          <a:prstGeom prst="rect">
            <a:avLst/>
          </a:prstGeom>
        </p:spPr>
      </p:pic>
      <p:pic>
        <p:nvPicPr>
          <p:cNvPr id="7" name="Picture 6"/>
          <p:cNvPicPr>
            <a:picLocks noChangeAspect="1"/>
          </p:cNvPicPr>
          <p:nvPr/>
        </p:nvPicPr>
        <p:blipFill>
          <a:blip r:embed="rId3"/>
          <a:stretch>
            <a:fillRect/>
          </a:stretch>
        </p:blipFill>
        <p:spPr>
          <a:xfrm>
            <a:off x="1" y="5946158"/>
            <a:ext cx="6728346" cy="857250"/>
          </a:xfrm>
          <a:prstGeom prst="rect">
            <a:avLst/>
          </a:prstGeom>
        </p:spPr>
      </p:pic>
      <p:cxnSp>
        <p:nvCxnSpPr>
          <p:cNvPr id="6" name="Straight Arrow Connector 5"/>
          <p:cNvCxnSpPr/>
          <p:nvPr/>
        </p:nvCxnSpPr>
        <p:spPr>
          <a:xfrm flipV="1">
            <a:off x="6041409" y="5786651"/>
            <a:ext cx="72788" cy="34417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88197" y="5165678"/>
            <a:ext cx="2004787" cy="114981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3569" y="5946158"/>
            <a:ext cx="1199559" cy="369332"/>
          </a:xfrm>
          <a:prstGeom prst="rect">
            <a:avLst/>
          </a:prstGeom>
          <a:solidFill>
            <a:schemeClr val="bg1"/>
          </a:solidFill>
        </p:spPr>
        <p:txBody>
          <a:bodyPr wrap="none" rtlCol="0">
            <a:spAutoFit/>
          </a:bodyPr>
          <a:lstStyle/>
          <a:p>
            <a:r>
              <a:rPr lang="en-US" dirty="0" smtClean="0"/>
              <a:t>Immediate</a:t>
            </a:r>
            <a:endParaRPr lang="en-US" dirty="0"/>
          </a:p>
        </p:txBody>
      </p:sp>
      <p:sp>
        <p:nvSpPr>
          <p:cNvPr id="9" name="TextBox 8"/>
          <p:cNvSpPr txBox="1"/>
          <p:nvPr/>
        </p:nvSpPr>
        <p:spPr>
          <a:xfrm>
            <a:off x="1337480" y="6473218"/>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11" name="TextBox 10"/>
          <p:cNvSpPr txBox="1"/>
          <p:nvPr/>
        </p:nvSpPr>
        <p:spPr>
          <a:xfrm>
            <a:off x="2195981" y="6473218"/>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2" name="TextBox 11"/>
          <p:cNvSpPr txBox="1"/>
          <p:nvPr/>
        </p:nvSpPr>
        <p:spPr>
          <a:xfrm>
            <a:off x="3111221" y="648925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3" name="TextBox 12"/>
          <p:cNvSpPr txBox="1"/>
          <p:nvPr/>
        </p:nvSpPr>
        <p:spPr>
          <a:xfrm>
            <a:off x="4015899" y="6489257"/>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4" name="TextBox 13"/>
          <p:cNvSpPr txBox="1"/>
          <p:nvPr/>
        </p:nvSpPr>
        <p:spPr>
          <a:xfrm>
            <a:off x="6010978" y="5219579"/>
            <a:ext cx="535724" cy="369332"/>
          </a:xfrm>
          <a:prstGeom prst="rect">
            <a:avLst/>
          </a:prstGeom>
          <a:noFill/>
          <a:ln>
            <a:noFill/>
          </a:ln>
        </p:spPr>
        <p:txBody>
          <a:bodyPr wrap="none" rtlCol="0">
            <a:spAutoFit/>
          </a:bodyPr>
          <a:lstStyle/>
          <a:p>
            <a:r>
              <a:rPr lang="en-US" b="1" dirty="0" smtClean="0">
                <a:solidFill>
                  <a:srgbClr val="C00000"/>
                </a:solidFill>
              </a:rPr>
              <a:t>100</a:t>
            </a:r>
            <a:endParaRPr lang="en-US" b="1" dirty="0">
              <a:solidFill>
                <a:srgbClr val="C00000"/>
              </a:solidFill>
            </a:endParaRPr>
          </a:p>
        </p:txBody>
      </p:sp>
      <p:sp>
        <p:nvSpPr>
          <p:cNvPr id="15" name="TextBox 14"/>
          <p:cNvSpPr txBox="1"/>
          <p:nvPr/>
        </p:nvSpPr>
        <p:spPr>
          <a:xfrm>
            <a:off x="7920922" y="5253229"/>
            <a:ext cx="535724" cy="369332"/>
          </a:xfrm>
          <a:prstGeom prst="rect">
            <a:avLst/>
          </a:prstGeom>
          <a:noFill/>
          <a:ln>
            <a:noFill/>
          </a:ln>
        </p:spPr>
        <p:txBody>
          <a:bodyPr wrap="none" rtlCol="0">
            <a:spAutoFit/>
          </a:bodyPr>
          <a:lstStyle/>
          <a:p>
            <a:r>
              <a:rPr lang="en-US" b="1" dirty="0" smtClean="0">
                <a:solidFill>
                  <a:srgbClr val="C00000"/>
                </a:solidFill>
              </a:rPr>
              <a:t>100</a:t>
            </a:r>
            <a:endParaRPr lang="en-US" b="1" dirty="0">
              <a:solidFill>
                <a:srgbClr val="C00000"/>
              </a:solidFill>
            </a:endParaRPr>
          </a:p>
        </p:txBody>
      </p:sp>
    </p:spTree>
    <p:extLst>
      <p:ext uri="{BB962C8B-B14F-4D97-AF65-F5344CB8AC3E}">
        <p14:creationId xmlns:p14="http://schemas.microsoft.com/office/powerpoint/2010/main" val="292109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a:t>
            </a:r>
            <a:r>
              <a:rPr lang="en-US" dirty="0" smtClean="0"/>
              <a:t>Architecture…</a:t>
            </a:r>
            <a:endParaRPr lang="en-US" dirty="0"/>
          </a:p>
        </p:txBody>
      </p:sp>
      <p:sp>
        <p:nvSpPr>
          <p:cNvPr id="3" name="Content Placeholder 2"/>
          <p:cNvSpPr>
            <a:spLocks noGrp="1"/>
          </p:cNvSpPr>
          <p:nvPr>
            <p:ph idx="1"/>
          </p:nvPr>
        </p:nvSpPr>
        <p:spPr>
          <a:xfrm>
            <a:off x="838200" y="1825625"/>
            <a:ext cx="4689143" cy="4351338"/>
          </a:xfrm>
        </p:spPr>
        <p:txBody>
          <a:bodyPr>
            <a:normAutofit/>
          </a:bodyPr>
          <a:lstStyle/>
          <a:p>
            <a:pPr algn="just">
              <a:buFont typeface="Wingdings" panose="05000000000000000000" pitchFamily="2" charset="2"/>
              <a:buChar char="Ø"/>
            </a:pPr>
            <a:r>
              <a:rPr lang="en-US" dirty="0" smtClean="0"/>
              <a:t>No. of Registers</a:t>
            </a:r>
          </a:p>
          <a:p>
            <a:pPr algn="just">
              <a:buFont typeface="Wingdings" panose="05000000000000000000" pitchFamily="2" charset="2"/>
              <a:buChar char="Ø"/>
            </a:pPr>
            <a:r>
              <a:rPr lang="en-US" dirty="0" smtClean="0"/>
              <a:t>Size of Registers</a:t>
            </a:r>
          </a:p>
          <a:p>
            <a:pPr algn="just">
              <a:buFont typeface="Wingdings" panose="05000000000000000000" pitchFamily="2" charset="2"/>
              <a:buChar char="Ø"/>
            </a:pPr>
            <a:r>
              <a:rPr lang="en-US" dirty="0" smtClean="0"/>
              <a:t>Purpose of Registers</a:t>
            </a:r>
          </a:p>
          <a:p>
            <a:pPr algn="just">
              <a:buFont typeface="Wingdings" panose="05000000000000000000" pitchFamily="2" charset="2"/>
              <a:buChar char="Ø"/>
            </a:pPr>
            <a:r>
              <a:rPr lang="en-US" dirty="0" smtClean="0"/>
              <a:t>Memory Size</a:t>
            </a:r>
          </a:p>
          <a:p>
            <a:pPr algn="just">
              <a:buFont typeface="Wingdings" panose="05000000000000000000" pitchFamily="2" charset="2"/>
              <a:buChar char="Ø"/>
            </a:pPr>
            <a:r>
              <a:rPr lang="en-US" dirty="0" smtClean="0"/>
              <a:t>Instruction Set Architecture</a:t>
            </a:r>
          </a:p>
          <a:p>
            <a:pPr lvl="1" algn="just"/>
            <a:r>
              <a:rPr lang="en-US" dirty="0" smtClean="0"/>
              <a:t>Size of Instructions</a:t>
            </a:r>
          </a:p>
          <a:p>
            <a:pPr lvl="1" algn="just"/>
            <a:r>
              <a:rPr lang="en-US" dirty="0" smtClean="0"/>
              <a:t>Machine Code</a:t>
            </a:r>
          </a:p>
          <a:p>
            <a:pPr lvl="1" algn="just"/>
            <a:r>
              <a:rPr lang="en-US" dirty="0" smtClean="0"/>
              <a:t>Addressing Modes</a:t>
            </a:r>
          </a:p>
        </p:txBody>
      </p:sp>
      <p:sp>
        <p:nvSpPr>
          <p:cNvPr id="4" name="Content Placeholder 2"/>
          <p:cNvSpPr txBox="1">
            <a:spLocks/>
          </p:cNvSpPr>
          <p:nvPr/>
        </p:nvSpPr>
        <p:spPr>
          <a:xfrm>
            <a:off x="6096000" y="1825625"/>
            <a:ext cx="46891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spcBef>
                <a:spcPts val="1000"/>
              </a:spcBef>
              <a:buFont typeface="Wingdings" panose="05000000000000000000" pitchFamily="2" charset="2"/>
              <a:buChar char="Ø"/>
            </a:pPr>
            <a:r>
              <a:rPr lang="en-US" sz="2800" dirty="0"/>
              <a:t>Function Calls</a:t>
            </a:r>
          </a:p>
          <a:p>
            <a:pPr marL="457200" lvl="1" indent="-457200">
              <a:spcBef>
                <a:spcPts val="1000"/>
              </a:spcBef>
              <a:buFont typeface="Wingdings" panose="05000000000000000000" pitchFamily="2" charset="2"/>
              <a:buChar char="Ø"/>
            </a:pPr>
            <a:r>
              <a:rPr lang="en-US" sz="2800" dirty="0"/>
              <a:t>Memory Layout</a:t>
            </a:r>
          </a:p>
          <a:p>
            <a:pPr>
              <a:buFont typeface="Wingdings" panose="05000000000000000000" pitchFamily="2" charset="2"/>
              <a:buChar char="Ø"/>
            </a:pPr>
            <a:r>
              <a:rPr lang="en-US" dirty="0" smtClean="0"/>
              <a:t>  Exceptions and Interrupts</a:t>
            </a:r>
          </a:p>
          <a:p>
            <a:pPr>
              <a:buFont typeface="Wingdings" panose="05000000000000000000" pitchFamily="2" charset="2"/>
              <a:buChar char="Ø"/>
            </a:pPr>
            <a:r>
              <a:rPr lang="en-US" dirty="0" smtClean="0"/>
              <a:t>  Input / Output</a:t>
            </a:r>
            <a:endParaRPr lang="en-US" sz="2800" dirty="0"/>
          </a:p>
        </p:txBody>
      </p:sp>
    </p:spTree>
    <p:extLst>
      <p:ext uri="{BB962C8B-B14F-4D97-AF65-F5344CB8AC3E}">
        <p14:creationId xmlns:p14="http://schemas.microsoft.com/office/powerpoint/2010/main" val="2459891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I-Type Instruction</a:t>
            </a:r>
            <a:endParaRPr lang="en-US" dirty="0"/>
          </a:p>
        </p:txBody>
      </p:sp>
      <p:sp>
        <p:nvSpPr>
          <p:cNvPr id="3" name="Content Placeholder 2"/>
          <p:cNvSpPr>
            <a:spLocks noGrp="1"/>
          </p:cNvSpPr>
          <p:nvPr>
            <p:ph idx="1"/>
          </p:nvPr>
        </p:nvSpPr>
        <p:spPr>
          <a:xfrm>
            <a:off x="0" y="3794078"/>
            <a:ext cx="3029803" cy="1371600"/>
          </a:xfrm>
        </p:spPr>
        <p:txBody>
          <a:bodyPr>
            <a:normAutofit lnSpcReduction="10000"/>
          </a:bodyPr>
          <a:lstStyle/>
          <a:p>
            <a:pPr marL="0" indent="0">
              <a:buNone/>
            </a:pPr>
            <a:r>
              <a:rPr lang="en-US" dirty="0" smtClean="0"/>
              <a:t>For Example:</a:t>
            </a:r>
          </a:p>
          <a:p>
            <a:pPr marL="0" indent="0">
              <a:buNone/>
            </a:pPr>
            <a:r>
              <a:rPr lang="en-US" dirty="0" err="1"/>
              <a:t>addi</a:t>
            </a:r>
            <a:r>
              <a:rPr lang="en-US" dirty="0"/>
              <a:t> $s1,$</a:t>
            </a:r>
            <a:r>
              <a:rPr lang="en-US" dirty="0" smtClean="0"/>
              <a:t>s2,100</a:t>
            </a:r>
          </a:p>
          <a:p>
            <a:pPr marL="0" indent="0">
              <a:buNone/>
            </a:pPr>
            <a:r>
              <a:rPr lang="en-US" dirty="0"/>
              <a:t>$s1 = $s2 + 100</a:t>
            </a:r>
          </a:p>
        </p:txBody>
      </p:sp>
      <p:pic>
        <p:nvPicPr>
          <p:cNvPr id="5" name="Picture 4"/>
          <p:cNvPicPr>
            <a:picLocks noChangeAspect="1"/>
          </p:cNvPicPr>
          <p:nvPr/>
        </p:nvPicPr>
        <p:blipFill>
          <a:blip r:embed="rId2"/>
          <a:stretch>
            <a:fillRect/>
          </a:stretch>
        </p:blipFill>
        <p:spPr>
          <a:xfrm>
            <a:off x="3603804" y="128288"/>
            <a:ext cx="8547252" cy="6675120"/>
          </a:xfrm>
          <a:prstGeom prst="rect">
            <a:avLst/>
          </a:prstGeom>
        </p:spPr>
      </p:pic>
      <p:pic>
        <p:nvPicPr>
          <p:cNvPr id="7" name="Picture 6"/>
          <p:cNvPicPr>
            <a:picLocks noChangeAspect="1"/>
          </p:cNvPicPr>
          <p:nvPr/>
        </p:nvPicPr>
        <p:blipFill>
          <a:blip r:embed="rId3"/>
          <a:stretch>
            <a:fillRect/>
          </a:stretch>
        </p:blipFill>
        <p:spPr>
          <a:xfrm>
            <a:off x="1" y="5946158"/>
            <a:ext cx="6728346" cy="857250"/>
          </a:xfrm>
          <a:prstGeom prst="rect">
            <a:avLst/>
          </a:prstGeom>
        </p:spPr>
      </p:pic>
      <p:sp>
        <p:nvSpPr>
          <p:cNvPr id="10" name="Oval 9"/>
          <p:cNvSpPr/>
          <p:nvPr/>
        </p:nvSpPr>
        <p:spPr>
          <a:xfrm>
            <a:off x="7684485" y="4667534"/>
            <a:ext cx="1863604" cy="63802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3569" y="5946158"/>
            <a:ext cx="1199559" cy="369332"/>
          </a:xfrm>
          <a:prstGeom prst="rect">
            <a:avLst/>
          </a:prstGeom>
          <a:solidFill>
            <a:schemeClr val="bg1"/>
          </a:solidFill>
        </p:spPr>
        <p:txBody>
          <a:bodyPr wrap="none" rtlCol="0">
            <a:spAutoFit/>
          </a:bodyPr>
          <a:lstStyle/>
          <a:p>
            <a:r>
              <a:rPr lang="en-US" dirty="0" smtClean="0"/>
              <a:t>Immediate</a:t>
            </a:r>
            <a:endParaRPr lang="en-US" dirty="0"/>
          </a:p>
        </p:txBody>
      </p:sp>
      <p:sp>
        <p:nvSpPr>
          <p:cNvPr id="9" name="Rectangle 8"/>
          <p:cNvSpPr/>
          <p:nvPr/>
        </p:nvSpPr>
        <p:spPr>
          <a:xfrm>
            <a:off x="6978456" y="2879670"/>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37480" y="6461343"/>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12" name="TextBox 11"/>
          <p:cNvSpPr txBox="1"/>
          <p:nvPr/>
        </p:nvSpPr>
        <p:spPr>
          <a:xfrm>
            <a:off x="2195981" y="646134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7738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4015899" y="6477382"/>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TextBox 14"/>
          <p:cNvSpPr txBox="1"/>
          <p:nvPr/>
        </p:nvSpPr>
        <p:spPr>
          <a:xfrm>
            <a:off x="8348425" y="4933509"/>
            <a:ext cx="535724" cy="369332"/>
          </a:xfrm>
          <a:prstGeom prst="rect">
            <a:avLst/>
          </a:prstGeom>
          <a:noFill/>
          <a:ln>
            <a:noFill/>
          </a:ln>
        </p:spPr>
        <p:txBody>
          <a:bodyPr wrap="none" rtlCol="0">
            <a:spAutoFit/>
          </a:bodyPr>
          <a:lstStyle/>
          <a:p>
            <a:r>
              <a:rPr lang="en-US" b="1" dirty="0" smtClean="0">
                <a:solidFill>
                  <a:srgbClr val="C00000"/>
                </a:solidFill>
              </a:rPr>
              <a:t>100</a:t>
            </a:r>
            <a:endParaRPr lang="en-US" b="1" dirty="0">
              <a:solidFill>
                <a:srgbClr val="C00000"/>
              </a:solidFill>
            </a:endParaRPr>
          </a:p>
        </p:txBody>
      </p:sp>
      <p:sp>
        <p:nvSpPr>
          <p:cNvPr id="16" name="TextBox 15"/>
          <p:cNvSpPr txBox="1"/>
          <p:nvPr/>
        </p:nvSpPr>
        <p:spPr>
          <a:xfrm rot="5400000">
            <a:off x="8310023" y="3432682"/>
            <a:ext cx="1229698"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ALUSrc</a:t>
            </a:r>
            <a:r>
              <a:rPr lang="en-US" b="1" dirty="0" smtClean="0">
                <a:solidFill>
                  <a:schemeClr val="accent4"/>
                </a:solidFill>
              </a:rPr>
              <a:t> = 1</a:t>
            </a:r>
          </a:p>
        </p:txBody>
      </p:sp>
    </p:spTree>
    <p:extLst>
      <p:ext uri="{BB962C8B-B14F-4D97-AF65-F5344CB8AC3E}">
        <p14:creationId xmlns:p14="http://schemas.microsoft.com/office/powerpoint/2010/main" val="23695600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I-Type Instruction</a:t>
            </a:r>
            <a:endParaRPr lang="en-US" dirty="0"/>
          </a:p>
        </p:txBody>
      </p:sp>
      <p:sp>
        <p:nvSpPr>
          <p:cNvPr id="3" name="Content Placeholder 2"/>
          <p:cNvSpPr>
            <a:spLocks noGrp="1"/>
          </p:cNvSpPr>
          <p:nvPr>
            <p:ph idx="1"/>
          </p:nvPr>
        </p:nvSpPr>
        <p:spPr>
          <a:xfrm>
            <a:off x="0" y="3794078"/>
            <a:ext cx="3029803" cy="1371600"/>
          </a:xfrm>
        </p:spPr>
        <p:txBody>
          <a:bodyPr>
            <a:normAutofit lnSpcReduction="10000"/>
          </a:bodyPr>
          <a:lstStyle/>
          <a:p>
            <a:pPr marL="0" indent="0">
              <a:buNone/>
            </a:pPr>
            <a:r>
              <a:rPr lang="en-US" dirty="0" smtClean="0"/>
              <a:t>For Example:</a:t>
            </a:r>
          </a:p>
          <a:p>
            <a:pPr marL="0" indent="0">
              <a:buNone/>
            </a:pPr>
            <a:r>
              <a:rPr lang="en-US" dirty="0" err="1"/>
              <a:t>addi</a:t>
            </a:r>
            <a:r>
              <a:rPr lang="en-US" dirty="0"/>
              <a:t> $s1,$</a:t>
            </a:r>
            <a:r>
              <a:rPr lang="en-US" dirty="0" smtClean="0"/>
              <a:t>s2,100</a:t>
            </a:r>
          </a:p>
          <a:p>
            <a:pPr marL="0" indent="0">
              <a:buNone/>
            </a:pPr>
            <a:r>
              <a:rPr lang="en-US" dirty="0"/>
              <a:t>$s1 = $s2 + 100</a:t>
            </a:r>
          </a:p>
        </p:txBody>
      </p:sp>
      <p:pic>
        <p:nvPicPr>
          <p:cNvPr id="5" name="Picture 4"/>
          <p:cNvPicPr>
            <a:picLocks noChangeAspect="1"/>
          </p:cNvPicPr>
          <p:nvPr/>
        </p:nvPicPr>
        <p:blipFill>
          <a:blip r:embed="rId2"/>
          <a:stretch>
            <a:fillRect/>
          </a:stretch>
        </p:blipFill>
        <p:spPr>
          <a:xfrm>
            <a:off x="3603804" y="128288"/>
            <a:ext cx="8547252" cy="6675120"/>
          </a:xfrm>
          <a:prstGeom prst="rect">
            <a:avLst/>
          </a:prstGeom>
        </p:spPr>
      </p:pic>
      <p:pic>
        <p:nvPicPr>
          <p:cNvPr id="7" name="Picture 6"/>
          <p:cNvPicPr>
            <a:picLocks noChangeAspect="1"/>
          </p:cNvPicPr>
          <p:nvPr/>
        </p:nvPicPr>
        <p:blipFill>
          <a:blip r:embed="rId3"/>
          <a:stretch>
            <a:fillRect/>
          </a:stretch>
        </p:blipFill>
        <p:spPr>
          <a:xfrm>
            <a:off x="1" y="5946158"/>
            <a:ext cx="6728346" cy="857250"/>
          </a:xfrm>
          <a:prstGeom prst="rect">
            <a:avLst/>
          </a:prstGeom>
        </p:spPr>
      </p:pic>
      <p:sp>
        <p:nvSpPr>
          <p:cNvPr id="10" name="Oval 9"/>
          <p:cNvSpPr/>
          <p:nvPr/>
        </p:nvSpPr>
        <p:spPr>
          <a:xfrm>
            <a:off x="11382233" y="4160866"/>
            <a:ext cx="567862" cy="100481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3569" y="5946158"/>
            <a:ext cx="1199559" cy="369332"/>
          </a:xfrm>
          <a:prstGeom prst="rect">
            <a:avLst/>
          </a:prstGeom>
          <a:solidFill>
            <a:schemeClr val="bg1"/>
          </a:solidFill>
        </p:spPr>
        <p:txBody>
          <a:bodyPr wrap="none" rtlCol="0">
            <a:spAutoFit/>
          </a:bodyPr>
          <a:lstStyle/>
          <a:p>
            <a:r>
              <a:rPr lang="en-US" dirty="0" smtClean="0"/>
              <a:t>Immediate</a:t>
            </a:r>
            <a:endParaRPr lang="en-US" dirty="0"/>
          </a:p>
        </p:txBody>
      </p:sp>
      <p:sp>
        <p:nvSpPr>
          <p:cNvPr id="9" name="Rectangle 8"/>
          <p:cNvSpPr/>
          <p:nvPr/>
        </p:nvSpPr>
        <p:spPr>
          <a:xfrm>
            <a:off x="7113503" y="2388350"/>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37480" y="6449468"/>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12" name="TextBox 11"/>
          <p:cNvSpPr txBox="1"/>
          <p:nvPr/>
        </p:nvSpPr>
        <p:spPr>
          <a:xfrm>
            <a:off x="2195981" y="6449468"/>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3111221" y="646550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4015899" y="6465507"/>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TextBox 14"/>
          <p:cNvSpPr txBox="1"/>
          <p:nvPr/>
        </p:nvSpPr>
        <p:spPr>
          <a:xfrm rot="5400000">
            <a:off x="10964847" y="3126831"/>
            <a:ext cx="1600636"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MemtoReg</a:t>
            </a:r>
            <a:r>
              <a:rPr lang="en-US" b="1" dirty="0" smtClean="0">
                <a:solidFill>
                  <a:schemeClr val="accent4"/>
                </a:solidFill>
              </a:rPr>
              <a:t> = 0</a:t>
            </a:r>
          </a:p>
        </p:txBody>
      </p:sp>
    </p:spTree>
    <p:extLst>
      <p:ext uri="{BB962C8B-B14F-4D97-AF65-F5344CB8AC3E}">
        <p14:creationId xmlns:p14="http://schemas.microsoft.com/office/powerpoint/2010/main" val="37011919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I-Type Instruction</a:t>
            </a:r>
            <a:endParaRPr lang="en-US" dirty="0"/>
          </a:p>
        </p:txBody>
      </p:sp>
      <p:sp>
        <p:nvSpPr>
          <p:cNvPr id="3" name="Content Placeholder 2"/>
          <p:cNvSpPr>
            <a:spLocks noGrp="1"/>
          </p:cNvSpPr>
          <p:nvPr>
            <p:ph idx="1"/>
          </p:nvPr>
        </p:nvSpPr>
        <p:spPr>
          <a:xfrm>
            <a:off x="0" y="3794078"/>
            <a:ext cx="3029803" cy="1371600"/>
          </a:xfrm>
        </p:spPr>
        <p:txBody>
          <a:bodyPr>
            <a:normAutofit lnSpcReduction="10000"/>
          </a:bodyPr>
          <a:lstStyle/>
          <a:p>
            <a:pPr marL="0" indent="0">
              <a:buNone/>
            </a:pPr>
            <a:r>
              <a:rPr lang="en-US" dirty="0" smtClean="0"/>
              <a:t>For Example:</a:t>
            </a:r>
          </a:p>
          <a:p>
            <a:pPr marL="0" indent="0">
              <a:buNone/>
            </a:pPr>
            <a:r>
              <a:rPr lang="en-US" dirty="0" err="1"/>
              <a:t>addi</a:t>
            </a:r>
            <a:r>
              <a:rPr lang="en-US" dirty="0"/>
              <a:t> $s1,$</a:t>
            </a:r>
            <a:r>
              <a:rPr lang="en-US" dirty="0" smtClean="0"/>
              <a:t>s2,100</a:t>
            </a:r>
          </a:p>
          <a:p>
            <a:pPr marL="0" indent="0">
              <a:buNone/>
            </a:pPr>
            <a:r>
              <a:rPr lang="en-US" dirty="0"/>
              <a:t>$s1 = $s2 + 100</a:t>
            </a:r>
          </a:p>
        </p:txBody>
      </p:sp>
      <p:pic>
        <p:nvPicPr>
          <p:cNvPr id="5" name="Picture 4"/>
          <p:cNvPicPr>
            <a:picLocks noChangeAspect="1"/>
          </p:cNvPicPr>
          <p:nvPr/>
        </p:nvPicPr>
        <p:blipFill>
          <a:blip r:embed="rId2"/>
          <a:stretch>
            <a:fillRect/>
          </a:stretch>
        </p:blipFill>
        <p:spPr>
          <a:xfrm>
            <a:off x="3603804" y="128288"/>
            <a:ext cx="8547252" cy="6675120"/>
          </a:xfrm>
          <a:prstGeom prst="rect">
            <a:avLst/>
          </a:prstGeom>
        </p:spPr>
      </p:pic>
      <p:pic>
        <p:nvPicPr>
          <p:cNvPr id="7" name="Picture 6"/>
          <p:cNvPicPr>
            <a:picLocks noChangeAspect="1"/>
          </p:cNvPicPr>
          <p:nvPr/>
        </p:nvPicPr>
        <p:blipFill>
          <a:blip r:embed="rId3"/>
          <a:stretch>
            <a:fillRect/>
          </a:stretch>
        </p:blipFill>
        <p:spPr>
          <a:xfrm>
            <a:off x="1" y="5946158"/>
            <a:ext cx="6728346" cy="857250"/>
          </a:xfrm>
          <a:prstGeom prst="rect">
            <a:avLst/>
          </a:prstGeom>
        </p:spPr>
      </p:pic>
      <p:sp>
        <p:nvSpPr>
          <p:cNvPr id="10" name="Oval 9"/>
          <p:cNvSpPr/>
          <p:nvPr/>
        </p:nvSpPr>
        <p:spPr>
          <a:xfrm>
            <a:off x="6933062" y="4763067"/>
            <a:ext cx="567862" cy="38896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3569" y="5946158"/>
            <a:ext cx="1199559" cy="369332"/>
          </a:xfrm>
          <a:prstGeom prst="rect">
            <a:avLst/>
          </a:prstGeom>
          <a:solidFill>
            <a:schemeClr val="bg1"/>
          </a:solidFill>
        </p:spPr>
        <p:txBody>
          <a:bodyPr wrap="none" rtlCol="0">
            <a:spAutoFit/>
          </a:bodyPr>
          <a:lstStyle/>
          <a:p>
            <a:r>
              <a:rPr lang="en-US" dirty="0" smtClean="0"/>
              <a:t>Immediate</a:t>
            </a:r>
            <a:endParaRPr lang="en-US" dirty="0"/>
          </a:p>
        </p:txBody>
      </p:sp>
      <p:sp>
        <p:nvSpPr>
          <p:cNvPr id="9" name="Rectangle 8"/>
          <p:cNvSpPr/>
          <p:nvPr/>
        </p:nvSpPr>
        <p:spPr>
          <a:xfrm>
            <a:off x="6933062" y="1787849"/>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247770" y="4217158"/>
            <a:ext cx="3111291" cy="19136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7480" y="6449468"/>
            <a:ext cx="301686" cy="369332"/>
          </a:xfrm>
          <a:prstGeom prst="rect">
            <a:avLst/>
          </a:prstGeom>
          <a:solidFill>
            <a:schemeClr val="bg1"/>
          </a:solidFill>
          <a:ln>
            <a:solidFill>
              <a:schemeClr val="tx1"/>
            </a:solidFill>
          </a:ln>
        </p:spPr>
        <p:txBody>
          <a:bodyPr wrap="none" rtlCol="0">
            <a:spAutoFit/>
          </a:bodyPr>
          <a:lstStyle/>
          <a:p>
            <a:r>
              <a:rPr lang="en-US" b="1" dirty="0">
                <a:solidFill>
                  <a:srgbClr val="C00000"/>
                </a:solidFill>
              </a:rPr>
              <a:t>8</a:t>
            </a:r>
          </a:p>
        </p:txBody>
      </p:sp>
      <p:sp>
        <p:nvSpPr>
          <p:cNvPr id="13" name="TextBox 12"/>
          <p:cNvSpPr txBox="1"/>
          <p:nvPr/>
        </p:nvSpPr>
        <p:spPr>
          <a:xfrm>
            <a:off x="2195981" y="6449468"/>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4" name="TextBox 13"/>
          <p:cNvSpPr txBox="1"/>
          <p:nvPr/>
        </p:nvSpPr>
        <p:spPr>
          <a:xfrm>
            <a:off x="3111221" y="646550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5" name="TextBox 14"/>
          <p:cNvSpPr txBox="1"/>
          <p:nvPr/>
        </p:nvSpPr>
        <p:spPr>
          <a:xfrm>
            <a:off x="4015899" y="6465507"/>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6" name="TextBox 15"/>
          <p:cNvSpPr txBox="1"/>
          <p:nvPr/>
        </p:nvSpPr>
        <p:spPr>
          <a:xfrm>
            <a:off x="6234623" y="4030070"/>
            <a:ext cx="418704" cy="369332"/>
          </a:xfrm>
          <a:prstGeom prst="rect">
            <a:avLst/>
          </a:prstGeom>
          <a:noFill/>
          <a:ln>
            <a:no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7" name="TextBox 16"/>
          <p:cNvSpPr txBox="1"/>
          <p:nvPr/>
        </p:nvSpPr>
        <p:spPr>
          <a:xfrm rot="5400000">
            <a:off x="4395776" y="2263311"/>
            <a:ext cx="1333396" cy="369332"/>
          </a:xfrm>
          <a:prstGeom prst="rect">
            <a:avLst/>
          </a:prstGeom>
          <a:noFill/>
          <a:ln w="38100">
            <a:solidFill>
              <a:srgbClr val="C00000"/>
            </a:solidFill>
          </a:ln>
        </p:spPr>
        <p:txBody>
          <a:bodyPr wrap="square" rtlCol="0">
            <a:spAutoFit/>
          </a:bodyPr>
          <a:lstStyle/>
          <a:p>
            <a:r>
              <a:rPr lang="en-US" b="1" dirty="0" err="1">
                <a:solidFill>
                  <a:schemeClr val="accent4"/>
                </a:solidFill>
              </a:rPr>
              <a:t>RegDest</a:t>
            </a:r>
            <a:r>
              <a:rPr lang="en-US" b="1" dirty="0">
                <a:solidFill>
                  <a:schemeClr val="accent4"/>
                </a:solidFill>
              </a:rPr>
              <a:t> = </a:t>
            </a:r>
            <a:r>
              <a:rPr lang="en-US" b="1" dirty="0" smtClean="0">
                <a:solidFill>
                  <a:schemeClr val="accent4"/>
                </a:solidFill>
              </a:rPr>
              <a:t>0</a:t>
            </a:r>
            <a:endParaRPr lang="en-US" b="1" dirty="0">
              <a:solidFill>
                <a:schemeClr val="accent4"/>
              </a:solidFill>
            </a:endParaRPr>
          </a:p>
        </p:txBody>
      </p:sp>
    </p:spTree>
    <p:extLst>
      <p:ext uri="{BB962C8B-B14F-4D97-AF65-F5344CB8AC3E}">
        <p14:creationId xmlns:p14="http://schemas.microsoft.com/office/powerpoint/2010/main" val="8252444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272955"/>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an </a:t>
            </a:r>
            <a:br>
              <a:rPr lang="en-US" dirty="0" smtClean="0"/>
            </a:br>
            <a:r>
              <a:rPr lang="en-US" dirty="0" smtClean="0"/>
              <a:t>Arithmetic/</a:t>
            </a:r>
            <a:br>
              <a:rPr lang="en-US" dirty="0" smtClean="0"/>
            </a:br>
            <a:r>
              <a:rPr lang="en-US" dirty="0" smtClean="0"/>
              <a:t>Logical Instruction</a:t>
            </a:r>
            <a:endParaRPr lang="en-US" dirty="0"/>
          </a:p>
        </p:txBody>
      </p:sp>
      <p:sp>
        <p:nvSpPr>
          <p:cNvPr id="3" name="Content Placeholder 2"/>
          <p:cNvSpPr>
            <a:spLocks noGrp="1"/>
          </p:cNvSpPr>
          <p:nvPr>
            <p:ph idx="1"/>
          </p:nvPr>
        </p:nvSpPr>
        <p:spPr>
          <a:xfrm>
            <a:off x="2852381" y="272955"/>
            <a:ext cx="8815743" cy="5904008"/>
          </a:xfrm>
        </p:spPr>
        <p:txBody>
          <a:bodyPr/>
          <a:lstStyle/>
          <a:p>
            <a:pPr marL="514350" indent="-514350" algn="just">
              <a:buFont typeface="+mj-lt"/>
              <a:buAutoNum type="arabicPeriod"/>
            </a:pPr>
            <a:r>
              <a:rPr lang="en-US" dirty="0" smtClean="0"/>
              <a:t>The </a:t>
            </a:r>
            <a:r>
              <a:rPr lang="en-US" dirty="0"/>
              <a:t>instruction is fetched, and the PC is incremented. </a:t>
            </a:r>
            <a:endParaRPr lang="en-US" dirty="0" smtClean="0"/>
          </a:p>
          <a:p>
            <a:pPr marL="514350" indent="-514350" algn="just">
              <a:buFont typeface="+mj-lt"/>
              <a:buAutoNum type="arabicPeriod"/>
            </a:pPr>
            <a:r>
              <a:rPr lang="en-US" dirty="0" smtClean="0"/>
              <a:t>Two </a:t>
            </a:r>
            <a:r>
              <a:rPr lang="en-US" dirty="0"/>
              <a:t>registers, $t2 and $t3, are read from the register </a:t>
            </a:r>
            <a:r>
              <a:rPr lang="en-US" dirty="0" smtClean="0"/>
              <a:t>file</a:t>
            </a:r>
            <a:r>
              <a:rPr lang="en-US" dirty="0"/>
              <a:t>; also, the main control unit computes the setting of the control lines during this step. </a:t>
            </a:r>
          </a:p>
          <a:p>
            <a:pPr marL="514350" indent="-514350" algn="just">
              <a:buFont typeface="+mj-lt"/>
              <a:buAutoNum type="arabicPeriod"/>
            </a:pPr>
            <a:r>
              <a:rPr lang="en-US" dirty="0" smtClean="0"/>
              <a:t>The </a:t>
            </a:r>
            <a:r>
              <a:rPr lang="en-US" dirty="0"/>
              <a:t>ALU operates on the data read from the register </a:t>
            </a:r>
            <a:r>
              <a:rPr lang="en-US" dirty="0" smtClean="0"/>
              <a:t>file</a:t>
            </a:r>
            <a:r>
              <a:rPr lang="en-US" dirty="0"/>
              <a:t>, using the function code (bits 5:0, which is the </a:t>
            </a:r>
            <a:r>
              <a:rPr lang="en-US" dirty="0" err="1"/>
              <a:t>funct</a:t>
            </a:r>
            <a:r>
              <a:rPr lang="en-US" dirty="0"/>
              <a:t> </a:t>
            </a:r>
            <a:r>
              <a:rPr lang="en-US" dirty="0" smtClean="0"/>
              <a:t>field</a:t>
            </a:r>
            <a:r>
              <a:rPr lang="en-US" dirty="0"/>
              <a:t>, of the instruction) to generate the ALU function</a:t>
            </a:r>
            <a:r>
              <a:rPr lang="en-US" dirty="0" smtClean="0"/>
              <a:t>.</a:t>
            </a:r>
          </a:p>
          <a:p>
            <a:pPr marL="514350" indent="-514350" algn="just">
              <a:buFont typeface="+mj-lt"/>
              <a:buAutoNum type="arabicPeriod"/>
            </a:pPr>
            <a:r>
              <a:rPr lang="en-US" dirty="0" smtClean="0"/>
              <a:t>The </a:t>
            </a:r>
            <a:r>
              <a:rPr lang="en-US" dirty="0"/>
              <a:t>result from the ALU is written into the register </a:t>
            </a:r>
            <a:r>
              <a:rPr lang="en-US" dirty="0" smtClean="0"/>
              <a:t>file </a:t>
            </a:r>
            <a:r>
              <a:rPr lang="en-US" dirty="0"/>
              <a:t>using bits 15:11 of the instruction to select the destination register ($t1).</a:t>
            </a:r>
          </a:p>
        </p:txBody>
      </p:sp>
      <p:sp>
        <p:nvSpPr>
          <p:cNvPr id="7" name="Content Placeholder 2"/>
          <p:cNvSpPr txBox="1">
            <a:spLocks/>
          </p:cNvSpPr>
          <p:nvPr/>
        </p:nvSpPr>
        <p:spPr>
          <a:xfrm>
            <a:off x="0" y="4121624"/>
            <a:ext cx="2546445"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For Example:</a:t>
            </a:r>
          </a:p>
          <a:p>
            <a:pPr marL="0" indent="0">
              <a:buFont typeface="Arial" panose="020B0604020202020204" pitchFamily="34" charset="0"/>
              <a:buNone/>
            </a:pPr>
            <a:r>
              <a:rPr lang="en-US" dirty="0" smtClean="0"/>
              <a:t>add $t1,$t2,$t3</a:t>
            </a:r>
            <a:endParaRPr lang="en-US" dirty="0"/>
          </a:p>
        </p:txBody>
      </p:sp>
    </p:spTree>
    <p:extLst>
      <p:ext uri="{BB962C8B-B14F-4D97-AF65-F5344CB8AC3E}">
        <p14:creationId xmlns:p14="http://schemas.microsoft.com/office/powerpoint/2010/main" val="1861378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797" y="1122363"/>
            <a:ext cx="10385946" cy="2387600"/>
          </a:xfrm>
        </p:spPr>
        <p:txBody>
          <a:bodyPr/>
          <a:lstStyle/>
          <a:p>
            <a:r>
              <a:rPr lang="en-US" dirty="0" smtClean="0"/>
              <a:t>Operation of </a:t>
            </a:r>
            <a:r>
              <a:rPr lang="en-US" dirty="0" err="1" smtClean="0"/>
              <a:t>Datapath</a:t>
            </a:r>
            <a:r>
              <a:rPr lang="en-US" dirty="0" smtClean="0"/>
              <a:t> on Data Transfer Instructions</a:t>
            </a:r>
            <a:endParaRPr lang="en-US" dirty="0"/>
          </a:p>
        </p:txBody>
      </p:sp>
    </p:spTree>
    <p:extLst>
      <p:ext uri="{BB962C8B-B14F-4D97-AF65-F5344CB8AC3E}">
        <p14:creationId xmlns:p14="http://schemas.microsoft.com/office/powerpoint/2010/main" val="34957385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smtClean="0"/>
              <a:t>Load/Store Instructions Examples</a:t>
            </a:r>
            <a:endParaRPr lang="en-US" dirty="0"/>
          </a:p>
        </p:txBody>
      </p:sp>
      <p:pic>
        <p:nvPicPr>
          <p:cNvPr id="4" name="Picture 3"/>
          <p:cNvPicPr>
            <a:picLocks noChangeAspect="1"/>
          </p:cNvPicPr>
          <p:nvPr/>
        </p:nvPicPr>
        <p:blipFill>
          <a:blip r:embed="rId3"/>
          <a:stretch>
            <a:fillRect/>
          </a:stretch>
        </p:blipFill>
        <p:spPr>
          <a:xfrm>
            <a:off x="106685" y="2228850"/>
            <a:ext cx="11889740" cy="2834640"/>
          </a:xfrm>
          <a:prstGeom prst="rect">
            <a:avLst/>
          </a:prstGeom>
        </p:spPr>
      </p:pic>
    </p:spTree>
    <p:extLst>
      <p:ext uri="{BB962C8B-B14F-4D97-AF65-F5344CB8AC3E}">
        <p14:creationId xmlns:p14="http://schemas.microsoft.com/office/powerpoint/2010/main" val="9024702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7104"/>
          </a:xfrm>
        </p:spPr>
        <p:txBody>
          <a:bodyPr/>
          <a:lstStyle/>
          <a:p>
            <a:r>
              <a:rPr lang="en-US" dirty="0" smtClean="0"/>
              <a:t>Load/Store Instructions Format</a:t>
            </a:r>
            <a:endParaRPr lang="en-US" dirty="0"/>
          </a:p>
        </p:txBody>
      </p:sp>
      <p:pic>
        <p:nvPicPr>
          <p:cNvPr id="4" name="Content Placeholder 3"/>
          <p:cNvPicPr>
            <a:picLocks noGrp="1" noChangeAspect="1"/>
          </p:cNvPicPr>
          <p:nvPr>
            <p:ph idx="1"/>
          </p:nvPr>
        </p:nvPicPr>
        <p:blipFill>
          <a:blip r:embed="rId3"/>
          <a:stretch>
            <a:fillRect/>
          </a:stretch>
        </p:blipFill>
        <p:spPr>
          <a:xfrm>
            <a:off x="309105" y="1478231"/>
            <a:ext cx="11573789" cy="2926080"/>
          </a:xfrm>
          <a:prstGeom prst="rect">
            <a:avLst/>
          </a:prstGeom>
        </p:spPr>
      </p:pic>
      <p:pic>
        <p:nvPicPr>
          <p:cNvPr id="5" name="Picture 4"/>
          <p:cNvPicPr>
            <a:picLocks noChangeAspect="1"/>
          </p:cNvPicPr>
          <p:nvPr/>
        </p:nvPicPr>
        <p:blipFill>
          <a:blip r:embed="rId4"/>
          <a:stretch>
            <a:fillRect/>
          </a:stretch>
        </p:blipFill>
        <p:spPr>
          <a:xfrm>
            <a:off x="2243136" y="5933587"/>
            <a:ext cx="7705725" cy="857250"/>
          </a:xfrm>
          <a:prstGeom prst="rect">
            <a:avLst/>
          </a:prstGeom>
        </p:spPr>
      </p:pic>
      <p:sp>
        <p:nvSpPr>
          <p:cNvPr id="6" name="Rectangle 5"/>
          <p:cNvSpPr/>
          <p:nvPr/>
        </p:nvSpPr>
        <p:spPr>
          <a:xfrm>
            <a:off x="181918" y="2777494"/>
            <a:ext cx="11828159" cy="63444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56928" y="5535064"/>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8" name="TextBox 7"/>
          <p:cNvSpPr txBox="1"/>
          <p:nvPr/>
        </p:nvSpPr>
        <p:spPr>
          <a:xfrm>
            <a:off x="4915429" y="5535064"/>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9" name="TextBox 8"/>
          <p:cNvSpPr txBox="1"/>
          <p:nvPr/>
        </p:nvSpPr>
        <p:spPr>
          <a:xfrm>
            <a:off x="5830669" y="555110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0" name="TextBox 9"/>
          <p:cNvSpPr txBox="1"/>
          <p:nvPr/>
        </p:nvSpPr>
        <p:spPr>
          <a:xfrm>
            <a:off x="6735347" y="5551103"/>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1" name="TextBox 10"/>
          <p:cNvSpPr txBox="1"/>
          <p:nvPr/>
        </p:nvSpPr>
        <p:spPr>
          <a:xfrm>
            <a:off x="4078703" y="49868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2" name="TextBox 11"/>
          <p:cNvSpPr txBox="1"/>
          <p:nvPr/>
        </p:nvSpPr>
        <p:spPr>
          <a:xfrm>
            <a:off x="4937204" y="49868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5852444" y="5002859"/>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6757122" y="5002859"/>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TextBox 14"/>
          <p:cNvSpPr txBox="1"/>
          <p:nvPr/>
        </p:nvSpPr>
        <p:spPr>
          <a:xfrm>
            <a:off x="200167" y="4414087"/>
            <a:ext cx="2759785" cy="1477328"/>
          </a:xfrm>
          <a:prstGeom prst="rect">
            <a:avLst/>
          </a:prstGeom>
          <a:noFill/>
        </p:spPr>
        <p:txBody>
          <a:bodyPr wrap="square" rtlCol="0">
            <a:spAutoFit/>
          </a:bodyPr>
          <a:lstStyle/>
          <a:p>
            <a:r>
              <a:rPr lang="en-US" dirty="0" smtClean="0"/>
              <a:t>Different Field values for </a:t>
            </a:r>
          </a:p>
          <a:p>
            <a:endParaRPr lang="en-US" dirty="0" smtClean="0"/>
          </a:p>
          <a:p>
            <a:r>
              <a:rPr lang="en-US" b="1" dirty="0" err="1"/>
              <a:t>l</a:t>
            </a:r>
            <a:r>
              <a:rPr lang="en-US" b="1" dirty="0" err="1" smtClean="0"/>
              <a:t>w</a:t>
            </a:r>
            <a:r>
              <a:rPr lang="en-US" b="1" dirty="0" smtClean="0"/>
              <a:t> $s1, 100($s2)</a:t>
            </a:r>
          </a:p>
          <a:p>
            <a:endParaRPr lang="en-US" b="1" dirty="0"/>
          </a:p>
          <a:p>
            <a:r>
              <a:rPr lang="en-US" b="1" dirty="0" err="1" smtClean="0"/>
              <a:t>sw</a:t>
            </a:r>
            <a:r>
              <a:rPr lang="en-US" b="1" dirty="0" smtClean="0"/>
              <a:t> </a:t>
            </a:r>
            <a:r>
              <a:rPr lang="en-US" b="1" dirty="0"/>
              <a:t>$s1, 100($s2</a:t>
            </a:r>
            <a:r>
              <a:rPr lang="en-US" b="1" dirty="0" smtClean="0"/>
              <a:t>)</a:t>
            </a:r>
            <a:endParaRPr lang="en-US" b="1" dirty="0"/>
          </a:p>
        </p:txBody>
      </p:sp>
      <p:sp>
        <p:nvSpPr>
          <p:cNvPr id="16" name="Right Arrow 15"/>
          <p:cNvSpPr/>
          <p:nvPr/>
        </p:nvSpPr>
        <p:spPr>
          <a:xfrm>
            <a:off x="1900052" y="5003937"/>
            <a:ext cx="1930383" cy="33509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900052" y="5575431"/>
            <a:ext cx="1930383" cy="33509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1389413" y="2980706"/>
            <a:ext cx="3740727" cy="184067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56680" y="3250033"/>
            <a:ext cx="3161807" cy="23425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35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Load Instruction</a:t>
            </a:r>
            <a:endParaRPr lang="en-US" dirty="0"/>
          </a:p>
        </p:txBody>
      </p:sp>
      <p:sp>
        <p:nvSpPr>
          <p:cNvPr id="8" name="Content Placeholder 2"/>
          <p:cNvSpPr>
            <a:spLocks noGrp="1"/>
          </p:cNvSpPr>
          <p:nvPr>
            <p:ph idx="1"/>
          </p:nvPr>
        </p:nvSpPr>
        <p:spPr>
          <a:xfrm>
            <a:off x="0" y="3364856"/>
            <a:ext cx="2825087" cy="1371600"/>
          </a:xfrm>
        </p:spPr>
        <p:txBody>
          <a:bodyPr/>
          <a:lstStyle/>
          <a:p>
            <a:pPr marL="0" indent="0">
              <a:buNone/>
            </a:pPr>
            <a:r>
              <a:rPr lang="en-US" dirty="0" smtClean="0"/>
              <a:t>For Example:</a:t>
            </a:r>
          </a:p>
          <a:p>
            <a:pPr marL="0" indent="0">
              <a:buNone/>
            </a:pPr>
            <a:r>
              <a:rPr lang="en-US" dirty="0" err="1" smtClean="0"/>
              <a:t>lw</a:t>
            </a:r>
            <a:r>
              <a:rPr lang="en-US" dirty="0" smtClean="0"/>
              <a:t> </a:t>
            </a:r>
            <a:r>
              <a:rPr lang="en-US" dirty="0"/>
              <a:t>$s1, 100($s2)</a:t>
            </a:r>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35625" y="5882000"/>
            <a:ext cx="6455391" cy="857250"/>
          </a:xfrm>
          <a:prstGeom prst="rect">
            <a:avLst/>
          </a:prstGeom>
        </p:spPr>
      </p:pic>
      <p:sp>
        <p:nvSpPr>
          <p:cNvPr id="6" name="Oval 5"/>
          <p:cNvSpPr/>
          <p:nvPr/>
        </p:nvSpPr>
        <p:spPr>
          <a:xfrm>
            <a:off x="7533562" y="3512592"/>
            <a:ext cx="1569495" cy="56297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2647666" y="3638494"/>
            <a:ext cx="3807725" cy="25246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57378"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3" name="TextBox 12"/>
          <p:cNvSpPr txBox="1"/>
          <p:nvPr/>
        </p:nvSpPr>
        <p:spPr>
          <a:xfrm>
            <a:off x="2015879"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4" name="TextBox 13"/>
          <p:cNvSpPr txBox="1"/>
          <p:nvPr/>
        </p:nvSpPr>
        <p:spPr>
          <a:xfrm>
            <a:off x="2931119" y="64635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5" name="TextBox 14"/>
          <p:cNvSpPr txBox="1"/>
          <p:nvPr/>
        </p:nvSpPr>
        <p:spPr>
          <a:xfrm>
            <a:off x="3835797" y="6463520"/>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6" name="TextBox 15"/>
          <p:cNvSpPr txBox="1"/>
          <p:nvPr/>
        </p:nvSpPr>
        <p:spPr>
          <a:xfrm>
            <a:off x="6543381" y="3270049"/>
            <a:ext cx="418704" cy="369332"/>
          </a:xfrm>
          <a:prstGeom prst="rect">
            <a:avLst/>
          </a:prstGeom>
          <a:noFill/>
          <a:ln>
            <a:noFill/>
          </a:ln>
        </p:spPr>
        <p:txBody>
          <a:bodyPr wrap="none" rtlCol="0">
            <a:spAutoFit/>
          </a:bodyPr>
          <a:lstStyle/>
          <a:p>
            <a:r>
              <a:rPr lang="en-US" b="1" dirty="0" smtClean="0">
                <a:solidFill>
                  <a:srgbClr val="C00000"/>
                </a:solidFill>
              </a:rPr>
              <a:t>18</a:t>
            </a:r>
            <a:endParaRPr lang="en-US" b="1" dirty="0">
              <a:solidFill>
                <a:srgbClr val="C00000"/>
              </a:solidFill>
            </a:endParaRPr>
          </a:p>
        </p:txBody>
      </p:sp>
    </p:spTree>
    <p:extLst>
      <p:ext uri="{BB962C8B-B14F-4D97-AF65-F5344CB8AC3E}">
        <p14:creationId xmlns:p14="http://schemas.microsoft.com/office/powerpoint/2010/main" val="4061416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Load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05750"/>
            <a:ext cx="6455391" cy="857250"/>
          </a:xfrm>
          <a:prstGeom prst="rect">
            <a:avLst/>
          </a:prstGeom>
        </p:spPr>
      </p:pic>
      <p:sp>
        <p:nvSpPr>
          <p:cNvPr id="6" name="Oval 5"/>
          <p:cNvSpPr/>
          <p:nvPr/>
        </p:nvSpPr>
        <p:spPr>
          <a:xfrm>
            <a:off x="6755639" y="5165678"/>
            <a:ext cx="1705973" cy="100727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424646" y="5650173"/>
            <a:ext cx="865886" cy="52277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011236" y="4002824"/>
            <a:ext cx="1477248" cy="100727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33062" y="281143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4981012"/>
            <a:ext cx="1188852" cy="369332"/>
          </a:xfrm>
          <a:prstGeom prst="rect">
            <a:avLst/>
          </a:prstGeom>
          <a:noFill/>
        </p:spPr>
        <p:txBody>
          <a:bodyPr wrap="none" rtlCol="0">
            <a:spAutoFit/>
          </a:bodyPr>
          <a:lstStyle/>
          <a:p>
            <a:r>
              <a:rPr lang="en-US" b="1" dirty="0" err="1" smtClean="0">
                <a:solidFill>
                  <a:schemeClr val="accent4"/>
                </a:solidFill>
              </a:rPr>
              <a:t>ALUSrc</a:t>
            </a:r>
            <a:r>
              <a:rPr lang="en-US" b="1" dirty="0" smtClean="0">
                <a:solidFill>
                  <a:schemeClr val="accent4"/>
                </a:solidFill>
              </a:rPr>
              <a:t> = 1</a:t>
            </a:r>
            <a:endParaRPr lang="en-US" b="1" dirty="0">
              <a:solidFill>
                <a:schemeClr val="accent4"/>
              </a:solidFill>
            </a:endParaRPr>
          </a:p>
        </p:txBody>
      </p:sp>
      <p:sp>
        <p:nvSpPr>
          <p:cNvPr id="15" name="TextBox 14"/>
          <p:cNvSpPr txBox="1"/>
          <p:nvPr/>
        </p:nvSpPr>
        <p:spPr>
          <a:xfrm>
            <a:off x="1157378"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6" name="TextBox 15"/>
          <p:cNvSpPr txBox="1"/>
          <p:nvPr/>
        </p:nvSpPr>
        <p:spPr>
          <a:xfrm>
            <a:off x="2015879"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7" name="TextBox 16"/>
          <p:cNvSpPr txBox="1"/>
          <p:nvPr/>
        </p:nvSpPr>
        <p:spPr>
          <a:xfrm>
            <a:off x="2931119" y="64635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8" name="TextBox 17"/>
          <p:cNvSpPr txBox="1"/>
          <p:nvPr/>
        </p:nvSpPr>
        <p:spPr>
          <a:xfrm>
            <a:off x="3835797" y="6463520"/>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9" name="Content Placeholder 2"/>
          <p:cNvSpPr txBox="1">
            <a:spLocks/>
          </p:cNvSpPr>
          <p:nvPr/>
        </p:nvSpPr>
        <p:spPr>
          <a:xfrm>
            <a:off x="0" y="3364856"/>
            <a:ext cx="2825087"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For Example:</a:t>
            </a:r>
          </a:p>
          <a:p>
            <a:pPr marL="0" indent="0">
              <a:buFont typeface="Arial" panose="020B0604020202020204" pitchFamily="34" charset="0"/>
              <a:buNone/>
            </a:pPr>
            <a:r>
              <a:rPr lang="en-US" smtClean="0"/>
              <a:t>lw $s1, 100($s2)</a:t>
            </a:r>
            <a:endParaRPr lang="en-US" dirty="0"/>
          </a:p>
        </p:txBody>
      </p:sp>
      <p:sp>
        <p:nvSpPr>
          <p:cNvPr id="20" name="TextBox 19"/>
          <p:cNvSpPr txBox="1"/>
          <p:nvPr/>
        </p:nvSpPr>
        <p:spPr>
          <a:xfrm>
            <a:off x="5699705" y="5156288"/>
            <a:ext cx="535724" cy="369332"/>
          </a:xfrm>
          <a:prstGeom prst="rect">
            <a:avLst/>
          </a:prstGeom>
          <a:noFill/>
          <a:ln>
            <a:noFill/>
          </a:ln>
        </p:spPr>
        <p:txBody>
          <a:bodyPr wrap="none" rtlCol="0">
            <a:spAutoFit/>
          </a:bodyPr>
          <a:lstStyle/>
          <a:p>
            <a:r>
              <a:rPr lang="en-US" b="1" dirty="0" smtClean="0">
                <a:solidFill>
                  <a:srgbClr val="C00000"/>
                </a:solidFill>
              </a:rPr>
              <a:t>100</a:t>
            </a:r>
            <a:endParaRPr lang="en-US" b="1" dirty="0">
              <a:solidFill>
                <a:srgbClr val="C00000"/>
              </a:solidFill>
            </a:endParaRPr>
          </a:p>
        </p:txBody>
      </p:sp>
      <p:sp>
        <p:nvSpPr>
          <p:cNvPr id="21" name="TextBox 20"/>
          <p:cNvSpPr txBox="1"/>
          <p:nvPr/>
        </p:nvSpPr>
        <p:spPr>
          <a:xfrm rot="5400000">
            <a:off x="8243348" y="3307868"/>
            <a:ext cx="1229698"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ALUSrc</a:t>
            </a:r>
            <a:r>
              <a:rPr lang="en-US" b="1" dirty="0" smtClean="0">
                <a:solidFill>
                  <a:schemeClr val="accent4"/>
                </a:solidFill>
              </a:rPr>
              <a:t> = 1</a:t>
            </a:r>
          </a:p>
        </p:txBody>
      </p:sp>
    </p:spTree>
    <p:extLst>
      <p:ext uri="{BB962C8B-B14F-4D97-AF65-F5344CB8AC3E}">
        <p14:creationId xmlns:p14="http://schemas.microsoft.com/office/powerpoint/2010/main" val="35259339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Load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6000750"/>
            <a:ext cx="6455391" cy="857250"/>
          </a:xfrm>
          <a:prstGeom prst="rect">
            <a:avLst/>
          </a:prstGeom>
        </p:spPr>
      </p:pic>
      <p:sp>
        <p:nvSpPr>
          <p:cNvPr id="6" name="Oval 5"/>
          <p:cNvSpPr/>
          <p:nvPr/>
        </p:nvSpPr>
        <p:spPr>
          <a:xfrm>
            <a:off x="9389660" y="3976243"/>
            <a:ext cx="1201003" cy="78682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57378"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2" name="TextBox 11"/>
          <p:cNvSpPr txBox="1"/>
          <p:nvPr/>
        </p:nvSpPr>
        <p:spPr>
          <a:xfrm>
            <a:off x="2015879"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2931119" y="64635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3835797" y="6463520"/>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Content Placeholder 2"/>
          <p:cNvSpPr>
            <a:spLocks noGrp="1"/>
          </p:cNvSpPr>
          <p:nvPr>
            <p:ph idx="1"/>
          </p:nvPr>
        </p:nvSpPr>
        <p:spPr>
          <a:xfrm>
            <a:off x="0" y="3364856"/>
            <a:ext cx="2825087" cy="1371600"/>
          </a:xfrm>
        </p:spPr>
        <p:txBody>
          <a:bodyPr/>
          <a:lstStyle/>
          <a:p>
            <a:pPr marL="0" indent="0">
              <a:buNone/>
            </a:pPr>
            <a:r>
              <a:rPr lang="en-US" dirty="0" smtClean="0"/>
              <a:t>For Example:</a:t>
            </a:r>
          </a:p>
          <a:p>
            <a:pPr marL="0" indent="0">
              <a:buNone/>
            </a:pPr>
            <a:r>
              <a:rPr lang="en-US" dirty="0" err="1" smtClean="0"/>
              <a:t>lw</a:t>
            </a:r>
            <a:r>
              <a:rPr lang="en-US" dirty="0" smtClean="0"/>
              <a:t> </a:t>
            </a:r>
            <a:r>
              <a:rPr lang="en-US" dirty="0"/>
              <a:t>$s1, 100($s2)</a:t>
            </a:r>
          </a:p>
        </p:txBody>
      </p:sp>
    </p:spTree>
    <p:extLst>
      <p:ext uri="{BB962C8B-B14F-4D97-AF65-F5344CB8AC3E}">
        <p14:creationId xmlns:p14="http://schemas.microsoft.com/office/powerpoint/2010/main" val="531627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a:t>
            </a:r>
            <a:r>
              <a:rPr lang="en-US" dirty="0" smtClean="0"/>
              <a:t>Architecture - Registers</a:t>
            </a:r>
            <a:endParaRPr lang="en-US" dirty="0"/>
          </a:p>
        </p:txBody>
      </p:sp>
      <p:sp>
        <p:nvSpPr>
          <p:cNvPr id="3" name="Content Placeholder 2"/>
          <p:cNvSpPr>
            <a:spLocks noGrp="1"/>
          </p:cNvSpPr>
          <p:nvPr>
            <p:ph idx="1"/>
          </p:nvPr>
        </p:nvSpPr>
        <p:spPr/>
        <p:txBody>
          <a:bodyPr/>
          <a:lstStyle/>
          <a:p>
            <a:r>
              <a:rPr lang="en-US" dirty="0" smtClean="0"/>
              <a:t>MIPS </a:t>
            </a:r>
            <a:r>
              <a:rPr lang="en-US" dirty="0"/>
              <a:t>CPU contains </a:t>
            </a:r>
            <a:r>
              <a:rPr lang="en-US" b="1" dirty="0"/>
              <a:t>32 general-purpose</a:t>
            </a:r>
            <a:r>
              <a:rPr lang="en-US" dirty="0"/>
              <a:t> registers that are numbered 0–31. </a:t>
            </a:r>
            <a:endParaRPr lang="en-US" dirty="0" smtClean="0"/>
          </a:p>
          <a:p>
            <a:r>
              <a:rPr lang="en-US" dirty="0" smtClean="0"/>
              <a:t>The </a:t>
            </a:r>
            <a:r>
              <a:rPr lang="en-US" dirty="0"/>
              <a:t>size of a register in the MIPS architecture is </a:t>
            </a:r>
            <a:r>
              <a:rPr lang="en-US" b="1" dirty="0"/>
              <a:t>32 bits (word</a:t>
            </a:r>
            <a:r>
              <a:rPr lang="en-US" b="1" dirty="0" smtClean="0"/>
              <a:t>)</a:t>
            </a:r>
            <a:endParaRPr lang="en-US" b="1" dirty="0"/>
          </a:p>
        </p:txBody>
      </p:sp>
    </p:spTree>
    <p:extLst>
      <p:ext uri="{BB962C8B-B14F-4D97-AF65-F5344CB8AC3E}">
        <p14:creationId xmlns:p14="http://schemas.microsoft.com/office/powerpoint/2010/main" val="1905271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Load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05750"/>
            <a:ext cx="6455391" cy="857250"/>
          </a:xfrm>
          <a:prstGeom prst="rect">
            <a:avLst/>
          </a:prstGeom>
        </p:spPr>
      </p:pic>
      <p:sp>
        <p:nvSpPr>
          <p:cNvPr id="6" name="Oval 5"/>
          <p:cNvSpPr/>
          <p:nvPr/>
        </p:nvSpPr>
        <p:spPr>
          <a:xfrm>
            <a:off x="10413242" y="3948947"/>
            <a:ext cx="1201003" cy="78682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57378"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2" name="TextBox 11"/>
          <p:cNvSpPr txBox="1"/>
          <p:nvPr/>
        </p:nvSpPr>
        <p:spPr>
          <a:xfrm>
            <a:off x="2015879"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3" name="TextBox 12"/>
          <p:cNvSpPr txBox="1"/>
          <p:nvPr/>
        </p:nvSpPr>
        <p:spPr>
          <a:xfrm>
            <a:off x="2931119" y="64635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3835797" y="6463520"/>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Content Placeholder 2"/>
          <p:cNvSpPr>
            <a:spLocks noGrp="1"/>
          </p:cNvSpPr>
          <p:nvPr>
            <p:ph idx="1"/>
          </p:nvPr>
        </p:nvSpPr>
        <p:spPr>
          <a:xfrm>
            <a:off x="0" y="3364856"/>
            <a:ext cx="2825087" cy="1371600"/>
          </a:xfrm>
        </p:spPr>
        <p:txBody>
          <a:bodyPr/>
          <a:lstStyle/>
          <a:p>
            <a:pPr marL="0" indent="0">
              <a:buNone/>
            </a:pPr>
            <a:r>
              <a:rPr lang="en-US" dirty="0" smtClean="0"/>
              <a:t>For Example:</a:t>
            </a:r>
          </a:p>
          <a:p>
            <a:pPr marL="0" indent="0">
              <a:buNone/>
            </a:pPr>
            <a:r>
              <a:rPr lang="en-US" dirty="0" err="1" smtClean="0"/>
              <a:t>lw</a:t>
            </a:r>
            <a:r>
              <a:rPr lang="en-US" dirty="0" smtClean="0"/>
              <a:t> </a:t>
            </a:r>
            <a:r>
              <a:rPr lang="en-US" dirty="0"/>
              <a:t>$s1, 100($s2)</a:t>
            </a:r>
          </a:p>
        </p:txBody>
      </p:sp>
      <p:sp>
        <p:nvSpPr>
          <p:cNvPr id="16" name="Rectangle 15"/>
          <p:cNvSpPr/>
          <p:nvPr/>
        </p:nvSpPr>
        <p:spPr>
          <a:xfrm>
            <a:off x="7047362" y="206848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191750" y="5804057"/>
            <a:ext cx="1510757"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MemRead</a:t>
            </a:r>
            <a:r>
              <a:rPr lang="en-US" b="1" dirty="0" smtClean="0">
                <a:solidFill>
                  <a:schemeClr val="accent4"/>
                </a:solidFill>
              </a:rPr>
              <a:t> = 1</a:t>
            </a:r>
          </a:p>
        </p:txBody>
      </p:sp>
    </p:spTree>
    <p:extLst>
      <p:ext uri="{BB962C8B-B14F-4D97-AF65-F5344CB8AC3E}">
        <p14:creationId xmlns:p14="http://schemas.microsoft.com/office/powerpoint/2010/main" val="28741173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Load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893874"/>
            <a:ext cx="6455391" cy="857250"/>
          </a:xfrm>
          <a:prstGeom prst="rect">
            <a:avLst/>
          </a:prstGeom>
        </p:spPr>
      </p:pic>
      <p:sp>
        <p:nvSpPr>
          <p:cNvPr id="6" name="Oval 5"/>
          <p:cNvSpPr/>
          <p:nvPr/>
        </p:nvSpPr>
        <p:spPr>
          <a:xfrm>
            <a:off x="11273050" y="4064953"/>
            <a:ext cx="668741" cy="110072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46710" y="2251880"/>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4981012"/>
            <a:ext cx="1577932" cy="369332"/>
          </a:xfrm>
          <a:prstGeom prst="rect">
            <a:avLst/>
          </a:prstGeom>
          <a:noFill/>
        </p:spPr>
        <p:txBody>
          <a:bodyPr wrap="none" rtlCol="0">
            <a:spAutoFit/>
          </a:bodyPr>
          <a:lstStyle/>
          <a:p>
            <a:r>
              <a:rPr lang="en-US" b="1" dirty="0" err="1" smtClean="0">
                <a:solidFill>
                  <a:schemeClr val="accent4"/>
                </a:solidFill>
              </a:rPr>
              <a:t>MemtoReg</a:t>
            </a:r>
            <a:r>
              <a:rPr lang="en-US" b="1" dirty="0" smtClean="0">
                <a:solidFill>
                  <a:schemeClr val="accent4"/>
                </a:solidFill>
              </a:rPr>
              <a:t> = 1</a:t>
            </a:r>
            <a:endParaRPr lang="en-US" b="1" dirty="0">
              <a:solidFill>
                <a:schemeClr val="accent4"/>
              </a:solidFill>
            </a:endParaRPr>
          </a:p>
        </p:txBody>
      </p:sp>
      <p:sp>
        <p:nvSpPr>
          <p:cNvPr id="12" name="TextBox 11"/>
          <p:cNvSpPr txBox="1"/>
          <p:nvPr/>
        </p:nvSpPr>
        <p:spPr>
          <a:xfrm>
            <a:off x="1157378"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3" name="TextBox 12"/>
          <p:cNvSpPr txBox="1"/>
          <p:nvPr/>
        </p:nvSpPr>
        <p:spPr>
          <a:xfrm>
            <a:off x="2015879"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4" name="TextBox 13"/>
          <p:cNvSpPr txBox="1"/>
          <p:nvPr/>
        </p:nvSpPr>
        <p:spPr>
          <a:xfrm>
            <a:off x="2931119" y="64635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5" name="TextBox 14"/>
          <p:cNvSpPr txBox="1"/>
          <p:nvPr/>
        </p:nvSpPr>
        <p:spPr>
          <a:xfrm>
            <a:off x="3835797" y="6463520"/>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6" name="Content Placeholder 2"/>
          <p:cNvSpPr>
            <a:spLocks noGrp="1"/>
          </p:cNvSpPr>
          <p:nvPr>
            <p:ph idx="1"/>
          </p:nvPr>
        </p:nvSpPr>
        <p:spPr>
          <a:xfrm>
            <a:off x="0" y="3364856"/>
            <a:ext cx="2825087" cy="1371600"/>
          </a:xfrm>
        </p:spPr>
        <p:txBody>
          <a:bodyPr/>
          <a:lstStyle/>
          <a:p>
            <a:pPr marL="0" indent="0">
              <a:buNone/>
            </a:pPr>
            <a:r>
              <a:rPr lang="en-US" dirty="0" smtClean="0"/>
              <a:t>For Example:</a:t>
            </a:r>
          </a:p>
          <a:p>
            <a:pPr marL="0" indent="0">
              <a:buNone/>
            </a:pPr>
            <a:r>
              <a:rPr lang="en-US" dirty="0" err="1" smtClean="0"/>
              <a:t>lw</a:t>
            </a:r>
            <a:r>
              <a:rPr lang="en-US" dirty="0" smtClean="0"/>
              <a:t> </a:t>
            </a:r>
            <a:r>
              <a:rPr lang="en-US" dirty="0"/>
              <a:t>$s1, 100($s2)</a:t>
            </a:r>
          </a:p>
        </p:txBody>
      </p:sp>
      <p:sp>
        <p:nvSpPr>
          <p:cNvPr id="17" name="TextBox 16"/>
          <p:cNvSpPr txBox="1"/>
          <p:nvPr/>
        </p:nvSpPr>
        <p:spPr>
          <a:xfrm rot="5400000">
            <a:off x="10916309" y="3113191"/>
            <a:ext cx="1600636"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MemtoReg</a:t>
            </a:r>
            <a:r>
              <a:rPr lang="en-US" b="1" dirty="0" smtClean="0">
                <a:solidFill>
                  <a:schemeClr val="accent4"/>
                </a:solidFill>
              </a:rPr>
              <a:t> = 1</a:t>
            </a:r>
          </a:p>
        </p:txBody>
      </p:sp>
    </p:spTree>
    <p:extLst>
      <p:ext uri="{BB962C8B-B14F-4D97-AF65-F5344CB8AC3E}">
        <p14:creationId xmlns:p14="http://schemas.microsoft.com/office/powerpoint/2010/main" val="16526241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Load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893873"/>
            <a:ext cx="6455391" cy="857250"/>
          </a:xfrm>
          <a:prstGeom prst="rect">
            <a:avLst/>
          </a:prstGeom>
        </p:spPr>
      </p:pic>
      <p:sp>
        <p:nvSpPr>
          <p:cNvPr id="6" name="Oval 5"/>
          <p:cNvSpPr/>
          <p:nvPr/>
        </p:nvSpPr>
        <p:spPr>
          <a:xfrm>
            <a:off x="6707875" y="4724499"/>
            <a:ext cx="839339" cy="36569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232" y="1671851"/>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0" y="4981012"/>
            <a:ext cx="1213602" cy="369332"/>
          </a:xfrm>
          <a:prstGeom prst="rect">
            <a:avLst/>
          </a:prstGeom>
          <a:noFill/>
        </p:spPr>
        <p:txBody>
          <a:bodyPr wrap="none" rtlCol="0">
            <a:spAutoFit/>
          </a:bodyPr>
          <a:lstStyle/>
          <a:p>
            <a:r>
              <a:rPr lang="en-US" b="1" dirty="0" err="1" smtClean="0">
                <a:solidFill>
                  <a:schemeClr val="accent4"/>
                </a:solidFill>
              </a:rPr>
              <a:t>RegDet</a:t>
            </a:r>
            <a:r>
              <a:rPr lang="en-US" b="1" dirty="0" smtClean="0">
                <a:solidFill>
                  <a:schemeClr val="accent4"/>
                </a:solidFill>
              </a:rPr>
              <a:t> = 0</a:t>
            </a:r>
            <a:endParaRPr lang="en-US" b="1" dirty="0">
              <a:solidFill>
                <a:schemeClr val="accent4"/>
              </a:solidFill>
            </a:endParaRPr>
          </a:p>
        </p:txBody>
      </p:sp>
      <p:cxnSp>
        <p:nvCxnSpPr>
          <p:cNvPr id="12" name="Straight Arrow Connector 11"/>
          <p:cNvCxnSpPr/>
          <p:nvPr/>
        </p:nvCxnSpPr>
        <p:spPr>
          <a:xfrm flipV="1">
            <a:off x="3084394" y="4094328"/>
            <a:ext cx="2975212" cy="207446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57378"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35</a:t>
            </a:r>
            <a:endParaRPr lang="en-US" b="1" dirty="0">
              <a:solidFill>
                <a:srgbClr val="C00000"/>
              </a:solidFill>
            </a:endParaRPr>
          </a:p>
        </p:txBody>
      </p:sp>
      <p:sp>
        <p:nvSpPr>
          <p:cNvPr id="14" name="TextBox 13"/>
          <p:cNvSpPr txBox="1"/>
          <p:nvPr/>
        </p:nvSpPr>
        <p:spPr>
          <a:xfrm>
            <a:off x="2015879" y="6447481"/>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5" name="TextBox 14"/>
          <p:cNvSpPr txBox="1"/>
          <p:nvPr/>
        </p:nvSpPr>
        <p:spPr>
          <a:xfrm>
            <a:off x="2931119" y="6463520"/>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3835797" y="6463520"/>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7" name="Content Placeholder 2"/>
          <p:cNvSpPr>
            <a:spLocks noGrp="1"/>
          </p:cNvSpPr>
          <p:nvPr>
            <p:ph idx="1"/>
          </p:nvPr>
        </p:nvSpPr>
        <p:spPr>
          <a:xfrm>
            <a:off x="0" y="3364856"/>
            <a:ext cx="2825087" cy="1371600"/>
          </a:xfrm>
        </p:spPr>
        <p:txBody>
          <a:bodyPr/>
          <a:lstStyle/>
          <a:p>
            <a:pPr marL="0" indent="0">
              <a:buNone/>
            </a:pPr>
            <a:r>
              <a:rPr lang="en-US" dirty="0" smtClean="0"/>
              <a:t>For Example:</a:t>
            </a:r>
          </a:p>
          <a:p>
            <a:pPr marL="0" indent="0">
              <a:buNone/>
            </a:pPr>
            <a:r>
              <a:rPr lang="en-US" dirty="0" err="1" smtClean="0"/>
              <a:t>lw</a:t>
            </a:r>
            <a:r>
              <a:rPr lang="en-US" dirty="0" smtClean="0"/>
              <a:t> </a:t>
            </a:r>
            <a:r>
              <a:rPr lang="en-US" dirty="0"/>
              <a:t>$s1, 100($s2)</a:t>
            </a:r>
          </a:p>
        </p:txBody>
      </p:sp>
      <p:sp>
        <p:nvSpPr>
          <p:cNvPr id="18" name="TextBox 17"/>
          <p:cNvSpPr txBox="1"/>
          <p:nvPr/>
        </p:nvSpPr>
        <p:spPr>
          <a:xfrm>
            <a:off x="6142934" y="3921537"/>
            <a:ext cx="418704" cy="369332"/>
          </a:xfrm>
          <a:prstGeom prst="rect">
            <a:avLst/>
          </a:prstGeom>
          <a:noFill/>
          <a:ln>
            <a:no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9" name="TextBox 18"/>
          <p:cNvSpPr txBox="1"/>
          <p:nvPr/>
        </p:nvSpPr>
        <p:spPr>
          <a:xfrm rot="5400000">
            <a:off x="4395776" y="2263311"/>
            <a:ext cx="1333396" cy="369332"/>
          </a:xfrm>
          <a:prstGeom prst="rect">
            <a:avLst/>
          </a:prstGeom>
          <a:noFill/>
          <a:ln w="38100">
            <a:solidFill>
              <a:srgbClr val="C00000"/>
            </a:solidFill>
          </a:ln>
        </p:spPr>
        <p:txBody>
          <a:bodyPr wrap="square" rtlCol="0">
            <a:spAutoFit/>
          </a:bodyPr>
          <a:lstStyle/>
          <a:p>
            <a:r>
              <a:rPr lang="en-US" b="1" dirty="0" err="1">
                <a:solidFill>
                  <a:schemeClr val="accent4"/>
                </a:solidFill>
              </a:rPr>
              <a:t>RegDest</a:t>
            </a:r>
            <a:r>
              <a:rPr lang="en-US" b="1" dirty="0">
                <a:solidFill>
                  <a:schemeClr val="accent4"/>
                </a:solidFill>
              </a:rPr>
              <a:t> = </a:t>
            </a:r>
            <a:r>
              <a:rPr lang="en-US" b="1" dirty="0" smtClean="0">
                <a:solidFill>
                  <a:schemeClr val="accent4"/>
                </a:solidFill>
              </a:rPr>
              <a:t>0</a:t>
            </a:r>
            <a:endParaRPr lang="en-US" b="1" dirty="0">
              <a:solidFill>
                <a:schemeClr val="accent4"/>
              </a:solidFill>
            </a:endParaRPr>
          </a:p>
        </p:txBody>
      </p:sp>
    </p:spTree>
    <p:extLst>
      <p:ext uri="{BB962C8B-B14F-4D97-AF65-F5344CB8AC3E}">
        <p14:creationId xmlns:p14="http://schemas.microsoft.com/office/powerpoint/2010/main" val="33388459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7104"/>
          </a:xfrm>
        </p:spPr>
        <p:txBody>
          <a:bodyPr/>
          <a:lstStyle/>
          <a:p>
            <a:r>
              <a:rPr lang="en-US" dirty="0" smtClean="0"/>
              <a:t>Store Instructions Format</a:t>
            </a:r>
            <a:endParaRPr lang="en-US" dirty="0"/>
          </a:p>
        </p:txBody>
      </p:sp>
      <p:pic>
        <p:nvPicPr>
          <p:cNvPr id="4" name="Content Placeholder 3"/>
          <p:cNvPicPr>
            <a:picLocks noGrp="1" noChangeAspect="1"/>
          </p:cNvPicPr>
          <p:nvPr>
            <p:ph idx="1"/>
          </p:nvPr>
        </p:nvPicPr>
        <p:blipFill>
          <a:blip r:embed="rId3"/>
          <a:stretch>
            <a:fillRect/>
          </a:stretch>
        </p:blipFill>
        <p:spPr>
          <a:xfrm>
            <a:off x="309105" y="1478231"/>
            <a:ext cx="11573789" cy="2926080"/>
          </a:xfrm>
          <a:prstGeom prst="rect">
            <a:avLst/>
          </a:prstGeom>
        </p:spPr>
      </p:pic>
      <p:pic>
        <p:nvPicPr>
          <p:cNvPr id="5" name="Picture 4"/>
          <p:cNvPicPr>
            <a:picLocks noChangeAspect="1"/>
          </p:cNvPicPr>
          <p:nvPr/>
        </p:nvPicPr>
        <p:blipFill>
          <a:blip r:embed="rId4"/>
          <a:stretch>
            <a:fillRect/>
          </a:stretch>
        </p:blipFill>
        <p:spPr>
          <a:xfrm>
            <a:off x="2243136" y="5933587"/>
            <a:ext cx="7705725" cy="857250"/>
          </a:xfrm>
          <a:prstGeom prst="rect">
            <a:avLst/>
          </a:prstGeom>
        </p:spPr>
      </p:pic>
      <p:sp>
        <p:nvSpPr>
          <p:cNvPr id="6" name="Rectangle 5"/>
          <p:cNvSpPr/>
          <p:nvPr/>
        </p:nvSpPr>
        <p:spPr>
          <a:xfrm>
            <a:off x="181918" y="3111334"/>
            <a:ext cx="11828159" cy="3006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56928" y="5535064"/>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8" name="TextBox 7"/>
          <p:cNvSpPr txBox="1"/>
          <p:nvPr/>
        </p:nvSpPr>
        <p:spPr>
          <a:xfrm>
            <a:off x="4915429" y="5535064"/>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9" name="TextBox 8"/>
          <p:cNvSpPr txBox="1"/>
          <p:nvPr/>
        </p:nvSpPr>
        <p:spPr>
          <a:xfrm>
            <a:off x="5830669" y="555110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0" name="TextBox 9"/>
          <p:cNvSpPr txBox="1"/>
          <p:nvPr/>
        </p:nvSpPr>
        <p:spPr>
          <a:xfrm>
            <a:off x="6735347" y="5551103"/>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5" name="TextBox 14"/>
          <p:cNvSpPr txBox="1"/>
          <p:nvPr/>
        </p:nvSpPr>
        <p:spPr>
          <a:xfrm>
            <a:off x="200167" y="4414087"/>
            <a:ext cx="2759785" cy="1477328"/>
          </a:xfrm>
          <a:prstGeom prst="rect">
            <a:avLst/>
          </a:prstGeom>
          <a:noFill/>
        </p:spPr>
        <p:txBody>
          <a:bodyPr wrap="square" rtlCol="0">
            <a:spAutoFit/>
          </a:bodyPr>
          <a:lstStyle/>
          <a:p>
            <a:r>
              <a:rPr lang="en-US" dirty="0" smtClean="0"/>
              <a:t>Different Field values for </a:t>
            </a:r>
          </a:p>
          <a:p>
            <a:endParaRPr lang="en-US" dirty="0" smtClean="0"/>
          </a:p>
          <a:p>
            <a:endParaRPr lang="en-US" b="1" dirty="0" smtClean="0"/>
          </a:p>
          <a:p>
            <a:endParaRPr lang="en-US" b="1" dirty="0"/>
          </a:p>
          <a:p>
            <a:r>
              <a:rPr lang="en-US" b="1" dirty="0" err="1" smtClean="0"/>
              <a:t>sw</a:t>
            </a:r>
            <a:r>
              <a:rPr lang="en-US" b="1" dirty="0" smtClean="0"/>
              <a:t> </a:t>
            </a:r>
            <a:r>
              <a:rPr lang="en-US" b="1" dirty="0"/>
              <a:t>$s1, 100($s2</a:t>
            </a:r>
            <a:r>
              <a:rPr lang="en-US" b="1" dirty="0" smtClean="0"/>
              <a:t>)</a:t>
            </a:r>
            <a:endParaRPr lang="en-US" b="1" dirty="0"/>
          </a:p>
        </p:txBody>
      </p:sp>
      <p:sp>
        <p:nvSpPr>
          <p:cNvPr id="17" name="Right Arrow 16"/>
          <p:cNvSpPr/>
          <p:nvPr/>
        </p:nvSpPr>
        <p:spPr>
          <a:xfrm>
            <a:off x="1900052" y="5575431"/>
            <a:ext cx="1930383" cy="33509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756680" y="3250033"/>
            <a:ext cx="3161807" cy="23425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789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Store Instruction</a:t>
            </a:r>
            <a:endParaRPr lang="en-US" dirty="0"/>
          </a:p>
        </p:txBody>
      </p:sp>
      <p:sp>
        <p:nvSpPr>
          <p:cNvPr id="8" name="Content Placeholder 2"/>
          <p:cNvSpPr>
            <a:spLocks noGrp="1"/>
          </p:cNvSpPr>
          <p:nvPr>
            <p:ph idx="1"/>
          </p:nvPr>
        </p:nvSpPr>
        <p:spPr>
          <a:xfrm>
            <a:off x="0" y="3259692"/>
            <a:ext cx="3043451" cy="1371600"/>
          </a:xfrm>
        </p:spPr>
        <p:txBody>
          <a:bodyPr/>
          <a:lstStyle/>
          <a:p>
            <a:pPr marL="0" indent="0">
              <a:buNone/>
            </a:pPr>
            <a:r>
              <a:rPr lang="en-US" dirty="0" smtClean="0"/>
              <a:t>For Example:</a:t>
            </a:r>
          </a:p>
          <a:p>
            <a:pPr marL="0" indent="0">
              <a:buNone/>
            </a:pPr>
            <a:r>
              <a:rPr lang="en-US" dirty="0" err="1"/>
              <a:t>sw</a:t>
            </a:r>
            <a:r>
              <a:rPr lang="en-US" dirty="0"/>
              <a:t> $s1, 100($s2)</a:t>
            </a:r>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17625"/>
            <a:ext cx="6455391" cy="857250"/>
          </a:xfrm>
          <a:prstGeom prst="rect">
            <a:avLst/>
          </a:prstGeom>
        </p:spPr>
      </p:pic>
      <p:sp>
        <p:nvSpPr>
          <p:cNvPr id="6" name="Oval 5"/>
          <p:cNvSpPr/>
          <p:nvPr/>
        </p:nvSpPr>
        <p:spPr>
          <a:xfrm>
            <a:off x="7533562" y="3512592"/>
            <a:ext cx="1569495" cy="56297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2647666" y="3638494"/>
            <a:ext cx="3807725" cy="25246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94973"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13" name="TextBox 12"/>
          <p:cNvSpPr txBox="1"/>
          <p:nvPr/>
        </p:nvSpPr>
        <p:spPr>
          <a:xfrm>
            <a:off x="2053474"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4" name="TextBox 13"/>
          <p:cNvSpPr txBox="1"/>
          <p:nvPr/>
        </p:nvSpPr>
        <p:spPr>
          <a:xfrm>
            <a:off x="2968714" y="647737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5" name="TextBox 14"/>
          <p:cNvSpPr txBox="1"/>
          <p:nvPr/>
        </p:nvSpPr>
        <p:spPr>
          <a:xfrm>
            <a:off x="3873392" y="647737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20" name="TextBox 19"/>
          <p:cNvSpPr txBox="1"/>
          <p:nvPr/>
        </p:nvSpPr>
        <p:spPr>
          <a:xfrm>
            <a:off x="6522942" y="3268400"/>
            <a:ext cx="418704" cy="369332"/>
          </a:xfrm>
          <a:prstGeom prst="rect">
            <a:avLst/>
          </a:prstGeom>
          <a:noFill/>
          <a:ln>
            <a:noFill/>
          </a:ln>
        </p:spPr>
        <p:txBody>
          <a:bodyPr wrap="none" rtlCol="0">
            <a:spAutoFit/>
          </a:bodyPr>
          <a:lstStyle/>
          <a:p>
            <a:r>
              <a:rPr lang="en-US" b="1" dirty="0" smtClean="0">
                <a:solidFill>
                  <a:srgbClr val="C00000"/>
                </a:solidFill>
              </a:rPr>
              <a:t>18</a:t>
            </a:r>
            <a:endParaRPr lang="en-US" b="1" dirty="0">
              <a:solidFill>
                <a:srgbClr val="C00000"/>
              </a:solidFill>
            </a:endParaRPr>
          </a:p>
        </p:txBody>
      </p:sp>
    </p:spTree>
    <p:extLst>
      <p:ext uri="{BB962C8B-B14F-4D97-AF65-F5344CB8AC3E}">
        <p14:creationId xmlns:p14="http://schemas.microsoft.com/office/powerpoint/2010/main" val="10259534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Store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05750"/>
            <a:ext cx="6455391" cy="857250"/>
          </a:xfrm>
          <a:prstGeom prst="rect">
            <a:avLst/>
          </a:prstGeom>
        </p:spPr>
      </p:pic>
      <p:sp>
        <p:nvSpPr>
          <p:cNvPr id="6" name="Oval 5"/>
          <p:cNvSpPr/>
          <p:nvPr/>
        </p:nvSpPr>
        <p:spPr>
          <a:xfrm>
            <a:off x="6755639" y="5165678"/>
            <a:ext cx="1705973" cy="100727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424646" y="5650173"/>
            <a:ext cx="865886" cy="52277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011236" y="4002824"/>
            <a:ext cx="1477248" cy="100727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33062" y="2811438"/>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4981012"/>
            <a:ext cx="1188852" cy="369332"/>
          </a:xfrm>
          <a:prstGeom prst="rect">
            <a:avLst/>
          </a:prstGeom>
          <a:noFill/>
        </p:spPr>
        <p:txBody>
          <a:bodyPr wrap="none" rtlCol="0">
            <a:spAutoFit/>
          </a:bodyPr>
          <a:lstStyle/>
          <a:p>
            <a:r>
              <a:rPr lang="en-US" b="1" dirty="0" err="1" smtClean="0">
                <a:solidFill>
                  <a:schemeClr val="accent4"/>
                </a:solidFill>
              </a:rPr>
              <a:t>ALUSrc</a:t>
            </a:r>
            <a:r>
              <a:rPr lang="en-US" b="1" dirty="0" smtClean="0">
                <a:solidFill>
                  <a:schemeClr val="accent4"/>
                </a:solidFill>
              </a:rPr>
              <a:t> = 1</a:t>
            </a:r>
            <a:endParaRPr lang="en-US" b="1" dirty="0">
              <a:solidFill>
                <a:schemeClr val="accent4"/>
              </a:solidFill>
            </a:endParaRPr>
          </a:p>
        </p:txBody>
      </p:sp>
      <p:sp>
        <p:nvSpPr>
          <p:cNvPr id="15" name="Content Placeholder 2"/>
          <p:cNvSpPr>
            <a:spLocks noGrp="1"/>
          </p:cNvSpPr>
          <p:nvPr>
            <p:ph idx="1"/>
          </p:nvPr>
        </p:nvSpPr>
        <p:spPr>
          <a:xfrm>
            <a:off x="0" y="3259692"/>
            <a:ext cx="3043451" cy="1371600"/>
          </a:xfrm>
        </p:spPr>
        <p:txBody>
          <a:bodyPr/>
          <a:lstStyle/>
          <a:p>
            <a:pPr marL="0" indent="0">
              <a:buNone/>
            </a:pPr>
            <a:r>
              <a:rPr lang="en-US" dirty="0" smtClean="0"/>
              <a:t>For Example:</a:t>
            </a:r>
          </a:p>
          <a:p>
            <a:pPr marL="0" indent="0">
              <a:buNone/>
            </a:pPr>
            <a:r>
              <a:rPr lang="en-US" dirty="0" err="1"/>
              <a:t>sw</a:t>
            </a:r>
            <a:r>
              <a:rPr lang="en-US" dirty="0"/>
              <a:t> $s1, 100($s2)</a:t>
            </a:r>
          </a:p>
        </p:txBody>
      </p:sp>
      <p:sp>
        <p:nvSpPr>
          <p:cNvPr id="16" name="TextBox 15"/>
          <p:cNvSpPr txBox="1"/>
          <p:nvPr/>
        </p:nvSpPr>
        <p:spPr>
          <a:xfrm>
            <a:off x="1194973"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17" name="TextBox 16"/>
          <p:cNvSpPr txBox="1"/>
          <p:nvPr/>
        </p:nvSpPr>
        <p:spPr>
          <a:xfrm>
            <a:off x="2053474"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8" name="TextBox 17"/>
          <p:cNvSpPr txBox="1"/>
          <p:nvPr/>
        </p:nvSpPr>
        <p:spPr>
          <a:xfrm>
            <a:off x="2968714" y="647737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9" name="TextBox 18"/>
          <p:cNvSpPr txBox="1"/>
          <p:nvPr/>
        </p:nvSpPr>
        <p:spPr>
          <a:xfrm>
            <a:off x="3873392" y="647737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20" name="TextBox 19"/>
          <p:cNvSpPr txBox="1"/>
          <p:nvPr/>
        </p:nvSpPr>
        <p:spPr>
          <a:xfrm>
            <a:off x="5897598" y="5165678"/>
            <a:ext cx="535724" cy="369332"/>
          </a:xfrm>
          <a:prstGeom prst="rect">
            <a:avLst/>
          </a:prstGeom>
          <a:noFill/>
          <a:ln>
            <a:noFill/>
          </a:ln>
        </p:spPr>
        <p:txBody>
          <a:bodyPr wrap="none" rtlCol="0">
            <a:spAutoFit/>
          </a:bodyPr>
          <a:lstStyle/>
          <a:p>
            <a:r>
              <a:rPr lang="en-US" b="1" dirty="0" smtClean="0">
                <a:solidFill>
                  <a:srgbClr val="C00000"/>
                </a:solidFill>
              </a:rPr>
              <a:t>100</a:t>
            </a:r>
            <a:endParaRPr lang="en-US" b="1" dirty="0">
              <a:solidFill>
                <a:srgbClr val="C00000"/>
              </a:solidFill>
            </a:endParaRPr>
          </a:p>
        </p:txBody>
      </p:sp>
    </p:spTree>
    <p:extLst>
      <p:ext uri="{BB962C8B-B14F-4D97-AF65-F5344CB8AC3E}">
        <p14:creationId xmlns:p14="http://schemas.microsoft.com/office/powerpoint/2010/main" val="13085484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Store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893872"/>
            <a:ext cx="6455391" cy="857250"/>
          </a:xfrm>
          <a:prstGeom prst="rect">
            <a:avLst/>
          </a:prstGeom>
        </p:spPr>
      </p:pic>
      <p:sp>
        <p:nvSpPr>
          <p:cNvPr id="6" name="Oval 5"/>
          <p:cNvSpPr/>
          <p:nvPr/>
        </p:nvSpPr>
        <p:spPr>
          <a:xfrm>
            <a:off x="9389660" y="3976243"/>
            <a:ext cx="1201003" cy="78682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
          </p:nvPr>
        </p:nvSpPr>
        <p:spPr>
          <a:xfrm>
            <a:off x="0" y="3259692"/>
            <a:ext cx="3043451" cy="1371600"/>
          </a:xfrm>
        </p:spPr>
        <p:txBody>
          <a:bodyPr/>
          <a:lstStyle/>
          <a:p>
            <a:pPr marL="0" indent="0">
              <a:buNone/>
            </a:pPr>
            <a:r>
              <a:rPr lang="en-US" dirty="0" smtClean="0"/>
              <a:t>For Example:</a:t>
            </a:r>
          </a:p>
          <a:p>
            <a:pPr marL="0" indent="0">
              <a:buNone/>
            </a:pPr>
            <a:r>
              <a:rPr lang="en-US" dirty="0" err="1"/>
              <a:t>sw</a:t>
            </a:r>
            <a:r>
              <a:rPr lang="en-US" dirty="0"/>
              <a:t> $s1, 100($s2)</a:t>
            </a:r>
          </a:p>
        </p:txBody>
      </p:sp>
      <p:sp>
        <p:nvSpPr>
          <p:cNvPr id="12" name="TextBox 11"/>
          <p:cNvSpPr txBox="1"/>
          <p:nvPr/>
        </p:nvSpPr>
        <p:spPr>
          <a:xfrm>
            <a:off x="1194973"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13" name="TextBox 12"/>
          <p:cNvSpPr txBox="1"/>
          <p:nvPr/>
        </p:nvSpPr>
        <p:spPr>
          <a:xfrm>
            <a:off x="2053474"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4" name="TextBox 13"/>
          <p:cNvSpPr txBox="1"/>
          <p:nvPr/>
        </p:nvSpPr>
        <p:spPr>
          <a:xfrm>
            <a:off x="2968714" y="647737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5" name="TextBox 14"/>
          <p:cNvSpPr txBox="1"/>
          <p:nvPr/>
        </p:nvSpPr>
        <p:spPr>
          <a:xfrm>
            <a:off x="3873392" y="647737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Tree>
    <p:extLst>
      <p:ext uri="{BB962C8B-B14F-4D97-AF65-F5344CB8AC3E}">
        <p14:creationId xmlns:p14="http://schemas.microsoft.com/office/powerpoint/2010/main" val="220195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Store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17625"/>
            <a:ext cx="6455391" cy="857250"/>
          </a:xfrm>
          <a:prstGeom prst="rect">
            <a:avLst/>
          </a:prstGeom>
        </p:spPr>
      </p:pic>
      <p:sp>
        <p:nvSpPr>
          <p:cNvPr id="6" name="Oval 5"/>
          <p:cNvSpPr/>
          <p:nvPr/>
        </p:nvSpPr>
        <p:spPr>
          <a:xfrm>
            <a:off x="9389660" y="3976243"/>
            <a:ext cx="1201003" cy="78682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3393764" y="4057380"/>
            <a:ext cx="3055598" cy="21057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0" y="3259692"/>
            <a:ext cx="3043451" cy="1371600"/>
          </a:xfrm>
        </p:spPr>
        <p:txBody>
          <a:bodyPr/>
          <a:lstStyle/>
          <a:p>
            <a:pPr marL="0" indent="0">
              <a:buNone/>
            </a:pPr>
            <a:r>
              <a:rPr lang="en-US" dirty="0" smtClean="0"/>
              <a:t>For Example:</a:t>
            </a:r>
          </a:p>
          <a:p>
            <a:pPr marL="0" indent="0">
              <a:buNone/>
            </a:pPr>
            <a:r>
              <a:rPr lang="en-US" dirty="0" err="1"/>
              <a:t>sw</a:t>
            </a:r>
            <a:r>
              <a:rPr lang="en-US" dirty="0"/>
              <a:t> $s1, 100($s2)</a:t>
            </a:r>
          </a:p>
        </p:txBody>
      </p:sp>
      <p:sp>
        <p:nvSpPr>
          <p:cNvPr id="14" name="TextBox 13"/>
          <p:cNvSpPr txBox="1"/>
          <p:nvPr/>
        </p:nvSpPr>
        <p:spPr>
          <a:xfrm>
            <a:off x="1194973"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15" name="TextBox 14"/>
          <p:cNvSpPr txBox="1"/>
          <p:nvPr/>
        </p:nvSpPr>
        <p:spPr>
          <a:xfrm>
            <a:off x="2053474"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6" name="TextBox 15"/>
          <p:cNvSpPr txBox="1"/>
          <p:nvPr/>
        </p:nvSpPr>
        <p:spPr>
          <a:xfrm>
            <a:off x="2968714" y="647737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7" name="TextBox 16"/>
          <p:cNvSpPr txBox="1"/>
          <p:nvPr/>
        </p:nvSpPr>
        <p:spPr>
          <a:xfrm>
            <a:off x="3873392" y="647737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8" name="TextBox 17"/>
          <p:cNvSpPr txBox="1"/>
          <p:nvPr/>
        </p:nvSpPr>
        <p:spPr>
          <a:xfrm>
            <a:off x="6546873" y="3688048"/>
            <a:ext cx="418704" cy="369332"/>
          </a:xfrm>
          <a:prstGeom prst="rect">
            <a:avLst/>
          </a:prstGeom>
          <a:noFill/>
          <a:ln>
            <a:noFill/>
          </a:ln>
        </p:spPr>
        <p:txBody>
          <a:bodyPr wrap="none" rtlCol="0">
            <a:spAutoFit/>
          </a:bodyPr>
          <a:lstStyle/>
          <a:p>
            <a:r>
              <a:rPr lang="en-US" b="1" dirty="0" smtClean="0">
                <a:solidFill>
                  <a:srgbClr val="C00000"/>
                </a:solidFill>
              </a:rPr>
              <a:t>17</a:t>
            </a:r>
            <a:endParaRPr lang="en-US" b="1" dirty="0">
              <a:solidFill>
                <a:srgbClr val="C00000"/>
              </a:solidFill>
            </a:endParaRPr>
          </a:p>
        </p:txBody>
      </p:sp>
    </p:spTree>
    <p:extLst>
      <p:ext uri="{BB962C8B-B14F-4D97-AF65-F5344CB8AC3E}">
        <p14:creationId xmlns:p14="http://schemas.microsoft.com/office/powerpoint/2010/main" val="30524256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Store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17625"/>
            <a:ext cx="6455391" cy="857250"/>
          </a:xfrm>
          <a:prstGeom prst="rect">
            <a:avLst/>
          </a:prstGeom>
        </p:spPr>
      </p:pic>
      <p:sp>
        <p:nvSpPr>
          <p:cNvPr id="6" name="Oval 5"/>
          <p:cNvSpPr/>
          <p:nvPr/>
        </p:nvSpPr>
        <p:spPr>
          <a:xfrm>
            <a:off x="9389660" y="3976243"/>
            <a:ext cx="1201003" cy="78682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0" y="3259692"/>
            <a:ext cx="3043451" cy="1371600"/>
          </a:xfrm>
        </p:spPr>
        <p:txBody>
          <a:bodyPr/>
          <a:lstStyle/>
          <a:p>
            <a:pPr marL="0" indent="0">
              <a:buNone/>
            </a:pPr>
            <a:r>
              <a:rPr lang="en-US" dirty="0" smtClean="0"/>
              <a:t>For Example:</a:t>
            </a:r>
          </a:p>
          <a:p>
            <a:pPr marL="0" indent="0">
              <a:buNone/>
            </a:pPr>
            <a:r>
              <a:rPr lang="en-US" dirty="0" err="1"/>
              <a:t>sw</a:t>
            </a:r>
            <a:r>
              <a:rPr lang="en-US" dirty="0"/>
              <a:t> $s1, 100($s2)</a:t>
            </a:r>
          </a:p>
        </p:txBody>
      </p:sp>
      <p:sp>
        <p:nvSpPr>
          <p:cNvPr id="14" name="TextBox 13"/>
          <p:cNvSpPr txBox="1"/>
          <p:nvPr/>
        </p:nvSpPr>
        <p:spPr>
          <a:xfrm>
            <a:off x="1194973"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15" name="TextBox 14"/>
          <p:cNvSpPr txBox="1"/>
          <p:nvPr/>
        </p:nvSpPr>
        <p:spPr>
          <a:xfrm>
            <a:off x="2053474"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6" name="TextBox 15"/>
          <p:cNvSpPr txBox="1"/>
          <p:nvPr/>
        </p:nvSpPr>
        <p:spPr>
          <a:xfrm>
            <a:off x="2968714" y="647737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7" name="TextBox 16"/>
          <p:cNvSpPr txBox="1"/>
          <p:nvPr/>
        </p:nvSpPr>
        <p:spPr>
          <a:xfrm>
            <a:off x="3873392" y="647737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18" name="TextBox 17"/>
          <p:cNvSpPr txBox="1"/>
          <p:nvPr/>
        </p:nvSpPr>
        <p:spPr>
          <a:xfrm>
            <a:off x="6546873" y="3688048"/>
            <a:ext cx="418704" cy="369332"/>
          </a:xfrm>
          <a:prstGeom prst="rect">
            <a:avLst/>
          </a:prstGeom>
          <a:noFill/>
          <a:ln>
            <a:no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9" name="Oval 18"/>
          <p:cNvSpPr/>
          <p:nvPr/>
        </p:nvSpPr>
        <p:spPr>
          <a:xfrm>
            <a:off x="7996821" y="4057380"/>
            <a:ext cx="529662" cy="120338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986454" y="4916384"/>
            <a:ext cx="1802301" cy="5106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206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Store Instruction</a:t>
            </a:r>
            <a:endParaRPr lang="en-US" dirty="0"/>
          </a:p>
        </p:txBody>
      </p:sp>
      <p:pic>
        <p:nvPicPr>
          <p:cNvPr id="9" name="Picture 8"/>
          <p:cNvPicPr>
            <a:picLocks noChangeAspect="1"/>
          </p:cNvPicPr>
          <p:nvPr/>
        </p:nvPicPr>
        <p:blipFill>
          <a:blip r:embed="rId2"/>
          <a:stretch>
            <a:fillRect/>
          </a:stretch>
        </p:blipFill>
        <p:spPr>
          <a:xfrm>
            <a:off x="3503422" y="27296"/>
            <a:ext cx="8558179" cy="6675120"/>
          </a:xfrm>
          <a:prstGeom prst="rect">
            <a:avLst/>
          </a:prstGeom>
        </p:spPr>
      </p:pic>
      <p:pic>
        <p:nvPicPr>
          <p:cNvPr id="10" name="Picture 9"/>
          <p:cNvPicPr>
            <a:picLocks noChangeAspect="1"/>
          </p:cNvPicPr>
          <p:nvPr/>
        </p:nvPicPr>
        <p:blipFill>
          <a:blip r:embed="rId3"/>
          <a:stretch>
            <a:fillRect/>
          </a:stretch>
        </p:blipFill>
        <p:spPr>
          <a:xfrm>
            <a:off x="0" y="5905750"/>
            <a:ext cx="6455391" cy="857250"/>
          </a:xfrm>
          <a:prstGeom prst="rect">
            <a:avLst/>
          </a:prstGeom>
        </p:spPr>
      </p:pic>
      <p:sp>
        <p:nvSpPr>
          <p:cNvPr id="6" name="Oval 5"/>
          <p:cNvSpPr/>
          <p:nvPr/>
        </p:nvSpPr>
        <p:spPr>
          <a:xfrm>
            <a:off x="9389660" y="3976243"/>
            <a:ext cx="1201003" cy="78682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199352" y="4964373"/>
            <a:ext cx="1581617"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960358" y="2620370"/>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4981012"/>
            <a:ext cx="1562159" cy="369332"/>
          </a:xfrm>
          <a:prstGeom prst="rect">
            <a:avLst/>
          </a:prstGeom>
          <a:noFill/>
        </p:spPr>
        <p:txBody>
          <a:bodyPr wrap="none" rtlCol="0">
            <a:spAutoFit/>
          </a:bodyPr>
          <a:lstStyle/>
          <a:p>
            <a:r>
              <a:rPr lang="en-US" b="1" dirty="0" err="1" smtClean="0">
                <a:solidFill>
                  <a:schemeClr val="accent4"/>
                </a:solidFill>
              </a:rPr>
              <a:t>MemWrite</a:t>
            </a:r>
            <a:r>
              <a:rPr lang="en-US" b="1" dirty="0" smtClean="0">
                <a:solidFill>
                  <a:schemeClr val="accent4"/>
                </a:solidFill>
              </a:rPr>
              <a:t> = 1</a:t>
            </a:r>
            <a:endParaRPr lang="en-US" b="1" dirty="0">
              <a:solidFill>
                <a:schemeClr val="accent4"/>
              </a:solidFill>
            </a:endParaRPr>
          </a:p>
        </p:txBody>
      </p:sp>
      <p:sp>
        <p:nvSpPr>
          <p:cNvPr id="16" name="Content Placeholder 2"/>
          <p:cNvSpPr>
            <a:spLocks noGrp="1"/>
          </p:cNvSpPr>
          <p:nvPr>
            <p:ph idx="1"/>
          </p:nvPr>
        </p:nvSpPr>
        <p:spPr>
          <a:xfrm>
            <a:off x="0" y="3259692"/>
            <a:ext cx="3043451" cy="1371600"/>
          </a:xfrm>
        </p:spPr>
        <p:txBody>
          <a:bodyPr/>
          <a:lstStyle/>
          <a:p>
            <a:pPr marL="0" indent="0">
              <a:buNone/>
            </a:pPr>
            <a:r>
              <a:rPr lang="en-US" dirty="0" smtClean="0"/>
              <a:t>For Example:</a:t>
            </a:r>
          </a:p>
          <a:p>
            <a:pPr marL="0" indent="0">
              <a:buNone/>
            </a:pPr>
            <a:r>
              <a:rPr lang="en-US" dirty="0" err="1"/>
              <a:t>sw</a:t>
            </a:r>
            <a:r>
              <a:rPr lang="en-US" dirty="0"/>
              <a:t> $s1, 100($s2)</a:t>
            </a:r>
          </a:p>
        </p:txBody>
      </p:sp>
      <p:sp>
        <p:nvSpPr>
          <p:cNvPr id="17" name="TextBox 16"/>
          <p:cNvSpPr txBox="1"/>
          <p:nvPr/>
        </p:nvSpPr>
        <p:spPr>
          <a:xfrm>
            <a:off x="1194973"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43</a:t>
            </a:r>
            <a:endParaRPr lang="en-US" b="1" dirty="0">
              <a:solidFill>
                <a:srgbClr val="C00000"/>
              </a:solidFill>
            </a:endParaRPr>
          </a:p>
        </p:txBody>
      </p:sp>
      <p:sp>
        <p:nvSpPr>
          <p:cNvPr id="18" name="TextBox 17"/>
          <p:cNvSpPr txBox="1"/>
          <p:nvPr/>
        </p:nvSpPr>
        <p:spPr>
          <a:xfrm>
            <a:off x="2053474" y="6461337"/>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9" name="TextBox 18"/>
          <p:cNvSpPr txBox="1"/>
          <p:nvPr/>
        </p:nvSpPr>
        <p:spPr>
          <a:xfrm>
            <a:off x="2968714" y="6477376"/>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20" name="TextBox 19"/>
          <p:cNvSpPr txBox="1"/>
          <p:nvPr/>
        </p:nvSpPr>
        <p:spPr>
          <a:xfrm>
            <a:off x="3873392" y="6477376"/>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100</a:t>
            </a:r>
            <a:endParaRPr lang="en-US" b="1" dirty="0">
              <a:solidFill>
                <a:srgbClr val="C00000"/>
              </a:solidFill>
            </a:endParaRPr>
          </a:p>
        </p:txBody>
      </p:sp>
      <p:sp>
        <p:nvSpPr>
          <p:cNvPr id="21" name="TextBox 20"/>
          <p:cNvSpPr txBox="1"/>
          <p:nvPr/>
        </p:nvSpPr>
        <p:spPr>
          <a:xfrm rot="5400000">
            <a:off x="10005972" y="3081436"/>
            <a:ext cx="1549994" cy="369332"/>
          </a:xfrm>
          <a:prstGeom prst="rect">
            <a:avLst/>
          </a:prstGeom>
          <a:noFill/>
          <a:ln w="38100">
            <a:solidFill>
              <a:srgbClr val="C00000"/>
            </a:solidFill>
          </a:ln>
        </p:spPr>
        <p:txBody>
          <a:bodyPr wrap="square" rtlCol="0">
            <a:spAutoFit/>
          </a:bodyPr>
          <a:lstStyle/>
          <a:p>
            <a:r>
              <a:rPr lang="en-US" b="1" dirty="0" err="1" smtClean="0">
                <a:solidFill>
                  <a:schemeClr val="accent4"/>
                </a:solidFill>
              </a:rPr>
              <a:t>MemWrite</a:t>
            </a:r>
            <a:r>
              <a:rPr lang="en-US" b="1" dirty="0" smtClean="0">
                <a:solidFill>
                  <a:schemeClr val="accent4"/>
                </a:solidFill>
              </a:rPr>
              <a:t> = 1</a:t>
            </a:r>
          </a:p>
        </p:txBody>
      </p:sp>
    </p:spTree>
    <p:extLst>
      <p:ext uri="{BB962C8B-B14F-4D97-AF65-F5344CB8AC3E}">
        <p14:creationId xmlns:p14="http://schemas.microsoft.com/office/powerpoint/2010/main" val="1280512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73457"/>
          </a:xfrm>
        </p:spPr>
        <p:txBody>
          <a:bodyPr/>
          <a:lstStyle/>
          <a:p>
            <a:r>
              <a:rPr lang="en-US" dirty="0"/>
              <a:t>MIPS </a:t>
            </a:r>
            <a:r>
              <a:rPr lang="en-US" dirty="0" smtClean="0"/>
              <a:t>- Instruction Set</a:t>
            </a:r>
            <a:endParaRPr lang="en-US" dirty="0"/>
          </a:p>
        </p:txBody>
      </p:sp>
      <p:pic>
        <p:nvPicPr>
          <p:cNvPr id="6" name="Content Placeholder 5"/>
          <p:cNvPicPr>
            <a:picLocks noGrp="1" noChangeAspect="1"/>
          </p:cNvPicPr>
          <p:nvPr>
            <p:ph idx="1"/>
          </p:nvPr>
        </p:nvPicPr>
        <p:blipFill>
          <a:blip r:embed="rId3"/>
          <a:stretch>
            <a:fillRect/>
          </a:stretch>
        </p:blipFill>
        <p:spPr>
          <a:xfrm>
            <a:off x="1769958" y="873457"/>
            <a:ext cx="9030008" cy="5852160"/>
          </a:xfrm>
          <a:prstGeom prst="rect">
            <a:avLst/>
          </a:prstGeom>
        </p:spPr>
      </p:pic>
    </p:spTree>
    <p:extLst>
      <p:ext uri="{BB962C8B-B14F-4D97-AF65-F5344CB8AC3E}">
        <p14:creationId xmlns:p14="http://schemas.microsoft.com/office/powerpoint/2010/main" val="22613241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a:t>Load</a:t>
            </a:r>
            <a:r>
              <a:rPr lang="en-US" dirty="0" smtClean="0"/>
              <a:t> Instruction</a:t>
            </a:r>
            <a:endParaRPr lang="en-US" dirty="0"/>
          </a:p>
        </p:txBody>
      </p:sp>
      <p:sp>
        <p:nvSpPr>
          <p:cNvPr id="3" name="Content Placeholder 2"/>
          <p:cNvSpPr>
            <a:spLocks noGrp="1"/>
          </p:cNvSpPr>
          <p:nvPr>
            <p:ph idx="1"/>
          </p:nvPr>
        </p:nvSpPr>
        <p:spPr>
          <a:xfrm>
            <a:off x="2852382" y="272955"/>
            <a:ext cx="8501418" cy="5904008"/>
          </a:xfrm>
        </p:spPr>
        <p:txBody>
          <a:bodyPr/>
          <a:lstStyle/>
          <a:p>
            <a:pPr marL="514350" indent="-514350" algn="just">
              <a:buFont typeface="+mj-lt"/>
              <a:buAutoNum type="arabicPeriod"/>
            </a:pPr>
            <a:r>
              <a:rPr lang="en-US" dirty="0" smtClean="0"/>
              <a:t>An </a:t>
            </a:r>
            <a:r>
              <a:rPr lang="en-US" dirty="0"/>
              <a:t>instruction is fetched from the instruction memory, and the PC is incremented. </a:t>
            </a:r>
            <a:endParaRPr lang="en-US" dirty="0" smtClean="0"/>
          </a:p>
          <a:p>
            <a:pPr marL="514350" indent="-514350" algn="just">
              <a:buFont typeface="+mj-lt"/>
              <a:buAutoNum type="arabicPeriod"/>
            </a:pPr>
            <a:r>
              <a:rPr lang="en-US" dirty="0" smtClean="0"/>
              <a:t>A </a:t>
            </a:r>
            <a:r>
              <a:rPr lang="en-US" dirty="0"/>
              <a:t>register ($t2) value is read from the register </a:t>
            </a:r>
            <a:r>
              <a:rPr lang="en-US" dirty="0" smtClean="0"/>
              <a:t>file.</a:t>
            </a:r>
          </a:p>
          <a:p>
            <a:pPr marL="514350" indent="-514350" algn="just">
              <a:buFont typeface="+mj-lt"/>
              <a:buAutoNum type="arabicPeriod"/>
            </a:pPr>
            <a:r>
              <a:rPr lang="en-US" dirty="0" smtClean="0"/>
              <a:t>The </a:t>
            </a:r>
            <a:r>
              <a:rPr lang="en-US" dirty="0"/>
              <a:t>ALU computes the sum of the value read from the register </a:t>
            </a:r>
            <a:r>
              <a:rPr lang="en-US" dirty="0" smtClean="0"/>
              <a:t>file </a:t>
            </a:r>
            <a:r>
              <a:rPr lang="en-US" dirty="0"/>
              <a:t>and the sign-extended, lower 16 bits of the instruction (offset). </a:t>
            </a:r>
            <a:endParaRPr lang="en-US" dirty="0" smtClean="0"/>
          </a:p>
          <a:p>
            <a:pPr marL="514350" indent="-514350" algn="just">
              <a:buFont typeface="+mj-lt"/>
              <a:buAutoNum type="arabicPeriod"/>
            </a:pPr>
            <a:r>
              <a:rPr lang="en-US" dirty="0" smtClean="0"/>
              <a:t>The </a:t>
            </a:r>
            <a:r>
              <a:rPr lang="en-US" dirty="0"/>
              <a:t>sum from the ALU is used as the address for the data memory. </a:t>
            </a:r>
            <a:endParaRPr lang="en-US" dirty="0" smtClean="0"/>
          </a:p>
          <a:p>
            <a:pPr marL="514350" indent="-514350" algn="just">
              <a:buFont typeface="+mj-lt"/>
              <a:buAutoNum type="arabicPeriod"/>
            </a:pPr>
            <a:r>
              <a:rPr lang="en-US" dirty="0" smtClean="0"/>
              <a:t>The </a:t>
            </a:r>
            <a:r>
              <a:rPr lang="en-US" dirty="0"/>
              <a:t>data from the memory unit is written into the register </a:t>
            </a:r>
            <a:r>
              <a:rPr lang="en-US" dirty="0" smtClean="0"/>
              <a:t>file</a:t>
            </a:r>
            <a:r>
              <a:rPr lang="en-US" dirty="0"/>
              <a:t>; the register destination is given by bits 20:16 of the instruction ($t1).</a:t>
            </a:r>
          </a:p>
        </p:txBody>
      </p:sp>
      <p:sp>
        <p:nvSpPr>
          <p:cNvPr id="5" name="Content Placeholder 2"/>
          <p:cNvSpPr txBox="1">
            <a:spLocks/>
          </p:cNvSpPr>
          <p:nvPr/>
        </p:nvSpPr>
        <p:spPr>
          <a:xfrm>
            <a:off x="0" y="3794078"/>
            <a:ext cx="2825087"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For Example:</a:t>
            </a:r>
          </a:p>
          <a:p>
            <a:pPr marL="0" indent="0">
              <a:buFont typeface="Arial" panose="020B0604020202020204" pitchFamily="34" charset="0"/>
              <a:buNone/>
            </a:pPr>
            <a:r>
              <a:rPr lang="en-US" smtClean="0"/>
              <a:t>lw $t1, offset($t2)</a:t>
            </a:r>
            <a:endParaRPr lang="en-US" dirty="0"/>
          </a:p>
        </p:txBody>
      </p:sp>
    </p:spTree>
    <p:extLst>
      <p:ext uri="{BB962C8B-B14F-4D97-AF65-F5344CB8AC3E}">
        <p14:creationId xmlns:p14="http://schemas.microsoft.com/office/powerpoint/2010/main" val="21065382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797" y="1122363"/>
            <a:ext cx="10385946" cy="2387600"/>
          </a:xfrm>
        </p:spPr>
        <p:txBody>
          <a:bodyPr/>
          <a:lstStyle/>
          <a:p>
            <a:r>
              <a:rPr lang="en-US" dirty="0" smtClean="0"/>
              <a:t>Operation of </a:t>
            </a:r>
            <a:r>
              <a:rPr lang="en-US" dirty="0" err="1" smtClean="0"/>
              <a:t>Datapath</a:t>
            </a:r>
            <a:r>
              <a:rPr lang="en-US" dirty="0" smtClean="0"/>
              <a:t> on Branch Instructions</a:t>
            </a:r>
            <a:endParaRPr lang="en-US" dirty="0"/>
          </a:p>
        </p:txBody>
      </p:sp>
    </p:spTree>
    <p:extLst>
      <p:ext uri="{BB962C8B-B14F-4D97-AF65-F5344CB8AC3E}">
        <p14:creationId xmlns:p14="http://schemas.microsoft.com/office/powerpoint/2010/main" val="901319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83"/>
            <a:ext cx="10515600" cy="662782"/>
          </a:xfrm>
        </p:spPr>
        <p:txBody>
          <a:bodyPr>
            <a:normAutofit fontScale="90000"/>
          </a:bodyPr>
          <a:lstStyle/>
          <a:p>
            <a:r>
              <a:rPr lang="en-US" dirty="0" smtClean="0"/>
              <a:t>Branch </a:t>
            </a:r>
            <a:r>
              <a:rPr lang="en-US" dirty="0"/>
              <a:t>Instructions </a:t>
            </a:r>
            <a:r>
              <a:rPr lang="en-US" dirty="0" smtClean="0"/>
              <a:t>Examples</a:t>
            </a:r>
            <a:endParaRPr lang="en-US" dirty="0"/>
          </a:p>
        </p:txBody>
      </p:sp>
      <p:pic>
        <p:nvPicPr>
          <p:cNvPr id="3" name="Picture 2"/>
          <p:cNvPicPr>
            <a:picLocks noChangeAspect="1"/>
          </p:cNvPicPr>
          <p:nvPr/>
        </p:nvPicPr>
        <p:blipFill>
          <a:blip r:embed="rId3"/>
          <a:stretch>
            <a:fillRect/>
          </a:stretch>
        </p:blipFill>
        <p:spPr>
          <a:xfrm>
            <a:off x="-1" y="1212161"/>
            <a:ext cx="12053292" cy="3474720"/>
          </a:xfrm>
          <a:prstGeom prst="rect">
            <a:avLst/>
          </a:prstGeom>
        </p:spPr>
      </p:pic>
      <p:pic>
        <p:nvPicPr>
          <p:cNvPr id="4" name="Picture 3"/>
          <p:cNvPicPr>
            <a:picLocks noChangeAspect="1"/>
          </p:cNvPicPr>
          <p:nvPr/>
        </p:nvPicPr>
        <p:blipFill>
          <a:blip r:embed="rId4"/>
          <a:stretch>
            <a:fillRect/>
          </a:stretch>
        </p:blipFill>
        <p:spPr>
          <a:xfrm>
            <a:off x="2183307" y="5497915"/>
            <a:ext cx="7686675" cy="857250"/>
          </a:xfrm>
          <a:prstGeom prst="rect">
            <a:avLst/>
          </a:prstGeom>
        </p:spPr>
      </p:pic>
      <p:sp>
        <p:nvSpPr>
          <p:cNvPr id="6" name="TextBox 5"/>
          <p:cNvSpPr txBox="1"/>
          <p:nvPr/>
        </p:nvSpPr>
        <p:spPr>
          <a:xfrm>
            <a:off x="4796680" y="5123858"/>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7" name="TextBox 6"/>
          <p:cNvSpPr txBox="1"/>
          <p:nvPr/>
        </p:nvSpPr>
        <p:spPr>
          <a:xfrm>
            <a:off x="5711920" y="5126249"/>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8" name="TextBox 7"/>
          <p:cNvSpPr txBox="1"/>
          <p:nvPr/>
        </p:nvSpPr>
        <p:spPr>
          <a:xfrm>
            <a:off x="6875905" y="5130441"/>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4819679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77918"/>
            <a:ext cx="6605516" cy="857250"/>
          </a:xfrm>
          <a:prstGeom prst="rect">
            <a:avLst/>
          </a:prstGeom>
        </p:spPr>
      </p:pic>
      <p:cxnSp>
        <p:nvCxnSpPr>
          <p:cNvPr id="10" name="Straight Arrow Connector 9"/>
          <p:cNvCxnSpPr/>
          <p:nvPr/>
        </p:nvCxnSpPr>
        <p:spPr>
          <a:xfrm flipV="1">
            <a:off x="2608654" y="3663868"/>
            <a:ext cx="3874033" cy="23411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62068" y="4080682"/>
            <a:ext cx="2920619" cy="19243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4" name="TextBox 13"/>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5" name="TextBox 14"/>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
        <p:nvSpPr>
          <p:cNvPr id="16" name="Content Placeholder 2"/>
          <p:cNvSpPr txBox="1">
            <a:spLocks/>
          </p:cNvSpPr>
          <p:nvPr/>
        </p:nvSpPr>
        <p:spPr>
          <a:xfrm>
            <a:off x="-2755" y="3309582"/>
            <a:ext cx="3043451" cy="13716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For Example:</a:t>
            </a:r>
          </a:p>
          <a:p>
            <a:pPr marL="0" indent="0">
              <a:buFont typeface="Arial" panose="020B0604020202020204" pitchFamily="34" charset="0"/>
              <a:buNone/>
            </a:pPr>
            <a:r>
              <a:rPr lang="en-US" smtClean="0"/>
              <a:t>Beq Reg1, Reg2, offset</a:t>
            </a:r>
          </a:p>
          <a:p>
            <a:pPr marL="0" indent="0">
              <a:buFont typeface="Arial" panose="020B0604020202020204" pitchFamily="34" charset="0"/>
              <a:buNone/>
            </a:pPr>
            <a:r>
              <a:rPr lang="en-US" b="1" smtClean="0"/>
              <a:t>beq $s1, $s2, 25</a:t>
            </a:r>
          </a:p>
          <a:p>
            <a:pPr marL="0" indent="0">
              <a:buFont typeface="Arial" panose="020B0604020202020204" pitchFamily="34" charset="0"/>
              <a:buNone/>
            </a:pPr>
            <a:r>
              <a:rPr lang="en-US" b="1" smtClean="0"/>
              <a:t>Goto PC+4+100</a:t>
            </a:r>
            <a:endParaRPr lang="en-US" b="1" dirty="0"/>
          </a:p>
        </p:txBody>
      </p:sp>
      <p:sp>
        <p:nvSpPr>
          <p:cNvPr id="17" name="TextBox 16"/>
          <p:cNvSpPr txBox="1"/>
          <p:nvPr/>
        </p:nvSpPr>
        <p:spPr>
          <a:xfrm>
            <a:off x="6615113" y="3715344"/>
            <a:ext cx="418704" cy="369332"/>
          </a:xfrm>
          <a:prstGeom prst="rect">
            <a:avLst/>
          </a:prstGeom>
          <a:noFill/>
          <a:ln>
            <a:no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8" name="TextBox 17"/>
          <p:cNvSpPr txBox="1"/>
          <p:nvPr/>
        </p:nvSpPr>
        <p:spPr>
          <a:xfrm>
            <a:off x="6603737" y="3294536"/>
            <a:ext cx="418704" cy="369332"/>
          </a:xfrm>
          <a:prstGeom prst="rect">
            <a:avLst/>
          </a:prstGeom>
          <a:noFill/>
          <a:ln>
            <a:noFill/>
          </a:ln>
        </p:spPr>
        <p:txBody>
          <a:bodyPr wrap="none" rtlCol="0">
            <a:spAutoFit/>
          </a:bodyPr>
          <a:lstStyle/>
          <a:p>
            <a:r>
              <a:rPr lang="en-US" b="1" dirty="0" smtClean="0">
                <a:solidFill>
                  <a:srgbClr val="C00000"/>
                </a:solidFill>
              </a:rPr>
              <a:t>17</a:t>
            </a:r>
            <a:endParaRPr lang="en-US" b="1" dirty="0">
              <a:solidFill>
                <a:srgbClr val="C00000"/>
              </a:solidFill>
            </a:endParaRPr>
          </a:p>
        </p:txBody>
      </p:sp>
    </p:spTree>
    <p:extLst>
      <p:ext uri="{BB962C8B-B14F-4D97-AF65-F5344CB8AC3E}">
        <p14:creationId xmlns:p14="http://schemas.microsoft.com/office/powerpoint/2010/main" val="35428236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91566"/>
            <a:ext cx="6605516" cy="857250"/>
          </a:xfrm>
          <a:prstGeom prst="rect">
            <a:avLst/>
          </a:prstGeom>
        </p:spPr>
      </p:pic>
      <p:cxnSp>
        <p:nvCxnSpPr>
          <p:cNvPr id="10" name="Straight Arrow Connector 9"/>
          <p:cNvCxnSpPr/>
          <p:nvPr/>
        </p:nvCxnSpPr>
        <p:spPr>
          <a:xfrm flipV="1">
            <a:off x="2560270" y="3521122"/>
            <a:ext cx="4277258" cy="26513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60035" y="4080681"/>
            <a:ext cx="2922652" cy="214906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16180" y="3592773"/>
            <a:ext cx="1581617"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600090" y="4148919"/>
            <a:ext cx="1581617"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29108" y="2825087"/>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4981012"/>
            <a:ext cx="1188852" cy="369332"/>
          </a:xfrm>
          <a:prstGeom prst="rect">
            <a:avLst/>
          </a:prstGeom>
          <a:noFill/>
        </p:spPr>
        <p:txBody>
          <a:bodyPr wrap="none" rtlCol="0">
            <a:spAutoFit/>
          </a:bodyPr>
          <a:lstStyle/>
          <a:p>
            <a:r>
              <a:rPr lang="en-US" b="1" dirty="0" err="1" smtClean="0">
                <a:solidFill>
                  <a:schemeClr val="accent4"/>
                </a:solidFill>
              </a:rPr>
              <a:t>ALUSrc</a:t>
            </a:r>
            <a:r>
              <a:rPr lang="en-US" b="1" dirty="0" smtClean="0">
                <a:solidFill>
                  <a:schemeClr val="accent4"/>
                </a:solidFill>
              </a:rPr>
              <a:t> = 0</a:t>
            </a:r>
            <a:endParaRPr lang="en-US" b="1" dirty="0">
              <a:solidFill>
                <a:schemeClr val="accent4"/>
              </a:solidFill>
            </a:endParaRPr>
          </a:p>
        </p:txBody>
      </p:sp>
      <p:sp>
        <p:nvSpPr>
          <p:cNvPr id="18" name="Content Placeholder 2"/>
          <p:cNvSpPr>
            <a:spLocks noGrp="1"/>
          </p:cNvSpPr>
          <p:nvPr>
            <p:ph idx="1"/>
          </p:nvPr>
        </p:nvSpPr>
        <p:spPr>
          <a:xfrm>
            <a:off x="-2755" y="3309582"/>
            <a:ext cx="3043451" cy="1371600"/>
          </a:xfrm>
        </p:spPr>
        <p:txBody>
          <a:bodyPr>
            <a:normAutofit fontScale="70000" lnSpcReduction="20000"/>
          </a:bodyPr>
          <a:lstStyle/>
          <a:p>
            <a:pPr marL="0" indent="0">
              <a:buNone/>
            </a:pPr>
            <a:r>
              <a:rPr lang="en-US" dirty="0" smtClean="0"/>
              <a:t>For Example:</a:t>
            </a:r>
          </a:p>
          <a:p>
            <a:pPr marL="0" indent="0">
              <a:buNone/>
            </a:pPr>
            <a:r>
              <a:rPr lang="en-US" dirty="0" err="1" smtClean="0"/>
              <a:t>Beq</a:t>
            </a:r>
            <a:r>
              <a:rPr lang="en-US" dirty="0" smtClean="0"/>
              <a:t> Reg1</a:t>
            </a:r>
            <a:r>
              <a:rPr lang="en-US" dirty="0"/>
              <a:t>, </a:t>
            </a:r>
            <a:r>
              <a:rPr lang="en-US" dirty="0" smtClean="0"/>
              <a:t>Reg2</a:t>
            </a:r>
            <a:r>
              <a:rPr lang="en-US" dirty="0"/>
              <a:t>, </a:t>
            </a:r>
            <a:r>
              <a:rPr lang="en-US" dirty="0" smtClean="0"/>
              <a:t>offset</a:t>
            </a:r>
          </a:p>
          <a:p>
            <a:pPr marL="0" indent="0">
              <a:buNone/>
            </a:pPr>
            <a:r>
              <a:rPr lang="en-US" b="1" dirty="0" err="1" smtClean="0"/>
              <a:t>beq</a:t>
            </a:r>
            <a:r>
              <a:rPr lang="en-US" b="1" dirty="0" smtClean="0"/>
              <a:t> $s1, $s2, 25</a:t>
            </a:r>
          </a:p>
          <a:p>
            <a:pPr marL="0" indent="0">
              <a:buNone/>
            </a:pPr>
            <a:r>
              <a:rPr lang="en-US" b="1" dirty="0" err="1" smtClean="0"/>
              <a:t>Goto</a:t>
            </a:r>
            <a:r>
              <a:rPr lang="en-US" b="1" dirty="0" smtClean="0"/>
              <a:t> PC+4+100</a:t>
            </a:r>
            <a:endParaRPr lang="en-US" b="1" dirty="0"/>
          </a:p>
        </p:txBody>
      </p:sp>
      <p:sp>
        <p:nvSpPr>
          <p:cNvPr id="19" name="TextBox 18"/>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20" name="TextBox 19"/>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21" name="TextBox 20"/>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20545614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sp>
        <p:nvSpPr>
          <p:cNvPr id="8" name="Content Placeholder 2"/>
          <p:cNvSpPr>
            <a:spLocks noGrp="1"/>
          </p:cNvSpPr>
          <p:nvPr>
            <p:ph idx="1"/>
          </p:nvPr>
        </p:nvSpPr>
        <p:spPr>
          <a:xfrm>
            <a:off x="-2755" y="3309582"/>
            <a:ext cx="3043451" cy="1371600"/>
          </a:xfrm>
        </p:spPr>
        <p:txBody>
          <a:bodyPr>
            <a:normAutofit fontScale="70000" lnSpcReduction="20000"/>
          </a:bodyPr>
          <a:lstStyle/>
          <a:p>
            <a:pPr marL="0" indent="0">
              <a:buNone/>
            </a:pPr>
            <a:r>
              <a:rPr lang="en-US" dirty="0" smtClean="0"/>
              <a:t>For Example:</a:t>
            </a:r>
          </a:p>
          <a:p>
            <a:pPr marL="0" indent="0">
              <a:buNone/>
            </a:pPr>
            <a:r>
              <a:rPr lang="en-US" dirty="0" err="1" smtClean="0"/>
              <a:t>Beq</a:t>
            </a:r>
            <a:r>
              <a:rPr lang="en-US" dirty="0" smtClean="0"/>
              <a:t> Reg1</a:t>
            </a:r>
            <a:r>
              <a:rPr lang="en-US" dirty="0"/>
              <a:t>, </a:t>
            </a:r>
            <a:r>
              <a:rPr lang="en-US" dirty="0" smtClean="0"/>
              <a:t>Reg2</a:t>
            </a:r>
            <a:r>
              <a:rPr lang="en-US" dirty="0"/>
              <a:t>, </a:t>
            </a:r>
            <a:r>
              <a:rPr lang="en-US" dirty="0" smtClean="0"/>
              <a:t>offset</a:t>
            </a:r>
          </a:p>
          <a:p>
            <a:pPr marL="0" indent="0">
              <a:buNone/>
            </a:pPr>
            <a:r>
              <a:rPr lang="en-US" b="1" dirty="0" err="1" smtClean="0"/>
              <a:t>beq</a:t>
            </a:r>
            <a:r>
              <a:rPr lang="en-US" b="1" dirty="0" smtClean="0"/>
              <a:t> $s1, $s2, 25</a:t>
            </a:r>
          </a:p>
          <a:p>
            <a:pPr marL="0" indent="0">
              <a:buNone/>
            </a:pPr>
            <a:r>
              <a:rPr lang="en-US" b="1" dirty="0" err="1" smtClean="0"/>
              <a:t>Goto</a:t>
            </a:r>
            <a:r>
              <a:rPr lang="en-US" b="1" dirty="0" smtClean="0"/>
              <a:t> PC+4+100</a:t>
            </a:r>
            <a:endParaRPr lang="en-US" b="1"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91566"/>
            <a:ext cx="6605516" cy="857250"/>
          </a:xfrm>
          <a:prstGeom prst="rect">
            <a:avLst/>
          </a:prstGeom>
        </p:spPr>
      </p:pic>
      <p:sp>
        <p:nvSpPr>
          <p:cNvPr id="13" name="Oval 12"/>
          <p:cNvSpPr/>
          <p:nvPr/>
        </p:nvSpPr>
        <p:spPr>
          <a:xfrm>
            <a:off x="9457899" y="3794078"/>
            <a:ext cx="635934"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88165" y="1924335"/>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4981012"/>
            <a:ext cx="1186287" cy="369332"/>
          </a:xfrm>
          <a:prstGeom prst="rect">
            <a:avLst/>
          </a:prstGeom>
          <a:noFill/>
        </p:spPr>
        <p:txBody>
          <a:bodyPr wrap="none" rtlCol="0">
            <a:spAutoFit/>
          </a:bodyPr>
          <a:lstStyle/>
          <a:p>
            <a:r>
              <a:rPr lang="en-US" b="1" dirty="0" smtClean="0">
                <a:solidFill>
                  <a:schemeClr val="accent4"/>
                </a:solidFill>
              </a:rPr>
              <a:t>Branch = 1</a:t>
            </a:r>
            <a:endParaRPr lang="en-US" b="1" dirty="0">
              <a:solidFill>
                <a:schemeClr val="accent4"/>
              </a:solidFill>
            </a:endParaRPr>
          </a:p>
        </p:txBody>
      </p:sp>
      <p:sp>
        <p:nvSpPr>
          <p:cNvPr id="17" name="Oval 16"/>
          <p:cNvSpPr/>
          <p:nvPr/>
        </p:nvSpPr>
        <p:spPr>
          <a:xfrm>
            <a:off x="10360926" y="1723030"/>
            <a:ext cx="635934"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122926" y="984576"/>
            <a:ext cx="848053" cy="646331"/>
          </a:xfrm>
          <a:prstGeom prst="rect">
            <a:avLst/>
          </a:prstGeom>
          <a:noFill/>
        </p:spPr>
        <p:txBody>
          <a:bodyPr wrap="none" rtlCol="0">
            <a:spAutoFit/>
          </a:bodyPr>
          <a:lstStyle/>
          <a:p>
            <a:r>
              <a:rPr lang="en-US" b="1" dirty="0" smtClean="0">
                <a:solidFill>
                  <a:srgbClr val="C00000"/>
                </a:solidFill>
              </a:rPr>
              <a:t>Branch</a:t>
            </a:r>
          </a:p>
          <a:p>
            <a:r>
              <a:rPr lang="en-US" b="1" dirty="0" smtClean="0">
                <a:solidFill>
                  <a:srgbClr val="C00000"/>
                </a:solidFill>
              </a:rPr>
              <a:t>Taken</a:t>
            </a:r>
            <a:endParaRPr lang="en-US" b="1" dirty="0">
              <a:solidFill>
                <a:srgbClr val="C00000"/>
              </a:solidFill>
            </a:endParaRPr>
          </a:p>
        </p:txBody>
      </p:sp>
      <p:sp>
        <p:nvSpPr>
          <p:cNvPr id="11" name="TextBox 10"/>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2" name="TextBox 11"/>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4" name="TextBox 13"/>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20270918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91566"/>
            <a:ext cx="6605516" cy="857250"/>
          </a:xfrm>
          <a:prstGeom prst="rect">
            <a:avLst/>
          </a:prstGeom>
        </p:spPr>
      </p:pic>
      <p:sp>
        <p:nvSpPr>
          <p:cNvPr id="13" name="Oval 12"/>
          <p:cNvSpPr/>
          <p:nvPr/>
        </p:nvSpPr>
        <p:spPr>
          <a:xfrm>
            <a:off x="6670197" y="5090615"/>
            <a:ext cx="2050721" cy="116006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88165" y="1924335"/>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4981012"/>
            <a:ext cx="1186287" cy="369332"/>
          </a:xfrm>
          <a:prstGeom prst="rect">
            <a:avLst/>
          </a:prstGeom>
          <a:noFill/>
        </p:spPr>
        <p:txBody>
          <a:bodyPr wrap="none" rtlCol="0">
            <a:spAutoFit/>
          </a:bodyPr>
          <a:lstStyle/>
          <a:p>
            <a:r>
              <a:rPr lang="en-US" b="1" dirty="0" smtClean="0">
                <a:solidFill>
                  <a:schemeClr val="accent4"/>
                </a:solidFill>
              </a:rPr>
              <a:t>Branch = 1</a:t>
            </a:r>
            <a:endParaRPr lang="en-US" b="1" dirty="0">
              <a:solidFill>
                <a:schemeClr val="accent4"/>
              </a:solidFill>
            </a:endParaRPr>
          </a:p>
        </p:txBody>
      </p:sp>
      <p:sp>
        <p:nvSpPr>
          <p:cNvPr id="17" name="Oval 16"/>
          <p:cNvSpPr/>
          <p:nvPr/>
        </p:nvSpPr>
        <p:spPr>
          <a:xfrm>
            <a:off x="10360926" y="1723030"/>
            <a:ext cx="635934"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473821" y="3794077"/>
            <a:ext cx="635934"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955641" y="5691117"/>
            <a:ext cx="46915" cy="46733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239784" y="5183867"/>
            <a:ext cx="418704" cy="646331"/>
          </a:xfrm>
          <a:prstGeom prst="rect">
            <a:avLst/>
          </a:prstGeom>
          <a:noFill/>
        </p:spPr>
        <p:txBody>
          <a:bodyPr wrap="none" rtlCol="0">
            <a:spAutoFit/>
          </a:bodyPr>
          <a:lstStyle/>
          <a:p>
            <a:r>
              <a:rPr lang="en-US" b="1" dirty="0">
                <a:solidFill>
                  <a:srgbClr val="C00000"/>
                </a:solidFill>
              </a:rPr>
              <a:t>25</a:t>
            </a:r>
          </a:p>
          <a:p>
            <a:endParaRPr lang="en-US" dirty="0"/>
          </a:p>
        </p:txBody>
      </p:sp>
      <p:sp>
        <p:nvSpPr>
          <p:cNvPr id="14" name="TextBox 13"/>
          <p:cNvSpPr txBox="1"/>
          <p:nvPr/>
        </p:nvSpPr>
        <p:spPr>
          <a:xfrm>
            <a:off x="11122926" y="984576"/>
            <a:ext cx="848053" cy="646331"/>
          </a:xfrm>
          <a:prstGeom prst="rect">
            <a:avLst/>
          </a:prstGeom>
          <a:noFill/>
        </p:spPr>
        <p:txBody>
          <a:bodyPr wrap="none" rtlCol="0">
            <a:spAutoFit/>
          </a:bodyPr>
          <a:lstStyle/>
          <a:p>
            <a:r>
              <a:rPr lang="en-US" b="1" dirty="0" smtClean="0">
                <a:solidFill>
                  <a:srgbClr val="C00000"/>
                </a:solidFill>
              </a:rPr>
              <a:t>Branch</a:t>
            </a:r>
          </a:p>
          <a:p>
            <a:r>
              <a:rPr lang="en-US" b="1" dirty="0" smtClean="0">
                <a:solidFill>
                  <a:srgbClr val="C00000"/>
                </a:solidFill>
              </a:rPr>
              <a:t>Taken</a:t>
            </a:r>
            <a:endParaRPr lang="en-US" b="1" dirty="0">
              <a:solidFill>
                <a:srgbClr val="C00000"/>
              </a:solidFill>
            </a:endParaRPr>
          </a:p>
        </p:txBody>
      </p:sp>
      <p:sp>
        <p:nvSpPr>
          <p:cNvPr id="18" name="Content Placeholder 2"/>
          <p:cNvSpPr>
            <a:spLocks noGrp="1"/>
          </p:cNvSpPr>
          <p:nvPr>
            <p:ph idx="1"/>
          </p:nvPr>
        </p:nvSpPr>
        <p:spPr>
          <a:xfrm>
            <a:off x="-2755" y="3309582"/>
            <a:ext cx="3043451" cy="1371600"/>
          </a:xfrm>
        </p:spPr>
        <p:txBody>
          <a:bodyPr>
            <a:normAutofit fontScale="70000" lnSpcReduction="20000"/>
          </a:bodyPr>
          <a:lstStyle/>
          <a:p>
            <a:pPr marL="0" indent="0">
              <a:buNone/>
            </a:pPr>
            <a:r>
              <a:rPr lang="en-US" dirty="0" smtClean="0"/>
              <a:t>For Example:</a:t>
            </a:r>
          </a:p>
          <a:p>
            <a:pPr marL="0" indent="0">
              <a:buNone/>
            </a:pPr>
            <a:r>
              <a:rPr lang="en-US" dirty="0" err="1" smtClean="0"/>
              <a:t>Beq</a:t>
            </a:r>
            <a:r>
              <a:rPr lang="en-US" dirty="0" smtClean="0"/>
              <a:t> Reg1</a:t>
            </a:r>
            <a:r>
              <a:rPr lang="en-US" dirty="0"/>
              <a:t>, </a:t>
            </a:r>
            <a:r>
              <a:rPr lang="en-US" dirty="0" smtClean="0"/>
              <a:t>Reg2</a:t>
            </a:r>
            <a:r>
              <a:rPr lang="en-US" dirty="0"/>
              <a:t>, </a:t>
            </a:r>
            <a:r>
              <a:rPr lang="en-US" dirty="0" smtClean="0"/>
              <a:t>offset</a:t>
            </a:r>
          </a:p>
          <a:p>
            <a:pPr marL="0" indent="0">
              <a:buNone/>
            </a:pPr>
            <a:r>
              <a:rPr lang="en-US" b="1" dirty="0" err="1" smtClean="0"/>
              <a:t>beq</a:t>
            </a:r>
            <a:r>
              <a:rPr lang="en-US" b="1" dirty="0" smtClean="0"/>
              <a:t> $s1, $s2, 25</a:t>
            </a:r>
          </a:p>
          <a:p>
            <a:pPr marL="0" indent="0">
              <a:buNone/>
            </a:pPr>
            <a:r>
              <a:rPr lang="en-US" b="1" dirty="0" err="1" smtClean="0"/>
              <a:t>Goto</a:t>
            </a:r>
            <a:r>
              <a:rPr lang="en-US" b="1" dirty="0" smtClean="0"/>
              <a:t> PC+4+100</a:t>
            </a:r>
            <a:endParaRPr lang="en-US" b="1" dirty="0"/>
          </a:p>
        </p:txBody>
      </p:sp>
      <p:sp>
        <p:nvSpPr>
          <p:cNvPr id="19" name="TextBox 18"/>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20" name="TextBox 19"/>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21" name="TextBox 20"/>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16574067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77918"/>
            <a:ext cx="6605516" cy="857250"/>
          </a:xfrm>
          <a:prstGeom prst="rect">
            <a:avLst/>
          </a:prstGeom>
        </p:spPr>
      </p:pic>
      <p:sp>
        <p:nvSpPr>
          <p:cNvPr id="13" name="Oval 12"/>
          <p:cNvSpPr/>
          <p:nvPr/>
        </p:nvSpPr>
        <p:spPr>
          <a:xfrm>
            <a:off x="8270543" y="1261734"/>
            <a:ext cx="1128215" cy="100379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88165" y="1924335"/>
            <a:ext cx="1141963" cy="245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4981012"/>
            <a:ext cx="1186287" cy="369332"/>
          </a:xfrm>
          <a:prstGeom prst="rect">
            <a:avLst/>
          </a:prstGeom>
          <a:noFill/>
        </p:spPr>
        <p:txBody>
          <a:bodyPr wrap="none" rtlCol="0">
            <a:spAutoFit/>
          </a:bodyPr>
          <a:lstStyle/>
          <a:p>
            <a:r>
              <a:rPr lang="en-US" b="1" dirty="0" smtClean="0">
                <a:solidFill>
                  <a:schemeClr val="accent4"/>
                </a:solidFill>
              </a:rPr>
              <a:t>Branch = 1</a:t>
            </a:r>
            <a:endParaRPr lang="en-US" b="1" dirty="0">
              <a:solidFill>
                <a:schemeClr val="accent4"/>
              </a:solidFill>
            </a:endParaRPr>
          </a:p>
        </p:txBody>
      </p:sp>
      <p:sp>
        <p:nvSpPr>
          <p:cNvPr id="17" name="Oval 16"/>
          <p:cNvSpPr/>
          <p:nvPr/>
        </p:nvSpPr>
        <p:spPr>
          <a:xfrm>
            <a:off x="10360926" y="1723030"/>
            <a:ext cx="635934"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473821" y="3794077"/>
            <a:ext cx="635934" cy="40260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99991" y="626956"/>
            <a:ext cx="659155" cy="369332"/>
          </a:xfrm>
          <a:prstGeom prst="rect">
            <a:avLst/>
          </a:prstGeom>
          <a:noFill/>
        </p:spPr>
        <p:txBody>
          <a:bodyPr wrap="none" rtlCol="0">
            <a:spAutoFit/>
          </a:bodyPr>
          <a:lstStyle/>
          <a:p>
            <a:r>
              <a:rPr lang="en-US" b="1" dirty="0" smtClean="0"/>
              <a:t>PC+4</a:t>
            </a:r>
            <a:endParaRPr lang="en-US" b="1" dirty="0"/>
          </a:p>
        </p:txBody>
      </p:sp>
      <p:sp>
        <p:nvSpPr>
          <p:cNvPr id="14" name="TextBox 13"/>
          <p:cNvSpPr txBox="1"/>
          <p:nvPr/>
        </p:nvSpPr>
        <p:spPr>
          <a:xfrm>
            <a:off x="11122926" y="984576"/>
            <a:ext cx="848053" cy="646331"/>
          </a:xfrm>
          <a:prstGeom prst="rect">
            <a:avLst/>
          </a:prstGeom>
          <a:noFill/>
        </p:spPr>
        <p:txBody>
          <a:bodyPr wrap="none" rtlCol="0">
            <a:spAutoFit/>
          </a:bodyPr>
          <a:lstStyle/>
          <a:p>
            <a:r>
              <a:rPr lang="en-US" b="1" dirty="0" smtClean="0">
                <a:solidFill>
                  <a:srgbClr val="C00000"/>
                </a:solidFill>
              </a:rPr>
              <a:t>Branch</a:t>
            </a:r>
          </a:p>
          <a:p>
            <a:r>
              <a:rPr lang="en-US" b="1" dirty="0" smtClean="0">
                <a:solidFill>
                  <a:srgbClr val="C00000"/>
                </a:solidFill>
              </a:rPr>
              <a:t>Taken</a:t>
            </a:r>
            <a:endParaRPr lang="en-US" b="1" dirty="0">
              <a:solidFill>
                <a:srgbClr val="C00000"/>
              </a:solidFill>
            </a:endParaRPr>
          </a:p>
        </p:txBody>
      </p:sp>
      <p:sp>
        <p:nvSpPr>
          <p:cNvPr id="18" name="Content Placeholder 2"/>
          <p:cNvSpPr>
            <a:spLocks noGrp="1"/>
          </p:cNvSpPr>
          <p:nvPr>
            <p:ph idx="1"/>
          </p:nvPr>
        </p:nvSpPr>
        <p:spPr>
          <a:xfrm>
            <a:off x="-2755" y="3309582"/>
            <a:ext cx="3043451" cy="1371600"/>
          </a:xfrm>
        </p:spPr>
        <p:txBody>
          <a:bodyPr>
            <a:normAutofit fontScale="70000" lnSpcReduction="20000"/>
          </a:bodyPr>
          <a:lstStyle/>
          <a:p>
            <a:pPr marL="0" indent="0">
              <a:buNone/>
            </a:pPr>
            <a:r>
              <a:rPr lang="en-US" dirty="0" smtClean="0"/>
              <a:t>For Example:</a:t>
            </a:r>
          </a:p>
          <a:p>
            <a:pPr marL="0" indent="0">
              <a:buNone/>
            </a:pPr>
            <a:r>
              <a:rPr lang="en-US" dirty="0" err="1" smtClean="0"/>
              <a:t>Beq</a:t>
            </a:r>
            <a:r>
              <a:rPr lang="en-US" dirty="0" smtClean="0"/>
              <a:t> Reg1</a:t>
            </a:r>
            <a:r>
              <a:rPr lang="en-US" dirty="0"/>
              <a:t>, </a:t>
            </a:r>
            <a:r>
              <a:rPr lang="en-US" dirty="0" smtClean="0"/>
              <a:t>Reg2</a:t>
            </a:r>
            <a:r>
              <a:rPr lang="en-US" dirty="0"/>
              <a:t>, </a:t>
            </a:r>
            <a:r>
              <a:rPr lang="en-US" dirty="0" smtClean="0"/>
              <a:t>offset</a:t>
            </a:r>
          </a:p>
          <a:p>
            <a:pPr marL="0" indent="0">
              <a:buNone/>
            </a:pPr>
            <a:r>
              <a:rPr lang="en-US" b="1" dirty="0" err="1" smtClean="0"/>
              <a:t>beq</a:t>
            </a:r>
            <a:r>
              <a:rPr lang="en-US" b="1" dirty="0" smtClean="0"/>
              <a:t> $s1, $s2, 25</a:t>
            </a:r>
          </a:p>
          <a:p>
            <a:pPr marL="0" indent="0">
              <a:buNone/>
            </a:pPr>
            <a:r>
              <a:rPr lang="en-US" b="1" dirty="0" err="1" smtClean="0"/>
              <a:t>Goto</a:t>
            </a:r>
            <a:r>
              <a:rPr lang="en-US" b="1" dirty="0" smtClean="0"/>
              <a:t> PC+4+100</a:t>
            </a:r>
            <a:endParaRPr lang="en-US" b="1" dirty="0"/>
          </a:p>
        </p:txBody>
      </p:sp>
      <p:sp>
        <p:nvSpPr>
          <p:cNvPr id="19" name="TextBox 18"/>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20" name="TextBox 19"/>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21" name="TextBox 20"/>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17491330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91566"/>
            <a:ext cx="6605516" cy="857250"/>
          </a:xfrm>
          <a:prstGeom prst="rect">
            <a:avLst/>
          </a:prstGeom>
        </p:spPr>
      </p:pic>
      <p:sp>
        <p:nvSpPr>
          <p:cNvPr id="13" name="Oval 12"/>
          <p:cNvSpPr/>
          <p:nvPr/>
        </p:nvSpPr>
        <p:spPr>
          <a:xfrm>
            <a:off x="10706856" y="309725"/>
            <a:ext cx="380426" cy="100379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99991" y="626956"/>
            <a:ext cx="659155" cy="369332"/>
          </a:xfrm>
          <a:prstGeom prst="rect">
            <a:avLst/>
          </a:prstGeom>
          <a:noFill/>
        </p:spPr>
        <p:txBody>
          <a:bodyPr wrap="none" rtlCol="0">
            <a:spAutoFit/>
          </a:bodyPr>
          <a:lstStyle/>
          <a:p>
            <a:r>
              <a:rPr lang="en-US" b="1" dirty="0" smtClean="0"/>
              <a:t>PC+4</a:t>
            </a:r>
            <a:endParaRPr lang="en-US" b="1" dirty="0"/>
          </a:p>
        </p:txBody>
      </p:sp>
      <p:sp>
        <p:nvSpPr>
          <p:cNvPr id="12" name="Oval 11"/>
          <p:cNvSpPr/>
          <p:nvPr/>
        </p:nvSpPr>
        <p:spPr>
          <a:xfrm>
            <a:off x="3527280" y="2940330"/>
            <a:ext cx="812708" cy="152248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22926" y="984576"/>
            <a:ext cx="848053" cy="646331"/>
          </a:xfrm>
          <a:prstGeom prst="rect">
            <a:avLst/>
          </a:prstGeom>
          <a:noFill/>
        </p:spPr>
        <p:txBody>
          <a:bodyPr wrap="none" rtlCol="0">
            <a:spAutoFit/>
          </a:bodyPr>
          <a:lstStyle/>
          <a:p>
            <a:r>
              <a:rPr lang="en-US" b="1" dirty="0" smtClean="0">
                <a:solidFill>
                  <a:srgbClr val="C00000"/>
                </a:solidFill>
              </a:rPr>
              <a:t>Branch</a:t>
            </a:r>
          </a:p>
          <a:p>
            <a:r>
              <a:rPr lang="en-US" b="1" dirty="0" smtClean="0">
                <a:solidFill>
                  <a:srgbClr val="C00000"/>
                </a:solidFill>
              </a:rPr>
              <a:t>Taken</a:t>
            </a:r>
            <a:endParaRPr lang="en-US" b="1" dirty="0">
              <a:solidFill>
                <a:srgbClr val="C00000"/>
              </a:solidFill>
            </a:endParaRPr>
          </a:p>
        </p:txBody>
      </p:sp>
      <p:sp>
        <p:nvSpPr>
          <p:cNvPr id="11" name="Content Placeholder 2"/>
          <p:cNvSpPr>
            <a:spLocks noGrp="1"/>
          </p:cNvSpPr>
          <p:nvPr>
            <p:ph idx="1"/>
          </p:nvPr>
        </p:nvSpPr>
        <p:spPr>
          <a:xfrm>
            <a:off x="-2755" y="3309582"/>
            <a:ext cx="3043451" cy="1371600"/>
          </a:xfrm>
        </p:spPr>
        <p:txBody>
          <a:bodyPr>
            <a:normAutofit fontScale="70000" lnSpcReduction="20000"/>
          </a:bodyPr>
          <a:lstStyle/>
          <a:p>
            <a:pPr marL="0" indent="0">
              <a:buNone/>
            </a:pPr>
            <a:r>
              <a:rPr lang="en-US" dirty="0" smtClean="0"/>
              <a:t>For Example:</a:t>
            </a:r>
          </a:p>
          <a:p>
            <a:pPr marL="0" indent="0">
              <a:buNone/>
            </a:pPr>
            <a:r>
              <a:rPr lang="en-US" dirty="0" err="1" smtClean="0"/>
              <a:t>Beq</a:t>
            </a:r>
            <a:r>
              <a:rPr lang="en-US" dirty="0" smtClean="0"/>
              <a:t> Reg1</a:t>
            </a:r>
            <a:r>
              <a:rPr lang="en-US" dirty="0"/>
              <a:t>, </a:t>
            </a:r>
            <a:r>
              <a:rPr lang="en-US" dirty="0" smtClean="0"/>
              <a:t>Reg2</a:t>
            </a:r>
            <a:r>
              <a:rPr lang="en-US" dirty="0"/>
              <a:t>, </a:t>
            </a:r>
            <a:r>
              <a:rPr lang="en-US" dirty="0" smtClean="0"/>
              <a:t>offset</a:t>
            </a:r>
          </a:p>
          <a:p>
            <a:pPr marL="0" indent="0">
              <a:buNone/>
            </a:pPr>
            <a:r>
              <a:rPr lang="en-US" b="1" dirty="0" err="1" smtClean="0"/>
              <a:t>beq</a:t>
            </a:r>
            <a:r>
              <a:rPr lang="en-US" b="1" dirty="0" smtClean="0"/>
              <a:t> $s1, $s2, 25</a:t>
            </a:r>
          </a:p>
          <a:p>
            <a:pPr marL="0" indent="0">
              <a:buNone/>
            </a:pPr>
            <a:r>
              <a:rPr lang="en-US" b="1" dirty="0" err="1" smtClean="0"/>
              <a:t>Goto</a:t>
            </a:r>
            <a:r>
              <a:rPr lang="en-US" b="1" dirty="0" smtClean="0"/>
              <a:t> PC+4+100</a:t>
            </a:r>
            <a:endParaRPr lang="en-US" b="1" dirty="0"/>
          </a:p>
        </p:txBody>
      </p:sp>
      <p:sp>
        <p:nvSpPr>
          <p:cNvPr id="15" name="TextBox 14"/>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7" name="TextBox 16"/>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16882951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pic>
        <p:nvPicPr>
          <p:cNvPr id="2" name="Picture 1"/>
          <p:cNvPicPr>
            <a:picLocks noChangeAspect="1"/>
          </p:cNvPicPr>
          <p:nvPr/>
        </p:nvPicPr>
        <p:blipFill>
          <a:blip r:embed="rId2"/>
          <a:stretch>
            <a:fillRect/>
          </a:stretch>
        </p:blipFill>
        <p:spPr>
          <a:xfrm>
            <a:off x="3562068" y="68240"/>
            <a:ext cx="8574862" cy="6675120"/>
          </a:xfrm>
          <a:prstGeom prst="rect">
            <a:avLst/>
          </a:prstGeom>
        </p:spPr>
      </p:pic>
      <p:pic>
        <p:nvPicPr>
          <p:cNvPr id="6" name="Picture 5"/>
          <p:cNvPicPr>
            <a:picLocks noChangeAspect="1"/>
          </p:cNvPicPr>
          <p:nvPr/>
        </p:nvPicPr>
        <p:blipFill>
          <a:blip r:embed="rId3"/>
          <a:stretch>
            <a:fillRect/>
          </a:stretch>
        </p:blipFill>
        <p:spPr>
          <a:xfrm>
            <a:off x="1" y="5877918"/>
            <a:ext cx="6605516" cy="857250"/>
          </a:xfrm>
          <a:prstGeom prst="rect">
            <a:avLst/>
          </a:prstGeom>
        </p:spPr>
      </p:pic>
      <p:sp>
        <p:nvSpPr>
          <p:cNvPr id="13" name="Oval 12"/>
          <p:cNvSpPr/>
          <p:nvPr/>
        </p:nvSpPr>
        <p:spPr>
          <a:xfrm>
            <a:off x="10706856" y="309725"/>
            <a:ext cx="380426" cy="100379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99991" y="626956"/>
            <a:ext cx="659155" cy="369332"/>
          </a:xfrm>
          <a:prstGeom prst="rect">
            <a:avLst/>
          </a:prstGeom>
          <a:noFill/>
        </p:spPr>
        <p:txBody>
          <a:bodyPr wrap="none" rtlCol="0">
            <a:spAutoFit/>
          </a:bodyPr>
          <a:lstStyle/>
          <a:p>
            <a:r>
              <a:rPr lang="en-US" b="1" dirty="0" smtClean="0"/>
              <a:t>PC+4</a:t>
            </a:r>
            <a:endParaRPr lang="en-US" b="1" dirty="0"/>
          </a:p>
        </p:txBody>
      </p:sp>
      <p:sp>
        <p:nvSpPr>
          <p:cNvPr id="12" name="Oval 11"/>
          <p:cNvSpPr/>
          <p:nvPr/>
        </p:nvSpPr>
        <p:spPr>
          <a:xfrm>
            <a:off x="3527280" y="2940330"/>
            <a:ext cx="812708" cy="152248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22926" y="984576"/>
            <a:ext cx="848053" cy="923330"/>
          </a:xfrm>
          <a:prstGeom prst="rect">
            <a:avLst/>
          </a:prstGeom>
          <a:noFill/>
        </p:spPr>
        <p:txBody>
          <a:bodyPr wrap="none" rtlCol="0">
            <a:spAutoFit/>
          </a:bodyPr>
          <a:lstStyle/>
          <a:p>
            <a:r>
              <a:rPr lang="en-US" b="1" dirty="0" smtClean="0">
                <a:solidFill>
                  <a:srgbClr val="C00000"/>
                </a:solidFill>
              </a:rPr>
              <a:t>Branch</a:t>
            </a:r>
          </a:p>
          <a:p>
            <a:r>
              <a:rPr lang="en-US" b="1" dirty="0" smtClean="0">
                <a:solidFill>
                  <a:srgbClr val="C00000"/>
                </a:solidFill>
              </a:rPr>
              <a:t>Not</a:t>
            </a:r>
          </a:p>
          <a:p>
            <a:r>
              <a:rPr lang="en-US" b="1" dirty="0" smtClean="0">
                <a:solidFill>
                  <a:srgbClr val="C00000"/>
                </a:solidFill>
              </a:rPr>
              <a:t>Taken</a:t>
            </a:r>
            <a:endParaRPr lang="en-US" b="1" dirty="0">
              <a:solidFill>
                <a:srgbClr val="C00000"/>
              </a:solidFill>
            </a:endParaRPr>
          </a:p>
        </p:txBody>
      </p:sp>
      <p:sp>
        <p:nvSpPr>
          <p:cNvPr id="11" name="Content Placeholder 2"/>
          <p:cNvSpPr>
            <a:spLocks noGrp="1"/>
          </p:cNvSpPr>
          <p:nvPr>
            <p:ph idx="1"/>
          </p:nvPr>
        </p:nvSpPr>
        <p:spPr>
          <a:xfrm>
            <a:off x="-2755" y="3309582"/>
            <a:ext cx="3043451" cy="1371600"/>
          </a:xfrm>
        </p:spPr>
        <p:txBody>
          <a:bodyPr>
            <a:normAutofit fontScale="70000" lnSpcReduction="20000"/>
          </a:bodyPr>
          <a:lstStyle/>
          <a:p>
            <a:pPr marL="0" indent="0">
              <a:buNone/>
            </a:pPr>
            <a:r>
              <a:rPr lang="en-US" dirty="0" smtClean="0"/>
              <a:t>For Example:</a:t>
            </a:r>
          </a:p>
          <a:p>
            <a:pPr marL="0" indent="0">
              <a:buNone/>
            </a:pPr>
            <a:r>
              <a:rPr lang="en-US" dirty="0" err="1" smtClean="0"/>
              <a:t>Beq</a:t>
            </a:r>
            <a:r>
              <a:rPr lang="en-US" dirty="0" smtClean="0"/>
              <a:t> Reg1</a:t>
            </a:r>
            <a:r>
              <a:rPr lang="en-US" dirty="0"/>
              <a:t>, </a:t>
            </a:r>
            <a:r>
              <a:rPr lang="en-US" dirty="0" smtClean="0"/>
              <a:t>Reg2</a:t>
            </a:r>
            <a:r>
              <a:rPr lang="en-US" dirty="0"/>
              <a:t>, </a:t>
            </a:r>
            <a:r>
              <a:rPr lang="en-US" dirty="0" smtClean="0"/>
              <a:t>offset</a:t>
            </a:r>
          </a:p>
          <a:p>
            <a:pPr marL="0" indent="0">
              <a:buNone/>
            </a:pPr>
            <a:r>
              <a:rPr lang="en-US" b="1" dirty="0" err="1" smtClean="0"/>
              <a:t>beq</a:t>
            </a:r>
            <a:r>
              <a:rPr lang="en-US" b="1" dirty="0" smtClean="0"/>
              <a:t> $s1, $s2, 25</a:t>
            </a:r>
          </a:p>
          <a:p>
            <a:pPr marL="0" indent="0">
              <a:buNone/>
            </a:pPr>
            <a:r>
              <a:rPr lang="en-US" b="1" dirty="0" err="1" smtClean="0"/>
              <a:t>Goto</a:t>
            </a:r>
            <a:r>
              <a:rPr lang="en-US" b="1" dirty="0" smtClean="0"/>
              <a:t> PC+4+100</a:t>
            </a:r>
            <a:endParaRPr lang="en-US" b="1" dirty="0"/>
          </a:p>
        </p:txBody>
      </p:sp>
      <p:sp>
        <p:nvSpPr>
          <p:cNvPr id="15" name="TextBox 14"/>
          <p:cNvSpPr txBox="1"/>
          <p:nvPr/>
        </p:nvSpPr>
        <p:spPr>
          <a:xfrm>
            <a:off x="2189950" y="6447692"/>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17</a:t>
            </a:r>
            <a:endParaRPr lang="en-US" b="1" dirty="0">
              <a:solidFill>
                <a:srgbClr val="C00000"/>
              </a:solidFill>
            </a:endParaRPr>
          </a:p>
        </p:txBody>
      </p:sp>
      <p:sp>
        <p:nvSpPr>
          <p:cNvPr id="16" name="TextBox 15"/>
          <p:cNvSpPr txBox="1"/>
          <p:nvPr/>
        </p:nvSpPr>
        <p:spPr>
          <a:xfrm>
            <a:off x="3105190" y="6450083"/>
            <a:ext cx="418704" cy="369332"/>
          </a:xfrm>
          <a:prstGeom prst="rect">
            <a:avLst/>
          </a:prstGeom>
          <a:solidFill>
            <a:schemeClr val="bg1"/>
          </a:solidFill>
          <a:ln>
            <a:solidFill>
              <a:schemeClr val="tx1"/>
            </a:solidFill>
          </a:ln>
        </p:spPr>
        <p:txBody>
          <a:bodyPr wrap="none" rtlCol="0">
            <a:spAutoFit/>
          </a:bodyPr>
          <a:lstStyle/>
          <a:p>
            <a:r>
              <a:rPr lang="en-US" b="1" dirty="0" smtClean="0">
                <a:solidFill>
                  <a:srgbClr val="C00000"/>
                </a:solidFill>
              </a:rPr>
              <a:t>18</a:t>
            </a:r>
            <a:endParaRPr lang="en-US" b="1" dirty="0">
              <a:solidFill>
                <a:srgbClr val="C00000"/>
              </a:solidFill>
            </a:endParaRPr>
          </a:p>
        </p:txBody>
      </p:sp>
      <p:sp>
        <p:nvSpPr>
          <p:cNvPr id="17" name="TextBox 16"/>
          <p:cNvSpPr txBox="1"/>
          <p:nvPr/>
        </p:nvSpPr>
        <p:spPr>
          <a:xfrm>
            <a:off x="3914327" y="6454275"/>
            <a:ext cx="2575970" cy="369332"/>
          </a:xfrm>
          <a:prstGeom prst="rect">
            <a:avLst/>
          </a:prstGeom>
          <a:solidFill>
            <a:schemeClr val="bg1"/>
          </a:solidFill>
          <a:ln>
            <a:solidFill>
              <a:schemeClr val="tx1"/>
            </a:solidFill>
          </a:ln>
        </p:spPr>
        <p:txBody>
          <a:bodyPr wrap="square" rtlCol="0">
            <a:spAutoFit/>
          </a:bodyPr>
          <a:lstStyle/>
          <a:p>
            <a:pPr algn="ctr"/>
            <a:r>
              <a:rPr lang="en-US" b="1" dirty="0" smtClean="0">
                <a:solidFill>
                  <a:srgbClr val="C00000"/>
                </a:solidFill>
              </a:rPr>
              <a:t>25</a:t>
            </a:r>
            <a:endParaRPr lang="en-US" b="1" dirty="0">
              <a:solidFill>
                <a:srgbClr val="C00000"/>
              </a:solidFill>
            </a:endParaRPr>
          </a:p>
        </p:txBody>
      </p:sp>
    </p:spTree>
    <p:extLst>
      <p:ext uri="{BB962C8B-B14F-4D97-AF65-F5344CB8AC3E}">
        <p14:creationId xmlns:p14="http://schemas.microsoft.com/office/powerpoint/2010/main" val="1528328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73457"/>
          </a:xfrm>
        </p:spPr>
        <p:txBody>
          <a:bodyPr/>
          <a:lstStyle/>
          <a:p>
            <a:r>
              <a:rPr lang="en-US" dirty="0"/>
              <a:t>MIPS </a:t>
            </a:r>
            <a:r>
              <a:rPr lang="en-US" dirty="0" smtClean="0"/>
              <a:t>- Instruction Set</a:t>
            </a:r>
            <a:endParaRPr lang="en-US" dirty="0"/>
          </a:p>
        </p:txBody>
      </p:sp>
      <p:pic>
        <p:nvPicPr>
          <p:cNvPr id="7" name="Picture 6"/>
          <p:cNvPicPr>
            <a:picLocks noChangeAspect="1"/>
          </p:cNvPicPr>
          <p:nvPr/>
        </p:nvPicPr>
        <p:blipFill>
          <a:blip r:embed="rId3"/>
          <a:stretch>
            <a:fillRect/>
          </a:stretch>
        </p:blipFill>
        <p:spPr>
          <a:xfrm>
            <a:off x="2476210" y="873457"/>
            <a:ext cx="6651654" cy="5486400"/>
          </a:xfrm>
          <a:prstGeom prst="rect">
            <a:avLst/>
          </a:prstGeom>
        </p:spPr>
      </p:pic>
    </p:spTree>
    <p:extLst>
      <p:ext uri="{BB962C8B-B14F-4D97-AF65-F5344CB8AC3E}">
        <p14:creationId xmlns:p14="http://schemas.microsoft.com/office/powerpoint/2010/main" val="21856705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5537" y="0"/>
            <a:ext cx="3835022" cy="3261815"/>
          </a:xfrm>
        </p:spPr>
        <p:txBody>
          <a:bodyPr>
            <a:normAutofit/>
          </a:bodyPr>
          <a:lstStyle/>
          <a:p>
            <a:r>
              <a:rPr lang="en-US" dirty="0" err="1" smtClean="0"/>
              <a:t>Datapath</a:t>
            </a:r>
            <a:r>
              <a:rPr lang="en-US" dirty="0" smtClean="0"/>
              <a:t> Design – </a:t>
            </a:r>
            <a:br>
              <a:rPr lang="en-US" dirty="0" smtClean="0"/>
            </a:br>
            <a:r>
              <a:rPr lang="en-US" dirty="0" smtClean="0"/>
              <a:t>MIPS</a:t>
            </a:r>
            <a:br>
              <a:rPr lang="en-US" dirty="0" smtClean="0"/>
            </a:br>
            <a:r>
              <a:rPr lang="en-US" dirty="0" smtClean="0"/>
              <a:t>Implementation</a:t>
            </a:r>
            <a:endParaRPr lang="en-US" dirty="0"/>
          </a:p>
        </p:txBody>
      </p:sp>
      <p:pic>
        <p:nvPicPr>
          <p:cNvPr id="2" name="Picture 1"/>
          <p:cNvPicPr>
            <a:picLocks noChangeAspect="1"/>
          </p:cNvPicPr>
          <p:nvPr/>
        </p:nvPicPr>
        <p:blipFill>
          <a:blip r:embed="rId2"/>
          <a:stretch>
            <a:fillRect/>
          </a:stretch>
        </p:blipFill>
        <p:spPr>
          <a:xfrm>
            <a:off x="3603012" y="68240"/>
            <a:ext cx="8574862" cy="6675120"/>
          </a:xfrm>
          <a:prstGeom prst="rect">
            <a:avLst/>
          </a:prstGeom>
        </p:spPr>
      </p:pic>
      <p:sp>
        <p:nvSpPr>
          <p:cNvPr id="3" name="TextBox 2"/>
          <p:cNvSpPr txBox="1"/>
          <p:nvPr/>
        </p:nvSpPr>
        <p:spPr>
          <a:xfrm>
            <a:off x="6899991" y="626956"/>
            <a:ext cx="659155" cy="369332"/>
          </a:xfrm>
          <a:prstGeom prst="rect">
            <a:avLst/>
          </a:prstGeom>
          <a:noFill/>
        </p:spPr>
        <p:txBody>
          <a:bodyPr wrap="none" rtlCol="0">
            <a:spAutoFit/>
          </a:bodyPr>
          <a:lstStyle/>
          <a:p>
            <a:r>
              <a:rPr lang="en-US" b="1" dirty="0" smtClean="0"/>
              <a:t>PC+4</a:t>
            </a:r>
            <a:endParaRPr lang="en-US" b="1" dirty="0"/>
          </a:p>
        </p:txBody>
      </p:sp>
      <p:sp>
        <p:nvSpPr>
          <p:cNvPr id="5" name="Content Placeholder 2"/>
          <p:cNvSpPr>
            <a:spLocks noGrp="1"/>
          </p:cNvSpPr>
          <p:nvPr>
            <p:ph idx="1"/>
          </p:nvPr>
        </p:nvSpPr>
        <p:spPr>
          <a:xfrm>
            <a:off x="73445" y="3509607"/>
            <a:ext cx="3043451" cy="1371600"/>
          </a:xfrm>
        </p:spPr>
        <p:txBody>
          <a:bodyPr>
            <a:normAutofit fontScale="70000" lnSpcReduction="20000"/>
          </a:bodyPr>
          <a:lstStyle/>
          <a:p>
            <a:pPr marL="0" indent="0">
              <a:buNone/>
            </a:pPr>
            <a:r>
              <a:rPr lang="en-US" b="1" dirty="0" smtClean="0">
                <a:solidFill>
                  <a:srgbClr val="C00000"/>
                </a:solidFill>
              </a:rPr>
              <a:t>- </a:t>
            </a:r>
            <a:r>
              <a:rPr lang="en-US" b="1" dirty="0" err="1" smtClean="0">
                <a:solidFill>
                  <a:srgbClr val="C00000"/>
                </a:solidFill>
              </a:rPr>
              <a:t>Datapath</a:t>
            </a:r>
            <a:r>
              <a:rPr lang="en-US" b="1" dirty="0" smtClean="0">
                <a:solidFill>
                  <a:srgbClr val="C00000"/>
                </a:solidFill>
              </a:rPr>
              <a:t> VS Control Unit</a:t>
            </a:r>
          </a:p>
          <a:p>
            <a:pPr marL="0" indent="0">
              <a:buNone/>
            </a:pPr>
            <a:endParaRPr lang="en-US" b="1" dirty="0" smtClean="0">
              <a:solidFill>
                <a:srgbClr val="C00000"/>
              </a:solidFill>
            </a:endParaRPr>
          </a:p>
          <a:p>
            <a:pPr marL="0" indent="0">
              <a:buNone/>
            </a:pPr>
            <a:r>
              <a:rPr lang="en-US" b="1" dirty="0" smtClean="0">
                <a:solidFill>
                  <a:srgbClr val="C00000"/>
                </a:solidFill>
              </a:rPr>
              <a:t>- Can you design Control Unit?</a:t>
            </a:r>
            <a:endParaRPr lang="en-US" b="1" dirty="0">
              <a:solidFill>
                <a:srgbClr val="C00000"/>
              </a:solidFill>
            </a:endParaRPr>
          </a:p>
        </p:txBody>
      </p:sp>
    </p:spTree>
    <p:extLst>
      <p:ext uri="{BB962C8B-B14F-4D97-AF65-F5344CB8AC3E}">
        <p14:creationId xmlns:p14="http://schemas.microsoft.com/office/powerpoint/2010/main" val="5865409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2647666" cy="3261815"/>
          </a:xfrm>
        </p:spPr>
        <p:txBody>
          <a:bodyPr>
            <a:normAutofit fontScale="90000"/>
          </a:bodyPr>
          <a:lstStyle/>
          <a:p>
            <a:r>
              <a:rPr lang="en-US" dirty="0" smtClean="0"/>
              <a:t>Operation of</a:t>
            </a:r>
            <a:br>
              <a:rPr lang="en-US" dirty="0" smtClean="0"/>
            </a:br>
            <a:r>
              <a:rPr lang="en-US" dirty="0" err="1" smtClean="0"/>
              <a:t>Datapath</a:t>
            </a:r>
            <a:r>
              <a:rPr lang="en-US" dirty="0" smtClean="0"/>
              <a:t> for a </a:t>
            </a:r>
            <a:br>
              <a:rPr lang="en-US" dirty="0" smtClean="0"/>
            </a:br>
            <a:r>
              <a:rPr lang="en-US" dirty="0" smtClean="0"/>
              <a:t>Branch Instruction</a:t>
            </a:r>
            <a:endParaRPr lang="en-US" dirty="0"/>
          </a:p>
        </p:txBody>
      </p:sp>
      <p:sp>
        <p:nvSpPr>
          <p:cNvPr id="3" name="Content Placeholder 2"/>
          <p:cNvSpPr>
            <a:spLocks noGrp="1"/>
          </p:cNvSpPr>
          <p:nvPr>
            <p:ph idx="1"/>
          </p:nvPr>
        </p:nvSpPr>
        <p:spPr>
          <a:xfrm>
            <a:off x="2852382" y="272955"/>
            <a:ext cx="8501418" cy="5904008"/>
          </a:xfrm>
        </p:spPr>
        <p:txBody>
          <a:bodyPr/>
          <a:lstStyle/>
          <a:p>
            <a:pPr marL="514350" indent="-514350" algn="just">
              <a:buFont typeface="+mj-lt"/>
              <a:buAutoNum type="arabicPeriod"/>
            </a:pPr>
            <a:r>
              <a:rPr lang="en-US" dirty="0" smtClean="0"/>
              <a:t>An </a:t>
            </a:r>
            <a:r>
              <a:rPr lang="en-US" dirty="0"/>
              <a:t>instruction is fetched from the instruction memory, and the PC is </a:t>
            </a:r>
            <a:r>
              <a:rPr lang="en-US" dirty="0" smtClean="0"/>
              <a:t>incremented.</a:t>
            </a:r>
          </a:p>
          <a:p>
            <a:pPr marL="514350" indent="-514350" algn="just">
              <a:buFont typeface="+mj-lt"/>
              <a:buAutoNum type="arabicPeriod"/>
            </a:pPr>
            <a:r>
              <a:rPr lang="en-US" dirty="0" smtClean="0"/>
              <a:t>Two </a:t>
            </a:r>
            <a:r>
              <a:rPr lang="en-US" dirty="0"/>
              <a:t>registers, $t1 and $t2, are read from the register </a:t>
            </a:r>
            <a:r>
              <a:rPr lang="en-US" dirty="0" smtClean="0"/>
              <a:t>file</a:t>
            </a:r>
            <a:r>
              <a:rPr lang="en-US" dirty="0"/>
              <a:t>. </a:t>
            </a:r>
            <a:endParaRPr lang="en-US" dirty="0" smtClean="0"/>
          </a:p>
          <a:p>
            <a:pPr marL="514350" indent="-514350" algn="just">
              <a:buFont typeface="+mj-lt"/>
              <a:buAutoNum type="arabicPeriod"/>
            </a:pPr>
            <a:r>
              <a:rPr lang="en-US" dirty="0" smtClean="0"/>
              <a:t>The </a:t>
            </a:r>
            <a:r>
              <a:rPr lang="en-US" dirty="0"/>
              <a:t>ALU performs a subtract on the data values read from the register </a:t>
            </a:r>
            <a:r>
              <a:rPr lang="en-US" dirty="0" smtClean="0"/>
              <a:t>file</a:t>
            </a:r>
            <a:r>
              <a:rPr lang="en-US" dirty="0"/>
              <a:t>. </a:t>
            </a:r>
            <a:r>
              <a:rPr lang="en-US" dirty="0" smtClean="0"/>
              <a:t>The </a:t>
            </a:r>
            <a:r>
              <a:rPr lang="en-US" dirty="0"/>
              <a:t>value of PC + 4 is added to the sign-extended, lower 16 bits of the instruction (offset) </a:t>
            </a:r>
            <a:r>
              <a:rPr lang="en-US" dirty="0" smtClean="0"/>
              <a:t>shifted </a:t>
            </a:r>
            <a:r>
              <a:rPr lang="en-US" dirty="0"/>
              <a:t>left by two; the result is the branch target address. </a:t>
            </a:r>
            <a:endParaRPr lang="en-US" dirty="0" smtClean="0"/>
          </a:p>
          <a:p>
            <a:pPr marL="514350" indent="-514350" algn="just">
              <a:buFont typeface="+mj-lt"/>
              <a:buAutoNum type="arabicPeriod"/>
            </a:pPr>
            <a:r>
              <a:rPr lang="en-US" dirty="0" smtClean="0"/>
              <a:t>The </a:t>
            </a:r>
            <a:r>
              <a:rPr lang="en-US" dirty="0"/>
              <a:t>Zero result from the ALU is used to decide which adder result to store into the PC.</a:t>
            </a:r>
          </a:p>
        </p:txBody>
      </p:sp>
      <p:sp>
        <p:nvSpPr>
          <p:cNvPr id="8" name="Content Placeholder 2"/>
          <p:cNvSpPr txBox="1">
            <a:spLocks/>
          </p:cNvSpPr>
          <p:nvPr/>
        </p:nvSpPr>
        <p:spPr>
          <a:xfrm>
            <a:off x="0" y="3794078"/>
            <a:ext cx="3043451"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For Example:</a:t>
            </a:r>
          </a:p>
          <a:p>
            <a:pPr marL="0" indent="0">
              <a:buFont typeface="Arial" panose="020B0604020202020204" pitchFamily="34" charset="0"/>
              <a:buNone/>
            </a:pPr>
            <a:r>
              <a:rPr lang="en-US" smtClean="0"/>
              <a:t>beq $t1, $t2, offset</a:t>
            </a:r>
            <a:endParaRPr lang="en-US" dirty="0"/>
          </a:p>
        </p:txBody>
      </p:sp>
    </p:spTree>
    <p:extLst>
      <p:ext uri="{BB962C8B-B14F-4D97-AF65-F5344CB8AC3E}">
        <p14:creationId xmlns:p14="http://schemas.microsoft.com/office/powerpoint/2010/main" val="38193312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
            <a:ext cx="10515600" cy="805218"/>
          </a:xfrm>
        </p:spPr>
        <p:txBody>
          <a:bodyPr/>
          <a:lstStyle/>
          <a:p>
            <a:r>
              <a:rPr lang="en-US" dirty="0" smtClean="0"/>
              <a:t>An overview of Implementation</a:t>
            </a:r>
            <a:endParaRPr lang="en-US" dirty="0"/>
          </a:p>
        </p:txBody>
      </p:sp>
      <p:sp>
        <p:nvSpPr>
          <p:cNvPr id="3" name="Content Placeholder 2"/>
          <p:cNvSpPr>
            <a:spLocks noGrp="1"/>
          </p:cNvSpPr>
          <p:nvPr>
            <p:ph idx="1"/>
          </p:nvPr>
        </p:nvSpPr>
        <p:spPr>
          <a:xfrm>
            <a:off x="838200" y="900757"/>
            <a:ext cx="10515600" cy="5172502"/>
          </a:xfrm>
        </p:spPr>
        <p:txBody>
          <a:bodyPr>
            <a:normAutofit/>
          </a:bodyPr>
          <a:lstStyle/>
          <a:p>
            <a:pPr marL="514350" indent="-514350" algn="just">
              <a:buFont typeface="+mj-lt"/>
              <a:buAutoNum type="arabicPeriod"/>
            </a:pPr>
            <a:r>
              <a:rPr lang="en-US" b="1" dirty="0" smtClean="0"/>
              <a:t>Instruction Fetch:</a:t>
            </a:r>
            <a:r>
              <a:rPr lang="en-US" dirty="0" smtClean="0"/>
              <a:t> </a:t>
            </a:r>
          </a:p>
          <a:p>
            <a:pPr lvl="1" algn="just"/>
            <a:r>
              <a:rPr lang="en-US" dirty="0" smtClean="0"/>
              <a:t>Send </a:t>
            </a:r>
            <a:r>
              <a:rPr lang="en-US" dirty="0"/>
              <a:t>the </a:t>
            </a:r>
            <a:r>
              <a:rPr lang="en-US" dirty="0" smtClean="0"/>
              <a:t>Program </a:t>
            </a:r>
            <a:r>
              <a:rPr lang="en-US" dirty="0"/>
              <a:t>C</a:t>
            </a:r>
            <a:r>
              <a:rPr lang="en-US" dirty="0" smtClean="0"/>
              <a:t>ounter </a:t>
            </a:r>
            <a:r>
              <a:rPr lang="en-US" dirty="0"/>
              <a:t>(PC) to the memory that contains the </a:t>
            </a:r>
            <a:r>
              <a:rPr lang="en-US" dirty="0" smtClean="0"/>
              <a:t>code</a:t>
            </a:r>
          </a:p>
          <a:p>
            <a:pPr lvl="1" algn="just"/>
            <a:r>
              <a:rPr lang="en-US" dirty="0" smtClean="0"/>
              <a:t>fetch </a:t>
            </a:r>
            <a:r>
              <a:rPr lang="en-US" dirty="0"/>
              <a:t>the instruction from that </a:t>
            </a:r>
            <a:r>
              <a:rPr lang="en-US" dirty="0" smtClean="0"/>
              <a:t>memory</a:t>
            </a:r>
          </a:p>
          <a:p>
            <a:pPr marL="514350" indent="-514350" algn="just">
              <a:buFont typeface="+mj-lt"/>
              <a:buAutoNum type="arabicPeriod"/>
            </a:pPr>
            <a:r>
              <a:rPr lang="en-US" b="1" dirty="0" smtClean="0"/>
              <a:t>Read Register: </a:t>
            </a:r>
          </a:p>
          <a:p>
            <a:pPr lvl="1" algn="just"/>
            <a:r>
              <a:rPr lang="en-US" dirty="0" smtClean="0"/>
              <a:t>Read </a:t>
            </a:r>
            <a:r>
              <a:rPr lang="en-US" dirty="0"/>
              <a:t>one or two registers, using </a:t>
            </a:r>
            <a:r>
              <a:rPr lang="en-US" dirty="0" smtClean="0"/>
              <a:t>fields </a:t>
            </a:r>
            <a:r>
              <a:rPr lang="en-US" dirty="0"/>
              <a:t>of the instruction to select the </a:t>
            </a:r>
            <a:r>
              <a:rPr lang="en-US" dirty="0" smtClean="0"/>
              <a:t>registers to </a:t>
            </a:r>
            <a:r>
              <a:rPr lang="en-US" dirty="0"/>
              <a:t>read. </a:t>
            </a:r>
            <a:endParaRPr lang="en-US" dirty="0" smtClean="0"/>
          </a:p>
          <a:p>
            <a:pPr lvl="1" algn="just"/>
            <a:r>
              <a:rPr lang="en-US" dirty="0" smtClean="0"/>
              <a:t>For </a:t>
            </a:r>
            <a:r>
              <a:rPr lang="en-US" dirty="0"/>
              <a:t>the load word instruction, we need to read only one </a:t>
            </a:r>
            <a:r>
              <a:rPr lang="en-US" dirty="0" smtClean="0"/>
              <a:t>register</a:t>
            </a:r>
          </a:p>
          <a:p>
            <a:pPr lvl="1" algn="just"/>
            <a:r>
              <a:rPr lang="en-US" dirty="0" smtClean="0"/>
              <a:t>most </a:t>
            </a:r>
            <a:r>
              <a:rPr lang="en-US" dirty="0"/>
              <a:t>other instructions require reading two </a:t>
            </a:r>
            <a:r>
              <a:rPr lang="en-US" dirty="0" smtClean="0"/>
              <a:t>registers</a:t>
            </a:r>
          </a:p>
          <a:p>
            <a:pPr marL="514350" indent="-514350" algn="just">
              <a:buFont typeface="+mj-lt"/>
              <a:buAutoNum type="arabicPeriod" startAt="3"/>
            </a:pPr>
            <a:r>
              <a:rPr lang="en-US" b="1" dirty="0"/>
              <a:t>Use Arithmetic-Logical Unit (ALU):</a:t>
            </a:r>
          </a:p>
          <a:p>
            <a:pPr lvl="1" algn="just"/>
            <a:r>
              <a:rPr lang="en-US" dirty="0"/>
              <a:t>The </a:t>
            </a:r>
            <a:r>
              <a:rPr lang="en-US" b="1" dirty="0"/>
              <a:t>memory-reference instructions </a:t>
            </a:r>
            <a:r>
              <a:rPr lang="en-US" dirty="0"/>
              <a:t>use the ALU for an </a:t>
            </a:r>
            <a:r>
              <a:rPr lang="en-US" b="1" dirty="0"/>
              <a:t>address calculation </a:t>
            </a:r>
          </a:p>
          <a:p>
            <a:pPr lvl="1" algn="just"/>
            <a:r>
              <a:rPr lang="en-US" dirty="0"/>
              <a:t>the </a:t>
            </a:r>
            <a:r>
              <a:rPr lang="en-US" b="1" dirty="0"/>
              <a:t>arithmetic-logical instructions </a:t>
            </a:r>
            <a:r>
              <a:rPr lang="en-US" dirty="0"/>
              <a:t>use the ALU for the </a:t>
            </a:r>
            <a:r>
              <a:rPr lang="en-US" b="1" dirty="0"/>
              <a:t>operation execution</a:t>
            </a:r>
          </a:p>
          <a:p>
            <a:pPr lvl="1" algn="just"/>
            <a:r>
              <a:rPr lang="en-US" b="1" dirty="0"/>
              <a:t>branches</a:t>
            </a:r>
            <a:r>
              <a:rPr lang="en-US" dirty="0"/>
              <a:t> use the ALU for </a:t>
            </a:r>
            <a:r>
              <a:rPr lang="en-US" b="1" dirty="0" smtClean="0"/>
              <a:t>comparison</a:t>
            </a:r>
            <a:endParaRPr lang="en-US" dirty="0" smtClean="0"/>
          </a:p>
        </p:txBody>
      </p:sp>
    </p:spTree>
    <p:extLst>
      <p:ext uri="{BB962C8B-B14F-4D97-AF65-F5344CB8AC3E}">
        <p14:creationId xmlns:p14="http://schemas.microsoft.com/office/powerpoint/2010/main" val="22741449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
            <a:ext cx="10515600" cy="805218"/>
          </a:xfrm>
        </p:spPr>
        <p:txBody>
          <a:bodyPr/>
          <a:lstStyle/>
          <a:p>
            <a:r>
              <a:rPr lang="en-US" dirty="0" smtClean="0"/>
              <a:t>An overview of Implementation</a:t>
            </a:r>
            <a:endParaRPr lang="en-US" dirty="0"/>
          </a:p>
        </p:txBody>
      </p:sp>
      <p:sp>
        <p:nvSpPr>
          <p:cNvPr id="3" name="Content Placeholder 2"/>
          <p:cNvSpPr>
            <a:spLocks noGrp="1"/>
          </p:cNvSpPr>
          <p:nvPr>
            <p:ph idx="1"/>
          </p:nvPr>
        </p:nvSpPr>
        <p:spPr>
          <a:xfrm>
            <a:off x="838200" y="873460"/>
            <a:ext cx="10515600" cy="3166281"/>
          </a:xfrm>
        </p:spPr>
        <p:txBody>
          <a:bodyPr>
            <a:normAutofit/>
          </a:bodyPr>
          <a:lstStyle/>
          <a:p>
            <a:pPr marL="514350" indent="-514350" algn="just">
              <a:buFont typeface="+mj-lt"/>
              <a:buAutoNum type="arabicPeriod" startAt="4"/>
            </a:pPr>
            <a:r>
              <a:rPr lang="en-US" b="1" dirty="0"/>
              <a:t>Step 4:</a:t>
            </a:r>
          </a:p>
          <a:p>
            <a:pPr marL="914400" lvl="1" indent="-457200" algn="just">
              <a:buFont typeface="+mj-lt"/>
              <a:buAutoNum type="alphaUcPeriod"/>
            </a:pPr>
            <a:r>
              <a:rPr lang="en-US" b="1" dirty="0"/>
              <a:t>Date Access:</a:t>
            </a:r>
            <a:r>
              <a:rPr lang="en-US" dirty="0"/>
              <a:t> A memory-reference instruction will need to access the memory either to read data for a load or write data for a store.</a:t>
            </a:r>
          </a:p>
          <a:p>
            <a:pPr marL="914400" lvl="1" indent="-457200" algn="just">
              <a:buFont typeface="+mj-lt"/>
              <a:buAutoNum type="alphaUcPeriod"/>
            </a:pPr>
            <a:r>
              <a:rPr lang="en-US" b="1" dirty="0"/>
              <a:t>Register Write:</a:t>
            </a:r>
            <a:r>
              <a:rPr lang="en-US" dirty="0"/>
              <a:t> An arithmetic-logical or load instruction must write the data from the ALU or memory back into a register.</a:t>
            </a:r>
          </a:p>
          <a:p>
            <a:pPr marL="914400" lvl="1" indent="-457200" algn="just">
              <a:buFont typeface="+mj-lt"/>
              <a:buAutoNum type="alphaUcPeriod"/>
            </a:pPr>
            <a:r>
              <a:rPr lang="en-US" sz="2000" b="1" dirty="0"/>
              <a:t>Update PC: </a:t>
            </a:r>
            <a:r>
              <a:rPr lang="en-US" dirty="0"/>
              <a:t>for a branch instruction, we may need to change the next instruction address based on the comparison; otherwise, the PC should be incremented by 4 to get the address of the next instruction.</a:t>
            </a:r>
          </a:p>
        </p:txBody>
      </p:sp>
    </p:spTree>
    <p:extLst>
      <p:ext uri="{BB962C8B-B14F-4D97-AF65-F5344CB8AC3E}">
        <p14:creationId xmlns:p14="http://schemas.microsoft.com/office/powerpoint/2010/main" val="2891291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Chapter 4 – The Processor (up to section 4.4)</a:t>
            </a:r>
          </a:p>
          <a:p>
            <a:r>
              <a:rPr lang="en-US" dirty="0" err="1" smtClean="0"/>
              <a:t>Datapath</a:t>
            </a:r>
            <a:r>
              <a:rPr lang="en-US" dirty="0" smtClean="0"/>
              <a:t> to </a:t>
            </a:r>
            <a:r>
              <a:rPr lang="en-US" smtClean="0"/>
              <a:t>handle Unconditional Jump </a:t>
            </a:r>
            <a:r>
              <a:rPr lang="en-US" dirty="0" smtClean="0"/>
              <a:t>Instruction</a:t>
            </a:r>
            <a:endParaRPr lang="en-US" dirty="0"/>
          </a:p>
        </p:txBody>
      </p:sp>
    </p:spTree>
    <p:extLst>
      <p:ext uri="{BB962C8B-B14F-4D97-AF65-F5344CB8AC3E}">
        <p14:creationId xmlns:p14="http://schemas.microsoft.com/office/powerpoint/2010/main" val="152191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Assembly Language – Arithmetic Instructions Example</a:t>
            </a:r>
            <a:endParaRPr lang="en-US" dirty="0"/>
          </a:p>
        </p:txBody>
      </p:sp>
      <p:sp>
        <p:nvSpPr>
          <p:cNvPr id="3" name="Content Placeholder 2"/>
          <p:cNvSpPr>
            <a:spLocks noGrp="1"/>
          </p:cNvSpPr>
          <p:nvPr>
            <p:ph idx="1"/>
          </p:nvPr>
        </p:nvSpPr>
        <p:spPr/>
        <p:txBody>
          <a:bodyPr>
            <a:normAutofit/>
          </a:bodyPr>
          <a:lstStyle/>
          <a:p>
            <a:pPr marL="0" indent="0" algn="ctr">
              <a:buNone/>
            </a:pPr>
            <a:r>
              <a:rPr lang="pt-BR" dirty="0"/>
              <a:t>f = (g + h) – (i + j</a:t>
            </a:r>
            <a:r>
              <a:rPr lang="pt-BR" dirty="0" smtClean="0"/>
              <a:t>);</a:t>
            </a:r>
          </a:p>
          <a:p>
            <a:pPr marL="0" indent="0">
              <a:buNone/>
            </a:pPr>
            <a:r>
              <a:rPr lang="pt-BR" b="1" dirty="0" smtClean="0"/>
              <a:t>MIPS Assembly Code for above code:</a:t>
            </a:r>
          </a:p>
          <a:p>
            <a:pPr marL="0" indent="0">
              <a:buNone/>
            </a:pPr>
            <a:endParaRPr lang="en-US" dirty="0" smtClean="0"/>
          </a:p>
          <a:p>
            <a:pPr marL="0" indent="0">
              <a:buNone/>
            </a:pPr>
            <a:r>
              <a:rPr lang="en-US" b="1" dirty="0" smtClean="0"/>
              <a:t>add $t0,$s1,$s2</a:t>
            </a:r>
            <a:r>
              <a:rPr lang="en-US" dirty="0" smtClean="0"/>
              <a:t> 	# </a:t>
            </a:r>
            <a:r>
              <a:rPr lang="en-US" dirty="0"/>
              <a:t>register $t0 contains g + h </a:t>
            </a:r>
            <a:endParaRPr lang="en-US" dirty="0" smtClean="0"/>
          </a:p>
          <a:p>
            <a:pPr marL="0" indent="0">
              <a:buNone/>
            </a:pPr>
            <a:r>
              <a:rPr lang="en-US" b="1" dirty="0" smtClean="0"/>
              <a:t>add </a:t>
            </a:r>
            <a:r>
              <a:rPr lang="en-US" b="1" dirty="0"/>
              <a:t>$t1,$</a:t>
            </a:r>
            <a:r>
              <a:rPr lang="en-US" b="1" dirty="0" smtClean="0"/>
              <a:t>s3,$</a:t>
            </a:r>
            <a:r>
              <a:rPr lang="en-US" b="1" dirty="0"/>
              <a:t>s4</a:t>
            </a:r>
            <a:r>
              <a:rPr lang="en-US" dirty="0"/>
              <a:t> </a:t>
            </a:r>
            <a:r>
              <a:rPr lang="en-US" dirty="0" smtClean="0"/>
              <a:t>	# </a:t>
            </a:r>
            <a:r>
              <a:rPr lang="en-US" dirty="0"/>
              <a:t>register $t1 contains </a:t>
            </a:r>
            <a:r>
              <a:rPr lang="en-US" dirty="0" err="1"/>
              <a:t>i</a:t>
            </a:r>
            <a:r>
              <a:rPr lang="en-US" dirty="0"/>
              <a:t> + j </a:t>
            </a:r>
            <a:endParaRPr lang="en-US" dirty="0" smtClean="0"/>
          </a:p>
          <a:p>
            <a:pPr marL="0" indent="0">
              <a:buNone/>
            </a:pPr>
            <a:r>
              <a:rPr lang="en-US" b="1" dirty="0" smtClean="0"/>
              <a:t>sub </a:t>
            </a:r>
            <a:r>
              <a:rPr lang="en-US" b="1" dirty="0"/>
              <a:t>$s0,$t0,$t1</a:t>
            </a:r>
            <a:r>
              <a:rPr lang="en-US" dirty="0"/>
              <a:t> </a:t>
            </a:r>
            <a:r>
              <a:rPr lang="en-US" dirty="0" smtClean="0"/>
              <a:t>	# </a:t>
            </a:r>
            <a:r>
              <a:rPr lang="en-US" dirty="0"/>
              <a:t>f gets $t0 – $t1, which is (g + h)–(</a:t>
            </a:r>
            <a:r>
              <a:rPr lang="en-US" dirty="0" err="1"/>
              <a:t>i</a:t>
            </a:r>
            <a:r>
              <a:rPr lang="en-US" dirty="0"/>
              <a:t> + j</a:t>
            </a:r>
            <a:r>
              <a:rPr lang="en-US" dirty="0" smtClean="0"/>
              <a:t>)</a:t>
            </a:r>
          </a:p>
        </p:txBody>
      </p:sp>
    </p:spTree>
    <p:extLst>
      <p:ext uri="{BB962C8B-B14F-4D97-AF65-F5344CB8AC3E}">
        <p14:creationId xmlns:p14="http://schemas.microsoft.com/office/powerpoint/2010/main" val="30553970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2268</TotalTime>
  <Words>4906</Words>
  <Application>Microsoft Office PowerPoint</Application>
  <PresentationFormat>Custom</PresentationFormat>
  <Paragraphs>717</Paragraphs>
  <Slides>84</Slides>
  <Notes>39</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The Processor</vt:lpstr>
      <vt:lpstr>MIPS Architecture</vt:lpstr>
      <vt:lpstr>Computer Architecture</vt:lpstr>
      <vt:lpstr>MIPS Architecture</vt:lpstr>
      <vt:lpstr>MIPS Architecture…</vt:lpstr>
      <vt:lpstr>MIPS Architecture - Registers</vt:lpstr>
      <vt:lpstr>MIPS - Instruction Set</vt:lpstr>
      <vt:lpstr>MIPS - Instruction Set</vt:lpstr>
      <vt:lpstr>MIPS Assembly Language – Arithmetic Instructions Example</vt:lpstr>
      <vt:lpstr>MIPS Assembly Language – Load/Store Instructions Example</vt:lpstr>
      <vt:lpstr>MIPS Assembly Language</vt:lpstr>
      <vt:lpstr>MIPS Assembly Language</vt:lpstr>
      <vt:lpstr>The MIPS Processor Memory Layout for program and data. </vt:lpstr>
      <vt:lpstr>MIPS Architecture</vt:lpstr>
      <vt:lpstr>A Basic MIPS Implementation</vt:lpstr>
      <vt:lpstr>Instruction Fetch Implementation</vt:lpstr>
      <vt:lpstr>Instruction Fetch Implementation…</vt:lpstr>
      <vt:lpstr>Instruction Fetch Implementation…</vt:lpstr>
      <vt:lpstr>Operation of Datapath on Arithmetic/Logical Instructions</vt:lpstr>
      <vt:lpstr>Arithmetic/Logical (R-Type) Instructions Examples</vt:lpstr>
      <vt:lpstr>Arithmetic/Logical (R-Type) Instructions Examples</vt:lpstr>
      <vt:lpstr>Arithmetic/Logical (I-Type) Instructions Examples</vt:lpstr>
      <vt:lpstr>Arithmetic/Logical (I-Type) Instructions Examples</vt:lpstr>
      <vt:lpstr>Read Ports of Register File</vt:lpstr>
      <vt:lpstr>Read Ports of Register File</vt:lpstr>
      <vt:lpstr>Read Ports of Register File</vt:lpstr>
      <vt:lpstr>Write Port for Register File</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Operation of Datapath for an  R-Type Instruction</vt:lpstr>
      <vt:lpstr>Arithmetic/Logical (I-Type) Instructions Examples</vt:lpstr>
      <vt:lpstr>Arithmetic/Logical (I-Type) Instructions Examples</vt:lpstr>
      <vt:lpstr>Operation of Datapath for an  I-Type Instruction</vt:lpstr>
      <vt:lpstr>Operation of Datapath for an  I-Type Instruction</vt:lpstr>
      <vt:lpstr>Operation of Datapath for an  I-Type Instruction</vt:lpstr>
      <vt:lpstr>Operation of Datapath for an  I-Type Instruction</vt:lpstr>
      <vt:lpstr>Operation of Datapath for an  I-Type Instruction</vt:lpstr>
      <vt:lpstr>Operation of Datapath for an  I-Type Instruction</vt:lpstr>
      <vt:lpstr>Operation of Datapath for an  Arithmetic/ Logical Instruction</vt:lpstr>
      <vt:lpstr>Operation of Datapath on Data Transfer Instructions</vt:lpstr>
      <vt:lpstr>Load/Store Instructions Examples</vt:lpstr>
      <vt:lpstr>Load/Store Instructions Format</vt:lpstr>
      <vt:lpstr>Operation of Datapath for a  Load Instruction</vt:lpstr>
      <vt:lpstr>Operation of Datapath for a  Load Instruction</vt:lpstr>
      <vt:lpstr>Operation of Datapath for a  Load Instruction</vt:lpstr>
      <vt:lpstr>Operation of Datapath for a  Load Instruction</vt:lpstr>
      <vt:lpstr>Operation of Datapath for a  Load Instruction</vt:lpstr>
      <vt:lpstr>Operation of Datapath for a  Load Instruction</vt:lpstr>
      <vt:lpstr>Store Instructions Format</vt:lpstr>
      <vt:lpstr>Operation of Datapath for a  Store Instruction</vt:lpstr>
      <vt:lpstr>Operation of Datapath for a  Store Instruction</vt:lpstr>
      <vt:lpstr>Operation of Datapath for a  Store Instruction</vt:lpstr>
      <vt:lpstr>Operation of Datapath for a  Store Instruction</vt:lpstr>
      <vt:lpstr>Operation of Datapath for a  Store Instruction</vt:lpstr>
      <vt:lpstr>Operation of Datapath for a  Store Instruction</vt:lpstr>
      <vt:lpstr>Operation of Datapath for a  Load Instruction</vt:lpstr>
      <vt:lpstr>Operation of Datapath on Branch Instructions</vt:lpstr>
      <vt:lpstr>Branch Instructions Examples</vt:lpstr>
      <vt:lpstr>Operation of Datapath for a  Branch Instruction</vt:lpstr>
      <vt:lpstr>Operation of Datapath for a  Branch Instruction</vt:lpstr>
      <vt:lpstr>Operation of Datapath for a  Branch Instruction</vt:lpstr>
      <vt:lpstr>Operation of Datapath for a  Branch Instruction</vt:lpstr>
      <vt:lpstr>Operation of Datapath for a  Branch Instruction</vt:lpstr>
      <vt:lpstr>Operation of Datapath for a  Branch Instruction</vt:lpstr>
      <vt:lpstr>Operation of Datapath for a  Branch Instruction</vt:lpstr>
      <vt:lpstr>Datapath Design –  MIPS Implementation</vt:lpstr>
      <vt:lpstr>Operation of Datapath for a  Branch Instruction</vt:lpstr>
      <vt:lpstr>An overview of Implementation</vt:lpstr>
      <vt:lpstr>An overview of Implementation</vt:lpstr>
      <vt:lpstr>Reading Assignment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Admin</cp:lastModifiedBy>
  <cp:revision>756</cp:revision>
  <dcterms:created xsi:type="dcterms:W3CDTF">2020-04-08T10:39:46Z</dcterms:created>
  <dcterms:modified xsi:type="dcterms:W3CDTF">2022-11-01T11:31:10Z</dcterms:modified>
</cp:coreProperties>
</file>