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385" autoAdjust="0"/>
    <p:restoredTop sz="94434" autoAdjust="0"/>
  </p:normalViewPr>
  <p:slideViewPr>
    <p:cSldViewPr snapToGrid="0">
      <p:cViewPr varScale="1">
        <p:scale>
          <a:sx n="77" d="100"/>
          <a:sy n="77" d="100"/>
        </p:scale>
        <p:origin x="10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F95534-843C-4BD9-9AE9-17239CBDE232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FD7A33-8CF7-4EB5-B22D-090B5DE11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689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 that this</a:t>
            </a:r>
            <a:r>
              <a:rPr lang="en-US" baseline="0" dirty="0" smtClean="0"/>
              <a:t> is *2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FD7A33-8CF7-4EB5-B22D-090B5DE1132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5969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mov</a:t>
            </a:r>
            <a:r>
              <a:rPr lang="en-US" dirty="0" smtClean="0"/>
              <a:t> al, 10001111b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shl</a:t>
            </a:r>
            <a:r>
              <a:rPr lang="en-US" dirty="0" smtClean="0"/>
              <a:t> al, 1; CF=1 OF=1 because answer was 1 00011110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mov</a:t>
            </a:r>
            <a:r>
              <a:rPr lang="en-US" dirty="0" smtClean="0"/>
              <a:t> al, 10001111b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shr</a:t>
            </a:r>
            <a:r>
              <a:rPr lang="en-US" dirty="0" smtClean="0"/>
              <a:t> al, 1; CF=1 OF=1 answer was 01000111 1</a:t>
            </a:r>
          </a:p>
          <a:p>
            <a:r>
              <a:rPr lang="en-US" dirty="0" smtClean="0"/>
              <a:t>	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clc</a:t>
            </a:r>
            <a:endParaRPr lang="en-US" dirty="0" smtClean="0"/>
          </a:p>
          <a:p>
            <a:r>
              <a:rPr lang="en-US" dirty="0" smtClean="0"/>
              <a:t>	;</a:t>
            </a:r>
            <a:r>
              <a:rPr lang="en-US" dirty="0" err="1" smtClean="0"/>
              <a:t>mov</a:t>
            </a:r>
            <a:r>
              <a:rPr lang="en-US" dirty="0" smtClean="0"/>
              <a:t> al, 01001101b</a:t>
            </a:r>
          </a:p>
          <a:p>
            <a:r>
              <a:rPr lang="en-US" dirty="0" smtClean="0"/>
              <a:t>	;</a:t>
            </a:r>
            <a:r>
              <a:rPr lang="en-US" dirty="0" err="1" smtClean="0"/>
              <a:t>shl</a:t>
            </a:r>
            <a:r>
              <a:rPr lang="en-US" dirty="0" smtClean="0"/>
              <a:t> al, 1; CF=0 OF=1 because answer was 0 10011010</a:t>
            </a:r>
          </a:p>
          <a:p>
            <a:r>
              <a:rPr lang="en-US" dirty="0" smtClean="0"/>
              <a:t>	;</a:t>
            </a:r>
            <a:r>
              <a:rPr lang="en-US" dirty="0" err="1" smtClean="0"/>
              <a:t>mov</a:t>
            </a:r>
            <a:r>
              <a:rPr lang="en-US" dirty="0" smtClean="0"/>
              <a:t> al, 01001101b</a:t>
            </a:r>
          </a:p>
          <a:p>
            <a:r>
              <a:rPr lang="en-US" dirty="0" smtClean="0"/>
              <a:t>	;</a:t>
            </a:r>
            <a:r>
              <a:rPr lang="en-US" dirty="0" err="1" smtClean="0"/>
              <a:t>shr</a:t>
            </a:r>
            <a:r>
              <a:rPr lang="en-US" dirty="0" smtClean="0"/>
              <a:t> al, 1; CF=1 OF=0 answer was 01000111 00100110 1</a:t>
            </a:r>
          </a:p>
          <a:p>
            <a:r>
              <a:rPr lang="en-US" dirty="0" smtClean="0"/>
              <a:t>	</a:t>
            </a:r>
          </a:p>
          <a:p>
            <a:r>
              <a:rPr lang="en-US" dirty="0" smtClean="0"/>
              <a:t>	;</a:t>
            </a:r>
            <a:r>
              <a:rPr lang="en-US" dirty="0" err="1" smtClean="0"/>
              <a:t>mov</a:t>
            </a:r>
            <a:r>
              <a:rPr lang="en-US" dirty="0" smtClean="0"/>
              <a:t> al, 00001100b</a:t>
            </a:r>
          </a:p>
          <a:p>
            <a:r>
              <a:rPr lang="en-US" dirty="0" smtClean="0"/>
              <a:t>	;</a:t>
            </a:r>
            <a:r>
              <a:rPr lang="en-US" dirty="0" err="1" smtClean="0"/>
              <a:t>shl</a:t>
            </a:r>
            <a:r>
              <a:rPr lang="en-US" dirty="0" smtClean="0"/>
              <a:t> al, 1; CF=0 OF=0</a:t>
            </a:r>
          </a:p>
          <a:p>
            <a:r>
              <a:rPr lang="en-US" dirty="0" smtClean="0"/>
              <a:t>	;</a:t>
            </a:r>
            <a:r>
              <a:rPr lang="en-US" dirty="0" err="1" smtClean="0"/>
              <a:t>mov</a:t>
            </a:r>
            <a:r>
              <a:rPr lang="en-US" dirty="0" smtClean="0"/>
              <a:t> al, 00001100b	</a:t>
            </a:r>
          </a:p>
          <a:p>
            <a:r>
              <a:rPr lang="en-US" dirty="0" smtClean="0"/>
              <a:t>	;</a:t>
            </a:r>
            <a:r>
              <a:rPr lang="en-US" dirty="0" err="1" smtClean="0"/>
              <a:t>shr</a:t>
            </a:r>
            <a:r>
              <a:rPr lang="en-US" dirty="0" smtClean="0"/>
              <a:t> al, 1; CF=0 OF=0 </a:t>
            </a:r>
          </a:p>
          <a:p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FD7A33-8CF7-4EB5-B22D-090B5DE1132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328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BE41B-DCDC-41A3-955F-C9513667C524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EEF4A-51FD-4BA9-B4D8-C97566F65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458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BE41B-DCDC-41A3-955F-C9513667C524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EEF4A-51FD-4BA9-B4D8-C97566F65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814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BE41B-DCDC-41A3-955F-C9513667C524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EEF4A-51FD-4BA9-B4D8-C97566F65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89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BE41B-DCDC-41A3-955F-C9513667C524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EEF4A-51FD-4BA9-B4D8-C97566F65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763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BE41B-DCDC-41A3-955F-C9513667C524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EEF4A-51FD-4BA9-B4D8-C97566F65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831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BE41B-DCDC-41A3-955F-C9513667C524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EEF4A-51FD-4BA9-B4D8-C97566F65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658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BE41B-DCDC-41A3-955F-C9513667C524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EEF4A-51FD-4BA9-B4D8-C97566F65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864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BE41B-DCDC-41A3-955F-C9513667C524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EEF4A-51FD-4BA9-B4D8-C97566F65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691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BE41B-DCDC-41A3-955F-C9513667C524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EEF4A-51FD-4BA9-B4D8-C97566F65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286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BE41B-DCDC-41A3-955F-C9513667C524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EEF4A-51FD-4BA9-B4D8-C97566F65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078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BE41B-DCDC-41A3-955F-C9513667C524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EEF4A-51FD-4BA9-B4D8-C97566F65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598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FBE41B-DCDC-41A3-955F-C9513667C524}" type="datetimeFigureOut">
              <a:rPr lang="en-US" smtClean="0"/>
              <a:t>4/6/2021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1EEF4A-51FD-4BA9-B4D8-C97566F65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855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Bit Manipulation </a:t>
            </a:r>
            <a:br>
              <a:rPr lang="en-US" dirty="0" smtClean="0"/>
            </a:br>
            <a:r>
              <a:rPr lang="en-US" dirty="0" smtClean="0"/>
              <a:t>&amp; Integer </a:t>
            </a:r>
            <a:r>
              <a:rPr lang="en-US" dirty="0" err="1" smtClean="0"/>
              <a:t>Arithmetics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9729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Rotate Through Carry Left (RCL)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carry flag is inserted from the right</a:t>
            </a:r>
          </a:p>
          <a:p>
            <a:r>
              <a:rPr lang="en-US" dirty="0" smtClean="0"/>
              <a:t>Every bit moves one position to the left.</a:t>
            </a:r>
          </a:p>
          <a:p>
            <a:r>
              <a:rPr lang="en-US" dirty="0" smtClean="0"/>
              <a:t>The left most bit is dropped in the carry flag.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3264" y="4957372"/>
            <a:ext cx="6019800" cy="10287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9039" y="3833031"/>
            <a:ext cx="5724525" cy="9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827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Signed Overflow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The Overflow flag is set if the act of shifting or rotating a signed integer by one bit position generates a value outside the signed integer range of the destination operand.</a:t>
            </a:r>
          </a:p>
          <a:p>
            <a:r>
              <a:rPr lang="en-US" sz="2000" dirty="0" smtClean="0"/>
              <a:t>To put it another way, the number’s sign is reversed.</a:t>
            </a:r>
          </a:p>
          <a:p>
            <a:r>
              <a:rPr lang="en-US" sz="2000" dirty="0" smtClean="0"/>
              <a:t>Examples</a:t>
            </a:r>
          </a:p>
          <a:p>
            <a:pPr lvl="1"/>
            <a:r>
              <a:rPr lang="en-US" sz="1600" dirty="0" smtClean="0"/>
              <a:t>a positive integer (+127) stored in an 8-bit register becomes negative (-2) when rotated left:</a:t>
            </a:r>
          </a:p>
          <a:p>
            <a:endParaRPr lang="en-US" sz="2000" dirty="0"/>
          </a:p>
          <a:p>
            <a:endParaRPr lang="en-US" sz="2000" dirty="0" smtClean="0"/>
          </a:p>
          <a:p>
            <a:pPr lvl="1"/>
            <a:r>
              <a:rPr lang="en-US" sz="1600" dirty="0" smtClean="0"/>
              <a:t>When –128 is shifted one position to the right, the Overflow flag is set. The result in AL (+64) has the opposite sign</a:t>
            </a:r>
          </a:p>
          <a:p>
            <a:pPr lvl="1"/>
            <a:endParaRPr lang="en-US" sz="1600" dirty="0"/>
          </a:p>
          <a:p>
            <a:pPr lvl="1"/>
            <a:endParaRPr lang="en-US" sz="1600" dirty="0" smtClean="0"/>
          </a:p>
          <a:p>
            <a:pPr lvl="1"/>
            <a:endParaRPr lang="en-US" sz="1600" dirty="0"/>
          </a:p>
          <a:p>
            <a:r>
              <a:rPr lang="en-US" sz="2000" dirty="0" smtClean="0"/>
              <a:t>The value of the Overflow flag is undefined when the shift or rotation count is greater than 1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561805" y="3681254"/>
            <a:ext cx="8599337" cy="6400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561805" y="4733029"/>
            <a:ext cx="8979049" cy="73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422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https://sites.google.com/view/coal-fall-2019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551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</a:t>
            </a:r>
            <a:r>
              <a:rPr lang="en-US" dirty="0" smtClean="0"/>
              <a:t>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Shift and Rotate Instructions (7.1.1 to 7.1.8 KI, Chapter 4 BH)</a:t>
            </a:r>
          </a:p>
        </p:txBody>
      </p:sp>
    </p:spTree>
    <p:extLst>
      <p:ext uri="{BB962C8B-B14F-4D97-AF65-F5344CB8AC3E}">
        <p14:creationId xmlns:p14="http://schemas.microsoft.com/office/powerpoint/2010/main" val="3456181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Shift and Rotate Instructions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Bit shifting means to move bits right and left inside an operand.</a:t>
            </a:r>
          </a:p>
          <a:p>
            <a:r>
              <a:rPr lang="en-US" dirty="0" smtClean="0"/>
              <a:t>Instructions  are shown in table</a:t>
            </a:r>
          </a:p>
          <a:p>
            <a:r>
              <a:rPr lang="en-US" dirty="0"/>
              <a:t>A</a:t>
            </a:r>
            <a:r>
              <a:rPr lang="en-US" dirty="0" smtClean="0"/>
              <a:t>ll these instructions effect the Overflow and Carry flags.</a:t>
            </a:r>
          </a:p>
          <a:p>
            <a:r>
              <a:rPr lang="en-US" dirty="0" smtClean="0"/>
              <a:t>Syntax </a:t>
            </a:r>
          </a:p>
          <a:p>
            <a:pPr lvl="1"/>
            <a:r>
              <a:rPr lang="en-US" dirty="0" smtClean="0"/>
              <a:t>&lt;shift operation &gt; &lt;destination&gt;, &lt;count&gt;</a:t>
            </a:r>
          </a:p>
          <a:p>
            <a:pPr lvl="1"/>
            <a:r>
              <a:rPr lang="en-US" dirty="0" smtClean="0"/>
              <a:t>Where count specified the number of shift/rotations</a:t>
            </a:r>
          </a:p>
          <a:p>
            <a:pPr lvl="1"/>
            <a:r>
              <a:rPr lang="en-US" dirty="0" smtClean="0"/>
              <a:t>Destination can be </a:t>
            </a:r>
            <a:r>
              <a:rPr lang="en-US" dirty="0" err="1" smtClean="0"/>
              <a:t>reg</a:t>
            </a:r>
            <a:r>
              <a:rPr lang="en-US" dirty="0" smtClean="0"/>
              <a:t> or mem</a:t>
            </a:r>
          </a:p>
          <a:p>
            <a:pPr lvl="1"/>
            <a:r>
              <a:rPr lang="en-US" dirty="0" smtClean="0"/>
              <a:t>Count can be </a:t>
            </a:r>
            <a:r>
              <a:rPr lang="en-US" dirty="0" err="1" smtClean="0"/>
              <a:t>imme</a:t>
            </a:r>
            <a:r>
              <a:rPr lang="en-US" dirty="0" smtClean="0"/>
              <a:t> or CL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b="19573"/>
          <a:stretch/>
        </p:blipFill>
        <p:spPr>
          <a:xfrm>
            <a:off x="8157451" y="3423835"/>
            <a:ext cx="3629025" cy="2888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10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Shift Logical Right (SHR)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Inserts a zero from the left and moves every bit one position to the right and copies the rightmost bit in the carry flag.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9714" y="5617853"/>
            <a:ext cx="6276975" cy="7810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1575" y="3130242"/>
            <a:ext cx="4924425" cy="5429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1575" y="3798888"/>
            <a:ext cx="4086225" cy="6477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5821" y="4677746"/>
            <a:ext cx="6524625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998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Shift Logical Left (SHL) / Shift Arithmetic Left (SAL)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Z</a:t>
            </a:r>
            <a:r>
              <a:rPr lang="en-US" dirty="0" smtClean="0"/>
              <a:t>ero bit is inserted from the right and every bit moves one position to its left with the most significant bit dropping into the carry flag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1800" y="5640292"/>
            <a:ext cx="6248400" cy="7048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394" y="2743502"/>
            <a:ext cx="5591175" cy="533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6394" y="3284920"/>
            <a:ext cx="5943600" cy="5905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6394" y="3913298"/>
            <a:ext cx="5934075" cy="5143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1609" y="4489546"/>
            <a:ext cx="4229100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761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Shift Arithmetic Right (SAR)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to handle the signed numbers to retain MSB i.e. sign bit</a:t>
            </a:r>
          </a:p>
          <a:p>
            <a:r>
              <a:rPr lang="en-US" dirty="0" smtClean="0"/>
              <a:t>Shifts every bit one place to the right with a copy of the most significant bit left at the most significant place. </a:t>
            </a:r>
          </a:p>
          <a:p>
            <a:r>
              <a:rPr lang="en-US" dirty="0" smtClean="0"/>
              <a:t>The bit dropped from the right is caught in the carry basket.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4233" y="5159375"/>
            <a:ext cx="5895975" cy="11525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124" y="4660106"/>
            <a:ext cx="5391150" cy="571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124" y="3838972"/>
            <a:ext cx="6638925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053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Rotate Right (ROR)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</a:t>
            </a:r>
            <a:r>
              <a:rPr lang="en-US" dirty="0" smtClean="0"/>
              <a:t>very bit moves one position to the right and the bit dropped from the right is inserted at the left. </a:t>
            </a:r>
          </a:p>
          <a:p>
            <a:r>
              <a:rPr lang="en-US" dirty="0" smtClean="0"/>
              <a:t>This bit is also copied into the carry flag.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2794" y="5148263"/>
            <a:ext cx="5734050" cy="10287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1158" y="3329782"/>
            <a:ext cx="5962650" cy="7810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1158" y="4568825"/>
            <a:ext cx="5972175" cy="56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062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Rotate Left (ROL)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 bit moves one position to the left and the MSB dropped from the right is inserted at the right. </a:t>
            </a:r>
          </a:p>
          <a:p>
            <a:r>
              <a:rPr lang="en-US" dirty="0" smtClean="0"/>
              <a:t>This bit is also copied into the carry flag.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7925" y="5130800"/>
            <a:ext cx="5934075" cy="11811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1901" y="3586957"/>
            <a:ext cx="5934075" cy="990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1901" y="4825207"/>
            <a:ext cx="600075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551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Rotate Through Carry Right (RCR)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he carry flag is inserted from the left</a:t>
            </a:r>
          </a:p>
          <a:p>
            <a:r>
              <a:rPr lang="en-US" dirty="0" smtClean="0"/>
              <a:t>Every bit moves one position to the right.</a:t>
            </a:r>
          </a:p>
          <a:p>
            <a:r>
              <a:rPr lang="en-US" dirty="0"/>
              <a:t>T</a:t>
            </a:r>
            <a:r>
              <a:rPr lang="en-US" dirty="0" smtClean="0"/>
              <a:t>he right most bit is dropped in the carry flag.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8983" y="5119688"/>
            <a:ext cx="5915025" cy="10572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6086" y="4001294"/>
            <a:ext cx="59055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8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475</Words>
  <Application>Microsoft Office PowerPoint</Application>
  <PresentationFormat>Widescreen</PresentationFormat>
  <Paragraphs>67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Bit Manipulation  &amp; Integer Arithmetics </vt:lpstr>
      <vt:lpstr>Outline</vt:lpstr>
      <vt:lpstr>Shift and Rotate Instructions</vt:lpstr>
      <vt:lpstr>Shift Logical Right (SHR) </vt:lpstr>
      <vt:lpstr>Shift Logical Left (SHL) / Shift Arithmetic Left (SAL) </vt:lpstr>
      <vt:lpstr>Shift Arithmetic Right (SAR) </vt:lpstr>
      <vt:lpstr>Rotate Right (ROR) </vt:lpstr>
      <vt:lpstr>Rotate Left (ROL) </vt:lpstr>
      <vt:lpstr>Rotate Through Carry Right (RCR) </vt:lpstr>
      <vt:lpstr>Rotate Through Carry Left (RCL) </vt:lpstr>
      <vt:lpstr>Signed Overflow</vt:lpstr>
      <vt:lpstr>References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Bit Manipulation  &amp; Integer Arithmetics </dc:title>
  <dc:creator>noshaba nasir</dc:creator>
  <cp:lastModifiedBy>Zeeshan Ali Khan</cp:lastModifiedBy>
  <cp:revision>9</cp:revision>
  <dcterms:created xsi:type="dcterms:W3CDTF">2019-09-11T03:38:45Z</dcterms:created>
  <dcterms:modified xsi:type="dcterms:W3CDTF">2021-04-06T05:17:16Z</dcterms:modified>
</cp:coreProperties>
</file>