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86" r:id="rId11"/>
    <p:sldId id="268" r:id="rId12"/>
    <p:sldId id="269" r:id="rId13"/>
    <p:sldId id="287" r:id="rId14"/>
    <p:sldId id="277" r:id="rId15"/>
    <p:sldId id="272" r:id="rId16"/>
    <p:sldId id="288" r:id="rId17"/>
    <p:sldId id="280" r:id="rId18"/>
    <p:sldId id="284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956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-152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48C7E-47AD-416C-BC2F-2F673AFB3DC2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A11E-70A8-449E-B9C1-9EAE0A86E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5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Its easier if program the conveyer belt in this way.</a:t>
            </a:r>
            <a:r>
              <a:rPr lang="en-US" baseline="0" dirty="0" smtClean="0"/>
              <a:t> i.e. move ahead every 2 hours as we will be sure that all the stages were complete before preceding.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will be more clear when we will talk about pipelining in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EA11E-70A8-449E-B9C1-9EAE0A86E3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2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5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4C51-CDE5-4F31-BAF3-9E695CB973AB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Pipelining 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Noshaba Nasir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and latency for n=3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18927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3/9=0.33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</a:t>
                      </a:r>
                      <a:r>
                        <a:rPr lang="en-US" baseline="0" dirty="0" smtClean="0"/>
                        <a:t> ideal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3/5=0.6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 with all stages</a:t>
                      </a:r>
                      <a:r>
                        <a:rPr lang="en-US" baseline="0" dirty="0" smtClean="0"/>
                        <a:t> not of equal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3/7=0.42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ideal</a:t>
                      </a:r>
                      <a:r>
                        <a:rPr lang="en-US" baseline="0" dirty="0" smtClean="0"/>
                        <a:t> case with latch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3/7.67=0.39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9/7.67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1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Analogy:: Process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required between moving an object one step down the pipeline is a </a:t>
            </a:r>
            <a:r>
              <a:rPr lang="en-US" b="1" dirty="0" smtClean="0"/>
              <a:t>processor cycle</a:t>
            </a:r>
          </a:p>
          <a:p>
            <a:r>
              <a:rPr lang="en-US" dirty="0" smtClean="0"/>
              <a:t>Assume that all stages procced at the same time</a:t>
            </a:r>
          </a:p>
          <a:p>
            <a:pPr lvl="1"/>
            <a:r>
              <a:rPr lang="en-US" dirty="0" smtClean="0"/>
              <a:t>There is only one conveyer belt and it only moves cars to next step when longest stage is complete, i.e. every two hours.*</a:t>
            </a:r>
          </a:p>
          <a:p>
            <a:pPr lvl="1"/>
            <a:r>
              <a:rPr lang="en-US" dirty="0" smtClean="0"/>
              <a:t>Processor cycle will be 2 hours</a:t>
            </a:r>
          </a:p>
          <a:p>
            <a:pPr lvl="1"/>
            <a:r>
              <a:rPr lang="en-US" dirty="0" smtClean="0"/>
              <a:t>Even the car in T stage will be there for 2 hours and will only come out of pipeline when 2 hours of P(of other instruction are completed)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2774"/>
          <a:stretch/>
        </p:blipFill>
        <p:spPr>
          <a:xfrm>
            <a:off x="3117425" y="4945486"/>
            <a:ext cx="8867775" cy="1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Analogy:: Process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process cycle to be 2 hours, throughput with pipelining is 3 Cars/ 10 Hours ~0.3 Cars/hour</a:t>
            </a:r>
          </a:p>
          <a:p>
            <a:pPr lvl="1"/>
            <a:r>
              <a:rPr lang="en-US" dirty="0" smtClean="0"/>
              <a:t>This is even worse than throughput of un-pipeline</a:t>
            </a:r>
          </a:p>
          <a:p>
            <a:r>
              <a:rPr lang="en-US" dirty="0" smtClean="0"/>
              <a:t>This issue can be resolve if stages are more or less of equal time duration (paint job can be further divided into smaller stages)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3117"/>
              </p:ext>
            </p:extLst>
          </p:nvPr>
        </p:nvGraphicFramePr>
        <p:xfrm>
          <a:off x="838200" y="4782959"/>
          <a:ext cx="6181860" cy="167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10"/>
                <a:gridCol w="1030310"/>
                <a:gridCol w="1030310"/>
                <a:gridCol w="1030310"/>
                <a:gridCol w="1030310"/>
                <a:gridCol w="1030310"/>
              </a:tblGrid>
              <a:tr h="60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r>
                        <a:rPr lang="en-US" sz="1400" baseline="0" dirty="0" smtClean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29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your paint job in 4 stages, 1</a:t>
            </a:r>
            <a:r>
              <a:rPr lang="en-US" baseline="30000" dirty="0" smtClean="0"/>
              <a:t>st</a:t>
            </a:r>
            <a:r>
              <a:rPr lang="en-US" dirty="0" smtClean="0"/>
              <a:t> coat, 2</a:t>
            </a:r>
            <a:r>
              <a:rPr lang="en-US" baseline="30000" dirty="0" smtClean="0"/>
              <a:t>nd</a:t>
            </a:r>
            <a:r>
              <a:rPr lang="en-US" dirty="0" smtClean="0"/>
              <a:t> coat, 3</a:t>
            </a:r>
            <a:r>
              <a:rPr lang="en-US" baseline="30000" dirty="0" smtClean="0"/>
              <a:t>rd</a:t>
            </a:r>
            <a:r>
              <a:rPr lang="en-US" dirty="0" smtClean="0"/>
              <a:t> coat and drying , each phase takes 0.5 hours. </a:t>
            </a:r>
          </a:p>
          <a:p>
            <a:r>
              <a:rPr lang="en-US" dirty="0" smtClean="0"/>
              <a:t>What will be throughput with these 6 stages  for 3 cars?</a:t>
            </a:r>
          </a:p>
          <a:p>
            <a:r>
              <a:rPr lang="en-US" dirty="0" smtClean="0"/>
              <a:t>Ignore the latch/transition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1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processors can execute one or more instructions per </a:t>
            </a:r>
            <a:r>
              <a:rPr lang="en-US" b="1" dirty="0"/>
              <a:t>clock cycle</a:t>
            </a:r>
            <a:r>
              <a:rPr lang="en-US" dirty="0"/>
              <a:t>, depending on the type of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Frequency of computer is 1/clock cycle</a:t>
            </a:r>
          </a:p>
          <a:p>
            <a:r>
              <a:rPr lang="en-US" dirty="0" smtClean="0"/>
              <a:t>For example if 1 clock cycle= </a:t>
            </a:r>
            <a:r>
              <a:rPr lang="en-US" dirty="0"/>
              <a:t>10 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Frequency = 1/10ms= 1MHZ</a:t>
            </a:r>
          </a:p>
          <a:p>
            <a:pPr lvl="1"/>
            <a:r>
              <a:rPr lang="en-US" dirty="0" smtClean="0"/>
              <a:t>i.e. </a:t>
            </a:r>
            <a:r>
              <a:rPr lang="fr-FR" dirty="0"/>
              <a:t>1 000 000 cycles / </a:t>
            </a:r>
            <a:r>
              <a:rPr lang="fr-FR" dirty="0" smtClean="0"/>
              <a:t>second </a:t>
            </a:r>
          </a:p>
          <a:p>
            <a:r>
              <a:rPr lang="fr-FR" dirty="0" smtClean="0"/>
              <a:t>Frequency is AKA as clock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CASE</a:t>
            </a:r>
          </a:p>
          <a:p>
            <a:r>
              <a:rPr lang="en-US" dirty="0" smtClean="0"/>
              <a:t>In ideal case i.e. all the stages require same amount of time and ignoring time to transfer data from one stage to another</a:t>
            </a:r>
          </a:p>
          <a:p>
            <a:pPr lvl="1"/>
            <a:r>
              <a:rPr lang="en-US" dirty="0" smtClean="0"/>
              <a:t>Speedup= n*k/ k+(n-1)   </a:t>
            </a:r>
          </a:p>
          <a:p>
            <a:pPr lvl="1"/>
            <a:r>
              <a:rPr lang="en-US" sz="1800" dirty="0" smtClean="0"/>
              <a:t>where n is number of instructions and k is number of stages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64254"/>
              </p:ext>
            </p:extLst>
          </p:nvPr>
        </p:nvGraphicFramePr>
        <p:xfrm>
          <a:off x="7424765" y="4208780"/>
          <a:ext cx="430326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/>
                <a:gridCol w="717210"/>
                <a:gridCol w="717210"/>
                <a:gridCol w="717210"/>
                <a:gridCol w="717210"/>
                <a:gridCol w="717210"/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42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  <a:br>
              <a:rPr lang="en-US" dirty="0"/>
            </a:br>
            <a:r>
              <a:rPr lang="en-US" dirty="0"/>
              <a:t>Ideal </a:t>
            </a:r>
            <a:r>
              <a:rPr lang="en-US" dirty="0" smtClean="0"/>
              <a:t>case (Derivations)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</a:p>
          <a:p>
            <a:pPr lvl="1"/>
            <a:r>
              <a:rPr lang="en-US" dirty="0" smtClean="0"/>
              <a:t>All stages take equal amount of time T</a:t>
            </a:r>
          </a:p>
          <a:p>
            <a:pPr lvl="1"/>
            <a:r>
              <a:rPr lang="en-US" dirty="0" smtClean="0"/>
              <a:t>Latch time=0</a:t>
            </a:r>
          </a:p>
          <a:p>
            <a:pPr lvl="1"/>
            <a:r>
              <a:rPr lang="en-US" dirty="0" smtClean="0"/>
              <a:t>Stages =k</a:t>
            </a:r>
          </a:p>
          <a:p>
            <a:pPr lvl="1"/>
            <a:r>
              <a:rPr lang="en-US" dirty="0" smtClean="0"/>
              <a:t>Number of instructions = n</a:t>
            </a:r>
          </a:p>
          <a:p>
            <a:r>
              <a:rPr lang="en-US" dirty="0" smtClean="0"/>
              <a:t>Then </a:t>
            </a:r>
          </a:p>
          <a:p>
            <a:pPr lvl="1"/>
            <a:r>
              <a:rPr lang="en-US" dirty="0" smtClean="0"/>
              <a:t>Clock cycle of pipeline=T, clock cycle of non pipeline= k*T</a:t>
            </a:r>
          </a:p>
          <a:p>
            <a:pPr lvl="1"/>
            <a:r>
              <a:rPr lang="en-US" dirty="0" smtClean="0"/>
              <a:t>Frequency of </a:t>
            </a:r>
            <a:r>
              <a:rPr lang="en-US" dirty="0"/>
              <a:t>pipeline=1/T , Frequency of </a:t>
            </a:r>
            <a:r>
              <a:rPr lang="en-US" dirty="0" smtClean="0"/>
              <a:t>non pipeline=1/k*T </a:t>
            </a:r>
          </a:p>
          <a:p>
            <a:pPr lvl="1"/>
            <a:r>
              <a:rPr lang="en-US" dirty="0" smtClean="0"/>
              <a:t>Time taken to complete n instructions without pipeline= </a:t>
            </a:r>
            <a:r>
              <a:rPr lang="en-US" dirty="0"/>
              <a:t>n*k*T= n*clock cycle of </a:t>
            </a:r>
            <a:r>
              <a:rPr lang="en-US" dirty="0" smtClean="0"/>
              <a:t>non pipeline</a:t>
            </a:r>
          </a:p>
          <a:p>
            <a:pPr lvl="1"/>
            <a:r>
              <a:rPr lang="en-US" dirty="0" smtClean="0"/>
              <a:t>Through put for n instructions without pipeline= n/ n*k*T</a:t>
            </a:r>
          </a:p>
          <a:p>
            <a:pPr lvl="1"/>
            <a:r>
              <a:rPr lang="en-US" dirty="0"/>
              <a:t>Time taken to complete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(k+n-1)*</a:t>
            </a:r>
            <a:r>
              <a:rPr lang="en-US" dirty="0"/>
              <a:t>T= (k+n-1)*(Clock Cycle of pipeline)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put for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n/</a:t>
            </a:r>
            <a:r>
              <a:rPr lang="en-US" dirty="0"/>
              <a:t> (k+n-1)*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Speedup for n instructions = </a:t>
            </a:r>
            <a:r>
              <a:rPr lang="en-US" dirty="0"/>
              <a:t> </a:t>
            </a:r>
            <a:r>
              <a:rPr lang="en-US" dirty="0" smtClean="0"/>
              <a:t>n*k*T/ </a:t>
            </a:r>
            <a:r>
              <a:rPr lang="en-US" dirty="0"/>
              <a:t>(k+n-1)*</a:t>
            </a:r>
            <a:r>
              <a:rPr lang="en-US" dirty="0" smtClean="0"/>
              <a:t>T =</a:t>
            </a:r>
            <a:r>
              <a:rPr lang="en-US" dirty="0"/>
              <a:t> </a:t>
            </a:r>
            <a:r>
              <a:rPr lang="en-US" dirty="0" smtClean="0"/>
              <a:t>n*k/ </a:t>
            </a:r>
            <a:r>
              <a:rPr lang="en-US" dirty="0"/>
              <a:t>(k+n-1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Latency without pipelining = k*T</a:t>
            </a:r>
          </a:p>
          <a:p>
            <a:pPr lvl="1"/>
            <a:r>
              <a:rPr lang="en-US" dirty="0" smtClean="0"/>
              <a:t>Latency with pipelining= k*T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br>
              <a:rPr lang="en-US" dirty="0" smtClean="0"/>
            </a:br>
            <a:r>
              <a:rPr lang="en-US" dirty="0" smtClean="0"/>
              <a:t>Ideal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Numerical:</a:t>
            </a:r>
          </a:p>
          <a:p>
            <a:pPr lvl="1"/>
            <a:r>
              <a:rPr lang="en-US" dirty="0" smtClean="0"/>
              <a:t>It takes 6us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6 equal sequential pipeline stages.  </a:t>
            </a:r>
          </a:p>
          <a:p>
            <a:pPr lvl="1"/>
            <a:r>
              <a:rPr lang="en-US" dirty="0" smtClean="0"/>
              <a:t>Assume latch time is 0</a:t>
            </a:r>
          </a:p>
          <a:p>
            <a:pPr lvl="1"/>
            <a:r>
              <a:rPr lang="en-US" dirty="0" smtClean="0"/>
              <a:t>Answer the following, assuming that there are no stalls in the pipeline.</a:t>
            </a:r>
          </a:p>
          <a:p>
            <a:r>
              <a:rPr lang="en-US" dirty="0" smtClean="0"/>
              <a:t>What are the clock cycle in the two processors?</a:t>
            </a:r>
          </a:p>
          <a:p>
            <a:r>
              <a:rPr lang="en-US" dirty="0" smtClean="0"/>
              <a:t>What are the clock speeds(frequency) in two processors? </a:t>
            </a:r>
          </a:p>
          <a:p>
            <a:r>
              <a:rPr lang="en-US" dirty="0" smtClean="0"/>
              <a:t>How long does it take to finish one instruction  in pipeline and no pipeline (latency )?  </a:t>
            </a:r>
          </a:p>
          <a:p>
            <a:r>
              <a:rPr lang="en-US" dirty="0" smtClean="0"/>
              <a:t>What is the  throughput for 100 instructions without  pipelining?</a:t>
            </a:r>
          </a:p>
          <a:p>
            <a:r>
              <a:rPr lang="en-US" dirty="0" smtClean="0"/>
              <a:t>What is the throughput for 100 instructions with pipelining?</a:t>
            </a:r>
          </a:p>
          <a:p>
            <a:r>
              <a:rPr lang="en-US" dirty="0" smtClean="0"/>
              <a:t>What is the speedup from pipelining for 1 instructions?</a:t>
            </a:r>
          </a:p>
          <a:p>
            <a:r>
              <a:rPr lang="en-US" dirty="0" smtClean="0"/>
              <a:t>What is the speedup from pipelining for 100 instructions?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30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example</a:t>
            </a:r>
          </a:p>
          <a:p>
            <a:pPr lvl="1"/>
            <a:r>
              <a:rPr lang="en-US" dirty="0" smtClean="0"/>
              <a:t>It takes 5us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5 equal duration sequential pipeline stages. </a:t>
            </a:r>
          </a:p>
          <a:p>
            <a:pPr lvl="1"/>
            <a:r>
              <a:rPr lang="en-US" dirty="0" smtClean="0"/>
              <a:t>Latch time is 0us</a:t>
            </a:r>
            <a:endParaRPr lang="en-US" dirty="0"/>
          </a:p>
          <a:p>
            <a:pPr lvl="1"/>
            <a:r>
              <a:rPr lang="en-US" dirty="0" smtClean="0"/>
              <a:t> 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instr  in pipeline and </a:t>
            </a:r>
            <a:r>
              <a:rPr lang="en-US" dirty="0" smtClean="0"/>
              <a:t>no pipeline </a:t>
            </a:r>
            <a:r>
              <a:rPr lang="en-US" dirty="0"/>
              <a:t>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3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1: If throughput of one processor1 for n instruction is 10us and through put of processor 2 is 15us for same n instruction what speed up is achieved by processor2 are compare to processor 1?</a:t>
            </a:r>
          </a:p>
          <a:p>
            <a:r>
              <a:rPr lang="en-US" dirty="0" smtClean="0"/>
              <a:t>Question 2: If Latency </a:t>
            </a:r>
            <a:r>
              <a:rPr lang="en-US" dirty="0"/>
              <a:t>with </a:t>
            </a:r>
            <a:r>
              <a:rPr lang="en-US" dirty="0" smtClean="0"/>
              <a:t>pipelining with 5 stages is 6us and latch time is 0 what is the clock cycle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0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is an implementation technique whereby multiple instructions are overlapped in execution.</a:t>
            </a:r>
          </a:p>
          <a:p>
            <a:r>
              <a:rPr lang="en-US" dirty="0" smtClean="0"/>
              <a:t>It takes advantage of parallelism that exists among the actions needed to execute an instruction. </a:t>
            </a:r>
          </a:p>
          <a:p>
            <a:r>
              <a:rPr lang="en-US" dirty="0" smtClean="0"/>
              <a:t>Today, pipelining is the key implementation technique used to make fast CPUs.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7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pipeline is like an assembly line. </a:t>
            </a:r>
          </a:p>
          <a:p>
            <a:r>
              <a:rPr lang="en-US" dirty="0" smtClean="0"/>
              <a:t>In an automobile manufacturing line, there are many steps, each contributing something to the construction of the car. </a:t>
            </a:r>
          </a:p>
          <a:p>
            <a:r>
              <a:rPr lang="en-US" dirty="0" smtClean="0"/>
              <a:t>Each step operates in parallel with the other steps, although on a different car. </a:t>
            </a:r>
          </a:p>
        </p:txBody>
      </p:sp>
    </p:spTree>
    <p:extLst>
      <p:ext uri="{BB962C8B-B14F-4D97-AF65-F5344CB8AC3E}">
        <p14:creationId xmlns:p14="http://schemas.microsoft.com/office/powerpoint/2010/main" val="33904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without pipelining, in 3 stages </a:t>
            </a:r>
          </a:p>
          <a:p>
            <a:r>
              <a:rPr lang="en-US" dirty="0" smtClean="0"/>
              <a:t>Assemble (A), Paint (P), Fix tires (T) </a:t>
            </a:r>
          </a:p>
          <a:p>
            <a:r>
              <a:rPr lang="en-US" dirty="0" smtClean="0"/>
              <a:t>Assuming A+P+T take 3 hours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45750"/>
              </p:ext>
            </p:extLst>
          </p:nvPr>
        </p:nvGraphicFramePr>
        <p:xfrm>
          <a:off x="2253803" y="4086823"/>
          <a:ext cx="6606860" cy="209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15"/>
                <a:gridCol w="1651715"/>
                <a:gridCol w="1651715"/>
                <a:gridCol w="1651715"/>
              </a:tblGrid>
              <a:tr h="674239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3-6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6 -9Hours</a:t>
                      </a:r>
                      <a:endParaRPr lang="en-US" dirty="0"/>
                    </a:p>
                  </a:txBody>
                  <a:tcPr/>
                </a:tc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Assemble (A), Paint (P), Fix tires (T) </a:t>
            </a:r>
          </a:p>
          <a:p>
            <a:r>
              <a:rPr lang="en-US" dirty="0" smtClean="0"/>
              <a:t>Assuming each stage takes 1 hour</a:t>
            </a:r>
          </a:p>
          <a:p>
            <a:r>
              <a:rPr lang="en-US" dirty="0" smtClean="0"/>
              <a:t>It takes 5 hours with pipelining and 9hours without pipelining</a:t>
            </a:r>
          </a:p>
          <a:p>
            <a:r>
              <a:rPr lang="en-US" dirty="0" smtClean="0"/>
              <a:t>Speedup = 9/5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97446"/>
              </p:ext>
            </p:extLst>
          </p:nvPr>
        </p:nvGraphicFramePr>
        <p:xfrm>
          <a:off x="2279560" y="4702334"/>
          <a:ext cx="7172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5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our assumptions are</a:t>
            </a:r>
          </a:p>
          <a:p>
            <a:pPr lvl="1"/>
            <a:r>
              <a:rPr lang="en-US" dirty="0" smtClean="0"/>
              <a:t>There is no time consumed to transition car from one working station on other</a:t>
            </a:r>
          </a:p>
          <a:p>
            <a:pPr lvl="1"/>
            <a:r>
              <a:rPr lang="en-US" dirty="0" smtClean="0"/>
              <a:t>All the stages consume equal time</a:t>
            </a:r>
          </a:p>
          <a:p>
            <a:r>
              <a:rPr lang="en-US" dirty="0" smtClean="0"/>
              <a:t>However these assumption are not valid</a:t>
            </a:r>
          </a:p>
          <a:p>
            <a:pPr lvl="1"/>
            <a:r>
              <a:rPr lang="en-US" dirty="0" smtClean="0"/>
              <a:t>Each stage can take different amount of time</a:t>
            </a:r>
          </a:p>
          <a:p>
            <a:pPr lvl="2"/>
            <a:r>
              <a:rPr lang="en-US" dirty="0" smtClean="0"/>
              <a:t>For example painting a car takes 2 hours and Assembly and installing types take 0.5 hours each</a:t>
            </a:r>
          </a:p>
          <a:p>
            <a:pPr lvl="1"/>
            <a:r>
              <a:rPr lang="en-US" dirty="0" smtClean="0"/>
              <a:t>To transfer car from one stage to another will take time.  </a:t>
            </a:r>
          </a:p>
          <a:p>
            <a:pPr lvl="2"/>
            <a:r>
              <a:rPr lang="en-US" dirty="0" smtClean="0"/>
              <a:t>For example, it takes 10 minutes to transfer a car from Assembly room to paint rooms and 10 minute to transfer from paint room to tire fixing room.</a:t>
            </a:r>
          </a:p>
          <a:p>
            <a:pPr lvl="2"/>
            <a:r>
              <a:rPr lang="en-US" dirty="0" smtClean="0"/>
              <a:t>Note that this will not be consume in un-pipeline factory as everything will be done is same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8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Automobile manufacturing line with pipelining, in 3 stages </a:t>
            </a:r>
          </a:p>
          <a:p>
            <a:r>
              <a:rPr lang="en-US" sz="2000" dirty="0" smtClean="0"/>
              <a:t>If Assemble (A), Paint (P), Fix tires (T) take different time</a:t>
            </a:r>
          </a:p>
          <a:p>
            <a:r>
              <a:rPr lang="en-US" sz="2000" dirty="0" smtClean="0"/>
              <a:t>If Assembly take 0.5 hour, Paint 2 hours and Tires 0.5 hours</a:t>
            </a:r>
          </a:p>
          <a:p>
            <a:pPr lvl="1"/>
            <a:r>
              <a:rPr lang="en-US" sz="1800" dirty="0" smtClean="0"/>
              <a:t>Paint of Car2 cannot start before 2.5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hour because Paint unit is busy with Car1. So after Assembly Car 2 has to wait for 1.5 Hours</a:t>
            </a:r>
          </a:p>
          <a:p>
            <a:pPr lvl="1"/>
            <a:r>
              <a:rPr lang="en-US" sz="1800" dirty="0" smtClean="0"/>
              <a:t>Total time take to complete 3 instructions =7h</a:t>
            </a:r>
          </a:p>
          <a:p>
            <a:r>
              <a:rPr lang="en-US" sz="2000" dirty="0" smtClean="0"/>
              <a:t>Speed Up = 9/7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78062"/>
              </p:ext>
            </p:extLst>
          </p:nvPr>
        </p:nvGraphicFramePr>
        <p:xfrm>
          <a:off x="695459" y="4662151"/>
          <a:ext cx="10560675" cy="18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112"/>
                <a:gridCol w="947754"/>
                <a:gridCol w="1921295"/>
                <a:gridCol w="2527341"/>
                <a:gridCol w="1644061"/>
                <a:gridCol w="1760112"/>
              </a:tblGrid>
              <a:tr h="509209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0.5-2.5h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2.5-4.5h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4.5-6.5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6.5-7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</a:tr>
              <a:tr h="535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r>
                        <a:rPr lang="en-US" sz="1400" baseline="0" dirty="0" smtClean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(0.5</a:t>
                      </a:r>
                      <a:r>
                        <a:rPr lang="en-US" sz="1400" baseline="0" dirty="0" smtClean="0"/>
                        <a:t> h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(2h)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 (0.5h)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(0.5 h) +wait for 1.5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 (2h)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(0.5h)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 (0.5h)+ wait for 1.5</a:t>
                      </a:r>
                      <a:r>
                        <a:rPr lang="en-US" sz="1400" b="0" baseline="0" dirty="0" smtClean="0"/>
                        <a:t> 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(2h)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(0.5h)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7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If we add time for transition between stages as well</a:t>
            </a:r>
          </a:p>
          <a:p>
            <a:r>
              <a:rPr lang="en-US" dirty="0" smtClean="0"/>
              <a:t>Total time taken to complete 3 instructions = 7h+40m=7.67h</a:t>
            </a:r>
          </a:p>
          <a:p>
            <a:r>
              <a:rPr lang="en-US" dirty="0" smtClean="0"/>
              <a:t>Speed Up = 9/7.67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0834"/>
              </p:ext>
            </p:extLst>
          </p:nvPr>
        </p:nvGraphicFramePr>
        <p:xfrm>
          <a:off x="606378" y="3947765"/>
          <a:ext cx="10855818" cy="204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89"/>
                <a:gridCol w="880192"/>
                <a:gridCol w="940158"/>
                <a:gridCol w="1352282"/>
                <a:gridCol w="1030309"/>
                <a:gridCol w="1601270"/>
                <a:gridCol w="1103294"/>
                <a:gridCol w="835246"/>
                <a:gridCol w="1037689"/>
                <a:gridCol w="1037689"/>
              </a:tblGrid>
              <a:tr h="489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0-0.5h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 +10m-2.5h+10m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2.5h+20m-4.5h+20m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4.5h+30m-6.5</a:t>
                      </a:r>
                      <a:r>
                        <a:rPr lang="en-US" sz="1200" baseline="0" dirty="0" smtClean="0"/>
                        <a:t> h+30m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6.5h+40m</a:t>
                      </a:r>
                    </a:p>
                    <a:p>
                      <a:r>
                        <a:rPr lang="en-US" sz="1200" dirty="0" smtClean="0"/>
                        <a:t>-7</a:t>
                      </a:r>
                      <a:r>
                        <a:rPr lang="en-US" sz="1200" baseline="0" dirty="0" smtClean="0"/>
                        <a:t> h+40m</a:t>
                      </a:r>
                      <a:endParaRPr lang="en-US" sz="1200" dirty="0"/>
                    </a:p>
                  </a:txBody>
                  <a:tcPr/>
                </a:tc>
              </a:tr>
              <a:tr h="58189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</a:t>
                      </a:r>
                      <a:r>
                        <a:rPr lang="en-US" sz="1050" baseline="0" dirty="0" smtClean="0"/>
                        <a:t>r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 (0.5</a:t>
                      </a:r>
                      <a:r>
                        <a:rPr lang="en-US" sz="1050" baseline="0" dirty="0" smtClean="0"/>
                        <a:t> h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 (2h)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T (0.5h)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 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 (0.5 h) +wait for 1.5 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P (2h)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 (0.5h)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 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A (0.5h)+ wait for 1.5</a:t>
                      </a:r>
                      <a:r>
                        <a:rPr lang="en-US" sz="1050" b="0" baseline="0" dirty="0" smtClean="0"/>
                        <a:t> h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 (2h)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 (0.5h)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Analogy::Throughput and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case of car manufacturing throughput is number of cars create per hour</a:t>
            </a:r>
          </a:p>
          <a:p>
            <a:pPr lvl="1"/>
            <a:r>
              <a:rPr lang="en-US" dirty="0" smtClean="0"/>
              <a:t>From slide 8 throughput with pipelining is 3 Cars/ 7.67 Hours ~0.4 Cars/hour</a:t>
            </a:r>
          </a:p>
          <a:p>
            <a:pPr lvl="1"/>
            <a:r>
              <a:rPr lang="en-US" dirty="0" smtClean="0"/>
              <a:t>From slide 4 throughput without pipelining is 3Cars/9Hours ~ 0.33Cars/hour</a:t>
            </a:r>
          </a:p>
          <a:p>
            <a:pPr lvl="1"/>
            <a:r>
              <a:rPr lang="en-US" dirty="0" smtClean="0"/>
              <a:t>So we can see that the throughput with pipelining  is higher. </a:t>
            </a:r>
          </a:p>
          <a:p>
            <a:r>
              <a:rPr lang="en-US" dirty="0" smtClean="0"/>
              <a:t>Latency is time taken to complete one car</a:t>
            </a:r>
          </a:p>
          <a:p>
            <a:pPr lvl="1"/>
            <a:r>
              <a:rPr lang="en-US" dirty="0" smtClean="0"/>
              <a:t>From slide 8 latency with pipelining is 4.5 hours (4.5 hours consumed to create car2 and 3)</a:t>
            </a:r>
          </a:p>
          <a:p>
            <a:pPr lvl="1"/>
            <a:r>
              <a:rPr lang="en-US" dirty="0" smtClean="0"/>
              <a:t>From slide 4 latency without pipelining is 3 hours (3 hours consumed to create each car)</a:t>
            </a:r>
          </a:p>
          <a:p>
            <a:pPr lvl="1"/>
            <a:r>
              <a:rPr lang="en-US" dirty="0" smtClean="0"/>
              <a:t>So we can see that latency is worse with pipelining</a:t>
            </a:r>
          </a:p>
          <a:p>
            <a:r>
              <a:rPr lang="en-US" dirty="0" smtClean="0"/>
              <a:t>Observation: Pipeline does not improve latency, it only improves throughput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1580</Words>
  <Application>Microsoft Office PowerPoint</Application>
  <PresentationFormat>Custom</PresentationFormat>
  <Paragraphs>263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Pipelining I </vt:lpstr>
      <vt:lpstr>What Is Pipelining?</vt:lpstr>
      <vt:lpstr>Real World Analogy</vt:lpstr>
      <vt:lpstr>Real World Analogy</vt:lpstr>
      <vt:lpstr>Real World Analogy</vt:lpstr>
      <vt:lpstr>Real World Analogy</vt:lpstr>
      <vt:lpstr>Real World Analogy</vt:lpstr>
      <vt:lpstr>Real World Analogy</vt:lpstr>
      <vt:lpstr>Real World Analogy::Throughput and Latency</vt:lpstr>
      <vt:lpstr>Throughput and latency for n=3</vt:lpstr>
      <vt:lpstr>Real World Analogy:: Process Cycle</vt:lpstr>
      <vt:lpstr>Real World Analogy:: Process Cycle</vt:lpstr>
      <vt:lpstr>Exercise</vt:lpstr>
      <vt:lpstr>Pipeline in Computer:: Frequency</vt:lpstr>
      <vt:lpstr>Pipeline in Computer:: Performance</vt:lpstr>
      <vt:lpstr>Pipeline in Computer:: Performance Ideal case (Derivations)</vt:lpstr>
      <vt:lpstr>Pipeline in Computer:: Performance Ideal case</vt:lpstr>
      <vt:lpstr>Pipeline in Computer:: Performance</vt:lpstr>
      <vt:lpstr>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noshaba nasir</dc:creator>
  <cp:lastModifiedBy>Admin</cp:lastModifiedBy>
  <cp:revision>52</cp:revision>
  <dcterms:created xsi:type="dcterms:W3CDTF">2019-11-12T08:22:06Z</dcterms:created>
  <dcterms:modified xsi:type="dcterms:W3CDTF">2022-11-24T08:59:23Z</dcterms:modified>
</cp:coreProperties>
</file>