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 id="2147483966" r:id="rId2"/>
    <p:sldMasterId id="2147483984" r:id="rId3"/>
    <p:sldMasterId id="2147484002" r:id="rId4"/>
    <p:sldMasterId id="2147484032" r:id="rId5"/>
  </p:sld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6CADC597-BEF5-4915-B993-05302C807E10}" type="slidenum">
              <a:rPr lang="en-US" smtClean="0"/>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9686588-DA43-4430-A868-AA4FEE01F939}"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9686588-DA43-4430-A868-AA4FEE01F939}"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686588-DA43-4430-A868-AA4FEE01F9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19686588-DA43-4430-A868-AA4FEE01F939}" type="datetimeFigureOut">
              <a:rPr lang="en-US" smtClean="0"/>
              <a:t>7/21/2020</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6CADC597-BEF5-4915-B993-05302C807E10}" type="slidenum">
              <a:rPr lang="en-US" smtClean="0"/>
              <a:t>‹#›</a:t>
            </a:fld>
            <a:endParaRPr lang="en-US"/>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686588-DA43-4430-A868-AA4FEE01F9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686588-DA43-4430-A868-AA4FEE01F939}"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7/21/2020</a:t>
            </a:fld>
            <a:endParaRPr lang="en-US" dirty="0"/>
          </a:p>
        </p:txBody>
      </p:sp>
      <p:sp>
        <p:nvSpPr>
          <p:cNvPr id="5" name="Footer Placeholder 4"/>
          <p:cNvSpPr>
            <a:spLocks noGrp="1"/>
          </p:cNvSpPr>
          <p:nvPr>
            <p:ph type="ftr" sz="quarter" idx="11"/>
          </p:nvPr>
        </p:nvSpPr>
        <p:spPr>
          <a:xfrm>
            <a:off x="510241"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686588-DA43-4430-A868-AA4FEE01F939}"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7/21/2020</a:t>
            </a:fld>
            <a:endParaRPr lang="en-US" dirty="0"/>
          </a:p>
        </p:txBody>
      </p:sp>
      <p:sp>
        <p:nvSpPr>
          <p:cNvPr id="5" name="Footer Placeholder 4"/>
          <p:cNvSpPr>
            <a:spLocks noGrp="1"/>
          </p:cNvSpPr>
          <p:nvPr>
            <p:ph type="ftr" sz="quarter" idx="11"/>
          </p:nvPr>
        </p:nvSpPr>
        <p:spPr>
          <a:xfrm>
            <a:off x="510241"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686588-DA43-4430-A868-AA4FEE01F939}"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7/21/2020</a:t>
            </a:fld>
            <a:endParaRPr lang="en-US" dirty="0"/>
          </a:p>
        </p:txBody>
      </p:sp>
      <p:sp>
        <p:nvSpPr>
          <p:cNvPr id="5" name="Footer Placeholder 4"/>
          <p:cNvSpPr>
            <a:spLocks noGrp="1"/>
          </p:cNvSpPr>
          <p:nvPr>
            <p:ph type="ftr" sz="quarter" idx="11"/>
          </p:nvPr>
        </p:nvSpPr>
        <p:spPr>
          <a:xfrm>
            <a:off x="510241"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8ABE3C1-DBE1-495D-B57B-2849774B866A}" type="datetimeFigureOut">
              <a:rPr lang="en-US" smtClean="0"/>
              <a:pPr/>
              <a:t>7/21/2020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686588-DA43-4430-A868-AA4FEE01F939}"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2DE42F4-6EEF-4EF7-8ED4-2208F0F89A08}" type="datetimeFigureOut">
              <a:rPr lang="en-US" smtClean="0"/>
              <a:pPr/>
              <a:t>7/21/2020</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578ACC-22D6-47C1-A373-4FD133E34F3C}" type="datetimeFigureOut">
              <a:rPr lang="en-US" smtClean="0"/>
              <a:pPr/>
              <a:t>7/21/2020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5A6C69-6797-4E8A-BF37-F2C3751466E9}"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2014A1-A632-4878-A0D3-F52BA7563730}" type="datetimeFigureOut">
              <a:rPr lang="en-US" smtClean="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E99F462-093F-4566-844B-4C71F2739DA5}" type="datetimeFigureOut">
              <a:rPr lang="en-US" smtClean="0"/>
              <a:pPr/>
              <a:t>7/21/2020</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331444B-B92B-4E27-8C94-BB93EAF5CB18}" type="datetimeFigureOut">
              <a:rPr lang="en-US" smtClean="0"/>
              <a:pPr/>
              <a:t>7/21/2020</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3EFA5E-FA76-400D-B3DC-F0BA90E6D107}" type="datetimeFigureOut">
              <a:rPr lang="en-US" smtClean="0"/>
              <a:pPr/>
              <a:t>7/21/2020</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A3F48C-C7C6-4055-9F49-3777875E72AE}"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78E61D-D431-422C-9764-11DAFE33AB63}"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86588-DA43-4430-A868-AA4FEE01F939}"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DC597-BEF5-4915-B993-05302C807E10}" type="slidenum">
              <a:rPr lang="en-US" smtClean="0"/>
              <a:t>‹#›</a:t>
            </a:fld>
            <a:endParaRPr lang="en-US"/>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7000"/>
          </a:schemeClr>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686588-DA43-4430-A868-AA4FEE01F939}" type="datetimeFigureOut">
              <a:rPr lang="en-US" smtClean="0"/>
              <a:t>7/21/2020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CADC597-BEF5-4915-B993-05302C807E10}" type="slidenum">
              <a:rPr lang="en-US" smtClean="0"/>
              <a:t>‹#›</a:t>
            </a:fld>
            <a:endParaRPr lang="en-US"/>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7000"/>
          </a:schemeClr>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7/21/2020</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7000"/>
          </a:schemeClr>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7/21/2020</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7000"/>
          </a:schemeClr>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7/21/2020</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9686588-DA43-4430-A868-AA4FEE01F939}" type="datetimeFigureOut">
              <a:rPr lang="en-US" smtClean="0"/>
              <a:t>7/21/2020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ADC597-BEF5-4915-B993-05302C807E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txBody>
          <a:bodyPr>
            <a:normAutofit/>
          </a:bodyPr>
          <a:lstStyle/>
          <a:p>
            <a:pPr algn="ctr"/>
            <a:r>
              <a:rPr lang="en-US" b="1" dirty="0" smtClean="0">
                <a:solidFill>
                  <a:schemeClr val="tx1"/>
                </a:solidFill>
                <a:latin typeface="Times New Roman" pitchFamily="18" charset="0"/>
                <a:cs typeface="Times New Roman" pitchFamily="18" charset="0"/>
              </a:rPr>
              <a:t>Project Report For Sunrise Park Resort</a:t>
            </a:r>
            <a:endParaRPr lang="en-US"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763688" y="4077072"/>
            <a:ext cx="6400800" cy="1752600"/>
          </a:xfrm>
        </p:spPr>
        <p:txBody>
          <a:bodyPr/>
          <a:lstStyle/>
          <a:p>
            <a:r>
              <a:rPr lang="en-US" dirty="0" smtClean="0">
                <a:solidFill>
                  <a:schemeClr val="tx1"/>
                </a:solidFill>
              </a:rPr>
              <a:t>				</a:t>
            </a:r>
            <a:r>
              <a:rPr lang="en-US" b="0" dirty="0" smtClean="0">
                <a:solidFill>
                  <a:schemeClr val="tx1"/>
                </a:solidFill>
                <a:latin typeface="Times New Roman" pitchFamily="18" charset="0"/>
                <a:cs typeface="Times New Roman" pitchFamily="18" charset="0"/>
              </a:rPr>
              <a:t>Uma Maheshwari</a:t>
            </a:r>
            <a:endParaRPr lang="en-US" b="0" dirty="0">
              <a:solidFill>
                <a:schemeClr val="tx1"/>
              </a:solidFill>
              <a:latin typeface="Times New Roman" pitchFamily="18" charset="0"/>
              <a:cs typeface="Times New Roman"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467600" cy="836712"/>
          </a:xfrm>
        </p:spPr>
        <p:txBody>
          <a:bodyPr>
            <a:normAutofit/>
          </a:bodyPr>
          <a:lstStyle/>
          <a:p>
            <a:pPr algn="ctr"/>
            <a:r>
              <a:rPr lang="en-US" sz="2400" b="1" dirty="0" smtClean="0">
                <a:solidFill>
                  <a:schemeClr val="tx1"/>
                </a:solidFill>
              </a:rPr>
              <a:t>Sunrise Park Resort details</a:t>
            </a:r>
            <a:endParaRPr lang="en-US" sz="2400" b="1" dirty="0">
              <a:solidFill>
                <a:schemeClr val="tx1"/>
              </a:solidFill>
            </a:endParaRPr>
          </a:p>
        </p:txBody>
      </p:sp>
      <p:sp>
        <p:nvSpPr>
          <p:cNvPr id="3" name="Content Placeholder 2"/>
          <p:cNvSpPr>
            <a:spLocks noGrp="1"/>
          </p:cNvSpPr>
          <p:nvPr>
            <p:ph sz="quarter" idx="1"/>
          </p:nvPr>
        </p:nvSpPr>
        <p:spPr>
          <a:xfrm>
            <a:off x="539552" y="980728"/>
            <a:ext cx="7467600" cy="5400600"/>
          </a:xfrm>
        </p:spPr>
        <p:txBody>
          <a:bodyPr>
            <a:normAutofit/>
          </a:bodyPr>
          <a:lstStyle/>
          <a:p>
            <a:pPr>
              <a:buNone/>
            </a:pPr>
            <a:r>
              <a:rPr lang="en-US" sz="2000" dirty="0" smtClean="0">
                <a:latin typeface="Times New Roman" pitchFamily="18" charset="0"/>
                <a:cs typeface="Times New Roman" pitchFamily="18" charset="0"/>
              </a:rPr>
              <a:t>     </a:t>
            </a:r>
            <a:r>
              <a:rPr lang="en-US" sz="2000" dirty="0" smtClean="0"/>
              <a:t>Sunrise Park </a:t>
            </a:r>
            <a:r>
              <a:rPr lang="en-US" sz="2000" dirty="0" smtClean="0">
                <a:latin typeface="Times New Roman" pitchFamily="18" charset="0"/>
                <a:cs typeface="Times New Roman" pitchFamily="18" charset="0"/>
              </a:rPr>
              <a:t>Resort is located in northwestern Montana. </a:t>
            </a:r>
          </a:p>
          <a:p>
            <a:pPr>
              <a:buNone/>
            </a:pPr>
            <a:r>
              <a:rPr lang="en-US" sz="2000" dirty="0" smtClean="0">
                <a:latin typeface="Times New Roman" pitchFamily="18" charset="0"/>
                <a:cs typeface="Times New Roman" pitchFamily="18" charset="0"/>
              </a:rPr>
              <a:t>	The resort originally opened in 1947 with an annual snowfall of 333 inches and 3,000 acres of skier and rider accessible terrain.</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t>Sunrise Park </a:t>
            </a:r>
            <a:r>
              <a:rPr lang="en-US" sz="2000" dirty="0" smtClean="0">
                <a:latin typeface="Times New Roman" pitchFamily="18" charset="0"/>
                <a:cs typeface="Times New Roman" pitchFamily="18" charset="0"/>
              </a:rPr>
              <a:t>Resort offers access to 105 named trails and vast bowl and tree skiing.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longest run is named Hellfire and is 3.3 miles in length.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base elevation is 4,464 feet, and the summit is 6,817 feet with a vertical drop of 2,353 feet. </a:t>
            </a:r>
          </a:p>
          <a:p>
            <a:pPr>
              <a:buNone/>
            </a:pPr>
            <a:r>
              <a:rPr lang="en-US" sz="2000" dirty="0" smtClean="0">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New Investment</a:t>
            </a:r>
            <a:endParaRPr lang="en-US" sz="2000" b="1" dirty="0" smtClean="0">
              <a:solidFill>
                <a:srgbClr val="002060"/>
              </a:solidFill>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t>Sunrise Park </a:t>
            </a:r>
            <a:r>
              <a:rPr lang="en-US" sz="2000" dirty="0" smtClean="0"/>
              <a:t>Resort has recently installed an additional chair lift to help increase the distribution of visitors across the mountain. This additional chair increases their operating costs by $1,540,000 this season.</a:t>
            </a:r>
            <a:endParaRPr lang="en-US" sz="2000" dirty="0">
              <a:latin typeface="Times New Roman" pitchFamily="18" charset="0"/>
              <a:cs typeface="Times New Roman" pitchFamily="18"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solidFill>
                  <a:schemeClr val="tx1"/>
                </a:solidFill>
                <a:latin typeface="Times New Roman" pitchFamily="18" charset="0"/>
                <a:cs typeface="Times New Roman" pitchFamily="18" charset="0"/>
              </a:rPr>
              <a:t>Problem Statement</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t>How much we can get a compensation for the operational cost by increasing the adult weekend ticket prices?</a:t>
            </a:r>
          </a:p>
          <a:p>
            <a:endParaRPr lang="en-US" sz="1800" dirty="0" smtClean="0"/>
          </a:p>
          <a:p>
            <a:endParaRPr lang="en-US" sz="1800" dirty="0" smtClean="0"/>
          </a:p>
          <a:p>
            <a:r>
              <a:rPr lang="en-US" sz="1800" dirty="0" smtClean="0"/>
              <a:t>Is it possible to compensate the operational cost by increasing the weekend price?</a:t>
            </a:r>
            <a:endParaRPr lang="en-US" sz="18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a:bodyPr>
          <a:lstStyle/>
          <a:p>
            <a:pPr algn="ctr"/>
            <a:r>
              <a:rPr lang="en-US" sz="2400" dirty="0" smtClean="0">
                <a:solidFill>
                  <a:schemeClr val="tx1"/>
                </a:solidFill>
                <a:latin typeface="Times New Roman" pitchFamily="18" charset="0"/>
                <a:cs typeface="Times New Roman" pitchFamily="18" charset="0"/>
              </a:rPr>
              <a:t>Dataset characteristics and model used</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052736"/>
            <a:ext cx="7467600" cy="5421216"/>
          </a:xfrm>
        </p:spPr>
        <p:txBody>
          <a:bodyPr>
            <a:normAutofit/>
          </a:bodyPr>
          <a:lstStyle/>
          <a:p>
            <a:pPr>
              <a:buNone/>
            </a:pPr>
            <a:r>
              <a:rPr lang="en-US" sz="2000" dirty="0" smtClean="0">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Dataset features</a:t>
            </a:r>
          </a:p>
          <a:p>
            <a:r>
              <a:rPr lang="en-US" sz="1600" dirty="0" smtClean="0">
                <a:latin typeface="Times New Roman" pitchFamily="18" charset="0"/>
                <a:cs typeface="Times New Roman" pitchFamily="18" charset="0"/>
              </a:rPr>
              <a:t>we </a:t>
            </a:r>
            <a:r>
              <a:rPr lang="en-US" sz="1600" dirty="0" smtClean="0">
                <a:latin typeface="Times New Roman" pitchFamily="18" charset="0"/>
                <a:cs typeface="Times New Roman" pitchFamily="18" charset="0"/>
              </a:rPr>
              <a:t>used a dataset consisting details of 330 </a:t>
            </a:r>
            <a:r>
              <a:rPr lang="en-US" sz="1600" dirty="0" smtClean="0">
                <a:latin typeface="Times New Roman" pitchFamily="18" charset="0"/>
                <a:cs typeface="Times New Roman" pitchFamily="18" charset="0"/>
              </a:rPr>
              <a:t>resorts in US. This dataset </a:t>
            </a:r>
            <a:r>
              <a:rPr lang="en-US" sz="1600" dirty="0" smtClean="0">
                <a:latin typeface="Times New Roman" pitchFamily="18" charset="0"/>
                <a:cs typeface="Times New Roman" pitchFamily="18" charset="0"/>
              </a:rPr>
              <a:t>includes the location, summit </a:t>
            </a:r>
            <a:r>
              <a:rPr lang="en-US" sz="1600" dirty="0" smtClean="0">
                <a:latin typeface="Times New Roman" pitchFamily="18" charset="0"/>
                <a:cs typeface="Times New Roman" pitchFamily="18" charset="0"/>
              </a:rPr>
              <a:t>elevation</a:t>
            </a:r>
            <a:r>
              <a:rPr lang="en-US" sz="1600" dirty="0" smtClean="0">
                <a:latin typeface="Times New Roman" pitchFamily="18" charset="0"/>
                <a:cs typeface="Times New Roman" pitchFamily="18" charset="0"/>
              </a:rPr>
              <a:t>, vertical </a:t>
            </a:r>
            <a:r>
              <a:rPr lang="en-US" sz="1600" dirty="0" smtClean="0">
                <a:latin typeface="Times New Roman" pitchFamily="18" charset="0"/>
                <a:cs typeface="Times New Roman" pitchFamily="18" charset="0"/>
              </a:rPr>
              <a:t>drop, </a:t>
            </a:r>
            <a:r>
              <a:rPr lang="en-US" sz="1600" dirty="0" smtClean="0">
                <a:latin typeface="Times New Roman" pitchFamily="18" charset="0"/>
                <a:cs typeface="Times New Roman" pitchFamily="18" charset="0"/>
              </a:rPr>
              <a:t>base elevation, average snowfall, weekend </a:t>
            </a:r>
            <a:r>
              <a:rPr lang="en-US" sz="1600" dirty="0" smtClean="0">
                <a:latin typeface="Times New Roman" pitchFamily="18" charset="0"/>
                <a:cs typeface="Times New Roman" pitchFamily="18" charset="0"/>
              </a:rPr>
              <a:t>price.</a:t>
            </a:r>
          </a:p>
          <a:p>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Machine learning model</a:t>
            </a:r>
          </a:p>
          <a:p>
            <a:r>
              <a:rPr lang="en-US" sz="1600" dirty="0" smtClean="0">
                <a:latin typeface="Times New Roman" pitchFamily="18" charset="0"/>
                <a:cs typeface="Times New Roman" pitchFamily="18" charset="0"/>
              </a:rPr>
              <a:t>We </a:t>
            </a:r>
            <a:r>
              <a:rPr lang="en-US" sz="1600" dirty="0" smtClean="0">
                <a:latin typeface="Times New Roman" pitchFamily="18" charset="0"/>
                <a:cs typeface="Times New Roman" pitchFamily="18" charset="0"/>
              </a:rPr>
              <a:t>built a linear regression </a:t>
            </a:r>
            <a:r>
              <a:rPr lang="en-US" sz="1600" dirty="0" smtClean="0">
                <a:latin typeface="Times New Roman" pitchFamily="18" charset="0"/>
                <a:cs typeface="Times New Roman" pitchFamily="18" charset="0"/>
              </a:rPr>
              <a:t>model. </a:t>
            </a:r>
            <a:r>
              <a:rPr lang="x-none" sz="1600" smtClean="0"/>
              <a:t>Response variable</a:t>
            </a:r>
            <a:r>
              <a:rPr lang="en-US" sz="1600" dirty="0" smtClean="0"/>
              <a:t> of this model </a:t>
            </a:r>
            <a:r>
              <a:rPr lang="en-US" sz="1600" dirty="0" smtClean="0"/>
              <a:t>is p</a:t>
            </a:r>
            <a:r>
              <a:rPr lang="x-none" sz="1600" smtClean="0"/>
              <a:t>rice </a:t>
            </a:r>
            <a:r>
              <a:rPr lang="x-none" sz="1600" smtClean="0"/>
              <a:t>of adult tickets during the weekend</a:t>
            </a:r>
            <a:r>
              <a:rPr lang="en-US" sz="1600" dirty="0" smtClean="0"/>
              <a:t>.</a:t>
            </a:r>
            <a:r>
              <a:rPr lang="x-none" sz="1600" smtClean="0"/>
              <a:t>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model chosen to predict </a:t>
            </a:r>
            <a:r>
              <a:rPr lang="en-US" sz="1600" dirty="0" smtClean="0">
                <a:latin typeface="Times New Roman" pitchFamily="18" charset="0"/>
                <a:cs typeface="Times New Roman" pitchFamily="18" charset="0"/>
              </a:rPr>
              <a:t>the AdultWeekend </a:t>
            </a:r>
            <a:r>
              <a:rPr lang="en-US" sz="1600" dirty="0" smtClean="0">
                <a:latin typeface="Times New Roman" pitchFamily="18" charset="0"/>
                <a:cs typeface="Times New Roman" pitchFamily="18" charset="0"/>
              </a:rPr>
              <a:t>Price is using the follow columns from the dataset:  </a:t>
            </a:r>
            <a:r>
              <a:rPr lang="en-US" sz="1600" dirty="0" smtClean="0">
                <a:latin typeface="Times New Roman" pitchFamily="18" charset="0"/>
                <a:cs typeface="Times New Roman" pitchFamily="18" charset="0"/>
              </a:rPr>
              <a:t>vertical drop, trams, fast Eight</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fast Sixes, fast quads, quad, triple, double, surface, total chairs, Runs, Terrain Parks, LongestRun mi, SkiableTerrain ac, Snow Making ac, daysOpenLastYear, yearsOpen, averageSnowfall, AdultWeekday, AdultWeekend, projectedDaysOpen</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NightSkiing_ac, clusters.</a:t>
            </a:r>
            <a:endParaRPr lang="en-US" sz="1600" dirty="0" smtClean="0">
              <a:solidFill>
                <a:srgbClr val="002060"/>
              </a:solidFill>
              <a:latin typeface="Times New Roman" pitchFamily="18" charset="0"/>
              <a:cs typeface="Times New Roman" pitchFamily="18" charset="0"/>
            </a:endParaRPr>
          </a:p>
          <a:p>
            <a:r>
              <a:rPr lang="en-US" sz="1600" dirty="0" smtClean="0"/>
              <a:t>Here </a:t>
            </a:r>
            <a:r>
              <a:rPr lang="en-US" sz="1600" dirty="0" smtClean="0"/>
              <a:t>prediction is done for Sunrise Park </a:t>
            </a:r>
            <a:r>
              <a:rPr lang="en-US" sz="1600" dirty="0" smtClean="0"/>
              <a:t>Resort adult weekend price column. </a:t>
            </a:r>
            <a:r>
              <a:rPr lang="en-US" sz="1600" dirty="0" smtClean="0"/>
              <a:t>The actual adult weekend price of the Sunrise Park Resort is 78 dollars. And the model predicted a value of 77.99 dollars. The explained variance of this model is 0.71. And the mean absolute error value is 6.50.</a:t>
            </a:r>
            <a:endParaRPr lang="en-US" sz="1600" dirty="0">
              <a:latin typeface="Times New Roman" pitchFamily="18" charset="0"/>
              <a:cs typeface="Times New Roman"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2.png"/>
          <p:cNvPicPr>
            <a:picLocks noGrp="1" noChangeAspect="1"/>
          </p:cNvPicPr>
          <p:nvPr>
            <p:ph sz="quarter" idx="1"/>
          </p:nvPr>
        </p:nvPicPr>
        <p:blipFill>
          <a:blip r:embed="rId2" cstate="print"/>
          <a:stretch>
            <a:fillRect/>
          </a:stretch>
        </p:blipFill>
        <p:spPr>
          <a:xfrm>
            <a:off x="1547664" y="260648"/>
            <a:ext cx="4179791" cy="2845346"/>
          </a:xfrm>
        </p:spPr>
      </p:pic>
      <p:sp>
        <p:nvSpPr>
          <p:cNvPr id="12" name="TextBox 11"/>
          <p:cNvSpPr txBox="1"/>
          <p:nvPr/>
        </p:nvSpPr>
        <p:spPr>
          <a:xfrm>
            <a:off x="539552" y="3429000"/>
            <a:ext cx="7560840" cy="1200329"/>
          </a:xfrm>
          <a:prstGeom prst="rect">
            <a:avLst/>
          </a:prstGeom>
          <a:noFill/>
        </p:spPr>
        <p:txBody>
          <a:bodyPr wrap="square" rtlCol="0">
            <a:spAutoFit/>
          </a:bodyPr>
          <a:lstStyle/>
          <a:p>
            <a:r>
              <a:rPr lang="en-US" dirty="0">
                <a:latin typeface="Times New Roman" pitchFamily="18" charset="0"/>
                <a:cs typeface="Times New Roman" pitchFamily="18" charset="0"/>
              </a:rPr>
              <a:t>Here we can see that the resorts are clustered into three groups first one having small summit elevation and vertical drop, next one having the middle range and the third cluster having the large summit elevation and vertical drop. And the Sunrise Park resorts falls into the third category.</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sz="quarter" idx="1"/>
          </p:nvPr>
        </p:nvPicPr>
        <p:blipFill>
          <a:blip r:embed="rId2" cstate="print"/>
          <a:stretch>
            <a:fillRect/>
          </a:stretch>
        </p:blipFill>
        <p:spPr>
          <a:xfrm>
            <a:off x="395536" y="260648"/>
            <a:ext cx="3544733" cy="2372684"/>
          </a:xfrm>
        </p:spPr>
      </p:pic>
      <p:pic>
        <p:nvPicPr>
          <p:cNvPr id="5" name="Picture 4" descr="3.png"/>
          <p:cNvPicPr>
            <a:picLocks noChangeAspect="1"/>
          </p:cNvPicPr>
          <p:nvPr/>
        </p:nvPicPr>
        <p:blipFill>
          <a:blip r:embed="rId3" cstate="print"/>
          <a:stretch>
            <a:fillRect/>
          </a:stretch>
        </p:blipFill>
        <p:spPr>
          <a:xfrm>
            <a:off x="4283968" y="260648"/>
            <a:ext cx="3497089" cy="2458444"/>
          </a:xfrm>
          <a:prstGeom prst="rect">
            <a:avLst/>
          </a:prstGeom>
        </p:spPr>
      </p:pic>
      <p:pic>
        <p:nvPicPr>
          <p:cNvPr id="6" name="Picture 5" descr="4.png"/>
          <p:cNvPicPr>
            <a:picLocks noChangeAspect="1"/>
          </p:cNvPicPr>
          <p:nvPr/>
        </p:nvPicPr>
        <p:blipFill>
          <a:blip r:embed="rId4" cstate="print"/>
          <a:stretch>
            <a:fillRect/>
          </a:stretch>
        </p:blipFill>
        <p:spPr>
          <a:xfrm>
            <a:off x="539552" y="2996952"/>
            <a:ext cx="3354156" cy="2296453"/>
          </a:xfrm>
          <a:prstGeom prst="rect">
            <a:avLst/>
          </a:prstGeom>
        </p:spPr>
      </p:pic>
      <p:sp>
        <p:nvSpPr>
          <p:cNvPr id="7" name="TextBox 6"/>
          <p:cNvSpPr txBox="1"/>
          <p:nvPr/>
        </p:nvSpPr>
        <p:spPr>
          <a:xfrm>
            <a:off x="4211960" y="3140968"/>
            <a:ext cx="4248472" cy="923330"/>
          </a:xfrm>
          <a:prstGeom prst="rect">
            <a:avLst/>
          </a:prstGeom>
          <a:noFill/>
        </p:spPr>
        <p:txBody>
          <a:bodyPr wrap="square" rtlCol="0">
            <a:spAutoFit/>
          </a:bodyPr>
          <a:lstStyle/>
          <a:p>
            <a:r>
              <a:rPr lang="x-none">
                <a:latin typeface="Times New Roman" pitchFamily="18" charset="0"/>
                <a:cs typeface="Times New Roman" pitchFamily="18" charset="0"/>
              </a:rPr>
              <a:t>The price of adults during the weekend is only moderated explained by the features present in </a:t>
            </a:r>
            <a:r>
              <a:rPr lang="x-none">
                <a:latin typeface="Times New Roman" pitchFamily="18" charset="0"/>
                <a:cs typeface="Times New Roman" pitchFamily="18" charset="0"/>
              </a:rPr>
              <a:t>the </a:t>
            </a:r>
            <a:r>
              <a:rPr lang="x-none" smtClean="0">
                <a:latin typeface="Times New Roman" pitchFamily="18" charset="0"/>
                <a:cs typeface="Times New Roman" pitchFamily="18" charset="0"/>
              </a:rPr>
              <a:t>dataset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png"/>
          <p:cNvPicPr>
            <a:picLocks noGrp="1" noChangeAspect="1"/>
          </p:cNvPicPr>
          <p:nvPr>
            <p:ph sz="quarter" idx="1"/>
          </p:nvPr>
        </p:nvPicPr>
        <p:blipFill>
          <a:blip r:embed="rId2" cstate="print"/>
          <a:stretch>
            <a:fillRect/>
          </a:stretch>
        </p:blipFill>
        <p:spPr>
          <a:xfrm>
            <a:off x="1259632" y="476672"/>
            <a:ext cx="5797410" cy="3168352"/>
          </a:xfrm>
        </p:spPr>
      </p:pic>
      <p:sp>
        <p:nvSpPr>
          <p:cNvPr id="5" name="TextBox 4"/>
          <p:cNvSpPr txBox="1"/>
          <p:nvPr/>
        </p:nvSpPr>
        <p:spPr>
          <a:xfrm>
            <a:off x="683568" y="4365104"/>
            <a:ext cx="7776864" cy="1200329"/>
          </a:xfrm>
          <a:prstGeom prst="rect">
            <a:avLst/>
          </a:prstGeom>
          <a:noFill/>
        </p:spPr>
        <p:txBody>
          <a:bodyPr wrap="square" rtlCol="0">
            <a:spAutoFit/>
          </a:bodyPr>
          <a:lstStyle/>
          <a:p>
            <a:r>
              <a:rPr lang="en-AU" dirty="0">
                <a:latin typeface="Times New Roman" pitchFamily="18" charset="0"/>
                <a:cs typeface="Times New Roman" pitchFamily="18" charset="0"/>
              </a:rPr>
              <a:t>From the above scatter plot we can observe the increased adult weekend price with increase in the count of total chairs but when the total no of chairs is equal to 16 the adult weekend price is not higher it lies between 60 and 70 which is not the highest weekend price </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sz="quarter" idx="1"/>
          </p:nvPr>
        </p:nvPicPr>
        <p:blipFill>
          <a:blip r:embed="rId2" cstate="print"/>
          <a:stretch>
            <a:fillRect/>
          </a:stretch>
        </p:blipFill>
        <p:spPr>
          <a:xfrm>
            <a:off x="683568" y="3717032"/>
            <a:ext cx="3887771" cy="2763367"/>
          </a:xfrm>
        </p:spPr>
      </p:pic>
      <p:sp>
        <p:nvSpPr>
          <p:cNvPr id="5" name="TextBox 4"/>
          <p:cNvSpPr txBox="1"/>
          <p:nvPr/>
        </p:nvSpPr>
        <p:spPr>
          <a:xfrm>
            <a:off x="4716016" y="404664"/>
            <a:ext cx="3600400" cy="369332"/>
          </a:xfrm>
          <a:prstGeom prst="rect">
            <a:avLst/>
          </a:prstGeom>
          <a:noFill/>
        </p:spPr>
        <p:txBody>
          <a:bodyPr wrap="square" rtlCol="0">
            <a:spAutoFit/>
          </a:bodyPr>
          <a:lstStyle/>
          <a:p>
            <a:endParaRPr lang="en-US" dirty="0"/>
          </a:p>
        </p:txBody>
      </p:sp>
      <p:sp>
        <p:nvSpPr>
          <p:cNvPr id="6" name="TextBox 5"/>
          <p:cNvSpPr txBox="1"/>
          <p:nvPr/>
        </p:nvSpPr>
        <p:spPr>
          <a:xfrm>
            <a:off x="4860032" y="3861048"/>
            <a:ext cx="3744416" cy="1477328"/>
          </a:xfrm>
          <a:prstGeom prst="rect">
            <a:avLst/>
          </a:prstGeom>
          <a:noFill/>
        </p:spPr>
        <p:txBody>
          <a:bodyPr wrap="square" rtlCol="0">
            <a:spAutoFit/>
          </a:bodyPr>
          <a:lstStyle/>
          <a:p>
            <a:r>
              <a:rPr lang="x-none" smtClean="0">
                <a:latin typeface="Times New Roman" pitchFamily="18" charset="0"/>
                <a:cs typeface="Times New Roman" pitchFamily="18" charset="0"/>
              </a:rPr>
              <a:t>During weekdays: Most the resorts charge between </a:t>
            </a:r>
            <a:r>
              <a:rPr lang="x-none" b="1" smtClean="0">
                <a:latin typeface="Times New Roman" pitchFamily="18" charset="0"/>
                <a:cs typeface="Times New Roman" pitchFamily="18" charset="0"/>
              </a:rPr>
              <a:t>2</a:t>
            </a:r>
            <a:r>
              <a:rPr lang="en-US" b="1" dirty="0" smtClean="0">
                <a:latin typeface="Times New Roman" pitchFamily="18" charset="0"/>
                <a:cs typeface="Times New Roman" pitchFamily="18" charset="0"/>
              </a:rPr>
              <a:t>5</a:t>
            </a:r>
            <a:r>
              <a:rPr lang="x-none" b="1" smtClean="0">
                <a:latin typeface="Times New Roman" pitchFamily="18" charset="0"/>
                <a:cs typeface="Times New Roman" pitchFamily="18" charset="0"/>
              </a:rPr>
              <a:t>– </a:t>
            </a:r>
            <a:r>
              <a:rPr lang="en-US" b="1" dirty="0" smtClean="0">
                <a:latin typeface="Times New Roman" pitchFamily="18" charset="0"/>
                <a:cs typeface="Times New Roman" pitchFamily="18" charset="0"/>
              </a:rPr>
              <a:t>180</a:t>
            </a:r>
            <a:r>
              <a:rPr lang="x-none" smtClean="0">
                <a:latin typeface="Times New Roman" pitchFamily="18" charset="0"/>
                <a:cs typeface="Times New Roman" pitchFamily="18" charset="0"/>
              </a:rPr>
              <a:t>dollars. </a:t>
            </a:r>
            <a:r>
              <a:rPr lang="en-US" dirty="0" smtClean="0">
                <a:latin typeface="Times New Roman" pitchFamily="18" charset="0"/>
                <a:cs typeface="Times New Roman" pitchFamily="18" charset="0"/>
              </a:rPr>
              <a:t>Comparing to weekdays histogram a slight spread is observed in weekend price.</a:t>
            </a:r>
            <a:endParaRPr lang="x-none" b="1" dirty="0">
              <a:latin typeface="Times New Roman" pitchFamily="18" charset="0"/>
              <a:cs typeface="Times New Roman" pitchFamily="18" charset="0"/>
            </a:endParaRPr>
          </a:p>
        </p:txBody>
      </p:sp>
      <p:pic>
        <p:nvPicPr>
          <p:cNvPr id="7" name="Picture 6" descr="6.png"/>
          <p:cNvPicPr>
            <a:picLocks noChangeAspect="1"/>
          </p:cNvPicPr>
          <p:nvPr/>
        </p:nvPicPr>
        <p:blipFill>
          <a:blip r:embed="rId3" cstate="print"/>
          <a:stretch>
            <a:fillRect/>
          </a:stretch>
        </p:blipFill>
        <p:spPr>
          <a:xfrm>
            <a:off x="539552" y="476672"/>
            <a:ext cx="3906829" cy="2811011"/>
          </a:xfrm>
          <a:prstGeom prst="rect">
            <a:avLst/>
          </a:prstGeom>
        </p:spPr>
      </p:pic>
      <p:sp>
        <p:nvSpPr>
          <p:cNvPr id="8" name="TextBox 7"/>
          <p:cNvSpPr txBox="1"/>
          <p:nvPr/>
        </p:nvSpPr>
        <p:spPr>
          <a:xfrm>
            <a:off x="4716016" y="692696"/>
            <a:ext cx="3528392" cy="1077218"/>
          </a:xfrm>
          <a:prstGeom prst="rect">
            <a:avLst/>
          </a:prstGeom>
          <a:noFill/>
        </p:spPr>
        <p:txBody>
          <a:bodyPr wrap="square" rtlCol="0">
            <a:spAutoFit/>
          </a:bodyPr>
          <a:lstStyle/>
          <a:p>
            <a:r>
              <a:rPr lang="x-none" sz="1600" smtClean="0">
                <a:latin typeface="Times New Roman" pitchFamily="18" charset="0"/>
                <a:cs typeface="Times New Roman" pitchFamily="18" charset="0"/>
              </a:rPr>
              <a:t>During weekdays: Most the resorts charge between </a:t>
            </a:r>
            <a:r>
              <a:rPr lang="x-none" sz="1600" b="1" smtClean="0">
                <a:latin typeface="Times New Roman" pitchFamily="18" charset="0"/>
                <a:cs typeface="Times New Roman" pitchFamily="18" charset="0"/>
              </a:rPr>
              <a:t>2</a:t>
            </a:r>
            <a:r>
              <a:rPr lang="en-US" sz="1600" b="1" dirty="0" smtClean="0">
                <a:latin typeface="Times New Roman" pitchFamily="18" charset="0"/>
                <a:cs typeface="Times New Roman" pitchFamily="18" charset="0"/>
              </a:rPr>
              <a:t>5</a:t>
            </a:r>
            <a:r>
              <a:rPr lang="x-none" sz="1600" b="1"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175</a:t>
            </a:r>
            <a:r>
              <a:rPr lang="x-none" sz="1600" smtClean="0">
                <a:latin typeface="Times New Roman" pitchFamily="18" charset="0"/>
                <a:cs typeface="Times New Roman" pitchFamily="18" charset="0"/>
              </a:rPr>
              <a:t>dollars. A small fraction charge prices </a:t>
            </a:r>
            <a:r>
              <a:rPr lang="x-none" sz="1600" b="1" smtClean="0">
                <a:latin typeface="Times New Roman" pitchFamily="18" charset="0"/>
                <a:cs typeface="Times New Roman" pitchFamily="18" charset="0"/>
              </a:rPr>
              <a:t>up to aprox </a:t>
            </a:r>
            <a:r>
              <a:rPr lang="en-US" sz="1600" b="1" dirty="0" smtClean="0">
                <a:latin typeface="Times New Roman" pitchFamily="18" charset="0"/>
                <a:cs typeface="Times New Roman" pitchFamily="18" charset="0"/>
              </a:rPr>
              <a:t>125</a:t>
            </a:r>
            <a:r>
              <a:rPr lang="x-none" sz="1600" b="1" smtClean="0">
                <a:latin typeface="Times New Roman" pitchFamily="18" charset="0"/>
                <a:cs typeface="Times New Roman" pitchFamily="18" charset="0"/>
              </a:rPr>
              <a:t> dollars</a:t>
            </a:r>
            <a:endParaRPr lang="x-none" sz="1600" b="1" dirty="0">
              <a:latin typeface="Times New Roman" pitchFamily="18" charset="0"/>
              <a:cs typeface="Times New Roman"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pPr algn="ctr"/>
            <a:r>
              <a:rPr lang="en-US" dirty="0" smtClean="0">
                <a:solidFill>
                  <a:schemeClr val="tx1"/>
                </a:solidFill>
              </a:rPr>
              <a:t>Summary</a:t>
            </a:r>
            <a:endParaRPr lang="en-US" dirty="0">
              <a:solidFill>
                <a:schemeClr val="tx1"/>
              </a:solidFill>
            </a:endParaRPr>
          </a:p>
        </p:txBody>
      </p:sp>
      <p:sp>
        <p:nvSpPr>
          <p:cNvPr id="3" name="Content Placeholder 2"/>
          <p:cNvSpPr>
            <a:spLocks noGrp="1"/>
          </p:cNvSpPr>
          <p:nvPr>
            <p:ph sz="quarter" idx="1"/>
          </p:nvPr>
        </p:nvSpPr>
        <p:spPr/>
        <p:txBody>
          <a:bodyPr/>
          <a:lstStyle/>
          <a:p>
            <a:r>
              <a:rPr lang="x-none" sz="1800" smtClean="0">
                <a:latin typeface="Times New Roman" pitchFamily="18" charset="0"/>
                <a:cs typeface="Times New Roman" pitchFamily="18" charset="0"/>
              </a:rPr>
              <a:t>The variables present in the dataset moderately explain the outcome of the response variable (AdultWeekend).</a:t>
            </a:r>
          </a:p>
          <a:p>
            <a:r>
              <a:rPr lang="en-AU" sz="1800" dirty="0" smtClean="0">
                <a:latin typeface="Times New Roman" pitchFamily="18" charset="0"/>
                <a:cs typeface="Times New Roman" pitchFamily="18" charset="0"/>
              </a:rPr>
              <a:t>Since this is an additional chair lift this will not attract more visitors. But an additional chair lift reduces the crowd and distribution of visitors over the </a:t>
            </a:r>
            <a:r>
              <a:rPr lang="en-AU" sz="1800" dirty="0" smtClean="0">
                <a:latin typeface="Times New Roman" pitchFamily="18" charset="0"/>
                <a:cs typeface="Times New Roman" pitchFamily="18" charset="0"/>
              </a:rPr>
              <a:t>mountain.</a:t>
            </a:r>
          </a:p>
          <a:p>
            <a:r>
              <a:rPr lang="en-AU" sz="1800" dirty="0" smtClean="0">
                <a:latin typeface="Times New Roman" pitchFamily="18" charset="0"/>
                <a:cs typeface="Times New Roman" pitchFamily="18" charset="0"/>
              </a:rPr>
              <a:t>This </a:t>
            </a:r>
            <a:r>
              <a:rPr lang="en-AU" sz="1800" dirty="0" smtClean="0">
                <a:latin typeface="Times New Roman" pitchFamily="18" charset="0"/>
                <a:cs typeface="Times New Roman" pitchFamily="18" charset="0"/>
              </a:rPr>
              <a:t>increase in adult weekend price will not fully compensate the operational cost as we see there is less response between the features and the response variable. </a:t>
            </a:r>
            <a:endParaRPr lang="en-AU"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Therefore, to compensate the investment in this equipment, resort should consider opportunities in decreasing </a:t>
            </a: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maintenance cost of the chair </a:t>
            </a:r>
            <a:r>
              <a:rPr lang="en-US" sz="1800" dirty="0" smtClean="0">
                <a:latin typeface="Times New Roman" pitchFamily="18" charset="0"/>
                <a:cs typeface="Times New Roman" pitchFamily="18" charset="0"/>
              </a:rPr>
              <a:t>lifts.</a:t>
            </a:r>
            <a:endParaRPr lang="en-US" sz="1800" dirty="0">
              <a:latin typeface="Times New Roman" pitchFamily="18" charset="0"/>
              <a:cs typeface="Times New Roman" pitchFamily="18" charset="0"/>
            </a:endParaRPr>
          </a:p>
        </p:txBody>
      </p:sp>
    </p:spTree>
  </p:cSld>
  <p:clrMapOvr>
    <a:masterClrMapping/>
  </p:clrMapOvr>
  <p:transition spd="med">
    <p:fade/>
  </p:transition>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Template>
  <TotalTime>76</TotalTime>
  <Words>334</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1_Berlin</vt:lpstr>
      <vt:lpstr>Berlin</vt:lpstr>
      <vt:lpstr>2_Berlin</vt:lpstr>
      <vt:lpstr>3_Berlin</vt:lpstr>
      <vt:lpstr>Oriel</vt:lpstr>
      <vt:lpstr>Project Report For Sunrise Park Resort</vt:lpstr>
      <vt:lpstr>Sunrise Park Resort details</vt:lpstr>
      <vt:lpstr>Problem Statement</vt:lpstr>
      <vt:lpstr>Dataset characteristics and model used</vt:lpstr>
      <vt:lpstr>Slide 5</vt:lpstr>
      <vt:lpstr>Slide 6</vt:lpstr>
      <vt:lpstr>Slide 7</vt:lpstr>
      <vt:lpstr>Slide 8</vt:lpstr>
      <vt:lpstr>Summary</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For Sunrise Park Resort</dc:title>
  <dc:creator>user</dc:creator>
  <cp:lastModifiedBy>user</cp:lastModifiedBy>
  <cp:revision>10</cp:revision>
  <dcterms:created xsi:type="dcterms:W3CDTF">2020-07-21T05:22:57Z</dcterms:created>
  <dcterms:modified xsi:type="dcterms:W3CDTF">2020-07-21T06:39:32Z</dcterms:modified>
</cp:coreProperties>
</file>