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8" r:id="rId3"/>
    <p:sldId id="259" r:id="rId4"/>
    <p:sldId id="260" r:id="rId5"/>
    <p:sldId id="261" r:id="rId6"/>
    <p:sldId id="262" r:id="rId7"/>
    <p:sldId id="263" r:id="rId8"/>
    <p:sldId id="264" r:id="rId9"/>
    <p:sldId id="265" r:id="rId10"/>
    <p:sldId id="266" r:id="rId11"/>
    <p:sldId id="267" r:id="rId12"/>
    <p:sldId id="271" r:id="rId13"/>
    <p:sldId id="272" r:id="rId14"/>
    <p:sldId id="273" r:id="rId15"/>
    <p:sldId id="275" r:id="rId16"/>
    <p:sldId id="276" r:id="rId17"/>
    <p:sldId id="290" r:id="rId18"/>
    <p:sldId id="291" r:id="rId19"/>
    <p:sldId id="292" r:id="rId20"/>
    <p:sldId id="293" r:id="rId21"/>
    <p:sldId id="294" r:id="rId22"/>
    <p:sldId id="298" r:id="rId23"/>
    <p:sldId id="295" r:id="rId24"/>
    <p:sldId id="297" r:id="rId25"/>
    <p:sldId id="278" r:id="rId26"/>
    <p:sldId id="299" r:id="rId27"/>
    <p:sldId id="300" r:id="rId28"/>
    <p:sldId id="301" r:id="rId29"/>
    <p:sldId id="279" r:id="rId30"/>
    <p:sldId id="280" r:id="rId31"/>
    <p:sldId id="282" r:id="rId32"/>
    <p:sldId id="283" r:id="rId33"/>
    <p:sldId id="284" r:id="rId34"/>
    <p:sldId id="285" r:id="rId35"/>
    <p:sldId id="286" r:id="rId36"/>
    <p:sldId id="287" r:id="rId37"/>
    <p:sldId id="288" r:id="rId38"/>
    <p:sldId id="289" r:id="rId39"/>
    <p:sldId id="296" r:id="rId40"/>
    <p:sldId id="312" r:id="rId41"/>
    <p:sldId id="313" r:id="rId42"/>
    <p:sldId id="314" r:id="rId43"/>
    <p:sldId id="302" r:id="rId44"/>
    <p:sldId id="303" r:id="rId45"/>
    <p:sldId id="304" r:id="rId46"/>
    <p:sldId id="305" r:id="rId47"/>
    <p:sldId id="306" r:id="rId48"/>
    <p:sldId id="307" r:id="rId49"/>
    <p:sldId id="308" r:id="rId50"/>
    <p:sldId id="309" r:id="rId51"/>
    <p:sldId id="310" r:id="rId52"/>
    <p:sldId id="311" r:id="rId53"/>
    <p:sldId id="31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FF33B-0FD5-462F-A284-F3D36C628686}" type="datetimeFigureOut">
              <a:rPr lang="en-US" smtClean="0"/>
              <a:t>8/25/2018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22682-0094-41EE-B44D-13E2EC1BA93D}" type="slidenum">
              <a:rPr lang="en-US" smtClean="0"/>
              <a:t>‹#›</a:t>
            </a:fld>
            <a:endParaRPr lang="en-US"/>
          </a:p>
        </p:txBody>
      </p:sp>
    </p:spTree>
    <p:extLst>
      <p:ext uri="{BB962C8B-B14F-4D97-AF65-F5344CB8AC3E}">
        <p14:creationId xmlns:p14="http://schemas.microsoft.com/office/powerpoint/2010/main" val="38661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0F2F634-5ADD-4EFC-AE44-122B04D49A80}" type="slidenum">
              <a:rPr lang="en-GB" altLang="en-US"/>
              <a:pPr/>
              <a:t>12</a:t>
            </a:fld>
            <a:endParaRPr lang="en-GB" altLang="en-US"/>
          </a:p>
        </p:txBody>
      </p:sp>
      <p:sp>
        <p:nvSpPr>
          <p:cNvPr id="191489"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1490"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0943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23B488E-F26F-45BA-95EF-0BC6C8CDB35C}" type="slidenum">
              <a:rPr lang="en-GB" altLang="en-US"/>
              <a:pPr/>
              <a:t>32</a:t>
            </a:fld>
            <a:endParaRPr lang="en-GB" altLang="en-US"/>
          </a:p>
        </p:txBody>
      </p:sp>
      <p:sp>
        <p:nvSpPr>
          <p:cNvPr id="20275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2754"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11218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B70FC810-8602-47A5-B495-AC7BFFF437FB}" type="slidenum">
              <a:rPr lang="en-GB" altLang="en-US"/>
              <a:pPr/>
              <a:t>33</a:t>
            </a:fld>
            <a:endParaRPr lang="en-GB" altLang="en-US"/>
          </a:p>
        </p:txBody>
      </p:sp>
      <p:sp>
        <p:nvSpPr>
          <p:cNvPr id="203777"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3778"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74551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49AB18B-97D4-4C2B-AC77-14A2FE43C16D}" type="slidenum">
              <a:rPr lang="en-GB" altLang="en-US"/>
              <a:pPr/>
              <a:t>34</a:t>
            </a:fld>
            <a:endParaRPr lang="en-GB" altLang="en-US"/>
          </a:p>
        </p:txBody>
      </p:sp>
      <p:sp>
        <p:nvSpPr>
          <p:cNvPr id="204801"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4802"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26695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FCC815D-9C01-4161-A8DB-4EEDC9106B57}" type="slidenum">
              <a:rPr lang="en-GB" altLang="en-US"/>
              <a:pPr/>
              <a:t>35</a:t>
            </a:fld>
            <a:endParaRPr lang="en-GB" altLang="en-US"/>
          </a:p>
        </p:txBody>
      </p:sp>
      <p:sp>
        <p:nvSpPr>
          <p:cNvPr id="205825" name="Text Box 1"/>
          <p:cNvSpPr txBox="1">
            <a:spLocks noChangeArrowheads="1"/>
          </p:cNvSpPr>
          <p:nvPr/>
        </p:nvSpPr>
        <p:spPr bwMode="auto">
          <a:xfrm>
            <a:off x="1371600" y="763588"/>
            <a:ext cx="5024438" cy="3767137"/>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5826"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3720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6E8D2FE5-6DF4-4F6C-808F-35C8AB077EC8}" type="slidenum">
              <a:rPr lang="en-GB" altLang="en-US"/>
              <a:pPr/>
              <a:t>36</a:t>
            </a:fld>
            <a:endParaRPr lang="en-GB" altLang="en-US"/>
          </a:p>
        </p:txBody>
      </p:sp>
      <p:sp>
        <p:nvSpPr>
          <p:cNvPr id="20684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6850"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599061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C2501FF-72A9-4F11-9ACB-01CEDE888B62}" type="slidenum">
              <a:rPr lang="en-GB" altLang="en-US"/>
              <a:pPr/>
              <a:t>37</a:t>
            </a:fld>
            <a:endParaRPr lang="en-GB" altLang="en-US"/>
          </a:p>
        </p:txBody>
      </p:sp>
      <p:sp>
        <p:nvSpPr>
          <p:cNvPr id="20787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7874"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901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29CE6C0D-AE7E-419B-BA17-224112FAC78F}" type="slidenum">
              <a:rPr lang="en-GB" altLang="en-US"/>
              <a:pPr/>
              <a:t>38</a:t>
            </a:fld>
            <a:endParaRPr lang="en-GB" altLang="en-US"/>
          </a:p>
        </p:txBody>
      </p:sp>
      <p:sp>
        <p:nvSpPr>
          <p:cNvPr id="208897"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8898"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84207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59EA83D-29B1-40A1-BB8B-01495A5CE618}" type="slidenum">
              <a:rPr lang="en-GB" altLang="en-US"/>
              <a:pPr/>
              <a:t>40</a:t>
            </a:fld>
            <a:endParaRPr lang="en-GB" altLang="en-US"/>
          </a:p>
        </p:txBody>
      </p:sp>
      <p:sp>
        <p:nvSpPr>
          <p:cNvPr id="228353"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8354"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817246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47F83EC7-5263-4B9F-B87B-159BFE71DD43}" type="slidenum">
              <a:rPr lang="en-GB" altLang="en-US"/>
              <a:pPr/>
              <a:t>41</a:t>
            </a:fld>
            <a:endParaRPr lang="en-GB" altLang="en-US"/>
          </a:p>
        </p:txBody>
      </p:sp>
      <p:sp>
        <p:nvSpPr>
          <p:cNvPr id="229377" name="Text Box 1"/>
          <p:cNvSpPr txBox="1">
            <a:spLocks noChangeArrowheads="1"/>
          </p:cNvSpPr>
          <p:nvPr/>
        </p:nvSpPr>
        <p:spPr bwMode="auto">
          <a:xfrm>
            <a:off x="1371600" y="763588"/>
            <a:ext cx="5026025" cy="3768725"/>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29378"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7198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53F62454-F5E2-4443-9B92-860AA5537CDC}" type="slidenum">
              <a:rPr lang="en-GB" altLang="en-US"/>
              <a:pPr/>
              <a:t>42</a:t>
            </a:fld>
            <a:endParaRPr lang="en-GB" altLang="en-US"/>
          </a:p>
        </p:txBody>
      </p:sp>
      <p:sp>
        <p:nvSpPr>
          <p:cNvPr id="231425"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31426"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427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9B034440-82E6-4F52-BEB1-C34BD7BD8871}" type="slidenum">
              <a:rPr lang="en-GB" altLang="en-US"/>
              <a:pPr/>
              <a:t>13</a:t>
            </a:fld>
            <a:endParaRPr lang="en-GB" altLang="en-US"/>
          </a:p>
        </p:txBody>
      </p:sp>
      <p:sp>
        <p:nvSpPr>
          <p:cNvPr id="192513"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2514"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6637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E3FD6261-DD07-47A5-8E44-AF1994AD7392}" type="slidenum">
              <a:rPr lang="en-GB" altLang="en-US"/>
              <a:pPr/>
              <a:t>14</a:t>
            </a:fld>
            <a:endParaRPr lang="en-GB" altLang="en-US"/>
          </a:p>
        </p:txBody>
      </p:sp>
      <p:sp>
        <p:nvSpPr>
          <p:cNvPr id="193537" name="Text Box 1"/>
          <p:cNvSpPr txBox="1">
            <a:spLocks noChangeArrowheads="1"/>
          </p:cNvSpPr>
          <p:nvPr/>
        </p:nvSpPr>
        <p:spPr bwMode="auto">
          <a:xfrm>
            <a:off x="1371600" y="763588"/>
            <a:ext cx="5016500" cy="37592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3538"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7507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35F79BF-022E-466F-8634-0496B5E495DB}" type="slidenum">
              <a:rPr lang="en-GB" altLang="en-US"/>
              <a:pPr/>
              <a:t>15</a:t>
            </a:fld>
            <a:endParaRPr lang="en-GB" altLang="en-US"/>
          </a:p>
        </p:txBody>
      </p:sp>
      <p:sp>
        <p:nvSpPr>
          <p:cNvPr id="19456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4562"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466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897AE307-D688-4BFA-9ED7-EC3A7EF9C629}" type="slidenum">
              <a:rPr lang="en-GB" altLang="en-US"/>
              <a:pPr/>
              <a:t>16</a:t>
            </a:fld>
            <a:endParaRPr lang="en-GB" altLang="en-US"/>
          </a:p>
        </p:txBody>
      </p:sp>
      <p:sp>
        <p:nvSpPr>
          <p:cNvPr id="195585"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5586"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37580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AACE4C64-F09E-47EB-9185-B28F6796FBCB}" type="slidenum">
              <a:rPr lang="en-GB" altLang="en-US"/>
              <a:pPr/>
              <a:t>25</a:t>
            </a:fld>
            <a:endParaRPr lang="en-GB" altLang="en-US"/>
          </a:p>
        </p:txBody>
      </p:sp>
      <p:sp>
        <p:nvSpPr>
          <p:cNvPr id="197633"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7634"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60484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1918C47-1D27-49ED-B49B-5087900036B4}" type="slidenum">
              <a:rPr lang="en-GB" altLang="en-US"/>
              <a:pPr/>
              <a:t>29</a:t>
            </a:fld>
            <a:endParaRPr lang="en-GB" altLang="en-US"/>
          </a:p>
        </p:txBody>
      </p:sp>
      <p:sp>
        <p:nvSpPr>
          <p:cNvPr id="19865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8658"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855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3B7C21C6-1EDC-4328-90CB-442A624DA9A8}" type="slidenum">
              <a:rPr lang="en-GB" altLang="en-US"/>
              <a:pPr/>
              <a:t>30</a:t>
            </a:fld>
            <a:endParaRPr lang="en-GB" altLang="en-US"/>
          </a:p>
        </p:txBody>
      </p:sp>
      <p:sp>
        <p:nvSpPr>
          <p:cNvPr id="199681"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9682"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1532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25"/>
          <p:cNvSpPr>
            <a:spLocks noGrp="1" noChangeArrowheads="1"/>
          </p:cNvSpPr>
          <p:nvPr>
            <p:ph type="sldNum"/>
          </p:nvPr>
        </p:nvSpPr>
        <p:spPr>
          <a:ln/>
        </p:spPr>
        <p:txBody>
          <a:bodyPr/>
          <a:lstStyle/>
          <a:p>
            <a:fld id="{749C7F6B-3509-4230-8ADB-1E12863A9B3B}" type="slidenum">
              <a:rPr lang="en-GB" altLang="en-US"/>
              <a:pPr/>
              <a:t>31</a:t>
            </a:fld>
            <a:endParaRPr lang="en-GB" altLang="en-US"/>
          </a:p>
        </p:txBody>
      </p:sp>
      <p:sp>
        <p:nvSpPr>
          <p:cNvPr id="201729" name="Text Box 1"/>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1730" name="Rectangle 2"/>
          <p:cNvSpPr txBox="1">
            <a:spLocks noChangeArrowheads="1"/>
          </p:cNvSpPr>
          <p:nvPr>
            <p:ph type="body"/>
          </p:nvPr>
        </p:nvSpPr>
        <p:spPr bwMode="auto">
          <a:xfrm>
            <a:off x="777875" y="4776788"/>
            <a:ext cx="6188075" cy="449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6402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9650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427921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57030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811DC7-D497-4C47-8996-C2BB4E9AA663}"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03221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811DC7-D497-4C47-8996-C2BB4E9AA663}" type="datetimeFigureOut">
              <a:rPr lang="en-US" smtClean="0"/>
              <a:t>8/22/2018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28754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11DC7-D497-4C47-8996-C2BB4E9AA663}"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93079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811DC7-D497-4C47-8996-C2BB4E9AA663}" type="datetimeFigureOut">
              <a:rPr lang="en-US" smtClean="0"/>
              <a:t>8/22/2018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255169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811DC7-D497-4C47-8996-C2BB4E9AA663}" type="datetimeFigureOut">
              <a:rPr lang="en-US" smtClean="0"/>
              <a:t>8/22/2018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133178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11DC7-D497-4C47-8996-C2BB4E9AA663}" type="datetimeFigureOut">
              <a:rPr lang="en-US" smtClean="0"/>
              <a:t>8/22/2018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3887296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78539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811DC7-D497-4C47-8996-C2BB4E9AA663}" type="datetimeFigureOut">
              <a:rPr lang="en-US" smtClean="0"/>
              <a:t>8/22/2018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51CB99-C9CC-4317-9FF8-8677C577DED3}" type="slidenum">
              <a:rPr lang="en-US" smtClean="0"/>
              <a:t>‹#›</a:t>
            </a:fld>
            <a:endParaRPr lang="en-US"/>
          </a:p>
        </p:txBody>
      </p:sp>
    </p:spTree>
    <p:extLst>
      <p:ext uri="{BB962C8B-B14F-4D97-AF65-F5344CB8AC3E}">
        <p14:creationId xmlns:p14="http://schemas.microsoft.com/office/powerpoint/2010/main" val="69707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811DC7-D497-4C47-8996-C2BB4E9AA663}" type="datetimeFigureOut">
              <a:rPr lang="en-US" smtClean="0"/>
              <a:t>8/22/2018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1CB99-C9CC-4317-9FF8-8677C577DED3}" type="slidenum">
              <a:rPr lang="en-US" smtClean="0"/>
              <a:t>‹#›</a:t>
            </a:fld>
            <a:endParaRPr lang="en-US"/>
          </a:p>
        </p:txBody>
      </p:sp>
    </p:spTree>
    <p:extLst>
      <p:ext uri="{BB962C8B-B14F-4D97-AF65-F5344CB8AC3E}">
        <p14:creationId xmlns:p14="http://schemas.microsoft.com/office/powerpoint/2010/main" val="3108228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Content Placeholder 3" descr="python-logo-m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1"/>
            <a:ext cx="789305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4B2F6DF-387E-48E6-A28F-3D5999787B47}" type="slidenum">
              <a:rPr lang="en-US" altLang="en-US">
                <a:solidFill>
                  <a:srgbClr val="898989"/>
                </a:solidFill>
                <a:latin typeface="Calibri" panose="020F0502020204030204" pitchFamily="34" charset="0"/>
              </a:rPr>
              <a:pPr eaLnBrk="1" hangingPunct="1"/>
              <a:t>1</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6249613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python</a:t>
            </a:r>
          </a:p>
        </p:txBody>
      </p:sp>
      <p:sp>
        <p:nvSpPr>
          <p:cNvPr id="3" name="Content Placeholder 2"/>
          <p:cNvSpPr>
            <a:spLocks noGrp="1"/>
          </p:cNvSpPr>
          <p:nvPr>
            <p:ph idx="1"/>
          </p:nvPr>
        </p:nvSpPr>
        <p:spPr/>
        <p:txBody>
          <a:bodyPr>
            <a:normAutofit/>
          </a:bodyPr>
          <a:lstStyle/>
          <a:p>
            <a:pPr eaLnBrk="1" hangingPunct="1"/>
            <a:r>
              <a:rPr lang="en-US" altLang="en-US" sz="2200" dirty="0"/>
              <a:t>Interpreted</a:t>
            </a:r>
            <a:endParaRPr lang="en-US" altLang="en-US" sz="2600" dirty="0"/>
          </a:p>
          <a:p>
            <a:pPr lvl="1" eaLnBrk="1" hangingPunct="1"/>
            <a:r>
              <a:rPr lang="en-US" altLang="en-US" sz="1900" dirty="0"/>
              <a:t>You run the program straight from the source code.</a:t>
            </a:r>
          </a:p>
          <a:p>
            <a:pPr lvl="1" eaLnBrk="1" hangingPunct="1"/>
            <a:r>
              <a:rPr lang="en-US" altLang="en-US" sz="1900" dirty="0"/>
              <a:t>Python program </a:t>
            </a:r>
            <a:r>
              <a:rPr lang="en-US" altLang="en-US" sz="1900" dirty="0">
                <a:sym typeface="Wingdings" panose="05000000000000000000" pitchFamily="2" charset="2"/>
              </a:rPr>
              <a:t></a:t>
            </a:r>
            <a:r>
              <a:rPr lang="en-US" altLang="en-US" sz="1900" dirty="0"/>
              <a:t>Bytecode </a:t>
            </a:r>
            <a:r>
              <a:rPr lang="en-US" altLang="en-US" sz="1900" dirty="0">
                <a:sym typeface="Wingdings" panose="05000000000000000000" pitchFamily="2" charset="2"/>
              </a:rPr>
              <a:t>a </a:t>
            </a:r>
            <a:r>
              <a:rPr lang="en-US" altLang="en-US" sz="1900" dirty="0"/>
              <a:t>platforms native language</a:t>
            </a:r>
          </a:p>
          <a:p>
            <a:pPr lvl="1" eaLnBrk="1" hangingPunct="1"/>
            <a:r>
              <a:rPr lang="en-US" altLang="en-US" sz="1900" dirty="0"/>
              <a:t>You can just copy over your code to another system and it will auto-magically work! *with python platform</a:t>
            </a:r>
          </a:p>
          <a:p>
            <a:pPr eaLnBrk="1" hangingPunct="1"/>
            <a:r>
              <a:rPr lang="en-US" altLang="en-US" sz="2200" dirty="0"/>
              <a:t>Object-Oriented</a:t>
            </a:r>
          </a:p>
          <a:p>
            <a:pPr lvl="1" eaLnBrk="1" hangingPunct="1"/>
            <a:r>
              <a:rPr lang="en-US" altLang="en-US" sz="1900" dirty="0"/>
              <a:t>Simple and additionally supports procedural programming</a:t>
            </a:r>
          </a:p>
          <a:p>
            <a:pPr eaLnBrk="1" hangingPunct="1"/>
            <a:r>
              <a:rPr lang="en-US" altLang="en-US" sz="2200" dirty="0"/>
              <a:t>Extensible – </a:t>
            </a:r>
            <a:r>
              <a:rPr lang="en-US" altLang="en-US" sz="1900" dirty="0"/>
              <a:t>easily import other code</a:t>
            </a:r>
            <a:endParaRPr lang="en-US" altLang="en-US" sz="2200" dirty="0"/>
          </a:p>
          <a:p>
            <a:pPr eaLnBrk="1" hangingPunct="1"/>
            <a:r>
              <a:rPr lang="en-US" altLang="en-US" sz="2200" dirty="0"/>
              <a:t>Embeddable –</a:t>
            </a:r>
            <a:r>
              <a:rPr lang="en-US" altLang="en-US" sz="1900" dirty="0"/>
              <a:t>easily place your code in non-python programs</a:t>
            </a:r>
            <a:endParaRPr lang="en-US" altLang="en-US" sz="2200" dirty="0"/>
          </a:p>
          <a:p>
            <a:pPr eaLnBrk="1" hangingPunct="1"/>
            <a:r>
              <a:rPr lang="en-US" altLang="en-US" sz="2200" dirty="0"/>
              <a:t>Extensive libraries</a:t>
            </a:r>
          </a:p>
        </p:txBody>
      </p:sp>
      <p:pic>
        <p:nvPicPr>
          <p:cNvPr id="4100"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A5DB67-CA97-477A-A12B-7C64AD23BE90}"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583015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11</a:t>
            </a:fld>
            <a:endParaRPr lang="en-US" altLang="en-US"/>
          </a:p>
        </p:txBody>
      </p:sp>
      <p:pic>
        <p:nvPicPr>
          <p:cNvPr id="6" name="Picture 5"/>
          <p:cNvPicPr>
            <a:picLocks noChangeAspect="1"/>
          </p:cNvPicPr>
          <p:nvPr/>
        </p:nvPicPr>
        <p:blipFill>
          <a:blip r:embed="rId2"/>
          <a:stretch>
            <a:fillRect/>
          </a:stretch>
        </p:blipFill>
        <p:spPr>
          <a:xfrm>
            <a:off x="1752601" y="808038"/>
            <a:ext cx="8747705" cy="5548313"/>
          </a:xfrm>
          <a:prstGeom prst="rect">
            <a:avLst/>
          </a:prstGeom>
        </p:spPr>
      </p:pic>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291" y="2936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9112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types</a:t>
            </a:r>
          </a:p>
        </p:txBody>
      </p:sp>
      <p:sp>
        <p:nvSpPr>
          <p:cNvPr id="14338" name="Rectangle 2"/>
          <p:cNvSpPr>
            <a:spLocks noGrp="1" noChangeArrowheads="1"/>
          </p:cNvSpPr>
          <p:nvPr>
            <p:ph type="body" idx="1"/>
          </p:nvPr>
        </p:nvSpPr>
        <p:spPr>
          <a:xfrm>
            <a:off x="2004531" y="1451673"/>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359"/>
              <a:t>Example types.py:</a:t>
            </a:r>
            <a:br>
              <a:rPr lang="en-GB" altLang="en-US" sz="2359"/>
            </a:br>
            <a:r>
              <a:rPr lang="en-GB" altLang="en-US" sz="2359"/>
              <a:t>pi = 3.1415926</a:t>
            </a:r>
            <a:br>
              <a:rPr lang="en-GB" altLang="en-US" sz="2359"/>
            </a:br>
            <a:r>
              <a:rPr lang="en-GB" altLang="en-US" sz="2359"/>
              <a:t>message = "Hello, world"</a:t>
            </a:r>
            <a:br>
              <a:rPr lang="en-GB" altLang="en-US" sz="2359"/>
            </a:br>
            <a:r>
              <a:rPr lang="en-GB" altLang="en-US" sz="2359"/>
              <a:t>i = 2+2</a:t>
            </a:r>
            <a:br>
              <a:rPr lang="en-GB" altLang="en-US" sz="2359"/>
            </a:br>
            <a:r>
              <a:rPr lang="en-GB" altLang="en-US" sz="2359"/>
              <a:t/>
            </a:r>
            <a:br>
              <a:rPr lang="en-GB" altLang="en-US" sz="2359"/>
            </a:br>
            <a:r>
              <a:rPr lang="en-GB" altLang="en-US" sz="2359"/>
              <a:t>print type(pi)</a:t>
            </a:r>
            <a:br>
              <a:rPr lang="en-GB" altLang="en-US" sz="2359"/>
            </a:br>
            <a:r>
              <a:rPr lang="en-GB" altLang="en-US" sz="2359"/>
              <a:t>print type(message)</a:t>
            </a:r>
            <a:br>
              <a:rPr lang="en-GB" altLang="en-US" sz="2359"/>
            </a:br>
            <a:r>
              <a:rPr lang="en-GB" altLang="en-US" sz="2359"/>
              <a:t>print type(i)</a:t>
            </a:r>
            <a:br>
              <a:rPr lang="en-GB" altLang="en-US" sz="2359"/>
            </a:br>
            <a:r>
              <a:rPr lang="en-GB" altLang="en-US" sz="2359"/>
              <a:t/>
            </a:r>
            <a:br>
              <a:rPr lang="en-GB" altLang="en-US" sz="2359"/>
            </a:br>
            <a:r>
              <a:rPr lang="en-GB" altLang="en-US" sz="2359"/>
              <a:t>Output:</a:t>
            </a:r>
            <a:br>
              <a:rPr lang="en-GB" altLang="en-US" sz="2359"/>
            </a:br>
            <a:r>
              <a:rPr lang="en-GB" altLang="en-US" sz="2359"/>
              <a:t>&lt;type 'float'&gt;</a:t>
            </a:r>
            <a:br>
              <a:rPr lang="en-GB" altLang="en-US" sz="2359"/>
            </a:br>
            <a:r>
              <a:rPr lang="en-GB" altLang="en-US" sz="2359"/>
              <a:t>&lt;type 'str'&gt;</a:t>
            </a:r>
            <a:br>
              <a:rPr lang="en-GB" altLang="en-US" sz="2359"/>
            </a:br>
            <a:r>
              <a:rPr lang="en-GB" altLang="en-US" sz="2359"/>
              <a:t>&lt;type 'int'&gt;</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28" y="33102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7934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2004531" y="207382"/>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Variable names</a:t>
            </a:r>
          </a:p>
        </p:txBody>
      </p:sp>
      <p:sp>
        <p:nvSpPr>
          <p:cNvPr id="15362"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 contain letters, numbers, and underscores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Must begin with a </a:t>
            </a:r>
            <a:r>
              <a:rPr lang="en-GB" altLang="en-US" dirty="0" smtClean="0"/>
              <a:t>letter or underscore</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Cannot be one of the reserved Python keywords: and, as, assert, break, class, continue, </a:t>
            </a:r>
            <a:r>
              <a:rPr lang="en-GB" altLang="en-US" dirty="0" err="1"/>
              <a:t>def</a:t>
            </a:r>
            <a:r>
              <a:rPr lang="en-GB" altLang="en-US" dirty="0"/>
              <a:t>, del, </a:t>
            </a:r>
            <a:r>
              <a:rPr lang="en-GB" altLang="en-US" dirty="0" err="1"/>
              <a:t>elif</a:t>
            </a:r>
            <a:r>
              <a:rPr lang="en-GB" altLang="en-US" dirty="0"/>
              <a:t>, else, except, exec, finally, for, from, global, if, import, in, is, lambda, not, or, pass, print, raise, return, try, while, with, yield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512025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980049" y="313954"/>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variable names</a:t>
            </a:r>
          </a:p>
        </p:txBody>
      </p:sp>
      <p:sp>
        <p:nvSpPr>
          <p:cNvPr id="16386" name="Rectangle 2"/>
          <p:cNvSpPr>
            <a:spLocks noGrp="1" noChangeArrowheads="1"/>
          </p:cNvSpPr>
          <p:nvPr>
            <p:ph type="body" idx="1"/>
          </p:nvPr>
        </p:nvSpPr>
        <p:spPr>
          <a:xfrm>
            <a:off x="1980049" y="1604330"/>
            <a:ext cx="8217503" cy="5014606"/>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with one underscore (_V) are not imported from the module import * statement</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starting and ending with 2 underscores are special, system-defined names (e.g., __V__)</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Names beginning with 2 underscores (but without trailing underscores) are local to a class (__V)</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 single underscore (_) by itself denotes the result of the last expression</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984718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7410"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addition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subtraction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division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exponentiation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modulus (remainder after division)</a:t>
            </a:r>
            <a:r>
              <a:rPr lang="ar-SA" altLang="en-US" dirty="0"/>
              <a:t>‏</a:t>
            </a:r>
            <a:endParaRPr lang="en-GB" altLang="en-US"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Comparison </a:t>
            </a:r>
            <a:r>
              <a:rPr lang="en-GB" altLang="en-US" dirty="0" smtClean="0"/>
              <a:t>operators</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36276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a:t>
            </a:r>
          </a:p>
        </p:txBody>
      </p:sp>
      <p:sp>
        <p:nvSpPr>
          <p:cNvPr id="18434" name="Rectangle 2"/>
          <p:cNvSpPr>
            <a:spLocks noGrp="1" noChangeArrowheads="1"/>
          </p:cNvSpPr>
          <p:nvPr>
            <p:ph type="body" idx="1"/>
          </p:nvPr>
        </p:nvSpPr>
        <p:spPr>
          <a:xfrm>
            <a:off x="1938284" y="1451673"/>
            <a:ext cx="8229024" cy="5184544"/>
          </a:xfrm>
          <a:ln/>
        </p:spPr>
        <p:txBody>
          <a:bodyPr>
            <a:normAutofit/>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Example</a:t>
            </a:r>
          </a:p>
          <a:p>
            <a:pPr marL="95052" indent="0">
              <a:lnSpc>
                <a:spcPct val="93000"/>
              </a:lnSpc>
              <a:buSzPct val="45000"/>
              <a:buNone/>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print </a:t>
            </a:r>
            <a:r>
              <a:rPr lang="en-GB" altLang="en-US" sz="2400" dirty="0"/>
              <a:t>2*2</a:t>
            </a:r>
            <a:br>
              <a:rPr lang="en-GB" altLang="en-US" sz="2400" dirty="0"/>
            </a:br>
            <a:r>
              <a:rPr lang="en-GB" altLang="en-US" sz="2400" dirty="0"/>
              <a:t>print 2**3</a:t>
            </a:r>
            <a:br>
              <a:rPr lang="en-GB" altLang="en-US" sz="2400" dirty="0"/>
            </a:br>
            <a:r>
              <a:rPr lang="en-GB" altLang="en-US" sz="2400" dirty="0"/>
              <a:t>print 10%3</a:t>
            </a:r>
            <a:br>
              <a:rPr lang="en-GB" altLang="en-US" sz="2400" dirty="0"/>
            </a:br>
            <a:r>
              <a:rPr lang="en-GB" altLang="en-US" sz="2400" dirty="0"/>
              <a:t>print 1.0/2.0</a:t>
            </a:r>
            <a:br>
              <a:rPr lang="en-GB" altLang="en-US" sz="2400" dirty="0"/>
            </a:br>
            <a:r>
              <a:rPr lang="en-GB" altLang="en-US" sz="2400" dirty="0"/>
              <a:t>print 1/2</a:t>
            </a:r>
            <a:br>
              <a:rPr lang="en-GB" altLang="en-US" sz="2400" dirty="0"/>
            </a:br>
            <a:r>
              <a:rPr lang="en-GB" altLang="en-US" sz="2400" dirty="0"/>
              <a:t/>
            </a:r>
            <a:br>
              <a:rPr lang="en-GB" altLang="en-US" sz="2400" dirty="0"/>
            </a:br>
            <a:endParaRPr lang="en-GB" altLang="en-US" sz="2400" dirty="0" smtClean="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Note </a:t>
            </a:r>
            <a:r>
              <a:rPr lang="en-GB" altLang="en-US" sz="2400" dirty="0"/>
              <a:t>the difference between floating point division and integer division in the last two </a:t>
            </a:r>
            <a:r>
              <a:rPr lang="en-GB" altLang="en-US" sz="2400" dirty="0" smtClean="0"/>
              <a:t>lines</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Python has incorporated operators like +=, but ++ (or --) do not work in Python</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endParaRPr lang="en-GB" altLang="en-US" sz="2400" dirty="0"/>
          </a:p>
        </p:txBody>
      </p:sp>
      <p:sp>
        <p:nvSpPr>
          <p:cNvPr id="4" name="Rectangle 2"/>
          <p:cNvSpPr txBox="1">
            <a:spLocks noChangeArrowheads="1"/>
          </p:cNvSpPr>
          <p:nvPr/>
        </p:nvSpPr>
        <p:spPr>
          <a:xfrm>
            <a:off x="6078583" y="1376786"/>
            <a:ext cx="6322474" cy="5184544"/>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400" dirty="0" smtClean="0"/>
              <a:t>Output:</a:t>
            </a:r>
            <a:br>
              <a:rPr lang="en-GB" altLang="en-US" sz="2400" dirty="0" smtClean="0"/>
            </a:br>
            <a:r>
              <a:rPr lang="en-GB" altLang="en-US" sz="2400" dirty="0" smtClean="0"/>
              <a:t>4</a:t>
            </a:r>
            <a:br>
              <a:rPr lang="en-GB" altLang="en-US" sz="2400" dirty="0" smtClean="0"/>
            </a:br>
            <a:r>
              <a:rPr lang="en-GB" altLang="en-US" sz="2400" dirty="0" smtClean="0"/>
              <a:t>8</a:t>
            </a:r>
            <a:br>
              <a:rPr lang="en-GB" altLang="en-US" sz="2400" dirty="0" smtClean="0"/>
            </a:br>
            <a:r>
              <a:rPr lang="en-GB" altLang="en-US" sz="2400" dirty="0" smtClean="0"/>
              <a:t>1</a:t>
            </a:r>
            <a:br>
              <a:rPr lang="en-GB" altLang="en-US" sz="2400" dirty="0" smtClean="0"/>
            </a:br>
            <a:r>
              <a:rPr lang="en-GB" altLang="en-US" sz="2400" dirty="0" smtClean="0"/>
              <a:t>0.5</a:t>
            </a:r>
            <a:br>
              <a:rPr lang="en-GB" altLang="en-US" sz="2400" dirty="0" smtClean="0"/>
            </a:br>
            <a:r>
              <a:rPr lang="en-GB" altLang="en-US" sz="2400" dirty="0" smtClean="0"/>
              <a:t>0</a:t>
            </a:r>
          </a:p>
        </p:txBody>
      </p:sp>
      <p:pic>
        <p:nvPicPr>
          <p:cNvPr id="5"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371" y="372291"/>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040011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b="1" dirty="0"/>
              <a:t>String Methods: find, split</a:t>
            </a:r>
          </a:p>
        </p:txBody>
      </p:sp>
      <p:sp>
        <p:nvSpPr>
          <p:cNvPr id="60419" name="Rectangle 3"/>
          <p:cNvSpPr>
            <a:spLocks noGrp="1" noChangeArrowheads="1"/>
          </p:cNvSpPr>
          <p:nvPr>
            <p:ph type="body" idx="1"/>
          </p:nvPr>
        </p:nvSpPr>
        <p:spPr/>
        <p:txBody>
          <a:bodyPr>
            <a:normAutofit/>
          </a:bodyPr>
          <a:lstStyle/>
          <a:p>
            <a:pPr>
              <a:lnSpc>
                <a:spcPct val="80000"/>
              </a:lnSpc>
              <a:buFont typeface="Wingdings" panose="05000000000000000000" pitchFamily="2" charset="2"/>
              <a:buNone/>
            </a:pPr>
            <a:r>
              <a:rPr lang="en-US" altLang="en-US" sz="2200" dirty="0">
                <a:effectLst>
                  <a:outerShdw blurRad="38100" dist="38100" dir="2700000" algn="tl">
                    <a:srgbClr val="FFFFFF"/>
                  </a:outerShdw>
                </a:effectLst>
              </a:rPr>
              <a:t>smiles = "C(=N)(N)N.C(=O)(O)O"</a:t>
            </a:r>
          </a:p>
          <a:p>
            <a:pPr>
              <a:lnSpc>
                <a:spcPct val="80000"/>
              </a:lnSpc>
              <a:buFont typeface="Wingdings" panose="05000000000000000000" pitchFamily="2" charset="2"/>
              <a:buNone/>
            </a:pPr>
            <a:r>
              <a:rPr lang="en-US" altLang="en-US" sz="2200" dirty="0"/>
              <a:t>&gt;&gt;&gt; </a:t>
            </a:r>
            <a:r>
              <a:rPr lang="en-US" altLang="en-US" sz="2200" dirty="0" err="1"/>
              <a:t>smiles.find</a:t>
            </a:r>
            <a:r>
              <a:rPr lang="en-US" altLang="en-US" sz="2200" dirty="0"/>
              <a:t>("(O)")</a:t>
            </a:r>
          </a:p>
          <a:p>
            <a:pPr>
              <a:lnSpc>
                <a:spcPct val="80000"/>
              </a:lnSpc>
              <a:buFont typeface="Wingdings" panose="05000000000000000000" pitchFamily="2" charset="2"/>
              <a:buNone/>
            </a:pPr>
            <a:r>
              <a:rPr lang="en-US" altLang="en-US" sz="2200" dirty="0"/>
              <a:t>15</a:t>
            </a:r>
          </a:p>
          <a:p>
            <a:pPr>
              <a:lnSpc>
                <a:spcPct val="80000"/>
              </a:lnSpc>
              <a:buNone/>
            </a:pPr>
            <a:r>
              <a:rPr lang="en-US" altLang="en-US" sz="2200" dirty="0"/>
              <a:t>&gt;&gt;&gt; </a:t>
            </a:r>
            <a:r>
              <a:rPr lang="en-US" altLang="en-US" sz="2200" dirty="0" err="1"/>
              <a:t>smiles.find</a:t>
            </a:r>
            <a:r>
              <a:rPr lang="en-US" altLang="en-US" sz="2200" dirty="0" smtClean="0"/>
              <a:t>(".")		</a:t>
            </a:r>
            <a:r>
              <a:rPr lang="en-US" altLang="en-US" sz="2200" i="1" dirty="0" smtClean="0"/>
              <a:t>#</a:t>
            </a:r>
            <a:r>
              <a:rPr lang="en-US" altLang="en-US" sz="2200" i="1" dirty="0" smtClean="0"/>
              <a:t>Use “find” to find the start of a substring.</a:t>
            </a:r>
            <a:endParaRPr lang="en-US" altLang="en-US" sz="2200" i="1" dirty="0"/>
          </a:p>
          <a:p>
            <a:pPr>
              <a:lnSpc>
                <a:spcPct val="80000"/>
              </a:lnSpc>
              <a:buFont typeface="Wingdings" panose="05000000000000000000" pitchFamily="2" charset="2"/>
              <a:buNone/>
            </a:pPr>
            <a:r>
              <a:rPr lang="en-US" altLang="en-US" sz="2200" dirty="0"/>
              <a:t>9</a:t>
            </a:r>
          </a:p>
          <a:p>
            <a:pPr>
              <a:lnSpc>
                <a:spcPct val="80000"/>
              </a:lnSpc>
              <a:buNone/>
            </a:pPr>
            <a:r>
              <a:rPr lang="en-US" altLang="en-US" sz="2200" dirty="0"/>
              <a:t>&gt;&gt;&gt; </a:t>
            </a:r>
            <a:r>
              <a:rPr lang="en-US" altLang="en-US" sz="2200" dirty="0" err="1"/>
              <a:t>smiles.find</a:t>
            </a:r>
            <a:r>
              <a:rPr lang="en-US" altLang="en-US" sz="2200" dirty="0"/>
              <a:t>(".", 10</a:t>
            </a:r>
            <a:r>
              <a:rPr lang="en-US" altLang="en-US" sz="2200" dirty="0" smtClean="0"/>
              <a:t>)		</a:t>
            </a:r>
            <a:r>
              <a:rPr lang="en-US" altLang="en-US" sz="2200" i="1" dirty="0" smtClean="0"/>
              <a:t>#</a:t>
            </a:r>
            <a:r>
              <a:rPr lang="en-US" altLang="en-US" sz="2200" i="1" dirty="0" smtClean="0"/>
              <a:t>Start looking at position 10.</a:t>
            </a:r>
            <a:endParaRPr lang="en-US" altLang="en-US" sz="2200" dirty="0"/>
          </a:p>
          <a:p>
            <a:pPr>
              <a:lnSpc>
                <a:spcPct val="80000"/>
              </a:lnSpc>
              <a:buNone/>
            </a:pPr>
            <a:r>
              <a:rPr lang="en-US" altLang="en-US" sz="2200" dirty="0"/>
              <a:t>-</a:t>
            </a:r>
            <a:r>
              <a:rPr lang="en-US" altLang="en-US" sz="2200" dirty="0" smtClean="0"/>
              <a:t>1					</a:t>
            </a:r>
            <a:r>
              <a:rPr lang="en-US" altLang="en-US" sz="2200" i="1" dirty="0" smtClean="0"/>
              <a:t>#</a:t>
            </a:r>
            <a:r>
              <a:rPr lang="en-US" altLang="en-US" sz="2200" i="1" dirty="0" smtClean="0"/>
              <a:t>Find returns -1 if it couldn’t find a match.</a:t>
            </a:r>
            <a:endParaRPr lang="en-US" altLang="en-US" sz="2200" i="1" dirty="0"/>
          </a:p>
          <a:p>
            <a:pPr>
              <a:lnSpc>
                <a:spcPct val="80000"/>
              </a:lnSpc>
              <a:buNone/>
            </a:pPr>
            <a:r>
              <a:rPr lang="en-US" altLang="en-US" sz="2200" dirty="0"/>
              <a:t>&gt;&gt;&gt; </a:t>
            </a:r>
            <a:r>
              <a:rPr lang="en-US" altLang="en-US" sz="2200" dirty="0" err="1"/>
              <a:t>smiles.split</a:t>
            </a:r>
            <a:r>
              <a:rPr lang="en-US" altLang="en-US" sz="2200" dirty="0" smtClean="0"/>
              <a:t>(".")		#</a:t>
            </a:r>
            <a:r>
              <a:rPr lang="en-US" altLang="en-US" sz="2200" dirty="0" smtClean="0"/>
              <a:t>Split the string into parts with “.” as the delimiter</a:t>
            </a:r>
            <a:endParaRPr lang="en-US" altLang="en-US" sz="2200" dirty="0"/>
          </a:p>
          <a:p>
            <a:pPr>
              <a:lnSpc>
                <a:spcPct val="80000"/>
              </a:lnSpc>
              <a:buFont typeface="Wingdings" panose="05000000000000000000" pitchFamily="2" charset="2"/>
              <a:buNone/>
            </a:pPr>
            <a:r>
              <a:rPr lang="en-US" altLang="en-US" sz="2200" dirty="0"/>
              <a:t>['C(=N)(N)N', 'C(=O)(O)O']</a:t>
            </a:r>
          </a:p>
          <a:p>
            <a:pPr>
              <a:lnSpc>
                <a:spcPct val="80000"/>
              </a:lnSpc>
              <a:buFont typeface="Wingdings" panose="05000000000000000000" pitchFamily="2" charset="2"/>
              <a:buNone/>
            </a:pPr>
            <a:r>
              <a:rPr lang="en-US" altLang="en-US" sz="2200" dirty="0"/>
              <a:t>&gt;&gt;&gt;</a:t>
            </a:r>
          </a:p>
          <a:p>
            <a:pPr>
              <a:lnSpc>
                <a:spcPct val="80000"/>
              </a:lnSpc>
              <a:buFont typeface="Wingdings" panose="05000000000000000000" pitchFamily="2" charset="2"/>
              <a:buNone/>
            </a:pPr>
            <a:endParaRPr lang="en-US" altLang="en-US" sz="2200" dirty="0"/>
          </a:p>
        </p:txBody>
      </p:sp>
      <p:sp>
        <p:nvSpPr>
          <p:cNvPr id="60420" name="Text Box 4"/>
          <p:cNvSpPr txBox="1">
            <a:spLocks noChangeArrowheads="1"/>
          </p:cNvSpPr>
          <p:nvPr/>
        </p:nvSpPr>
        <p:spPr bwMode="auto">
          <a:xfrm>
            <a:off x="5299164" y="2964995"/>
            <a:ext cx="59871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en-US" altLang="en-US" sz="2200" dirty="0"/>
          </a:p>
          <a:p>
            <a:endParaRPr lang="en-US" altLang="en-US" sz="2200" dirty="0"/>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08" y="293914"/>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8901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b="1" dirty="0"/>
              <a:t>String operators: in, not in</a:t>
            </a:r>
          </a:p>
        </p:txBody>
      </p:sp>
      <p:sp>
        <p:nvSpPr>
          <p:cNvPr id="33795" name="Rectangle 3"/>
          <p:cNvSpPr>
            <a:spLocks noGrp="1" noChangeArrowheads="1"/>
          </p:cNvSpPr>
          <p:nvPr>
            <p:ph type="body" idx="1"/>
          </p:nvPr>
        </p:nvSpPr>
        <p:spPr/>
        <p:txBody>
          <a:bodyPr/>
          <a:lstStyle/>
          <a:p>
            <a:pPr>
              <a:buFont typeface="Wingdings" panose="05000000000000000000" pitchFamily="2" charset="2"/>
              <a:buNone/>
            </a:pPr>
            <a:r>
              <a:rPr lang="en-US" altLang="en-US"/>
              <a:t>if "Br" in “Brother”:</a:t>
            </a:r>
          </a:p>
          <a:p>
            <a:pPr>
              <a:buFont typeface="Wingdings" panose="05000000000000000000" pitchFamily="2" charset="2"/>
              <a:buNone/>
            </a:pPr>
            <a:r>
              <a:rPr lang="en-US" altLang="en-US"/>
              <a:t>	print "contains brother“</a:t>
            </a:r>
          </a:p>
          <a:p>
            <a:pPr>
              <a:buFont typeface="Wingdings" panose="05000000000000000000" pitchFamily="2" charset="2"/>
              <a:buNone/>
            </a:pPr>
            <a:endParaRPr lang="en-US" altLang="en-US"/>
          </a:p>
          <a:p>
            <a:pPr>
              <a:buFont typeface="Wingdings" panose="05000000000000000000" pitchFamily="2" charset="2"/>
              <a:buNone/>
            </a:pPr>
            <a:r>
              <a:rPr lang="en-US" altLang="en-US"/>
              <a:t>email_address = “clin”</a:t>
            </a:r>
          </a:p>
          <a:p>
            <a:pPr>
              <a:buFont typeface="Wingdings" panose="05000000000000000000" pitchFamily="2" charset="2"/>
              <a:buNone/>
            </a:pPr>
            <a:r>
              <a:rPr lang="en-US" altLang="en-US"/>
              <a:t>if "@" not in email_address:</a:t>
            </a:r>
          </a:p>
          <a:p>
            <a:pPr>
              <a:buFont typeface="Wingdings" panose="05000000000000000000" pitchFamily="2" charset="2"/>
              <a:buNone/>
            </a:pPr>
            <a:r>
              <a:rPr lang="en-US" altLang="en-US"/>
              <a:t>	email_address += "@brandeis.edu“</a:t>
            </a:r>
          </a:p>
          <a:p>
            <a:pPr>
              <a:buFont typeface="Wingdings" panose="05000000000000000000" pitchFamily="2" charset="2"/>
              <a:buNone/>
            </a:pPr>
            <a:endParaRPr lang="en-US" altLang="en-US"/>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6090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45326" y="303941"/>
            <a:ext cx="8458200" cy="915260"/>
          </a:xfrm>
        </p:spPr>
        <p:txBody>
          <a:bodyPr>
            <a:normAutofit/>
          </a:bodyPr>
          <a:lstStyle/>
          <a:p>
            <a:r>
              <a:rPr lang="en-US" altLang="en-US" b="1" dirty="0"/>
              <a:t>String </a:t>
            </a:r>
            <a:r>
              <a:rPr lang="en-US" altLang="en-US" b="1" dirty="0" smtClean="0"/>
              <a:t>Method</a:t>
            </a:r>
            <a:endParaRPr lang="en-US" altLang="en-US" b="1" dirty="0"/>
          </a:p>
        </p:txBody>
      </p:sp>
      <p:sp>
        <p:nvSpPr>
          <p:cNvPr id="34819" name="Rectangle 3"/>
          <p:cNvSpPr>
            <a:spLocks noGrp="1" noChangeArrowheads="1"/>
          </p:cNvSpPr>
          <p:nvPr>
            <p:ph type="body" idx="1"/>
          </p:nvPr>
        </p:nvSpPr>
        <p:spPr>
          <a:xfrm>
            <a:off x="1123406" y="1304109"/>
            <a:ext cx="8229600" cy="4905102"/>
          </a:xfrm>
        </p:spPr>
        <p:txBody>
          <a:bodyPr>
            <a:noAutofit/>
          </a:bodyPr>
          <a:lstStyle/>
          <a:p>
            <a:pPr>
              <a:buNone/>
            </a:pPr>
            <a:r>
              <a:rPr lang="en-US" altLang="en-US" sz="2000" dirty="0"/>
              <a:t>“strip”, “</a:t>
            </a:r>
            <a:r>
              <a:rPr lang="en-US" altLang="en-US" sz="2000" dirty="0" err="1"/>
              <a:t>rstrip</a:t>
            </a:r>
            <a:r>
              <a:rPr lang="en-US" altLang="en-US" sz="2000" dirty="0"/>
              <a:t>”, “</a:t>
            </a:r>
            <a:r>
              <a:rPr lang="en-US" altLang="en-US" sz="2000" dirty="0" err="1"/>
              <a:t>lstrip</a:t>
            </a:r>
            <a:r>
              <a:rPr lang="en-US" altLang="en-US" sz="2000" dirty="0"/>
              <a:t>” are ways </a:t>
            </a:r>
            <a:r>
              <a:rPr lang="en-US" altLang="en-US" sz="2000" dirty="0" smtClean="0"/>
              <a:t>to remove </a:t>
            </a:r>
            <a:r>
              <a:rPr lang="en-US" altLang="en-US" sz="2000" dirty="0"/>
              <a:t>whitespace or selected characters</a:t>
            </a:r>
            <a:endParaRPr lang="en-US" altLang="en-US" sz="2000" dirty="0" smtClean="0"/>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smtClean="0"/>
              <a:t>&gt;&gt;&gt; line = " # This is a comment line \n“</a:t>
            </a:r>
          </a:p>
          <a:p>
            <a:pPr>
              <a:lnSpc>
                <a:spcPct val="90000"/>
              </a:lnSpc>
              <a:buFont typeface="Wingdings" panose="05000000000000000000" pitchFamily="2" charset="2"/>
              <a:buNone/>
            </a:pPr>
            <a:endParaRPr lang="en-US" altLang="en-US" sz="2000" dirty="0" smtClean="0"/>
          </a:p>
          <a:p>
            <a:pPr>
              <a:lnSpc>
                <a:spcPct val="90000"/>
              </a:lnSpc>
              <a:buFont typeface="Wingdings" panose="05000000000000000000" pitchFamily="2" charset="2"/>
              <a:buNone/>
            </a:pPr>
            <a:r>
              <a:rPr lang="en-US" altLang="en-US" sz="2000" dirty="0" smtClean="0"/>
              <a:t>&gt;&gt;&gt; </a:t>
            </a:r>
            <a:r>
              <a:rPr lang="en-US" altLang="en-US" sz="2000" dirty="0" err="1" smtClean="0"/>
              <a:t>line.strip</a:t>
            </a:r>
            <a:r>
              <a:rPr lang="en-US" altLang="en-US" sz="2000" dirty="0" smtClean="0"/>
              <a:t>()</a:t>
            </a:r>
          </a:p>
          <a:p>
            <a:pPr>
              <a:lnSpc>
                <a:spcPct val="90000"/>
              </a:lnSpc>
              <a:buFont typeface="Wingdings" panose="05000000000000000000" pitchFamily="2" charset="2"/>
              <a:buNone/>
            </a:pPr>
            <a:r>
              <a:rPr lang="en-US" altLang="en-US" sz="2000" dirty="0" smtClean="0"/>
              <a:t>'# </a:t>
            </a:r>
            <a:r>
              <a:rPr lang="en-US" altLang="en-US" sz="2000" dirty="0"/>
              <a:t>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a:t>
            </a:r>
          </a:p>
          <a:p>
            <a:pPr>
              <a:lnSpc>
                <a:spcPct val="90000"/>
              </a:lnSpc>
              <a:buFont typeface="Wingdings" panose="05000000000000000000" pitchFamily="2" charset="2"/>
              <a:buNone/>
            </a:pPr>
            <a:r>
              <a:rPr lang="en-US" altLang="en-US" sz="2000" dirty="0"/>
              <a:t>' # This is a comment </a:t>
            </a:r>
            <a:r>
              <a:rPr lang="en-US" altLang="en-US" sz="2000" dirty="0" smtClean="0"/>
              <a:t>line‘</a:t>
            </a:r>
          </a:p>
          <a:p>
            <a:pPr>
              <a:lnSpc>
                <a:spcPct val="90000"/>
              </a:lnSpc>
              <a:buFont typeface="Wingdings" panose="05000000000000000000" pitchFamily="2" charset="2"/>
              <a:buNone/>
            </a:pPr>
            <a:endParaRPr lang="en-US" altLang="en-US" sz="2000" dirty="0"/>
          </a:p>
          <a:p>
            <a:pPr>
              <a:lnSpc>
                <a:spcPct val="90000"/>
              </a:lnSpc>
              <a:buFont typeface="Wingdings" panose="05000000000000000000" pitchFamily="2" charset="2"/>
              <a:buNone/>
            </a:pPr>
            <a:r>
              <a:rPr lang="en-US" altLang="en-US" sz="2000" dirty="0"/>
              <a:t>&gt;&gt;&gt; </a:t>
            </a:r>
            <a:r>
              <a:rPr lang="en-US" altLang="en-US" sz="2000" dirty="0" err="1"/>
              <a:t>line.rstrip</a:t>
            </a:r>
            <a:r>
              <a:rPr lang="en-US" altLang="en-US" sz="2000" dirty="0"/>
              <a:t>("\n")</a:t>
            </a:r>
          </a:p>
          <a:p>
            <a:pPr>
              <a:lnSpc>
                <a:spcPct val="90000"/>
              </a:lnSpc>
              <a:buFont typeface="Wingdings" panose="05000000000000000000" pitchFamily="2" charset="2"/>
              <a:buNone/>
            </a:pPr>
            <a:r>
              <a:rPr lang="en-US" altLang="en-US" sz="2000" dirty="0"/>
              <a:t>' # This is a comment line </a:t>
            </a:r>
            <a:r>
              <a:rPr lang="en-US" altLang="en-US" sz="2000" dirty="0" smtClean="0"/>
              <a:t>'</a:t>
            </a:r>
            <a:endParaRPr lang="en-US" altLang="en-US" sz="2000" dirty="0"/>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643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2</a:t>
            </a:fld>
            <a:endParaRPr lang="en-US" altLang="en-US"/>
          </a:p>
        </p:txBody>
      </p:sp>
      <p:pic>
        <p:nvPicPr>
          <p:cNvPr id="9218" name="Picture 2" descr="Image result for 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6520" y="225835"/>
            <a:ext cx="9720486" cy="638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960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b="1" dirty="0"/>
              <a:t>More String methods</a:t>
            </a:r>
          </a:p>
        </p:txBody>
      </p:sp>
      <p:sp>
        <p:nvSpPr>
          <p:cNvPr id="35843" name="Rectangle 3"/>
          <p:cNvSpPr>
            <a:spLocks noGrp="1" noChangeArrowheads="1"/>
          </p:cNvSpPr>
          <p:nvPr>
            <p:ph type="body" idx="1"/>
          </p:nvPr>
        </p:nvSpPr>
        <p:spPr/>
        <p:txBody>
          <a:bodyPr>
            <a:normAutofit fontScale="92500" lnSpcReduction="10000"/>
          </a:bodyPr>
          <a:lstStyle/>
          <a:p>
            <a:pPr>
              <a:lnSpc>
                <a:spcPct val="80000"/>
              </a:lnSpc>
              <a:buFont typeface="Wingdings" panose="05000000000000000000" pitchFamily="2" charset="2"/>
              <a:buNone/>
            </a:pPr>
            <a:r>
              <a:rPr lang="en-US" altLang="en-US" sz="2400" dirty="0" err="1"/>
              <a:t>email.startswith</a:t>
            </a:r>
            <a:r>
              <a:rPr lang="en-US" altLang="en-US" sz="2400" dirty="0"/>
              <a:t>(“c")   </a:t>
            </a:r>
            <a:r>
              <a:rPr lang="en-US" altLang="en-US" sz="2400" dirty="0" err="1"/>
              <a:t>endswith</a:t>
            </a:r>
            <a:r>
              <a:rPr lang="en-US" altLang="en-US" sz="2400" dirty="0"/>
              <a:t>(“u”)</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True/False</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"%s@brandeis.edu" % "</a:t>
            </a:r>
            <a:r>
              <a:rPr lang="en-US" altLang="en-US" sz="2400" dirty="0" err="1"/>
              <a:t>clin</a:t>
            </a:r>
            <a:r>
              <a:rPr lang="en-US" altLang="en-US" sz="2400" dirty="0"/>
              <a:t>"</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'clin@brandeis.edu'</a:t>
            </a:r>
          </a:p>
          <a:p>
            <a:pPr>
              <a:lnSpc>
                <a:spcPct val="80000"/>
              </a:lnSpc>
              <a:buFont typeface="Wingdings" panose="05000000000000000000" pitchFamily="2" charset="2"/>
              <a:buNone/>
            </a:pPr>
            <a:endParaRPr lang="en-US" altLang="en-US" sz="2400" dirty="0"/>
          </a:p>
          <a:p>
            <a:pPr>
              <a:lnSpc>
                <a:spcPct val="80000"/>
              </a:lnSpc>
              <a:buFont typeface="Wingdings" panose="05000000000000000000" pitchFamily="2" charset="2"/>
              <a:buNone/>
            </a:pPr>
            <a:r>
              <a:rPr lang="en-US" altLang="en-US" sz="2400" dirty="0"/>
              <a:t>&gt;&gt;&gt; names = [“Ben", “Chen", “</a:t>
            </a:r>
            <a:r>
              <a:rPr lang="en-US" altLang="en-US" sz="2400" dirty="0" err="1"/>
              <a:t>Yaqin</a:t>
            </a:r>
            <a:r>
              <a:rPr lang="en-US" altLang="en-US" sz="2400" dirty="0"/>
              <a:t>"]</a:t>
            </a:r>
          </a:p>
          <a:p>
            <a:pPr>
              <a:lnSpc>
                <a:spcPct val="80000"/>
              </a:lnSpc>
              <a:buFont typeface="Wingdings" panose="05000000000000000000" pitchFamily="2" charset="2"/>
              <a:buNone/>
            </a:pPr>
            <a:r>
              <a:rPr lang="en-US" altLang="en-US" sz="2400" dirty="0"/>
              <a:t>&gt;&gt;&gt; ", ".join(names)</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‘Ben, Chen, </a:t>
            </a:r>
            <a:r>
              <a:rPr lang="en-US" altLang="en-US" sz="2400" dirty="0" err="1">
                <a:effectLst>
                  <a:outerShdw blurRad="38100" dist="38100" dir="2700000" algn="tl">
                    <a:srgbClr val="FFFFFF"/>
                  </a:outerShdw>
                </a:effectLst>
              </a:rPr>
              <a:t>Yaqin</a:t>
            </a:r>
            <a:r>
              <a:rPr lang="en-US" altLang="en-US" sz="2400" dirty="0">
                <a:effectLst>
                  <a:outerShdw blurRad="38100" dist="38100" dir="2700000" algn="tl">
                    <a:srgbClr val="FFFFFF"/>
                  </a:outerShdw>
                </a:effectLst>
              </a:rPr>
              <a:t>‘</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a:p>
            <a:pPr>
              <a:lnSpc>
                <a:spcPct val="80000"/>
              </a:lnSpc>
              <a:buFont typeface="Wingdings" panose="05000000000000000000" pitchFamily="2" charset="2"/>
              <a:buNone/>
            </a:pPr>
            <a:r>
              <a:rPr lang="en-US" altLang="en-US" sz="2400" dirty="0"/>
              <a:t>&gt;&gt;&gt; “</a:t>
            </a:r>
            <a:r>
              <a:rPr lang="en-US" altLang="en-US" sz="2400" dirty="0" err="1"/>
              <a:t>chen</a:t>
            </a:r>
            <a:r>
              <a:rPr lang="en-US" altLang="en-US" sz="2400" dirty="0"/>
              <a:t>".upper()</a:t>
            </a:r>
          </a:p>
          <a:p>
            <a:pPr>
              <a:lnSpc>
                <a:spcPct val="80000"/>
              </a:lnSpc>
              <a:buFont typeface="Wingdings" panose="05000000000000000000" pitchFamily="2" charset="2"/>
              <a:buNone/>
            </a:pPr>
            <a:r>
              <a:rPr lang="en-US" altLang="en-US" sz="2400" dirty="0">
                <a:effectLst>
                  <a:outerShdw blurRad="38100" dist="38100" dir="2700000" algn="tl">
                    <a:srgbClr val="FFFFFF"/>
                  </a:outerShdw>
                </a:effectLst>
              </a:rPr>
              <a:t>‘CHEN'</a:t>
            </a:r>
          </a:p>
          <a:p>
            <a:pPr>
              <a:lnSpc>
                <a:spcPct val="80000"/>
              </a:lnSpc>
              <a:buFont typeface="Wingdings" panose="05000000000000000000" pitchFamily="2" charset="2"/>
              <a:buNone/>
            </a:pPr>
            <a:endParaRPr lang="en-US" altLang="en-US" sz="2400" dirty="0">
              <a:effectLst>
                <a:outerShdw blurRad="38100" dist="38100" dir="2700000" algn="tl">
                  <a:srgbClr val="FFFFFF"/>
                </a:outerShdw>
              </a:effectLst>
            </a:endParaRP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1357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b="1" dirty="0"/>
              <a:t>Unexpected things about strings</a:t>
            </a:r>
          </a:p>
        </p:txBody>
      </p:sp>
      <p:sp>
        <p:nvSpPr>
          <p:cNvPr id="3686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en-US" dirty="0"/>
              <a:t>&gt;&gt;&gt; s = "</a:t>
            </a:r>
            <a:r>
              <a:rPr lang="en-US" altLang="en-US" dirty="0" err="1"/>
              <a:t>andrew</a:t>
            </a:r>
            <a:r>
              <a:rPr lang="en-US" altLang="en-US" dirty="0"/>
              <a:t>"</a:t>
            </a:r>
          </a:p>
          <a:p>
            <a:pPr>
              <a:lnSpc>
                <a:spcPct val="90000"/>
              </a:lnSpc>
              <a:buFont typeface="Wingdings" panose="05000000000000000000" pitchFamily="2" charset="2"/>
              <a:buNone/>
            </a:pPr>
            <a:r>
              <a:rPr lang="en-US" altLang="en-US" dirty="0"/>
              <a:t>&gt;&gt;&gt; s[0] = "A"</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Traceback</a:t>
            </a:r>
            <a:r>
              <a:rPr lang="en-US" altLang="en-US" dirty="0">
                <a:solidFill>
                  <a:srgbClr val="FF0000"/>
                </a:solidFill>
                <a:effectLst>
                  <a:outerShdw blurRad="38100" dist="38100" dir="2700000" algn="tl">
                    <a:srgbClr val="FFFFFF"/>
                  </a:outerShdw>
                </a:effectLst>
              </a:rPr>
              <a:t> (most recent call last):</a:t>
            </a:r>
          </a:p>
          <a:p>
            <a:pPr>
              <a:lnSpc>
                <a:spcPct val="90000"/>
              </a:lnSpc>
              <a:buFont typeface="Wingdings" panose="05000000000000000000" pitchFamily="2" charset="2"/>
              <a:buNone/>
            </a:pPr>
            <a:r>
              <a:rPr lang="en-US" altLang="en-US" dirty="0">
                <a:solidFill>
                  <a:srgbClr val="FF0000"/>
                </a:solidFill>
                <a:effectLst>
                  <a:outerShdw blurRad="38100" dist="38100" dir="2700000" algn="tl">
                    <a:srgbClr val="FFFFFF"/>
                  </a:outerShdw>
                </a:effectLst>
              </a:rPr>
              <a:t>File "&lt;</a:t>
            </a:r>
            <a:r>
              <a:rPr lang="en-US" altLang="en-US" dirty="0" err="1">
                <a:solidFill>
                  <a:srgbClr val="FF0000"/>
                </a:solidFill>
                <a:effectLst>
                  <a:outerShdw blurRad="38100" dist="38100" dir="2700000" algn="tl">
                    <a:srgbClr val="FFFFFF"/>
                  </a:outerShdw>
                </a:effectLst>
              </a:rPr>
              <a:t>stdin</a:t>
            </a:r>
            <a:r>
              <a:rPr lang="en-US" altLang="en-US" dirty="0">
                <a:solidFill>
                  <a:srgbClr val="FF0000"/>
                </a:solidFill>
                <a:effectLst>
                  <a:outerShdw blurRad="38100" dist="38100" dir="2700000" algn="tl">
                    <a:srgbClr val="FFFFFF"/>
                  </a:outerShdw>
                </a:effectLst>
              </a:rPr>
              <a:t>&gt;", line 1, in &lt;module&gt;</a:t>
            </a:r>
          </a:p>
          <a:p>
            <a:pPr>
              <a:lnSpc>
                <a:spcPct val="90000"/>
              </a:lnSpc>
              <a:buFont typeface="Wingdings" panose="05000000000000000000" pitchFamily="2" charset="2"/>
              <a:buNone/>
            </a:pPr>
            <a:r>
              <a:rPr lang="en-US" altLang="en-US" dirty="0" err="1">
                <a:solidFill>
                  <a:srgbClr val="FF0000"/>
                </a:solidFill>
                <a:effectLst>
                  <a:outerShdw blurRad="38100" dist="38100" dir="2700000" algn="tl">
                    <a:srgbClr val="FFFFFF"/>
                  </a:outerShdw>
                </a:effectLst>
              </a:rPr>
              <a:t>TypeError</a:t>
            </a:r>
            <a:r>
              <a:rPr lang="en-US" altLang="en-US" dirty="0">
                <a:solidFill>
                  <a:srgbClr val="FF0000"/>
                </a:solidFill>
                <a:effectLst>
                  <a:outerShdw blurRad="38100" dist="38100" dir="2700000" algn="tl">
                    <a:srgbClr val="FFFFFF"/>
                  </a:outerShdw>
                </a:effectLst>
              </a:rPr>
              <a:t>: '</a:t>
            </a:r>
            <a:r>
              <a:rPr lang="en-US" altLang="en-US" dirty="0" err="1">
                <a:solidFill>
                  <a:srgbClr val="FF0000"/>
                </a:solidFill>
                <a:effectLst>
                  <a:outerShdw blurRad="38100" dist="38100" dir="2700000" algn="tl">
                    <a:srgbClr val="FFFFFF"/>
                  </a:outerShdw>
                </a:effectLst>
              </a:rPr>
              <a:t>str</a:t>
            </a:r>
            <a:r>
              <a:rPr lang="en-US" altLang="en-US" dirty="0">
                <a:solidFill>
                  <a:srgbClr val="FF0000"/>
                </a:solidFill>
                <a:effectLst>
                  <a:outerShdw blurRad="38100" dist="38100" dir="2700000" algn="tl">
                    <a:srgbClr val="FFFFFF"/>
                  </a:outerShdw>
                </a:effectLst>
              </a:rPr>
              <a:t>' object does not support item assignment</a:t>
            </a:r>
          </a:p>
          <a:p>
            <a:pPr>
              <a:lnSpc>
                <a:spcPct val="90000"/>
              </a:lnSpc>
              <a:buFont typeface="Wingdings" panose="05000000000000000000" pitchFamily="2" charset="2"/>
              <a:buNone/>
            </a:pPr>
            <a:r>
              <a:rPr lang="en-US" altLang="en-US" dirty="0"/>
              <a:t>&gt;&gt;&gt; s = "A" + s[1:]</a:t>
            </a:r>
          </a:p>
          <a:p>
            <a:pPr>
              <a:lnSpc>
                <a:spcPct val="90000"/>
              </a:lnSpc>
              <a:buFont typeface="Wingdings" panose="05000000000000000000" pitchFamily="2" charset="2"/>
              <a:buNone/>
            </a:pPr>
            <a:r>
              <a:rPr lang="en-US" altLang="en-US" dirty="0"/>
              <a:t>&gt;&gt;&gt; s</a:t>
            </a:r>
          </a:p>
          <a:p>
            <a:pPr>
              <a:lnSpc>
                <a:spcPct val="90000"/>
              </a:lnSpc>
              <a:buFont typeface="Wingdings" panose="05000000000000000000" pitchFamily="2" charset="2"/>
              <a:buNone/>
            </a:pPr>
            <a:r>
              <a:rPr lang="en-US" altLang="en-US" dirty="0"/>
              <a:t>'Andrew‘</a:t>
            </a:r>
          </a:p>
          <a:p>
            <a:pPr>
              <a:lnSpc>
                <a:spcPct val="90000"/>
              </a:lnSpc>
              <a:buFont typeface="Wingdings" panose="05000000000000000000" pitchFamily="2" charset="2"/>
              <a:buNone/>
            </a:pPr>
            <a:endParaRPr lang="en-US" altLang="en-US" dirty="0"/>
          </a:p>
        </p:txBody>
      </p:sp>
      <p:sp>
        <p:nvSpPr>
          <p:cNvPr id="36868" name="Text Box 4"/>
          <p:cNvSpPr txBox="1">
            <a:spLocks noChangeArrowheads="1"/>
          </p:cNvSpPr>
          <p:nvPr/>
        </p:nvSpPr>
        <p:spPr bwMode="auto">
          <a:xfrm>
            <a:off x="6579326" y="2157549"/>
            <a:ext cx="367959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t>Strings are read only</a:t>
            </a:r>
          </a:p>
        </p:txBody>
      </p:sp>
      <p:pic>
        <p:nvPicPr>
          <p:cNvPr id="5"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8669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Effect transition="in" filter="blinds(horizontal)">
                                      <p:cBhvr>
                                        <p:cTn id="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String Slicing and Indexing</a:t>
            </a:r>
            <a:endParaRPr lang="en-US" b="1" dirty="0"/>
          </a:p>
        </p:txBody>
      </p:sp>
      <p:pic>
        <p:nvPicPr>
          <p:cNvPr id="4" name="Content Placeholder 3"/>
          <p:cNvPicPr>
            <a:picLocks noGrp="1" noChangeAspect="1"/>
          </p:cNvPicPr>
          <p:nvPr>
            <p:ph idx="1"/>
          </p:nvPr>
        </p:nvPicPr>
        <p:blipFill>
          <a:blip r:embed="rId2"/>
          <a:stretch>
            <a:fillRect/>
          </a:stretch>
        </p:blipFill>
        <p:spPr>
          <a:xfrm>
            <a:off x="838200" y="1690688"/>
            <a:ext cx="5372644" cy="2104800"/>
          </a:xfrm>
          <a:prstGeom prst="rect">
            <a:avLst/>
          </a:prstGeom>
        </p:spPr>
      </p:pic>
      <p:sp>
        <p:nvSpPr>
          <p:cNvPr id="5" name="TextBox 4"/>
          <p:cNvSpPr txBox="1"/>
          <p:nvPr/>
        </p:nvSpPr>
        <p:spPr>
          <a:xfrm>
            <a:off x="838199" y="4328159"/>
            <a:ext cx="5266509" cy="2031325"/>
          </a:xfrm>
          <a:prstGeom prst="rect">
            <a:avLst/>
          </a:prstGeom>
          <a:noFill/>
        </p:spPr>
        <p:txBody>
          <a:bodyPr wrap="square" rtlCol="0">
            <a:spAutoFit/>
          </a:bodyPr>
          <a:lstStyle/>
          <a:p>
            <a:r>
              <a:rPr lang="en-US" b="1" dirty="0" smtClean="0"/>
              <a:t>Indexing (S[</a:t>
            </a:r>
            <a:r>
              <a:rPr lang="en-US" b="1" dirty="0" err="1" smtClean="0"/>
              <a:t>i</a:t>
            </a:r>
            <a:r>
              <a:rPr lang="en-US" b="1" dirty="0" smtClean="0"/>
              <a:t>]) </a:t>
            </a:r>
            <a:r>
              <a:rPr lang="en-US" dirty="0" smtClean="0"/>
              <a:t>fetches components at offsets: </a:t>
            </a:r>
          </a:p>
          <a:p>
            <a:r>
              <a:rPr lang="en-US" dirty="0" smtClean="0"/>
              <a:t>• The first item is at offset 0. </a:t>
            </a:r>
          </a:p>
          <a:p>
            <a:r>
              <a:rPr lang="en-US" dirty="0" smtClean="0"/>
              <a:t>• Negative indexes mean to count backward from the end or right. </a:t>
            </a:r>
          </a:p>
          <a:p>
            <a:r>
              <a:rPr lang="en-US" dirty="0" smtClean="0"/>
              <a:t>• S[0] fetches the first item. </a:t>
            </a:r>
          </a:p>
          <a:p>
            <a:r>
              <a:rPr lang="en-US" dirty="0" smtClean="0"/>
              <a:t>• S[−2] fetches the second item from the end (like S[</a:t>
            </a:r>
            <a:r>
              <a:rPr lang="en-US" dirty="0" err="1" smtClean="0"/>
              <a:t>len</a:t>
            </a:r>
            <a:r>
              <a:rPr lang="en-US" dirty="0" smtClean="0"/>
              <a:t>(S)−2]).</a:t>
            </a:r>
            <a:endParaRPr lang="en-US" dirty="0"/>
          </a:p>
        </p:txBody>
      </p:sp>
      <p:sp>
        <p:nvSpPr>
          <p:cNvPr id="6" name="Rectangle 5"/>
          <p:cNvSpPr/>
          <p:nvPr/>
        </p:nvSpPr>
        <p:spPr>
          <a:xfrm>
            <a:off x="6332764" y="1690688"/>
            <a:ext cx="5859236" cy="3416320"/>
          </a:xfrm>
          <a:prstGeom prst="rect">
            <a:avLst/>
          </a:prstGeom>
        </p:spPr>
        <p:txBody>
          <a:bodyPr wrap="square">
            <a:spAutoFit/>
          </a:bodyPr>
          <a:lstStyle/>
          <a:p>
            <a:r>
              <a:rPr lang="en-US" b="1" dirty="0" smtClean="0"/>
              <a:t>Slicing (S[</a:t>
            </a:r>
            <a:r>
              <a:rPr lang="en-US" b="1" dirty="0" err="1" smtClean="0"/>
              <a:t>i:j</a:t>
            </a:r>
            <a:r>
              <a:rPr lang="en-US" b="1" dirty="0" smtClean="0"/>
              <a:t>]) </a:t>
            </a:r>
            <a:r>
              <a:rPr lang="en-US" dirty="0" smtClean="0"/>
              <a:t>extracts contiguous sections of sequences: </a:t>
            </a:r>
          </a:p>
          <a:p>
            <a:r>
              <a:rPr lang="en-US" dirty="0" smtClean="0"/>
              <a:t>• The upper bound is non-inclusive. </a:t>
            </a:r>
          </a:p>
          <a:p>
            <a:r>
              <a:rPr lang="en-US" dirty="0" smtClean="0"/>
              <a:t>• Slice boundaries default to 0 and the sequence length, if omitted. </a:t>
            </a:r>
          </a:p>
          <a:p>
            <a:r>
              <a:rPr lang="en-US" dirty="0" smtClean="0"/>
              <a:t>• S[1:3] fetches items at offsets 1 up to but not including 3. </a:t>
            </a:r>
          </a:p>
          <a:p>
            <a:r>
              <a:rPr lang="en-US" dirty="0" smtClean="0"/>
              <a:t>• S[1:] fetches items at offset 1 through the end (the sequence length). </a:t>
            </a:r>
          </a:p>
          <a:p>
            <a:r>
              <a:rPr lang="en-US" dirty="0" smtClean="0"/>
              <a:t>• S[:3] fetches items at offset 0 up to but not including 3. </a:t>
            </a:r>
          </a:p>
          <a:p>
            <a:r>
              <a:rPr lang="en-US" dirty="0" smtClean="0"/>
              <a:t>• S[:−1] fetches items at offset 0 up to but not including the last item. </a:t>
            </a:r>
          </a:p>
          <a:p>
            <a:r>
              <a:rPr lang="en-US" dirty="0" smtClean="0"/>
              <a:t>• S[:] fetches items at offsets 0 through the end—making a top-level copy of S.</a:t>
            </a:r>
            <a:endParaRPr lang="en-US" dirty="0"/>
          </a:p>
        </p:txBody>
      </p:sp>
      <p:sp>
        <p:nvSpPr>
          <p:cNvPr id="7" name="Rectangle 6"/>
          <p:cNvSpPr/>
          <p:nvPr/>
        </p:nvSpPr>
        <p:spPr>
          <a:xfrm>
            <a:off x="6332764" y="5159155"/>
            <a:ext cx="5768612" cy="1200329"/>
          </a:xfrm>
          <a:prstGeom prst="rect">
            <a:avLst/>
          </a:prstGeom>
        </p:spPr>
        <p:txBody>
          <a:bodyPr wrap="square">
            <a:spAutoFit/>
          </a:bodyPr>
          <a:lstStyle/>
          <a:p>
            <a:r>
              <a:rPr lang="en-US" b="1" dirty="0" smtClean="0"/>
              <a:t>Extended slicing (S[</a:t>
            </a:r>
            <a:r>
              <a:rPr lang="en-US" b="1" dirty="0" err="1" smtClean="0"/>
              <a:t>i:j:k</a:t>
            </a:r>
            <a:r>
              <a:rPr lang="en-US" b="1" dirty="0" smtClean="0"/>
              <a:t>]) </a:t>
            </a:r>
            <a:r>
              <a:rPr lang="en-US" dirty="0" smtClean="0"/>
              <a:t>accepts a step (or stride) k, which defaults to +1: </a:t>
            </a:r>
          </a:p>
          <a:p>
            <a:r>
              <a:rPr lang="en-US" dirty="0" smtClean="0"/>
              <a:t>• Allows for skipping items and reversing order—see the next section.</a:t>
            </a:r>
            <a:endParaRPr lang="en-US" dirty="0"/>
          </a:p>
        </p:txBody>
      </p:sp>
      <p:pic>
        <p:nvPicPr>
          <p:cNvPr id="8" name="Picture 7"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294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b="1" dirty="0"/>
              <a:t>“\” is for special characters</a:t>
            </a:r>
          </a:p>
        </p:txBody>
      </p:sp>
      <p:sp>
        <p:nvSpPr>
          <p:cNvPr id="38915" name="Rectangle 3"/>
          <p:cNvSpPr>
            <a:spLocks noGrp="1" noChangeArrowheads="1"/>
          </p:cNvSpPr>
          <p:nvPr>
            <p:ph type="body" idx="1"/>
          </p:nvPr>
        </p:nvSpPr>
        <p:spPr/>
        <p:txBody>
          <a:bodyPr/>
          <a:lstStyle/>
          <a:p>
            <a:pPr>
              <a:buFont typeface="Wingdings" panose="05000000000000000000" pitchFamily="2" charset="2"/>
              <a:buNone/>
            </a:pPr>
            <a:r>
              <a:rPr lang="en-US" altLang="en-US" dirty="0"/>
              <a:t>\n -&gt; newline</a:t>
            </a:r>
          </a:p>
          <a:p>
            <a:pPr>
              <a:buFont typeface="Wingdings" panose="05000000000000000000" pitchFamily="2" charset="2"/>
              <a:buNone/>
            </a:pPr>
            <a:r>
              <a:rPr lang="en-US" altLang="en-US" dirty="0"/>
              <a:t>\t -&gt; tab</a:t>
            </a:r>
          </a:p>
          <a:p>
            <a:pPr>
              <a:buFont typeface="Wingdings" panose="05000000000000000000" pitchFamily="2" charset="2"/>
              <a:buNone/>
            </a:pPr>
            <a:r>
              <a:rPr lang="en-US" altLang="en-US" dirty="0"/>
              <a:t>\\ -&gt; backslash</a:t>
            </a:r>
          </a:p>
          <a:p>
            <a:pPr>
              <a:buFont typeface="Wingdings" panose="05000000000000000000" pitchFamily="2" charset="2"/>
              <a:buNone/>
            </a:pPr>
            <a:r>
              <a:rPr lang="en-US" altLang="en-US" dirty="0"/>
              <a:t>...</a:t>
            </a:r>
          </a:p>
          <a:p>
            <a:pPr>
              <a:buFont typeface="Wingdings" panose="05000000000000000000" pitchFamily="2" charset="2"/>
              <a:buNone/>
            </a:pPr>
            <a:r>
              <a:rPr lang="en-US" altLang="en-US" dirty="0">
                <a:effectLst/>
              </a:rPr>
              <a:t>But Windows uses backslash for directories!</a:t>
            </a:r>
          </a:p>
          <a:p>
            <a:pPr>
              <a:buFont typeface="Wingdings" panose="05000000000000000000" pitchFamily="2" charset="2"/>
              <a:buNone/>
            </a:pPr>
            <a:r>
              <a:rPr lang="en-US" altLang="en-US" sz="2400" dirty="0"/>
              <a:t>filename = "M:\nickel_project\reactive.smi" # DANGER!</a:t>
            </a:r>
          </a:p>
          <a:p>
            <a:pPr>
              <a:buFont typeface="Wingdings" panose="05000000000000000000" pitchFamily="2" charset="2"/>
              <a:buNone/>
            </a:pPr>
            <a:r>
              <a:rPr lang="en-US" altLang="en-US" sz="2400" dirty="0"/>
              <a:t>filename = "M:\\nickel_project\\reactive.smi" # Better!</a:t>
            </a:r>
          </a:p>
          <a:p>
            <a:pPr>
              <a:buFont typeface="Wingdings" panose="05000000000000000000" pitchFamily="2" charset="2"/>
              <a:buNone/>
            </a:pPr>
            <a:r>
              <a:rPr lang="en-US" altLang="en-US" sz="2400" dirty="0"/>
              <a:t>filename = "M:/nickel_project/reactive.smi" # Usually works</a:t>
            </a:r>
          </a:p>
        </p:txBody>
      </p:sp>
      <p:pic>
        <p:nvPicPr>
          <p:cNvPr id="4"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5114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b="1" dirty="0" smtClean="0"/>
              <a:t>String backslash characters</a:t>
            </a:r>
            <a:endParaRPr lang="en-US" b="1" dirty="0"/>
          </a:p>
        </p:txBody>
      </p:sp>
      <p:sp>
        <p:nvSpPr>
          <p:cNvPr id="3" name="Content Placeholder 2"/>
          <p:cNvSpPr>
            <a:spLocks noGrp="1"/>
          </p:cNvSpPr>
          <p:nvPr>
            <p:ph idx="1"/>
          </p:nvPr>
        </p:nvSpPr>
        <p:spPr>
          <a:xfrm>
            <a:off x="496388" y="1834628"/>
            <a:ext cx="4781006" cy="4351338"/>
          </a:xfrm>
        </p:spPr>
        <p:txBody>
          <a:bodyPr>
            <a:normAutofit/>
          </a:bodyPr>
          <a:lstStyle/>
          <a:p>
            <a:r>
              <a:rPr lang="en-US" sz="2000" dirty="0" smtClean="0"/>
              <a:t>\newline 	Ignored (continuation line)</a:t>
            </a:r>
          </a:p>
          <a:p>
            <a:r>
              <a:rPr lang="en-US" sz="2000" dirty="0" smtClean="0"/>
              <a:t>\\ 		Backslash (stores one \)</a:t>
            </a:r>
          </a:p>
          <a:p>
            <a:r>
              <a:rPr lang="en-US" sz="2000" dirty="0" smtClean="0"/>
              <a:t>\' 		Single quote (stores ')</a:t>
            </a:r>
          </a:p>
          <a:p>
            <a:r>
              <a:rPr lang="en-US" sz="2000" dirty="0" smtClean="0"/>
              <a:t>\" 		Double quote (stores ")</a:t>
            </a:r>
          </a:p>
          <a:p>
            <a:r>
              <a:rPr lang="en-US" sz="2000" dirty="0" smtClean="0"/>
              <a:t>\a 		Bell</a:t>
            </a:r>
          </a:p>
          <a:p>
            <a:r>
              <a:rPr lang="en-US" sz="2000" dirty="0" smtClean="0"/>
              <a:t>\b 		Backspace</a:t>
            </a:r>
          </a:p>
          <a:p>
            <a:r>
              <a:rPr lang="en-US" sz="2000" dirty="0" smtClean="0"/>
              <a:t>\f 		</a:t>
            </a:r>
            <a:r>
              <a:rPr lang="en-US" sz="2000" dirty="0" err="1" smtClean="0"/>
              <a:t>Formfeed</a:t>
            </a:r>
            <a:endParaRPr lang="en-US" sz="2000" dirty="0" smtClean="0"/>
          </a:p>
          <a:p>
            <a:r>
              <a:rPr lang="en-US" sz="2000" dirty="0" smtClean="0"/>
              <a:t>\n 		Newline (linefeed)</a:t>
            </a:r>
          </a:p>
          <a:p>
            <a:r>
              <a:rPr lang="en-US" sz="2000" dirty="0" smtClean="0"/>
              <a:t>\r 		Carriage return</a:t>
            </a:r>
          </a:p>
        </p:txBody>
      </p:sp>
      <p:sp>
        <p:nvSpPr>
          <p:cNvPr id="4" name="Content Placeholder 2"/>
          <p:cNvSpPr txBox="1">
            <a:spLocks/>
          </p:cNvSpPr>
          <p:nvPr/>
        </p:nvSpPr>
        <p:spPr>
          <a:xfrm>
            <a:off x="5312229" y="1825625"/>
            <a:ext cx="67230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t>\t 		Horizontal tab</a:t>
            </a:r>
          </a:p>
          <a:p>
            <a:r>
              <a:rPr lang="en-US" sz="2000" dirty="0" smtClean="0"/>
              <a:t>\v 		Vertical tab</a:t>
            </a:r>
          </a:p>
          <a:p>
            <a:r>
              <a:rPr lang="en-US" sz="2000" dirty="0" smtClean="0"/>
              <a:t>\</a:t>
            </a:r>
            <a:r>
              <a:rPr lang="en-US" sz="2000" dirty="0" err="1" smtClean="0"/>
              <a:t>xhh</a:t>
            </a:r>
            <a:r>
              <a:rPr lang="en-US" sz="2000" dirty="0" smtClean="0"/>
              <a:t> 		Character with hex value </a:t>
            </a:r>
            <a:r>
              <a:rPr lang="en-US" sz="2000" dirty="0" err="1" smtClean="0"/>
              <a:t>hh</a:t>
            </a:r>
            <a:r>
              <a:rPr lang="en-US" sz="2000" dirty="0" smtClean="0"/>
              <a:t> (exactly 2 digits)</a:t>
            </a:r>
          </a:p>
          <a:p>
            <a:r>
              <a:rPr lang="en-US" sz="2000" dirty="0" smtClean="0"/>
              <a:t>\</a:t>
            </a:r>
            <a:r>
              <a:rPr lang="en-US" sz="2000" dirty="0" err="1" smtClean="0"/>
              <a:t>ooo</a:t>
            </a:r>
            <a:r>
              <a:rPr lang="en-US" sz="2000" dirty="0" smtClean="0"/>
              <a:t> 		Character with octal value </a:t>
            </a:r>
            <a:r>
              <a:rPr lang="en-US" sz="2000" dirty="0" err="1" smtClean="0"/>
              <a:t>ooo</a:t>
            </a:r>
            <a:r>
              <a:rPr lang="en-US" sz="2000" dirty="0" smtClean="0"/>
              <a:t> (up to 3 digits)</a:t>
            </a:r>
          </a:p>
          <a:p>
            <a:r>
              <a:rPr lang="en-US" sz="2000" dirty="0" smtClean="0"/>
              <a:t>\0 Null: 	binary 0 character (doesn’t end string)</a:t>
            </a:r>
          </a:p>
          <a:p>
            <a:r>
              <a:rPr lang="en-US" sz="2000" dirty="0" smtClean="0"/>
              <a:t>\N{ id } 	Unicode database ID</a:t>
            </a:r>
          </a:p>
          <a:p>
            <a:r>
              <a:rPr lang="en-US" sz="2000" dirty="0" smtClean="0"/>
              <a:t>\</a:t>
            </a:r>
            <a:r>
              <a:rPr lang="en-US" sz="2000" dirty="0" err="1" smtClean="0"/>
              <a:t>uhhhh</a:t>
            </a:r>
            <a:r>
              <a:rPr lang="en-US" sz="2000" dirty="0" smtClean="0"/>
              <a:t> 	Unicode character with 16-bit hex value</a:t>
            </a:r>
          </a:p>
          <a:p>
            <a:r>
              <a:rPr lang="en-US" sz="2000" dirty="0" smtClean="0"/>
              <a:t>\</a:t>
            </a:r>
            <a:r>
              <a:rPr lang="en-US" sz="2000" dirty="0" err="1" smtClean="0"/>
              <a:t>Uhhhhhhhh</a:t>
            </a:r>
            <a:r>
              <a:rPr lang="en-US" sz="2000" dirty="0" smtClean="0"/>
              <a:t> 	Unicode character with 32-bit hex value</a:t>
            </a:r>
          </a:p>
          <a:p>
            <a:r>
              <a:rPr lang="en-US" sz="2000" dirty="0" smtClean="0"/>
              <a:t>\other 	Not an escape (keeps both \ and other</a:t>
            </a:r>
            <a:endParaRPr lang="en-US" sz="2000" dirty="0"/>
          </a:p>
        </p:txBody>
      </p:sp>
      <p:cxnSp>
        <p:nvCxnSpPr>
          <p:cNvPr id="6" name="Straight Connector 5"/>
          <p:cNvCxnSpPr/>
          <p:nvPr/>
        </p:nvCxnSpPr>
        <p:spPr>
          <a:xfrm>
            <a:off x="5294811" y="1576251"/>
            <a:ext cx="0" cy="403206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559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005972" y="100812"/>
            <a:ext cx="8227583" cy="1143480"/>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Type conversion</a:t>
            </a:r>
          </a:p>
        </p:txBody>
      </p:sp>
      <p:sp>
        <p:nvSpPr>
          <p:cNvPr id="20482" name="Rectangle 2"/>
          <p:cNvSpPr>
            <a:spLocks noGrp="1" noChangeArrowheads="1"/>
          </p:cNvSpPr>
          <p:nvPr>
            <p:ph type="body" idx="1"/>
          </p:nvPr>
        </p:nvSpPr>
        <p:spPr>
          <a:xfrm>
            <a:off x="1015175" y="1357485"/>
            <a:ext cx="10027293" cy="880618"/>
          </a:xfrm>
          <a:ln/>
        </p:spPr>
        <p:txBody>
          <a:bodyPr>
            <a:normAutofit/>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err="1"/>
              <a:t>int</a:t>
            </a:r>
            <a:r>
              <a:rPr lang="en-GB" altLang="en-US" dirty="0"/>
              <a:t>(), float(), </a:t>
            </a:r>
            <a:r>
              <a:rPr lang="en-GB" altLang="en-US" dirty="0" err="1"/>
              <a:t>str</a:t>
            </a:r>
            <a:r>
              <a:rPr lang="en-GB" altLang="en-US" dirty="0"/>
              <a:t>(), and bool() convert to integer, floating point, string, and </a:t>
            </a:r>
            <a:r>
              <a:rPr lang="en-GB" altLang="en-US" dirty="0" err="1"/>
              <a:t>boolean</a:t>
            </a:r>
            <a:r>
              <a:rPr lang="en-GB" altLang="en-US" dirty="0"/>
              <a:t> (True or False) </a:t>
            </a:r>
            <a:r>
              <a:rPr lang="en-GB" altLang="en-US" dirty="0" smtClean="0"/>
              <a:t>types</a:t>
            </a:r>
            <a:r>
              <a:rPr lang="en-GB" altLang="en-US" dirty="0"/>
              <a:t>, </a:t>
            </a:r>
            <a:r>
              <a:rPr lang="en-GB" altLang="en-US" dirty="0" smtClean="0"/>
              <a:t>respectively</a:t>
            </a:r>
            <a:endParaRPr lang="en-GB" altLang="en-US" dirty="0"/>
          </a:p>
        </p:txBody>
      </p:sp>
      <p:sp>
        <p:nvSpPr>
          <p:cNvPr id="20483" name="Rectangle 3"/>
          <p:cNvSpPr>
            <a:spLocks noGrp="1" noChangeArrowheads="1"/>
          </p:cNvSpPr>
          <p:nvPr>
            <p:ph type="body" idx="2"/>
          </p:nvPr>
        </p:nvSpPr>
        <p:spPr>
          <a:xfrm>
            <a:off x="5562415" y="2413694"/>
            <a:ext cx="4015142" cy="3274410"/>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Output:</a:t>
            </a:r>
            <a:br>
              <a:rPr lang="en-GB" altLang="en-US" dirty="0"/>
            </a:br>
            <a:r>
              <a:rPr lang="en-GB" altLang="en-US" dirty="0"/>
              <a:t>0.5</a:t>
            </a:r>
            <a:br>
              <a:rPr lang="en-GB" altLang="en-US" dirty="0"/>
            </a:br>
            <a:r>
              <a:rPr lang="en-GB" altLang="en-US" dirty="0"/>
              <a:t>0</a:t>
            </a:r>
            <a:br>
              <a:rPr lang="en-GB" altLang="en-US" dirty="0"/>
            </a:br>
            <a:r>
              <a:rPr lang="en-GB" altLang="en-US" dirty="0"/>
              <a:t>0.5</a:t>
            </a:r>
            <a:br>
              <a:rPr lang="en-GB" altLang="en-US" dirty="0"/>
            </a:br>
            <a:r>
              <a:rPr lang="en-GB" altLang="en-US" dirty="0"/>
              <a:t>3</a:t>
            </a:r>
            <a:br>
              <a:rPr lang="en-GB" altLang="en-US" dirty="0"/>
            </a:br>
            <a:r>
              <a:rPr lang="en-GB" altLang="en-US" dirty="0"/>
              <a:t>3.1415926</a:t>
            </a:r>
            <a:br>
              <a:rPr lang="en-GB" altLang="en-US" dirty="0"/>
            </a:br>
            <a:r>
              <a:rPr lang="en-GB" altLang="en-US" dirty="0"/>
              <a:t>True</a:t>
            </a:r>
            <a:br>
              <a:rPr lang="en-GB" altLang="en-US" dirty="0"/>
            </a:br>
            <a:r>
              <a:rPr lang="en-GB" altLang="en-US" dirty="0"/>
              <a:t>False</a:t>
            </a:r>
          </a:p>
        </p:txBody>
      </p:sp>
      <p:sp>
        <p:nvSpPr>
          <p:cNvPr id="5" name="Rectangle 2"/>
          <p:cNvSpPr txBox="1">
            <a:spLocks noChangeArrowheads="1"/>
          </p:cNvSpPr>
          <p:nvPr/>
        </p:nvSpPr>
        <p:spPr>
          <a:xfrm>
            <a:off x="1380936" y="2413693"/>
            <a:ext cx="4015142" cy="3274410"/>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smtClean="0"/>
              <a:t>Example typeconv.py:</a:t>
            </a:r>
            <a:br>
              <a:rPr lang="en-GB" altLang="en-US" dirty="0" smtClean="0"/>
            </a:br>
            <a:r>
              <a:rPr lang="en-GB" altLang="en-US" dirty="0" smtClean="0"/>
              <a:t>print 1.0/2.0</a:t>
            </a:r>
            <a:br>
              <a:rPr lang="en-GB" altLang="en-US" dirty="0" smtClean="0"/>
            </a:br>
            <a:r>
              <a:rPr lang="en-GB" altLang="en-US" dirty="0" smtClean="0"/>
              <a:t>print 1/2</a:t>
            </a:r>
            <a:br>
              <a:rPr lang="en-GB" altLang="en-US" dirty="0" smtClean="0"/>
            </a:br>
            <a:r>
              <a:rPr lang="en-GB" altLang="en-US" dirty="0" smtClean="0"/>
              <a:t>print float(1)/float(2)</a:t>
            </a:r>
            <a:br>
              <a:rPr lang="en-GB" altLang="en-US" dirty="0" smtClean="0"/>
            </a:br>
            <a:r>
              <a:rPr lang="en-GB" altLang="en-US" dirty="0" smtClean="0"/>
              <a:t>print </a:t>
            </a:r>
            <a:r>
              <a:rPr lang="en-GB" altLang="en-US" dirty="0" err="1" smtClean="0"/>
              <a:t>int</a:t>
            </a:r>
            <a:r>
              <a:rPr lang="en-GB" altLang="en-US" dirty="0" smtClean="0"/>
              <a:t>(3.1415926)</a:t>
            </a:r>
            <a:br>
              <a:rPr lang="en-GB" altLang="en-US" dirty="0" smtClean="0"/>
            </a:br>
            <a:r>
              <a:rPr lang="en-GB" altLang="en-US" dirty="0" smtClean="0"/>
              <a:t>print </a:t>
            </a:r>
            <a:r>
              <a:rPr lang="en-GB" altLang="en-US" dirty="0" err="1" smtClean="0"/>
              <a:t>str</a:t>
            </a:r>
            <a:r>
              <a:rPr lang="en-GB" altLang="en-US" dirty="0" smtClean="0"/>
              <a:t>(3.1415926)</a:t>
            </a:r>
            <a:br>
              <a:rPr lang="en-GB" altLang="en-US" dirty="0" smtClean="0"/>
            </a:br>
            <a:r>
              <a:rPr lang="en-GB" altLang="en-US" dirty="0" smtClean="0"/>
              <a:t>print bool(1)</a:t>
            </a:r>
            <a:br>
              <a:rPr lang="en-GB" altLang="en-US" dirty="0" smtClean="0"/>
            </a:br>
            <a:r>
              <a:rPr lang="en-GB" altLang="en-US" dirty="0" smtClean="0"/>
              <a:t>print bool(0)</a:t>
            </a:r>
            <a:r>
              <a:rPr lang="ar-SA" altLang="en-US" dirty="0" smtClean="0"/>
              <a:t>‏</a:t>
            </a:r>
            <a:endParaRPr lang="en-GB" altLang="en-US" dirty="0"/>
          </a:p>
        </p:txBody>
      </p:sp>
      <p:pic>
        <p:nvPicPr>
          <p:cNvPr id="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1566316"/>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Expression Syntax</a:t>
            </a:r>
            <a:endParaRPr lang="en-US" b="1" dirty="0"/>
          </a:p>
        </p:txBody>
      </p:sp>
      <p:sp>
        <p:nvSpPr>
          <p:cNvPr id="3" name="Content Placeholder 2"/>
          <p:cNvSpPr>
            <a:spLocks noGrp="1"/>
          </p:cNvSpPr>
          <p:nvPr>
            <p:ph sz="half" idx="1"/>
          </p:nvPr>
        </p:nvSpPr>
        <p:spPr>
          <a:xfrm>
            <a:off x="838200" y="1497874"/>
            <a:ext cx="10622280" cy="4679089"/>
          </a:xfrm>
        </p:spPr>
        <p:txBody>
          <a:bodyPr>
            <a:normAutofit fontScale="92500" lnSpcReduction="10000"/>
          </a:bodyPr>
          <a:lstStyle/>
          <a:p>
            <a:r>
              <a:rPr lang="en-US" dirty="0" smtClean="0"/>
              <a:t>%[(</a:t>
            </a:r>
            <a:r>
              <a:rPr lang="en-US" dirty="0" err="1" smtClean="0"/>
              <a:t>keyname</a:t>
            </a:r>
            <a:r>
              <a:rPr lang="en-US" dirty="0" smtClean="0"/>
              <a:t>)][flags][width][.precision]</a:t>
            </a:r>
            <a:r>
              <a:rPr lang="en-US" dirty="0" err="1" smtClean="0"/>
              <a:t>typecode</a:t>
            </a:r>
            <a:endParaRPr lang="en-US" dirty="0" smtClean="0"/>
          </a:p>
          <a:p>
            <a:pPr marL="0" indent="0">
              <a:buNone/>
            </a:pPr>
            <a:endParaRPr lang="en-US" dirty="0"/>
          </a:p>
          <a:p>
            <a:r>
              <a:rPr lang="en-US" sz="2200" dirty="0" smtClean="0"/>
              <a:t>Provide a key name for indexing the dictionary used on the right side of the expression </a:t>
            </a:r>
          </a:p>
          <a:p>
            <a:pPr marL="0" indent="0">
              <a:buNone/>
            </a:pPr>
            <a:r>
              <a:rPr lang="en-US" sz="2200" dirty="0" smtClean="0"/>
              <a:t>• List flags that specify things like left justification (−), numeric sign (+), a blank before positive numbers and a – for negatives (a space), and zero fills (0) </a:t>
            </a:r>
          </a:p>
          <a:p>
            <a:pPr marL="0" indent="0">
              <a:buNone/>
            </a:pPr>
            <a:r>
              <a:rPr lang="en-US" sz="2200" dirty="0" smtClean="0"/>
              <a:t>• Give a total minimum field width for the substituted text </a:t>
            </a:r>
          </a:p>
          <a:p>
            <a:pPr marL="0" indent="0">
              <a:buNone/>
            </a:pPr>
            <a:r>
              <a:rPr lang="en-US" sz="2200" dirty="0" smtClean="0"/>
              <a:t>• Set the number of digits (precision) to display after a decimal point for floating point numbers</a:t>
            </a:r>
          </a:p>
          <a:p>
            <a:pPr marL="0" indent="0">
              <a:buNone/>
            </a:pPr>
            <a:endParaRPr lang="en-US" sz="2200" dirty="0"/>
          </a:p>
          <a:p>
            <a:pPr marL="0" indent="0">
              <a:buNone/>
            </a:pPr>
            <a:r>
              <a:rPr lang="en-US" sz="2400" dirty="0" smtClean="0"/>
              <a:t>&gt;&gt;&gt; x = 1234 </a:t>
            </a:r>
          </a:p>
          <a:p>
            <a:pPr marL="0" indent="0">
              <a:buNone/>
            </a:pPr>
            <a:r>
              <a:rPr lang="en-US" sz="2400" dirty="0" smtClean="0"/>
              <a:t>&gt;&gt;&gt; res = 'integers: ...%d...%−6d...%06d' % (x, x, x) </a:t>
            </a:r>
          </a:p>
          <a:p>
            <a:pPr marL="0" indent="0">
              <a:buNone/>
            </a:pPr>
            <a:r>
              <a:rPr lang="en-US" sz="2400" dirty="0" smtClean="0"/>
              <a:t>&gt;&gt;&gt; res </a:t>
            </a:r>
          </a:p>
          <a:p>
            <a:pPr marL="0" indent="0">
              <a:buNone/>
            </a:pPr>
            <a:r>
              <a:rPr lang="en-US" sz="2400" dirty="0" smtClean="0"/>
              <a:t>'integers: ...1234...1234 ...001234' </a:t>
            </a:r>
            <a:endParaRPr lang="en-US" sz="2200" dirty="0"/>
          </a:p>
        </p:txBody>
      </p:sp>
    </p:spTree>
    <p:extLst>
      <p:ext uri="{BB962C8B-B14F-4D97-AF65-F5344CB8AC3E}">
        <p14:creationId xmlns:p14="http://schemas.microsoft.com/office/powerpoint/2010/main" val="750026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b="1" dirty="0"/>
          </a:p>
        </p:txBody>
      </p:sp>
      <p:sp>
        <p:nvSpPr>
          <p:cNvPr id="3" name="Content Placeholder 2"/>
          <p:cNvSpPr>
            <a:spLocks noGrp="1"/>
          </p:cNvSpPr>
          <p:nvPr>
            <p:ph sz="half" idx="1"/>
          </p:nvPr>
        </p:nvSpPr>
        <p:spPr>
          <a:xfrm>
            <a:off x="838199" y="1825625"/>
            <a:ext cx="10665823" cy="4351338"/>
          </a:xfrm>
        </p:spPr>
        <p:txBody>
          <a:bodyPr>
            <a:normAutofit fontScale="85000" lnSpcReduction="20000"/>
          </a:bodyPr>
          <a:lstStyle/>
          <a:p>
            <a:r>
              <a:rPr lang="en-US" b="1" dirty="0" smtClean="0"/>
              <a:t>{fieldname component !</a:t>
            </a:r>
            <a:r>
              <a:rPr lang="en-US" b="1" dirty="0" err="1" smtClean="0"/>
              <a:t>conversionflag</a:t>
            </a:r>
            <a:r>
              <a:rPr lang="en-US" b="1" dirty="0" smtClean="0"/>
              <a:t> :</a:t>
            </a:r>
            <a:r>
              <a:rPr lang="en-US" b="1" dirty="0" err="1" smtClean="0"/>
              <a:t>formatspec</a:t>
            </a:r>
            <a:r>
              <a:rPr lang="en-US" b="1" dirty="0" smtClean="0"/>
              <a:t>} </a:t>
            </a:r>
          </a:p>
          <a:p>
            <a:endParaRPr lang="en-US" dirty="0"/>
          </a:p>
          <a:p>
            <a:r>
              <a:rPr lang="en-US" sz="2600" dirty="0" smtClean="0"/>
              <a:t>fieldname is an optional number or keyword identifying an argument, which may be omitted to use relative argument numbering in 2.7, 3.1, and later. </a:t>
            </a:r>
          </a:p>
          <a:p>
            <a:r>
              <a:rPr lang="en-US" sz="2600" dirty="0" smtClean="0"/>
              <a:t>component is a string of zero or more “.name” or “[index]” references used to fetch attributes and indexed values of the argument, which may be omitted to use the whole argument value. </a:t>
            </a:r>
          </a:p>
          <a:p>
            <a:r>
              <a:rPr lang="en-US" sz="2600" dirty="0" err="1" smtClean="0"/>
              <a:t>conversionflag</a:t>
            </a:r>
            <a:r>
              <a:rPr lang="en-US" sz="2600" dirty="0" smtClean="0"/>
              <a:t> starts with a ! if present, which is followed by </a:t>
            </a:r>
            <a:r>
              <a:rPr lang="en-US" sz="2600" b="1" dirty="0" smtClean="0"/>
              <a:t>r, s, </a:t>
            </a:r>
            <a:r>
              <a:rPr lang="en-US" sz="2600" dirty="0" smtClean="0"/>
              <a:t>or </a:t>
            </a:r>
            <a:r>
              <a:rPr lang="en-US" sz="2600" b="1" dirty="0" smtClean="0"/>
              <a:t>a</a:t>
            </a:r>
            <a:r>
              <a:rPr lang="en-US" sz="2600" dirty="0" smtClean="0"/>
              <a:t> to call </a:t>
            </a:r>
            <a:r>
              <a:rPr lang="en-US" sz="2600" dirty="0" err="1" smtClean="0"/>
              <a:t>repr</a:t>
            </a:r>
            <a:r>
              <a:rPr lang="en-US" sz="2600" dirty="0" smtClean="0"/>
              <a:t>, </a:t>
            </a:r>
            <a:r>
              <a:rPr lang="en-US" sz="2600" dirty="0" err="1" smtClean="0"/>
              <a:t>str</a:t>
            </a:r>
            <a:r>
              <a:rPr lang="en-US" sz="2600" dirty="0" smtClean="0"/>
              <a:t>, or </a:t>
            </a:r>
            <a:r>
              <a:rPr lang="en-US" sz="2600" dirty="0" err="1" smtClean="0"/>
              <a:t>ascii</a:t>
            </a:r>
            <a:r>
              <a:rPr lang="en-US" sz="2600" dirty="0" smtClean="0"/>
              <a:t> built-in functions on the value, respectively. </a:t>
            </a:r>
          </a:p>
          <a:p>
            <a:r>
              <a:rPr lang="en-US" sz="2600" dirty="0" err="1" smtClean="0"/>
              <a:t>formatspec</a:t>
            </a:r>
            <a:r>
              <a:rPr lang="en-US" sz="2600" dirty="0" smtClean="0"/>
              <a:t> starts with a : if present, which is followed by text that specifies how the value should be presented, including details such as field width, alignment, padding, decimal precision, and so on, and ends with an optional data type code.</a:t>
            </a:r>
            <a:r>
              <a:rPr lang="en-US" dirty="0" smtClean="0"/>
              <a:t> </a:t>
            </a:r>
          </a:p>
          <a:p>
            <a:pPr marL="0" indent="0">
              <a:buNone/>
            </a:pPr>
            <a:r>
              <a:rPr lang="en-US" dirty="0" smtClean="0"/>
              <a:t>    </a:t>
            </a:r>
            <a:r>
              <a:rPr lang="en-US" i="1" dirty="0" smtClean="0"/>
              <a:t>[[fill]align][sign][#][0][width][,][.precision][</a:t>
            </a:r>
            <a:r>
              <a:rPr lang="en-US" i="1" dirty="0" err="1" smtClean="0"/>
              <a:t>typecode</a:t>
            </a:r>
            <a:r>
              <a:rPr lang="en-US" i="1" dirty="0" smtClean="0"/>
              <a:t>]</a:t>
            </a:r>
            <a:endParaRPr lang="en-US" i="1" dirty="0"/>
          </a:p>
        </p:txBody>
      </p:sp>
    </p:spTree>
    <p:extLst>
      <p:ext uri="{BB962C8B-B14F-4D97-AF65-F5344CB8AC3E}">
        <p14:creationId xmlns:p14="http://schemas.microsoft.com/office/powerpoint/2010/main" val="2721128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Formatting Method Syntax </a:t>
            </a:r>
            <a:endParaRPr lang="en-US" dirty="0"/>
          </a:p>
        </p:txBody>
      </p:sp>
      <p:sp>
        <p:nvSpPr>
          <p:cNvPr id="3" name="Content Placeholder 2"/>
          <p:cNvSpPr>
            <a:spLocks noGrp="1"/>
          </p:cNvSpPr>
          <p:nvPr>
            <p:ph sz="half" idx="1"/>
          </p:nvPr>
        </p:nvSpPr>
        <p:spPr>
          <a:xfrm>
            <a:off x="838199" y="1825625"/>
            <a:ext cx="7295607" cy="4351338"/>
          </a:xfrm>
        </p:spPr>
        <p:txBody>
          <a:bodyPr>
            <a:normAutofit fontScale="70000" lnSpcReduction="20000"/>
          </a:bodyPr>
          <a:lstStyle/>
          <a:p>
            <a:r>
              <a:rPr lang="en-US" dirty="0" smtClean="0"/>
              <a:t>&gt;&gt;&gt; '{motto}, {0} and {food}'.format(42, motto=3.14, food=[1, 2]) </a:t>
            </a:r>
          </a:p>
          <a:p>
            <a:pPr marL="0" indent="0">
              <a:buNone/>
            </a:pPr>
            <a:r>
              <a:rPr lang="en-US" dirty="0" smtClean="0"/>
              <a:t>'3.14, 42 and [1, 2]' </a:t>
            </a:r>
            <a:br>
              <a:rPr lang="en-US" dirty="0" smtClean="0"/>
            </a:br>
            <a:endParaRPr lang="en-US" dirty="0" smtClean="0"/>
          </a:p>
          <a:p>
            <a:pPr marL="0" indent="0">
              <a:buNone/>
            </a:pPr>
            <a:r>
              <a:rPr lang="en-US" dirty="0" smtClean="0"/>
              <a:t>&gt;&gt;&gt; '{0:.2f}'.format(1 / 3.0) # Parameters hardcoded </a:t>
            </a:r>
          </a:p>
          <a:p>
            <a:pPr marL="0" indent="0">
              <a:buNone/>
            </a:pPr>
            <a:r>
              <a:rPr lang="en-US" dirty="0" smtClean="0"/>
              <a:t>'0.33' </a:t>
            </a:r>
            <a:br>
              <a:rPr lang="en-US" dirty="0" smtClean="0"/>
            </a:br>
            <a:endParaRPr lang="en-US" dirty="0" smtClean="0"/>
          </a:p>
          <a:p>
            <a:pPr marL="0" indent="0">
              <a:buNone/>
            </a:pPr>
            <a:r>
              <a:rPr lang="en-US" dirty="0" smtClean="0"/>
              <a:t>&gt;&gt;&gt; '%.2f' % (1 / 3.0) # Ditto for expression </a:t>
            </a:r>
          </a:p>
          <a:p>
            <a:pPr marL="0" indent="0">
              <a:buNone/>
            </a:pPr>
            <a:r>
              <a:rPr lang="en-US" dirty="0" smtClean="0"/>
              <a:t>'0.33' </a:t>
            </a:r>
            <a:br>
              <a:rPr lang="en-US" dirty="0" smtClean="0"/>
            </a:br>
            <a:endParaRPr lang="en-US" dirty="0" smtClean="0"/>
          </a:p>
          <a:p>
            <a:pPr marL="0" indent="0">
              <a:buNone/>
            </a:pPr>
            <a:r>
              <a:rPr lang="en-US" dirty="0" smtClean="0"/>
              <a:t>&gt;&gt;&gt; '{0:.{1}f}'.format(1 / 3.0, 4) # Take value from arguments </a:t>
            </a:r>
          </a:p>
          <a:p>
            <a:pPr marL="0" indent="0">
              <a:buNone/>
            </a:pPr>
            <a:r>
              <a:rPr lang="en-US" dirty="0" smtClean="0"/>
              <a:t>'0.3333' </a:t>
            </a:r>
            <a:br>
              <a:rPr lang="en-US" dirty="0" smtClean="0"/>
            </a:br>
            <a:endParaRPr lang="en-US" dirty="0" smtClean="0"/>
          </a:p>
          <a:p>
            <a:pPr marL="0" indent="0">
              <a:buNone/>
            </a:pPr>
            <a:r>
              <a:rPr lang="en-US" dirty="0" smtClean="0"/>
              <a:t>&gt;&gt;&gt; '%.*f' % (4, 1 / 3.0) # Ditto for expression </a:t>
            </a:r>
          </a:p>
          <a:p>
            <a:pPr marL="0" indent="0">
              <a:buNone/>
            </a:pPr>
            <a:r>
              <a:rPr lang="en-US" dirty="0" smtClean="0"/>
              <a:t>'0.3333' </a:t>
            </a:r>
            <a:endParaRPr lang="en-US" dirty="0"/>
          </a:p>
        </p:txBody>
      </p:sp>
      <p:sp>
        <p:nvSpPr>
          <p:cNvPr id="5" name="Rectangle 4"/>
          <p:cNvSpPr/>
          <p:nvPr/>
        </p:nvSpPr>
        <p:spPr>
          <a:xfrm>
            <a:off x="7480663" y="3092769"/>
            <a:ext cx="4467497" cy="2308324"/>
          </a:xfrm>
          <a:prstGeom prst="rect">
            <a:avLst/>
          </a:prstGeom>
          <a:noFill/>
          <a:ln>
            <a:solidFill>
              <a:schemeClr val="accent1"/>
            </a:solidFill>
          </a:ln>
        </p:spPr>
        <p:txBody>
          <a:bodyPr wrap="square">
            <a:spAutoFit/>
          </a:bodyPr>
          <a:lstStyle/>
          <a:p>
            <a:r>
              <a:rPr lang="en-US" i="1" dirty="0" smtClean="0"/>
              <a:t>&gt;&gt;&gt; '{0:.2f}'.format(1.2345)   # String method </a:t>
            </a:r>
          </a:p>
          <a:p>
            <a:r>
              <a:rPr lang="en-US" i="1" dirty="0" smtClean="0"/>
              <a:t>'1.23' </a:t>
            </a:r>
          </a:p>
          <a:p>
            <a:endParaRPr lang="en-US" i="1" dirty="0"/>
          </a:p>
          <a:p>
            <a:r>
              <a:rPr lang="en-US" i="1" dirty="0" smtClean="0"/>
              <a:t>&gt;&gt;&gt; format(1.2345, '.2f')       # Built-in function </a:t>
            </a:r>
          </a:p>
          <a:p>
            <a:r>
              <a:rPr lang="en-US" i="1" dirty="0" smtClean="0"/>
              <a:t>‘1.23' </a:t>
            </a:r>
          </a:p>
          <a:p>
            <a:endParaRPr lang="en-US" i="1" dirty="0"/>
          </a:p>
          <a:p>
            <a:r>
              <a:rPr lang="en-US" i="1" dirty="0" smtClean="0"/>
              <a:t>&gt;&gt;&gt; '%.2f' % 1.2345               # Expression </a:t>
            </a:r>
          </a:p>
          <a:p>
            <a:r>
              <a:rPr lang="en-US" i="1" dirty="0" smtClean="0"/>
              <a:t>'1.23' </a:t>
            </a:r>
            <a:endParaRPr lang="en-US" i="1" dirty="0"/>
          </a:p>
        </p:txBody>
      </p:sp>
    </p:spTree>
    <p:extLst>
      <p:ext uri="{BB962C8B-B14F-4D97-AF65-F5344CB8AC3E}">
        <p14:creationId xmlns:p14="http://schemas.microsoft.com/office/powerpoint/2010/main" val="115651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Operators acting on strings</a:t>
            </a:r>
          </a:p>
        </p:txBody>
      </p:sp>
      <p:sp>
        <p:nvSpPr>
          <p:cNvPr id="21506" name="Rectangle 2"/>
          <p:cNvSpPr>
            <a:spLocks noGrp="1" noChangeArrowheads="1"/>
          </p:cNvSpPr>
          <p:nvPr>
            <p:ph type="body" idx="1"/>
          </p:nvPr>
        </p:nvSpPr>
        <p:spPr>
          <a:xfrm>
            <a:off x="1980049" y="1604329"/>
            <a:ext cx="8229024" cy="444430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"Ni!"*3</a:t>
            </a:r>
            <a:br>
              <a:rPr lang="en-GB" altLang="en-US"/>
            </a:br>
            <a:r>
              <a:rPr lang="en-GB" altLang="en-US"/>
              <a:t>'Ni!Ni!Ni!'</a:t>
            </a:r>
          </a:p>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"hello " + "world!"</a:t>
            </a:r>
            <a:br>
              <a:rPr lang="en-GB" altLang="en-US"/>
            </a:br>
            <a:r>
              <a:rPr lang="en-GB" altLang="en-US"/>
              <a:t>'hello world!'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276889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pic>
        <p:nvPicPr>
          <p:cNvPr id="10242" name="Picture 2" descr="Image result for why pytho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0200" y="2209800"/>
            <a:ext cx="8823158"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3847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980049" y="313954"/>
            <a:ext cx="8229024" cy="1062832"/>
          </a:xfrm>
          <a:ln/>
        </p:spPr>
        <p:txBody>
          <a:bodyPr/>
          <a:lstStyle/>
          <a:p>
            <a:pPr>
              <a:lnSpc>
                <a:spcPct val="93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Input from keyboard</a:t>
            </a:r>
          </a:p>
        </p:txBody>
      </p:sp>
      <p:sp>
        <p:nvSpPr>
          <p:cNvPr id="22530" name="Rectangle 2"/>
          <p:cNvSpPr>
            <a:spLocks noGrp="1" noChangeArrowheads="1"/>
          </p:cNvSpPr>
          <p:nvPr>
            <p:ph type="body" idx="1"/>
          </p:nvPr>
        </p:nvSpPr>
        <p:spPr>
          <a:xfrm>
            <a:off x="1938284" y="1451673"/>
            <a:ext cx="8229024" cy="4933958"/>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Example input.py</a:t>
            </a:r>
            <a:br>
              <a:rPr lang="en-GB" altLang="en-US" dirty="0"/>
            </a:br>
            <a:r>
              <a:rPr lang="en-GB" altLang="en-US" dirty="0" err="1"/>
              <a:t>i</a:t>
            </a:r>
            <a:r>
              <a:rPr lang="en-GB" altLang="en-US" dirty="0"/>
              <a:t> = </a:t>
            </a:r>
            <a:r>
              <a:rPr lang="en-GB" altLang="en-US" dirty="0" err="1" smtClean="0"/>
              <a:t>raw_input</a:t>
            </a:r>
            <a:r>
              <a:rPr lang="en-GB" altLang="en-US" dirty="0"/>
              <a:t>("Enter a math expression: ")</a:t>
            </a:r>
            <a:br>
              <a:rPr lang="en-GB" altLang="en-US" dirty="0"/>
            </a:br>
            <a:r>
              <a:rPr lang="en-GB" altLang="en-US" dirty="0"/>
              <a:t>print </a:t>
            </a:r>
            <a:r>
              <a:rPr lang="en-GB" altLang="en-US" dirty="0" err="1"/>
              <a:t>i</a:t>
            </a:r>
            <a:r>
              <a:rPr lang="en-GB" altLang="en-US" dirty="0"/>
              <a:t/>
            </a:r>
            <a:br>
              <a:rPr lang="en-GB" altLang="en-US" dirty="0"/>
            </a:br>
            <a:r>
              <a:rPr lang="en-GB" altLang="en-US" dirty="0"/>
              <a:t>j = input("Enter the same expression: ")</a:t>
            </a:r>
            <a:br>
              <a:rPr lang="en-GB" altLang="en-US" dirty="0"/>
            </a:br>
            <a:r>
              <a:rPr lang="en-GB" altLang="en-US" dirty="0"/>
              <a:t>print j</a:t>
            </a:r>
            <a:br>
              <a:rPr lang="en-GB" altLang="en-US" dirty="0"/>
            </a:br>
            <a:r>
              <a:rPr lang="en-GB" altLang="en-US" dirty="0"/>
              <a:t/>
            </a:r>
            <a:br>
              <a:rPr lang="en-GB" altLang="en-US" dirty="0"/>
            </a:br>
            <a:r>
              <a:rPr lang="en-GB" altLang="en-US" dirty="0"/>
              <a:t>Output:</a:t>
            </a:r>
            <a:br>
              <a:rPr lang="en-GB" altLang="en-US" dirty="0"/>
            </a:br>
            <a:r>
              <a:rPr lang="en-GB" altLang="en-US" dirty="0" smtClean="0"/>
              <a:t>Enter </a:t>
            </a:r>
            <a:r>
              <a:rPr lang="en-GB" altLang="en-US" dirty="0"/>
              <a:t>a mathematical expression: 3+2</a:t>
            </a:r>
            <a:br>
              <a:rPr lang="en-GB" altLang="en-US" dirty="0"/>
            </a:br>
            <a:r>
              <a:rPr lang="en-GB" altLang="en-US" dirty="0"/>
              <a:t>3+2</a:t>
            </a:r>
            <a:br>
              <a:rPr lang="en-GB" altLang="en-US" dirty="0"/>
            </a:br>
            <a:r>
              <a:rPr lang="en-GB" altLang="en-US" dirty="0"/>
              <a:t>Enter the same expression: 3+2</a:t>
            </a:r>
            <a:br>
              <a:rPr lang="en-GB" altLang="en-US" dirty="0"/>
            </a:br>
            <a:r>
              <a:rPr lang="en-GB" altLang="en-US" dirty="0"/>
              <a:t>5</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343503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smtClean="0"/>
              <a:t>Conditionals</a:t>
            </a:r>
            <a:endParaRPr lang="en-GB" altLang="en-US" b="1" dirty="0"/>
          </a:p>
        </p:txBody>
      </p:sp>
      <p:sp>
        <p:nvSpPr>
          <p:cNvPr id="2457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True and False booleans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Comparison and Logical Operators</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if, elif, and else statements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319519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Booleans: True and False</a:t>
            </a:r>
          </a:p>
        </p:txBody>
      </p:sp>
      <p:sp>
        <p:nvSpPr>
          <p:cNvPr id="2560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&gt;&gt;&gt; type (True)</a:t>
            </a:r>
            <a:br>
              <a:rPr lang="en-GB" altLang="en-US"/>
            </a:br>
            <a:r>
              <a:rPr lang="en-GB" altLang="en-US"/>
              <a:t>&lt;type 'bool'&gt;</a:t>
            </a:r>
            <a:br>
              <a:rPr lang="en-GB" altLang="en-US"/>
            </a:br>
            <a:r>
              <a:rPr lang="en-GB" altLang="en-US"/>
              <a:t>&gt;&gt;&gt; type (true)</a:t>
            </a:r>
            <a:br>
              <a:rPr lang="en-GB" altLang="en-US"/>
            </a:br>
            <a:r>
              <a:rPr lang="en-GB" altLang="en-US"/>
              <a:t>Traceback (most recent call last):</a:t>
            </a:r>
            <a:br>
              <a:rPr lang="en-GB" altLang="en-US"/>
            </a:br>
            <a:r>
              <a:rPr lang="en-GB" altLang="en-US"/>
              <a:t>  File "&lt;stdin&gt;", line 1, in &lt;module&gt;</a:t>
            </a:r>
            <a:br>
              <a:rPr lang="en-GB" altLang="en-US"/>
            </a:br>
            <a:r>
              <a:rPr lang="en-GB" altLang="en-US"/>
              <a:t>NameError: name 'true' is not defined</a:t>
            </a:r>
            <a:br>
              <a:rPr lang="en-GB" altLang="en-US"/>
            </a:br>
            <a:r>
              <a:rPr lang="en-GB" altLang="en-US"/>
              <a:t>&gt;&gt;&gt; 2+2==5</a:t>
            </a:r>
            <a:br>
              <a:rPr lang="en-GB" altLang="en-US"/>
            </a:br>
            <a:r>
              <a:rPr lang="en-GB" altLang="en-US"/>
              <a:t>False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Note: True and False are of type bool.  </a:t>
            </a:r>
            <a:r>
              <a:rPr lang="en-GB" altLang="en-US" i="1"/>
              <a:t>The capitalization is required for the booleans!</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9539373"/>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Boolean expressions</a:t>
            </a:r>
          </a:p>
        </p:txBody>
      </p:sp>
      <p:sp>
        <p:nvSpPr>
          <p:cNvPr id="26626"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 boolean expression can be evaluated as True or False.  An expression evaluates to False if it is...</a:t>
            </a:r>
            <a:br>
              <a:rPr lang="en-GB" altLang="en-US"/>
            </a:br>
            <a:r>
              <a:rPr lang="en-GB" altLang="en-US"/>
              <a:t>the constant False, the object None, an empty sequence or collection, or a numerical item of value 0</a:t>
            </a:r>
          </a:p>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Everything else is considered True</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926575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Comparison operators</a:t>
            </a:r>
          </a:p>
        </p:txBody>
      </p:sp>
      <p:sp>
        <p:nvSpPr>
          <p:cNvPr id="27650" name="Rectangle 2"/>
          <p:cNvSpPr>
            <a:spLocks noGrp="1" noChangeArrowheads="1"/>
          </p:cNvSpPr>
          <p:nvPr>
            <p:ph type="body" idx="1"/>
          </p:nvPr>
        </p:nvSpPr>
        <p:spPr>
          <a:xfrm>
            <a:off x="1938284" y="1569766"/>
            <a:ext cx="8227584"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is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 : not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&gt;= : greater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&lt;= : less than or equal to</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is : do two references refer to the same object</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2079663"/>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1980049" y="313954"/>
            <a:ext cx="8224703" cy="1058512"/>
          </a:xfrm>
          <a:ln/>
        </p:spPr>
        <p:txBody>
          <a:bodyPr/>
          <a:lstStyle/>
          <a:p>
            <a:pPr>
              <a:lnSpc>
                <a:spcPct val="76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More on comparisons</a:t>
            </a:r>
          </a:p>
        </p:txBody>
      </p:sp>
      <p:sp>
        <p:nvSpPr>
          <p:cNvPr id="28674" name="Rectangle 2"/>
          <p:cNvSpPr>
            <a:spLocks noGrp="1" noChangeArrowheads="1"/>
          </p:cNvSpPr>
          <p:nvPr>
            <p:ph type="body" idx="1"/>
          </p:nvPr>
        </p:nvSpPr>
        <p:spPr>
          <a:xfrm>
            <a:off x="1980049" y="1604329"/>
            <a:ext cx="8224703" cy="4441426"/>
          </a:xfrm>
          <a:ln/>
        </p:spPr>
        <p:txBody>
          <a:bodyPr/>
          <a:lstStyle/>
          <a:p>
            <a:pPr marL="364366" indent="-269314">
              <a:lnSpc>
                <a:spcPct val="76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Can “chain” comparisons:</a:t>
            </a:r>
            <a:br>
              <a:rPr lang="en-GB" altLang="en-US"/>
            </a:br>
            <a:r>
              <a:rPr lang="en-GB" altLang="en-US"/>
              <a:t>&gt;&gt;&gt; a = 42</a:t>
            </a:r>
            <a:br>
              <a:rPr lang="en-GB" altLang="en-US"/>
            </a:br>
            <a:r>
              <a:rPr lang="en-GB" altLang="en-US"/>
              <a:t>&gt;&gt;&gt; 0 &lt;= a &lt;= 99</a:t>
            </a:r>
            <a:br>
              <a:rPr lang="en-GB" altLang="en-US"/>
            </a:br>
            <a:r>
              <a:rPr lang="en-GB" altLang="en-US"/>
              <a:t>True</a:t>
            </a:r>
            <a:br>
              <a:rPr lang="en-GB" altLang="en-US"/>
            </a:br>
            <a:endParaRPr lang="en-GB" altLang="en-US"/>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458712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a:t>Logical operators</a:t>
            </a:r>
          </a:p>
        </p:txBody>
      </p:sp>
      <p:sp>
        <p:nvSpPr>
          <p:cNvPr id="29698"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and, or, not</a:t>
            </a:r>
            <a:br>
              <a:rPr lang="en-GB" altLang="en-US"/>
            </a:br>
            <a:r>
              <a:rPr lang="en-GB" altLang="en-US"/>
              <a:t/>
            </a:r>
            <a:br>
              <a:rPr lang="en-GB" altLang="en-US"/>
            </a:br>
            <a:r>
              <a:rPr lang="en-GB" altLang="en-US"/>
              <a:t>&gt;&gt;&gt; 2+2==5 or 1+1==2</a:t>
            </a:r>
            <a:br>
              <a:rPr lang="en-GB" altLang="en-US"/>
            </a:br>
            <a:r>
              <a:rPr lang="en-GB" altLang="en-US"/>
              <a:t>True</a:t>
            </a:r>
            <a:br>
              <a:rPr lang="en-GB" altLang="en-US"/>
            </a:br>
            <a:r>
              <a:rPr lang="en-GB" altLang="en-US"/>
              <a:t>&gt;&gt;&gt; 2+2==5 and 1+1==2</a:t>
            </a:r>
            <a:br>
              <a:rPr lang="en-GB" altLang="en-US"/>
            </a:br>
            <a:r>
              <a:rPr lang="en-GB" altLang="en-US"/>
              <a:t>False</a:t>
            </a:r>
            <a:br>
              <a:rPr lang="en-GB" altLang="en-US"/>
            </a:br>
            <a:r>
              <a:rPr lang="en-GB" altLang="en-US"/>
              <a:t>&gt;&gt;&gt; not(2+2==5) and 1+1==2</a:t>
            </a:r>
            <a:br>
              <a:rPr lang="en-GB" altLang="en-US"/>
            </a:br>
            <a:r>
              <a:rPr lang="en-GB" altLang="en-US"/>
              <a:t>True</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b="1"/>
              <a:t>Note: We do NOT use &amp;&amp;, ||, !, as in C!</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52872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If statements</a:t>
            </a:r>
          </a:p>
        </p:txBody>
      </p:sp>
      <p:sp>
        <p:nvSpPr>
          <p:cNvPr id="30722"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Example ifelse.py</a:t>
            </a:r>
            <a:br>
              <a:rPr lang="en-GB" altLang="en-US"/>
            </a:br>
            <a:r>
              <a:rPr lang="en-GB" altLang="en-US"/>
              <a:t/>
            </a:r>
            <a:br>
              <a:rPr lang="en-GB" altLang="en-US"/>
            </a:br>
            <a:r>
              <a:rPr lang="en-GB" altLang="en-US" sz="2540"/>
              <a:t>if (1+1==2):</a:t>
            </a:r>
            <a:br>
              <a:rPr lang="en-GB" altLang="en-US" sz="2540"/>
            </a:br>
            <a:r>
              <a:rPr lang="en-GB" altLang="en-US" sz="2540"/>
              <a:t>    print "1+1==2"</a:t>
            </a:r>
            <a:br>
              <a:rPr lang="en-GB" altLang="en-US" sz="2540"/>
            </a:br>
            <a:r>
              <a:rPr lang="en-GB" altLang="en-US" sz="2540"/>
              <a:t>    print "I always thought so!"</a:t>
            </a:r>
            <a:br>
              <a:rPr lang="en-GB" altLang="en-US" sz="2540"/>
            </a:br>
            <a:r>
              <a:rPr lang="en-GB" altLang="en-US" sz="2540"/>
              <a:t>else:</a:t>
            </a:r>
            <a:br>
              <a:rPr lang="en-GB" altLang="en-US" sz="2540"/>
            </a:br>
            <a:r>
              <a:rPr lang="en-GB" altLang="en-US" sz="2540"/>
              <a:t>    print "My understanding of math must be faulty!"</a:t>
            </a:r>
            <a:br>
              <a:rPr lang="en-GB" altLang="en-US" sz="2540"/>
            </a:br>
            <a:endParaRPr lang="en-GB" altLang="en-US" sz="2540"/>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sz="2540"/>
              <a:t>Simple one-line if:</a:t>
            </a:r>
            <a:br>
              <a:rPr lang="en-GB" altLang="en-US" sz="2540"/>
            </a:br>
            <a:r>
              <a:rPr lang="en-GB" altLang="en-US" sz="2540"/>
              <a:t>if (1+1==2): print “I can add!”</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9166341"/>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1980049" y="313953"/>
            <a:ext cx="8227583" cy="1061392"/>
          </a:xfrm>
          <a:ln/>
        </p:spPr>
        <p:txBody>
          <a:bodyPr/>
          <a:lstStyle/>
          <a:p>
            <a:pPr>
              <a:lnSpc>
                <a:spcPct val="87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err="1"/>
              <a:t>elif</a:t>
            </a:r>
            <a:r>
              <a:rPr lang="en-GB" altLang="en-US" b="1" dirty="0"/>
              <a:t> statement</a:t>
            </a:r>
          </a:p>
        </p:txBody>
      </p:sp>
      <p:sp>
        <p:nvSpPr>
          <p:cNvPr id="31746" name="Rectangle 2"/>
          <p:cNvSpPr>
            <a:spLocks noGrp="1" noChangeArrowheads="1"/>
          </p:cNvSpPr>
          <p:nvPr>
            <p:ph type="body" idx="1"/>
          </p:nvPr>
        </p:nvSpPr>
        <p:spPr>
          <a:xfrm>
            <a:off x="1980049" y="1604329"/>
            <a:ext cx="8227583" cy="4444307"/>
          </a:xfrm>
          <a:ln/>
        </p:spPr>
        <p:txBody>
          <a:bodyPr/>
          <a:lstStyle/>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Equivalent of “else if” in C</a:t>
            </a:r>
          </a:p>
          <a:p>
            <a:pPr marL="364366" indent="-269314">
              <a:lnSpc>
                <a:spcPct val="87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a:t>Example elif.py:</a:t>
            </a:r>
            <a:br>
              <a:rPr lang="en-GB" altLang="en-US"/>
            </a:br>
            <a:r>
              <a:rPr lang="en-GB" altLang="en-US"/>
              <a:t>x = 3</a:t>
            </a:r>
            <a:br>
              <a:rPr lang="en-GB" altLang="en-US"/>
            </a:br>
            <a:r>
              <a:rPr lang="en-GB" altLang="en-US"/>
              <a:t>if (x == 1):</a:t>
            </a:r>
            <a:br>
              <a:rPr lang="en-GB" altLang="en-US"/>
            </a:br>
            <a:r>
              <a:rPr lang="en-GB" altLang="en-US"/>
              <a:t>    print "one"</a:t>
            </a:r>
            <a:br>
              <a:rPr lang="en-GB" altLang="en-US"/>
            </a:br>
            <a:r>
              <a:rPr lang="en-GB" altLang="en-US"/>
              <a:t>elif (x == 2):</a:t>
            </a:r>
            <a:br>
              <a:rPr lang="en-GB" altLang="en-US"/>
            </a:br>
            <a:r>
              <a:rPr lang="en-GB" altLang="en-US"/>
              <a:t>    print "two"</a:t>
            </a:r>
            <a:br>
              <a:rPr lang="en-GB" altLang="en-US"/>
            </a:br>
            <a:r>
              <a:rPr lang="en-GB" altLang="en-US"/>
              <a:t>else:</a:t>
            </a:r>
            <a:br>
              <a:rPr lang="en-GB" altLang="en-US"/>
            </a:br>
            <a:r>
              <a:rPr lang="en-GB" altLang="en-US"/>
              <a:t>    print "many"</a:t>
            </a:r>
            <a:br>
              <a:rPr lang="en-GB" altLang="en-US"/>
            </a:br>
            <a:endParaRPr lang="en-GB" altLang="en-US"/>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0188"/>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14620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Loops/Iterations</a:t>
            </a:r>
          </a:p>
        </p:txBody>
      </p:sp>
      <p:sp>
        <p:nvSpPr>
          <p:cNvPr id="15363" name="Content Placeholder 2"/>
          <p:cNvSpPr>
            <a:spLocks noGrp="1"/>
          </p:cNvSpPr>
          <p:nvPr>
            <p:ph idx="1"/>
          </p:nvPr>
        </p:nvSpPr>
        <p:spPr>
          <a:xfrm>
            <a:off x="838200" y="1428206"/>
            <a:ext cx="10515600" cy="4748757"/>
          </a:xfrm>
        </p:spPr>
        <p:txBody>
          <a:bodyPr>
            <a:normAutofit lnSpcReduction="10000"/>
          </a:bodyPr>
          <a:lstStyle/>
          <a:p>
            <a:pPr eaLnBrk="1" hangingPunct="1">
              <a:buFont typeface="Arial" charset="0"/>
              <a:buChar char="•"/>
              <a:defRPr/>
            </a:pPr>
            <a:r>
              <a:rPr lang="en-US" sz="2400" dirty="0"/>
              <a:t>sentence = [</a:t>
            </a:r>
            <a:r>
              <a:rPr lang="en-US" sz="2400" dirty="0">
                <a:solidFill>
                  <a:schemeClr val="tx2">
                    <a:lumMod val="60000"/>
                    <a:lumOff val="40000"/>
                  </a:schemeClr>
                </a:solidFill>
              </a:rPr>
              <a:t>'</a:t>
            </a:r>
            <a:r>
              <a:rPr lang="en-US" sz="2400" dirty="0" err="1">
                <a:solidFill>
                  <a:schemeClr val="tx2">
                    <a:lumMod val="60000"/>
                    <a:lumOff val="40000"/>
                  </a:schemeClr>
                </a:solidFill>
              </a:rPr>
              <a:t>Marry'</a:t>
            </a:r>
            <a:r>
              <a:rPr lang="en-US" sz="2400" dirty="0" err="1"/>
              <a:t>,</a:t>
            </a:r>
            <a:r>
              <a:rPr lang="en-US" sz="2400" dirty="0" err="1">
                <a:solidFill>
                  <a:schemeClr val="tx2">
                    <a:lumMod val="60000"/>
                    <a:lumOff val="40000"/>
                  </a:schemeClr>
                </a:solidFill>
              </a:rPr>
              <a:t>'had'</a:t>
            </a:r>
            <a:r>
              <a:rPr lang="en-US" sz="2400" dirty="0" err="1"/>
              <a:t>,</a:t>
            </a:r>
            <a:r>
              <a:rPr lang="en-US" sz="2400" dirty="0" err="1">
                <a:solidFill>
                  <a:schemeClr val="tx2">
                    <a:lumMod val="60000"/>
                    <a:lumOff val="40000"/>
                  </a:schemeClr>
                </a:solidFill>
              </a:rPr>
              <a:t>'a'</a:t>
            </a:r>
            <a:r>
              <a:rPr lang="en-US" sz="2400" dirty="0" err="1"/>
              <a:t>,</a:t>
            </a:r>
            <a:r>
              <a:rPr lang="en-US" sz="2400" dirty="0" err="1">
                <a:solidFill>
                  <a:schemeClr val="tx2">
                    <a:lumMod val="60000"/>
                    <a:lumOff val="40000"/>
                  </a:schemeClr>
                </a:solidFill>
              </a:rPr>
              <a:t>'little'</a:t>
            </a:r>
            <a:r>
              <a:rPr lang="en-US" sz="2400" dirty="0" err="1"/>
              <a:t>,</a:t>
            </a:r>
            <a:r>
              <a:rPr lang="en-US" sz="2400" dirty="0" err="1">
                <a:solidFill>
                  <a:schemeClr val="tx2">
                    <a:lumMod val="60000"/>
                    <a:lumOff val="40000"/>
                  </a:schemeClr>
                </a:solidFill>
              </a:rPr>
              <a:t>'lamb</a:t>
            </a:r>
            <a:r>
              <a:rPr lang="en-US" sz="2400" dirty="0">
                <a:solidFill>
                  <a:schemeClr val="tx2">
                    <a:lumMod val="60000"/>
                    <a:lumOff val="40000"/>
                  </a:schemeClr>
                </a:solidFill>
              </a:rPr>
              <a:t>'</a:t>
            </a:r>
            <a:r>
              <a:rPr lang="en-US" sz="2400" dirty="0"/>
              <a:t>]</a:t>
            </a:r>
            <a:br>
              <a:rPr lang="en-US" sz="2400" dirty="0"/>
            </a:br>
            <a:r>
              <a:rPr lang="en-US" sz="2400" dirty="0">
                <a:solidFill>
                  <a:schemeClr val="accent1">
                    <a:lumMod val="50000"/>
                  </a:schemeClr>
                </a:solidFill>
              </a:rPr>
              <a:t>for</a:t>
            </a:r>
            <a:r>
              <a:rPr lang="en-US" sz="2400" dirty="0"/>
              <a:t> word </a:t>
            </a:r>
            <a:r>
              <a:rPr lang="en-US" sz="2400" dirty="0">
                <a:solidFill>
                  <a:schemeClr val="accent1">
                    <a:lumMod val="50000"/>
                  </a:schemeClr>
                </a:solidFill>
              </a:rPr>
              <a:t>in</a:t>
            </a:r>
            <a:r>
              <a:rPr lang="en-US" sz="2400" dirty="0"/>
              <a:t> sentence:</a:t>
            </a:r>
            <a:br>
              <a:rPr lang="en-US" sz="2400" dirty="0"/>
            </a:br>
            <a:r>
              <a:rPr lang="en-US" sz="2400" dirty="0"/>
              <a:t>	</a:t>
            </a:r>
            <a:r>
              <a:rPr lang="en-US" sz="2400" dirty="0">
                <a:solidFill>
                  <a:schemeClr val="accent1">
                    <a:lumMod val="50000"/>
                  </a:schemeClr>
                </a:solidFill>
              </a:rPr>
              <a:t>print</a:t>
            </a:r>
            <a:r>
              <a:rPr lang="en-US" sz="2400" dirty="0"/>
              <a:t> word, </a:t>
            </a:r>
            <a:r>
              <a:rPr lang="en-US" sz="2400" dirty="0" err="1">
                <a:solidFill>
                  <a:schemeClr val="accent1">
                    <a:lumMod val="50000"/>
                  </a:schemeClr>
                </a:solidFill>
              </a:rPr>
              <a:t>len</a:t>
            </a:r>
            <a:r>
              <a:rPr lang="en-US" sz="2400" dirty="0">
                <a:solidFill>
                  <a:schemeClr val="accent1">
                    <a:lumMod val="50000"/>
                  </a:schemeClr>
                </a:solidFill>
              </a:rPr>
              <a:t>(</a:t>
            </a:r>
            <a:r>
              <a:rPr lang="en-US" sz="2400" dirty="0"/>
              <a:t>word</a:t>
            </a:r>
            <a:r>
              <a:rPr lang="en-US" sz="2400" dirty="0">
                <a:solidFill>
                  <a:schemeClr val="accent1">
                    <a:lumMod val="50000"/>
                  </a:schemeClr>
                </a:solidFill>
              </a:rPr>
              <a:t>)</a:t>
            </a:r>
          </a:p>
          <a:p>
            <a:pPr eaLnBrk="1" hangingPunct="1">
              <a:buFont typeface="Arial" charset="0"/>
              <a:buChar char="•"/>
              <a:defRPr/>
            </a:pP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range(</a:t>
            </a:r>
            <a:r>
              <a:rPr lang="en-US" sz="2400" dirty="0">
                <a:solidFill>
                  <a:srgbClr val="00B050"/>
                </a:solidFill>
              </a:rPr>
              <a:t>10</a:t>
            </a:r>
            <a:r>
              <a:rPr lang="en-US" sz="2400" dirty="0"/>
              <a:t>):</a:t>
            </a:r>
            <a:br>
              <a:rPr lang="en-US" sz="2400" dirty="0"/>
            </a:br>
            <a:r>
              <a:rPr lang="en-US" sz="2400" dirty="0"/>
              <a:t>	print </a:t>
            </a:r>
            <a:r>
              <a:rPr lang="en-US" sz="2400" dirty="0" err="1"/>
              <a:t>i</a:t>
            </a:r>
            <a:r>
              <a:rPr lang="en-US" sz="2400" dirty="0"/>
              <a:t/>
            </a:r>
            <a:br>
              <a:rPr lang="en-US" sz="2400" dirty="0"/>
            </a:br>
            <a:r>
              <a:rPr lang="en-US" sz="2400" dirty="0">
                <a:solidFill>
                  <a:schemeClr val="tx2">
                    <a:lumMod val="75000"/>
                  </a:schemeClr>
                </a:solidFill>
              </a:rPr>
              <a:t>for</a:t>
            </a:r>
            <a:r>
              <a:rPr lang="en-US" sz="2400" dirty="0"/>
              <a:t> </a:t>
            </a:r>
            <a:r>
              <a:rPr lang="en-US" sz="2400" dirty="0" err="1"/>
              <a:t>i</a:t>
            </a:r>
            <a:r>
              <a:rPr lang="en-US" sz="2400" dirty="0"/>
              <a:t> </a:t>
            </a:r>
            <a:r>
              <a:rPr lang="en-US" sz="2400" dirty="0">
                <a:solidFill>
                  <a:schemeClr val="tx2">
                    <a:lumMod val="75000"/>
                  </a:schemeClr>
                </a:solidFill>
              </a:rPr>
              <a:t>in</a:t>
            </a:r>
            <a:r>
              <a:rPr lang="en-US" sz="2400" dirty="0"/>
              <a:t> </a:t>
            </a:r>
            <a:r>
              <a:rPr lang="en-US" sz="2400" dirty="0" err="1"/>
              <a:t>xrange</a:t>
            </a:r>
            <a:r>
              <a:rPr lang="en-US" sz="2400" dirty="0"/>
              <a:t>(</a:t>
            </a:r>
            <a:r>
              <a:rPr lang="en-US" sz="2400" dirty="0">
                <a:solidFill>
                  <a:srgbClr val="00B050"/>
                </a:solidFill>
              </a:rPr>
              <a:t>1000</a:t>
            </a:r>
            <a:r>
              <a:rPr lang="en-US" sz="2400" dirty="0" smtClean="0"/>
              <a:t>):		</a:t>
            </a:r>
            <a:r>
              <a:rPr lang="en-US" sz="1800" dirty="0" smtClean="0">
                <a:solidFill>
                  <a:srgbClr val="92D050"/>
                </a:solidFill>
              </a:rPr>
              <a:t># </a:t>
            </a:r>
            <a:r>
              <a:rPr lang="en-US" sz="1800" dirty="0">
                <a:solidFill>
                  <a:srgbClr val="92D050"/>
                </a:solidFill>
              </a:rPr>
              <a:t>does not allocate all initially</a:t>
            </a:r>
            <a:r>
              <a:rPr lang="en-US" sz="2400" dirty="0"/>
              <a:t/>
            </a:r>
            <a:br>
              <a:rPr lang="en-US" sz="2400" dirty="0"/>
            </a:br>
            <a:r>
              <a:rPr lang="en-US" sz="2400" dirty="0"/>
              <a:t>	</a:t>
            </a:r>
            <a:r>
              <a:rPr lang="en-US" sz="2400" dirty="0">
                <a:solidFill>
                  <a:schemeClr val="tx2">
                    <a:lumMod val="75000"/>
                  </a:schemeClr>
                </a:solidFill>
              </a:rPr>
              <a:t>print</a:t>
            </a:r>
            <a:r>
              <a:rPr lang="en-US" sz="2400" dirty="0"/>
              <a:t> </a:t>
            </a:r>
            <a:r>
              <a:rPr lang="en-US" sz="2400" dirty="0" err="1"/>
              <a:t>i</a:t>
            </a:r>
            <a:endParaRPr lang="en-US" sz="2400" dirty="0"/>
          </a:p>
          <a:p>
            <a:pPr eaLnBrk="1" hangingPunct="1">
              <a:buFont typeface="Arial" charset="0"/>
              <a:buChar char="•"/>
              <a:defRPr/>
            </a:pPr>
            <a:r>
              <a:rPr lang="en-US" sz="2400" dirty="0">
                <a:solidFill>
                  <a:schemeClr val="tx2">
                    <a:lumMod val="75000"/>
                  </a:schemeClr>
                </a:solidFill>
              </a:rPr>
              <a:t>while</a:t>
            </a:r>
            <a:r>
              <a:rPr lang="en-US" sz="2400" dirty="0"/>
              <a:t> True:</a:t>
            </a:r>
            <a:br>
              <a:rPr lang="en-US" sz="2400" dirty="0"/>
            </a:br>
            <a:r>
              <a:rPr lang="en-US" sz="2400" dirty="0"/>
              <a:t>	</a:t>
            </a:r>
            <a:r>
              <a:rPr lang="en-US" sz="2400" dirty="0">
                <a:solidFill>
                  <a:schemeClr val="tx2">
                    <a:lumMod val="75000"/>
                  </a:schemeClr>
                </a:solidFill>
              </a:rPr>
              <a:t>pass</a:t>
            </a:r>
          </a:p>
          <a:p>
            <a:pPr eaLnBrk="1" hangingPunct="1">
              <a:buFont typeface="Arial" charset="0"/>
              <a:buChar char="•"/>
              <a:defRPr/>
            </a:pPr>
            <a:r>
              <a:rPr lang="en-US" sz="2400" dirty="0">
                <a:solidFill>
                  <a:schemeClr val="tx2">
                    <a:lumMod val="75000"/>
                  </a:schemeClr>
                </a:solidFill>
              </a:rPr>
              <a:t>for </a:t>
            </a:r>
            <a:r>
              <a:rPr lang="en-US" sz="2400" dirty="0" err="1">
                <a:solidFill>
                  <a:schemeClr val="tx2">
                    <a:lumMod val="75000"/>
                  </a:schemeClr>
                </a:solidFill>
              </a:rPr>
              <a:t>i</a:t>
            </a:r>
            <a:r>
              <a:rPr lang="en-US" sz="2400" dirty="0">
                <a:solidFill>
                  <a:schemeClr val="tx2">
                    <a:lumMod val="75000"/>
                  </a:schemeClr>
                </a:solidFill>
              </a:rPr>
              <a:t> in </a:t>
            </a:r>
            <a:r>
              <a:rPr lang="en-US" sz="2400" dirty="0" err="1">
                <a:solidFill>
                  <a:schemeClr val="tx2">
                    <a:lumMod val="75000"/>
                  </a:schemeClr>
                </a:solidFill>
              </a:rPr>
              <a:t>xrange</a:t>
            </a:r>
            <a:r>
              <a:rPr lang="en-US" sz="2400" dirty="0">
                <a:solidFill>
                  <a:schemeClr val="tx2">
                    <a:lumMod val="75000"/>
                  </a:schemeClr>
                </a:solidFill>
              </a:rPr>
              <a:t>(</a:t>
            </a:r>
            <a:r>
              <a:rPr lang="en-US" sz="2400" dirty="0">
                <a:solidFill>
                  <a:srgbClr val="00B050"/>
                </a:solidFill>
              </a:rPr>
              <a:t>10</a:t>
            </a:r>
            <a:r>
              <a:rPr lang="en-US" sz="2400" dirty="0">
                <a:solidFill>
                  <a:schemeClr val="tx2">
                    <a:lumMod val="75000"/>
                  </a:schemeClr>
                </a:solidFill>
              </a:rPr>
              <a:t>):</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3</a:t>
            </a:r>
            <a:r>
              <a:rPr lang="en-US" sz="2400" dirty="0">
                <a:solidFill>
                  <a:schemeClr val="tx2">
                    <a:lumMod val="75000"/>
                  </a:schemeClr>
                </a:solidFill>
              </a:rPr>
              <a:t>: continue</a:t>
            </a:r>
            <a:br>
              <a:rPr lang="en-US" sz="2400" dirty="0">
                <a:solidFill>
                  <a:schemeClr val="tx2">
                    <a:lumMod val="75000"/>
                  </a:schemeClr>
                </a:solidFill>
              </a:rPr>
            </a:br>
            <a:r>
              <a:rPr lang="en-US" sz="2400" dirty="0">
                <a:solidFill>
                  <a:schemeClr val="tx2">
                    <a:lumMod val="75000"/>
                  </a:schemeClr>
                </a:solidFill>
              </a:rPr>
              <a:t>	if </a:t>
            </a:r>
            <a:r>
              <a:rPr lang="en-US" sz="2400" dirty="0" err="1">
                <a:solidFill>
                  <a:schemeClr val="tx2">
                    <a:lumMod val="75000"/>
                  </a:schemeClr>
                </a:solidFill>
              </a:rPr>
              <a:t>i</a:t>
            </a:r>
            <a:r>
              <a:rPr lang="en-US" sz="2400" dirty="0">
                <a:solidFill>
                  <a:schemeClr val="tx2">
                    <a:lumMod val="75000"/>
                  </a:schemeClr>
                </a:solidFill>
              </a:rPr>
              <a:t> == </a:t>
            </a:r>
            <a:r>
              <a:rPr lang="en-US" sz="2400" dirty="0">
                <a:solidFill>
                  <a:srgbClr val="00B050"/>
                </a:solidFill>
              </a:rPr>
              <a:t>5</a:t>
            </a:r>
            <a:r>
              <a:rPr lang="en-US" sz="2400" dirty="0">
                <a:solidFill>
                  <a:schemeClr val="tx2">
                    <a:lumMod val="75000"/>
                  </a:schemeClr>
                </a:solidFill>
              </a:rPr>
              <a:t>: break</a:t>
            </a:r>
            <a:br>
              <a:rPr lang="en-US" sz="2400" dirty="0">
                <a:solidFill>
                  <a:schemeClr val="tx2">
                    <a:lumMod val="75000"/>
                  </a:schemeClr>
                </a:solidFill>
              </a:rPr>
            </a:br>
            <a:r>
              <a:rPr lang="en-US" sz="2400" dirty="0">
                <a:solidFill>
                  <a:schemeClr val="tx2">
                    <a:lumMod val="75000"/>
                  </a:schemeClr>
                </a:solidFill>
              </a:rPr>
              <a:t>	print </a:t>
            </a:r>
            <a:r>
              <a:rPr lang="en-US" sz="2400" dirty="0" err="1">
                <a:solidFill>
                  <a:schemeClr val="tx2">
                    <a:lumMod val="75000"/>
                  </a:schemeClr>
                </a:solidFill>
              </a:rPr>
              <a:t>i</a:t>
            </a:r>
            <a:endParaRPr lang="en-US" sz="2400" dirty="0">
              <a:solidFill>
                <a:schemeClr val="tx2">
                  <a:lumMod val="75000"/>
                </a:schemeClr>
              </a:solidFill>
            </a:endParaRPr>
          </a:p>
        </p:txBody>
      </p:sp>
      <p:pic>
        <p:nvPicPr>
          <p:cNvPr id="1331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E0E904-FC03-4737-A6D9-8C7585FAC083}" type="slidenum">
              <a:rPr lang="en-US" altLang="en-US">
                <a:solidFill>
                  <a:srgbClr val="898989"/>
                </a:solidFill>
                <a:latin typeface="Calibri" panose="020F0502020204030204" pitchFamily="34" charset="0"/>
              </a:rPr>
              <a:pPr eaLnBrk="1" hangingPunct="1"/>
              <a:t>39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655411455"/>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pic>
        <p:nvPicPr>
          <p:cNvPr id="5" name="Picture 4"/>
          <p:cNvPicPr>
            <a:picLocks noChangeAspect="1"/>
          </p:cNvPicPr>
          <p:nvPr/>
        </p:nvPicPr>
        <p:blipFill>
          <a:blip r:embed="rId3"/>
          <a:stretch>
            <a:fillRect/>
          </a:stretch>
        </p:blipFill>
        <p:spPr>
          <a:xfrm>
            <a:off x="1662113" y="1463540"/>
            <a:ext cx="8867775" cy="4638675"/>
          </a:xfrm>
          <a:prstGeom prst="rect">
            <a:avLst/>
          </a:prstGeom>
        </p:spPr>
      </p:pic>
    </p:spTree>
    <p:extLst>
      <p:ext uri="{BB962C8B-B14F-4D97-AF65-F5344CB8AC3E}">
        <p14:creationId xmlns:p14="http://schemas.microsoft.com/office/powerpoint/2010/main" val="4279744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969855" y="252993"/>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Flow control within loops</a:t>
            </a:r>
          </a:p>
        </p:txBody>
      </p:sp>
      <p:sp>
        <p:nvSpPr>
          <p:cNvPr id="51202" name="Rectangle 2"/>
          <p:cNvSpPr>
            <a:spLocks noGrp="1" noChangeArrowheads="1"/>
          </p:cNvSpPr>
          <p:nvPr>
            <p:ph type="body" idx="1"/>
          </p:nvPr>
        </p:nvSpPr>
        <p:spPr>
          <a:xfrm>
            <a:off x="1101510" y="1314385"/>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General structure of a loop:</a:t>
            </a:r>
            <a:br>
              <a:rPr lang="en-GB" altLang="en-US" dirty="0"/>
            </a:br>
            <a:r>
              <a:rPr lang="en-GB" altLang="en-US" dirty="0"/>
              <a:t>while &lt;statement&gt; (or for &lt;item&gt; in &lt;object&gt;):</a:t>
            </a:r>
            <a:br>
              <a:rPr lang="en-GB" altLang="en-US" dirty="0"/>
            </a:br>
            <a:r>
              <a:rPr lang="en-GB" altLang="en-US" dirty="0"/>
              <a:t>   &lt;statements within loop&gt;</a:t>
            </a:r>
            <a:br>
              <a:rPr lang="en-GB" altLang="en-US" dirty="0"/>
            </a:br>
            <a:r>
              <a:rPr lang="en-GB" altLang="en-US" dirty="0"/>
              <a:t>   if &lt;test1&gt;: break       # exit loop now</a:t>
            </a:r>
            <a:br>
              <a:rPr lang="en-GB" altLang="en-US" dirty="0"/>
            </a:br>
            <a:r>
              <a:rPr lang="en-GB" altLang="en-US" dirty="0"/>
              <a:t>   if &lt;test2&gt;: continue  # go to top of loop now</a:t>
            </a:r>
            <a:br>
              <a:rPr lang="en-GB" altLang="en-US" dirty="0"/>
            </a:br>
            <a:r>
              <a:rPr lang="en-GB" altLang="en-US" dirty="0"/>
              <a:t>   if &lt;test3&gt;: pass        # does nothing!</a:t>
            </a:r>
            <a:br>
              <a:rPr lang="en-GB" altLang="en-US" dirty="0"/>
            </a:br>
            <a:r>
              <a:rPr lang="en-GB" altLang="en-US" dirty="0"/>
              <a:t>else:</a:t>
            </a:r>
            <a:br>
              <a:rPr lang="en-GB" altLang="en-US" dirty="0"/>
            </a:br>
            <a:r>
              <a:rPr lang="en-GB" altLang="en-US" dirty="0"/>
              <a:t>   &lt;other statements&gt; # if exited loop without</a:t>
            </a:r>
            <a:br>
              <a:rPr lang="en-GB" altLang="en-US" dirty="0"/>
            </a:br>
            <a:r>
              <a:rPr lang="en-GB" altLang="en-US" dirty="0"/>
              <a:t>                                   # hitting a break</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771114"/>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1144026" y="296536"/>
            <a:ext cx="8226144" cy="1061392"/>
          </a:xfrm>
          <a:ln/>
        </p:spPr>
        <p:txBody>
          <a:bodyPr/>
          <a:lstStyle/>
          <a:p>
            <a:pPr>
              <a:lnSpc>
                <a:spcPct val="81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Using the “loop else”</a:t>
            </a:r>
          </a:p>
        </p:txBody>
      </p:sp>
      <p:sp>
        <p:nvSpPr>
          <p:cNvPr id="52226" name="Rectangle 2"/>
          <p:cNvSpPr>
            <a:spLocks noGrp="1" noChangeArrowheads="1"/>
          </p:cNvSpPr>
          <p:nvPr>
            <p:ph type="body" idx="1"/>
          </p:nvPr>
        </p:nvSpPr>
        <p:spPr>
          <a:xfrm>
            <a:off x="926312" y="1473701"/>
            <a:ext cx="8226144" cy="4442867"/>
          </a:xfrm>
          <a:ln/>
        </p:spPr>
        <p:txBody>
          <a:bodyPr/>
          <a:lstStyle/>
          <a:p>
            <a:pPr marL="364366" indent="-269314">
              <a:lnSpc>
                <a:spcPct val="81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An else statement after a loop is useful for taking care of a case where an item isn't found in a list.  Example: search_items.py:</a:t>
            </a:r>
            <a:br>
              <a:rPr lang="en-GB" altLang="en-US" dirty="0"/>
            </a:br>
            <a:r>
              <a:rPr lang="en-GB" altLang="en-US" dirty="0"/>
              <a:t/>
            </a:r>
            <a:br>
              <a:rPr lang="en-GB" altLang="en-US" dirty="0"/>
            </a:br>
            <a:r>
              <a:rPr lang="en-GB" altLang="en-US" dirty="0"/>
              <a:t>for </a:t>
            </a:r>
            <a:r>
              <a:rPr lang="en-GB" altLang="en-US" dirty="0" err="1"/>
              <a:t>i</a:t>
            </a:r>
            <a:r>
              <a:rPr lang="en-GB" altLang="en-US" dirty="0"/>
              <a:t> in range(3):</a:t>
            </a:r>
            <a:br>
              <a:rPr lang="en-GB" altLang="en-US" dirty="0"/>
            </a:br>
            <a:r>
              <a:rPr lang="en-GB" altLang="en-US" dirty="0"/>
              <a:t>    if </a:t>
            </a:r>
            <a:r>
              <a:rPr lang="en-GB" altLang="en-US" dirty="0" err="1"/>
              <a:t>i</a:t>
            </a:r>
            <a:r>
              <a:rPr lang="en-GB" altLang="en-US" dirty="0"/>
              <a:t> == 4:</a:t>
            </a:r>
            <a:br>
              <a:rPr lang="en-GB" altLang="en-US" dirty="0"/>
            </a:br>
            <a:r>
              <a:rPr lang="en-GB" altLang="en-US" dirty="0"/>
              <a:t>        print </a:t>
            </a:r>
            <a:r>
              <a:rPr lang="en-GB" altLang="en-US" dirty="0" smtClean="0"/>
              <a:t>("</a:t>
            </a:r>
            <a:r>
              <a:rPr lang="en-GB" altLang="en-US" dirty="0"/>
              <a:t>I found 4</a:t>
            </a:r>
            <a:r>
              <a:rPr lang="en-GB" altLang="en-US" dirty="0" smtClean="0"/>
              <a:t>!“)</a:t>
            </a:r>
            <a:r>
              <a:rPr lang="en-GB" altLang="en-US" dirty="0"/>
              <a:t/>
            </a:r>
            <a:br>
              <a:rPr lang="en-GB" altLang="en-US" dirty="0"/>
            </a:br>
            <a:r>
              <a:rPr lang="en-GB" altLang="en-US" dirty="0"/>
              <a:t>        break</a:t>
            </a:r>
            <a:br>
              <a:rPr lang="en-GB" altLang="en-US" dirty="0"/>
            </a:br>
            <a:r>
              <a:rPr lang="en-GB" altLang="en-US" dirty="0"/>
              <a:t>    else:</a:t>
            </a:r>
            <a:br>
              <a:rPr lang="en-GB" altLang="en-US" dirty="0"/>
            </a:br>
            <a:r>
              <a:rPr lang="en-GB" altLang="en-US" dirty="0"/>
              <a:t>        </a:t>
            </a:r>
            <a:r>
              <a:rPr lang="en-GB" altLang="en-US" dirty="0" smtClean="0"/>
              <a:t>print("Don't </a:t>
            </a:r>
            <a:r>
              <a:rPr lang="en-GB" altLang="en-US" dirty="0"/>
              <a:t>care about",</a:t>
            </a:r>
            <a:r>
              <a:rPr lang="en-GB" altLang="en-US" dirty="0" err="1" smtClean="0"/>
              <a:t>i</a:t>
            </a:r>
            <a:r>
              <a:rPr lang="en-GB" altLang="en-US" dirty="0" smtClean="0"/>
              <a:t>)</a:t>
            </a:r>
            <a:r>
              <a:rPr lang="en-GB" altLang="en-US" dirty="0"/>
              <a:t/>
            </a:r>
            <a:br>
              <a:rPr lang="en-GB" altLang="en-US" dirty="0"/>
            </a:br>
            <a:r>
              <a:rPr lang="en-GB" altLang="en-US" dirty="0"/>
              <a:t>else:</a:t>
            </a:r>
            <a:br>
              <a:rPr lang="en-GB" altLang="en-US" dirty="0"/>
            </a:br>
            <a:r>
              <a:rPr lang="en-GB" altLang="en-US" dirty="0"/>
              <a:t>    </a:t>
            </a:r>
            <a:r>
              <a:rPr lang="en-GB" altLang="en-US" dirty="0" smtClean="0"/>
              <a:t>print("I </a:t>
            </a:r>
            <a:r>
              <a:rPr lang="en-GB" altLang="en-US" dirty="0"/>
              <a:t>searched but never found 4</a:t>
            </a:r>
            <a:r>
              <a:rPr lang="en-GB" altLang="en-US" dirty="0" smtClean="0"/>
              <a:t>!“)</a:t>
            </a:r>
            <a:endParaRPr lang="en-GB" altLang="en-US" dirty="0"/>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4634005"/>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1231111" y="365125"/>
            <a:ext cx="8217503" cy="1051310"/>
          </a:xfrm>
          <a:ln/>
        </p:spPr>
        <p:txBody>
          <a:bodyPr/>
          <a:lstStyle/>
          <a:p>
            <a:pPr>
              <a:lnSpc>
                <a:spcPct val="54000"/>
              </a:lnSpc>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altLang="en-US" b="1" dirty="0"/>
              <a:t>Parallel traversals</a:t>
            </a:r>
          </a:p>
        </p:txBody>
      </p:sp>
      <p:sp>
        <p:nvSpPr>
          <p:cNvPr id="54274" name="Rectangle 2"/>
          <p:cNvSpPr>
            <a:spLocks noGrp="1" noChangeArrowheads="1"/>
          </p:cNvSpPr>
          <p:nvPr>
            <p:ph type="body" idx="1"/>
          </p:nvPr>
        </p:nvSpPr>
        <p:spPr>
          <a:xfrm>
            <a:off x="1344323" y="1491118"/>
            <a:ext cx="8217503" cy="4547997"/>
          </a:xfrm>
          <a:ln/>
        </p:spPr>
        <p:txBody>
          <a:bodyPr/>
          <a:lstStyle/>
          <a:p>
            <a:pPr marL="364366" indent="-269314">
              <a:lnSpc>
                <a:spcPct val="93000"/>
              </a:lnSpc>
              <a:buSzPct val="45000"/>
              <a:buFont typeface="Wingdings" panose="05000000000000000000" pitchFamily="2" charset="2"/>
              <a:buChar char=""/>
              <a:tabLst>
                <a:tab pos="364366" algn="l"/>
                <a:tab pos="469499" algn="l"/>
                <a:tab pos="884271" algn="l"/>
                <a:tab pos="1299042" algn="l"/>
                <a:tab pos="1713814" algn="l"/>
                <a:tab pos="2128586" algn="l"/>
                <a:tab pos="2543358" algn="l"/>
                <a:tab pos="2958130" algn="l"/>
                <a:tab pos="3372902" algn="l"/>
                <a:tab pos="3787673" algn="l"/>
                <a:tab pos="4202445" algn="l"/>
                <a:tab pos="4617217" algn="l"/>
                <a:tab pos="5031989" algn="l"/>
                <a:tab pos="5446761" algn="l"/>
                <a:tab pos="5861533" algn="l"/>
                <a:tab pos="6276304" algn="l"/>
                <a:tab pos="6691076" algn="l"/>
                <a:tab pos="7105848" algn="l"/>
                <a:tab pos="7520620" algn="l"/>
                <a:tab pos="7935392" algn="l"/>
                <a:tab pos="8350164" algn="l"/>
              </a:tabLst>
            </a:pPr>
            <a:r>
              <a:rPr lang="en-GB" altLang="en-US" dirty="0"/>
              <a:t>If we want to go through 2 lists (more later) in parallel, can use zip:</a:t>
            </a:r>
            <a:br>
              <a:rPr lang="en-GB" altLang="en-US" dirty="0"/>
            </a:br>
            <a:r>
              <a:rPr lang="en-GB" altLang="en-US" dirty="0"/>
              <a:t>A = [1, 2, 3]</a:t>
            </a:r>
            <a:br>
              <a:rPr lang="en-GB" altLang="en-US" dirty="0"/>
            </a:br>
            <a:r>
              <a:rPr lang="en-GB" altLang="en-US" dirty="0"/>
              <a:t>B = [4, 5, 6]</a:t>
            </a:r>
            <a:br>
              <a:rPr lang="en-GB" altLang="en-US" dirty="0"/>
            </a:br>
            <a:r>
              <a:rPr lang="en-GB" altLang="en-US" dirty="0"/>
              <a:t>for (</a:t>
            </a:r>
            <a:r>
              <a:rPr lang="en-GB" altLang="en-US" dirty="0" err="1"/>
              <a:t>a,b</a:t>
            </a:r>
            <a:r>
              <a:rPr lang="en-GB" altLang="en-US" dirty="0"/>
              <a:t>) in zip(A,B):</a:t>
            </a:r>
            <a:br>
              <a:rPr lang="en-GB" altLang="en-US" dirty="0"/>
            </a:br>
            <a:r>
              <a:rPr lang="en-GB" altLang="en-US" dirty="0"/>
              <a:t>  print a, “*”, b, “=”, a*b</a:t>
            </a:r>
            <a:br>
              <a:rPr lang="en-GB" altLang="en-US" dirty="0"/>
            </a:br>
            <a:r>
              <a:rPr lang="en-GB" altLang="en-US" dirty="0"/>
              <a:t/>
            </a:r>
            <a:br>
              <a:rPr lang="en-GB" altLang="en-US" dirty="0"/>
            </a:br>
            <a:r>
              <a:rPr lang="en-GB" altLang="en-US" dirty="0"/>
              <a:t>output:</a:t>
            </a:r>
            <a:br>
              <a:rPr lang="en-GB" altLang="en-US" dirty="0"/>
            </a:br>
            <a:r>
              <a:rPr lang="en-GB" altLang="en-US" dirty="0"/>
              <a:t>1 * 4 = 4</a:t>
            </a:r>
            <a:br>
              <a:rPr lang="en-GB" altLang="en-US" dirty="0"/>
            </a:br>
            <a:r>
              <a:rPr lang="en-GB" altLang="en-US" dirty="0"/>
              <a:t>2 * 5 = 10</a:t>
            </a:r>
            <a:br>
              <a:rPr lang="en-GB" altLang="en-US" dirty="0"/>
            </a:br>
            <a:r>
              <a:rPr lang="en-GB" altLang="en-US" dirty="0"/>
              <a:t>3 * 6  = 18</a:t>
            </a:r>
          </a:p>
        </p:txBody>
      </p:sp>
      <p:pic>
        <p:nvPicPr>
          <p:cNvPr id="4"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0795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20812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Variable-length, heterogeneous, and arbitrarily </a:t>
            </a:r>
            <a:r>
              <a:rPr lang="en-US" dirty="0" err="1" smtClean="0"/>
              <a:t>nestable</a:t>
            </a:r>
            <a:endParaRPr lang="en-US" dirty="0" smtClean="0"/>
          </a:p>
          <a:p>
            <a:r>
              <a:rPr lang="en-US" dirty="0" smtClean="0"/>
              <a:t>Of the category “mutable sequence” </a:t>
            </a:r>
          </a:p>
          <a:p>
            <a:r>
              <a:rPr lang="en-US" dirty="0" smtClean="0"/>
              <a:t>Arrays of object references</a:t>
            </a:r>
          </a:p>
          <a:p>
            <a:endParaRPr lang="en-US" dirty="0"/>
          </a:p>
        </p:txBody>
      </p:sp>
    </p:spTree>
    <p:extLst>
      <p:ext uri="{BB962C8B-B14F-4D97-AF65-F5344CB8AC3E}">
        <p14:creationId xmlns:p14="http://schemas.microsoft.com/office/powerpoint/2010/main" val="2084679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8213912" cy="4068929"/>
          </a:xfrm>
          <a:prstGeom prst="rect">
            <a:avLst/>
          </a:prstGeom>
        </p:spPr>
      </p:pic>
    </p:spTree>
    <p:extLst>
      <p:ext uri="{BB962C8B-B14F-4D97-AF65-F5344CB8AC3E}">
        <p14:creationId xmlns:p14="http://schemas.microsoft.com/office/powerpoint/2010/main" val="3353475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37916" y="1486853"/>
            <a:ext cx="7413308" cy="4861695"/>
          </a:xfrm>
          <a:prstGeom prst="rect">
            <a:avLst/>
          </a:prstGeom>
        </p:spPr>
      </p:pic>
    </p:spTree>
    <p:extLst>
      <p:ext uri="{BB962C8B-B14F-4D97-AF65-F5344CB8AC3E}">
        <p14:creationId xmlns:p14="http://schemas.microsoft.com/office/powerpoint/2010/main" val="1199898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Lists in Action</a:t>
            </a:r>
            <a:endParaRPr lang="en-US" b="1" dirty="0"/>
          </a:p>
        </p:txBody>
      </p:sp>
      <p:sp>
        <p:nvSpPr>
          <p:cNvPr id="3" name="Content Placeholder 2"/>
          <p:cNvSpPr>
            <a:spLocks noGrp="1"/>
          </p:cNvSpPr>
          <p:nvPr>
            <p:ph idx="1"/>
          </p:nvPr>
        </p:nvSpPr>
        <p:spPr/>
        <p:txBody>
          <a:bodyPr/>
          <a:lstStyle/>
          <a:p>
            <a:r>
              <a:rPr lang="en-US" dirty="0" smtClean="0"/>
              <a:t>Basic List Operations</a:t>
            </a:r>
          </a:p>
          <a:p>
            <a:r>
              <a:rPr lang="en-US" dirty="0" smtClean="0"/>
              <a:t>List Iteration and Comprehensions </a:t>
            </a:r>
          </a:p>
          <a:p>
            <a:r>
              <a:rPr lang="en-US" dirty="0" smtClean="0"/>
              <a:t>Indexing, Slicing, and Matrixes</a:t>
            </a:r>
          </a:p>
          <a:p>
            <a:r>
              <a:rPr lang="en-US" dirty="0" smtClean="0"/>
              <a:t>Changing Lists in Place </a:t>
            </a:r>
          </a:p>
          <a:p>
            <a:endParaRPr lang="en-US" dirty="0"/>
          </a:p>
        </p:txBody>
      </p:sp>
    </p:spTree>
    <p:extLst>
      <p:ext uri="{BB962C8B-B14F-4D97-AF65-F5344CB8AC3E}">
        <p14:creationId xmlns:p14="http://schemas.microsoft.com/office/powerpoint/2010/main" val="3096658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r>
              <a:rPr lang="en-US" dirty="0" smtClean="0"/>
              <a:t>Accessed by key, not offset position</a:t>
            </a:r>
          </a:p>
          <a:p>
            <a:r>
              <a:rPr lang="en-US" dirty="0" smtClean="0"/>
              <a:t>Unordered collections of arbitrary objects</a:t>
            </a:r>
          </a:p>
          <a:p>
            <a:r>
              <a:rPr lang="en-US" dirty="0" smtClean="0"/>
              <a:t>Variable-length, heterogeneous, and arbitrarily </a:t>
            </a:r>
            <a:r>
              <a:rPr lang="en-US" dirty="0" err="1" smtClean="0"/>
              <a:t>nestable</a:t>
            </a:r>
            <a:endParaRPr lang="en-US" dirty="0" smtClean="0"/>
          </a:p>
          <a:p>
            <a:r>
              <a:rPr lang="en-US" dirty="0" smtClean="0"/>
              <a:t>Of the category “mutable mapping”</a:t>
            </a:r>
          </a:p>
          <a:p>
            <a:r>
              <a:rPr lang="en-US" dirty="0" smtClean="0"/>
              <a:t>Tables of object references (hash tables)</a:t>
            </a:r>
          </a:p>
          <a:p>
            <a:endParaRPr lang="en-US" dirty="0"/>
          </a:p>
        </p:txBody>
      </p:sp>
    </p:spTree>
    <p:extLst>
      <p:ext uri="{BB962C8B-B14F-4D97-AF65-F5344CB8AC3E}">
        <p14:creationId xmlns:p14="http://schemas.microsoft.com/office/powerpoint/2010/main" val="1556273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93370"/>
            <a:ext cx="7568293" cy="5185701"/>
          </a:xfrm>
          <a:prstGeom prst="rect">
            <a:avLst/>
          </a:prstGeom>
        </p:spPr>
      </p:pic>
    </p:spTree>
    <p:extLst>
      <p:ext uri="{BB962C8B-B14F-4D97-AF65-F5344CB8AC3E}">
        <p14:creationId xmlns:p14="http://schemas.microsoft.com/office/powerpoint/2010/main" val="3953033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Dictionaries</a:t>
            </a:r>
            <a:endParaRPr lang="en-US" b="1"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838200" y="1442630"/>
            <a:ext cx="8877300" cy="4895850"/>
          </a:xfrm>
          <a:prstGeom prst="rect">
            <a:avLst/>
          </a:prstGeom>
        </p:spPr>
      </p:pic>
    </p:spTree>
    <p:extLst>
      <p:ext uri="{BB962C8B-B14F-4D97-AF65-F5344CB8AC3E}">
        <p14:creationId xmlns:p14="http://schemas.microsoft.com/office/powerpoint/2010/main" val="174410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05201" y="1135183"/>
            <a:ext cx="5499463" cy="5507976"/>
          </a:xfrm>
          <a:prstGeom prst="rect">
            <a:avLst/>
          </a:prstGeom>
        </p:spPr>
      </p:pic>
      <p:sp>
        <p:nvSpPr>
          <p:cNvPr id="3074" name="Title 1"/>
          <p:cNvSpPr>
            <a:spLocks noGrp="1"/>
          </p:cNvSpPr>
          <p:nvPr>
            <p:ph type="title"/>
          </p:nvPr>
        </p:nvSpPr>
        <p:spPr/>
        <p:txBody>
          <a:bodyPr/>
          <a:lstStyle/>
          <a:p>
            <a:pPr eaLnBrk="1" hangingPunct="1"/>
            <a:r>
              <a:rPr lang="en-US" altLang="en-US" smtClean="0"/>
              <a:t>python</a:t>
            </a:r>
          </a:p>
        </p:txBody>
      </p:sp>
      <p:pic>
        <p:nvPicPr>
          <p:cNvPr id="3076" name="Picture 4" descr="C:\Documents and Settings\farrin\Desktop\python_5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0758173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r>
              <a:rPr lang="en-US" dirty="0" smtClean="0"/>
              <a:t>Ordered collections of arbitrary objects</a:t>
            </a:r>
          </a:p>
          <a:p>
            <a:r>
              <a:rPr lang="en-US" dirty="0" smtClean="0"/>
              <a:t>Accessed by offset</a:t>
            </a:r>
          </a:p>
          <a:p>
            <a:r>
              <a:rPr lang="en-US" dirty="0" smtClean="0"/>
              <a:t>Of the category “immutable sequence” </a:t>
            </a:r>
          </a:p>
          <a:p>
            <a:r>
              <a:rPr lang="en-US" dirty="0" smtClean="0"/>
              <a:t>Fixed-length, heterogeneous, and arbitrarily </a:t>
            </a:r>
            <a:r>
              <a:rPr lang="en-US" dirty="0" err="1" smtClean="0"/>
              <a:t>nestable</a:t>
            </a:r>
            <a:endParaRPr lang="en-US" dirty="0" smtClean="0"/>
          </a:p>
          <a:p>
            <a:r>
              <a:rPr lang="en-US" dirty="0" smtClean="0"/>
              <a:t>Arrays of object references</a:t>
            </a:r>
          </a:p>
          <a:p>
            <a:endParaRPr lang="en-US" dirty="0"/>
          </a:p>
        </p:txBody>
      </p:sp>
    </p:spTree>
    <p:extLst>
      <p:ext uri="{BB962C8B-B14F-4D97-AF65-F5344CB8AC3E}">
        <p14:creationId xmlns:p14="http://schemas.microsoft.com/office/powerpoint/2010/main" val="4192834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Tuples</a:t>
            </a:r>
            <a:endParaRPr lang="en-US" b="1"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38200" y="1308168"/>
            <a:ext cx="5390061" cy="5192059"/>
          </a:xfrm>
          <a:prstGeom prst="rect">
            <a:avLst/>
          </a:prstGeom>
        </p:spPr>
      </p:pic>
    </p:spTree>
    <p:extLst>
      <p:ext uri="{BB962C8B-B14F-4D97-AF65-F5344CB8AC3E}">
        <p14:creationId xmlns:p14="http://schemas.microsoft.com/office/powerpoint/2010/main" val="2423772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Sets</a:t>
            </a:r>
            <a:endParaRPr lang="en-US" b="1" dirty="0"/>
          </a:p>
        </p:txBody>
      </p:sp>
      <p:sp>
        <p:nvSpPr>
          <p:cNvPr id="3" name="Content Placeholder 2"/>
          <p:cNvSpPr>
            <a:spLocks noGrp="1"/>
          </p:cNvSpPr>
          <p:nvPr>
            <p:ph idx="1"/>
          </p:nvPr>
        </p:nvSpPr>
        <p:spPr/>
        <p:txBody>
          <a:bodyPr/>
          <a:lstStyle/>
          <a:p>
            <a:r>
              <a:rPr lang="en-US" dirty="0" smtClean="0"/>
              <a:t>Unordered collections of arbitrary objects</a:t>
            </a:r>
          </a:p>
          <a:p>
            <a:r>
              <a:rPr lang="en-US" dirty="0" smtClean="0"/>
              <a:t>Can not be a</a:t>
            </a:r>
            <a:r>
              <a:rPr lang="en-US" dirty="0" smtClean="0"/>
              <a:t>ccessed by offset</a:t>
            </a:r>
          </a:p>
          <a:p>
            <a:r>
              <a:rPr lang="en-US" dirty="0" smtClean="0"/>
              <a:t>Variable-length, heterogeneous, and arbitrarily </a:t>
            </a:r>
            <a:r>
              <a:rPr lang="en-US" dirty="0" err="1" smtClean="0"/>
              <a:t>nestable</a:t>
            </a:r>
            <a:endParaRPr lang="en-US" dirty="0" smtClean="0"/>
          </a:p>
          <a:p>
            <a:r>
              <a:rPr lang="en-US" dirty="0" smtClean="0"/>
              <a:t>Of the category “immutable sequence” </a:t>
            </a:r>
          </a:p>
          <a:p>
            <a:r>
              <a:rPr lang="en-US" dirty="0" smtClean="0"/>
              <a:t>Arrays of object references</a:t>
            </a:r>
          </a:p>
          <a:p>
            <a:endParaRPr lang="en-US" dirty="0" smtClean="0"/>
          </a:p>
          <a:p>
            <a:endParaRPr lang="en-US" dirty="0" smtClean="0"/>
          </a:p>
          <a:p>
            <a:endParaRPr lang="en-US" dirty="0"/>
          </a:p>
        </p:txBody>
      </p:sp>
    </p:spTree>
    <p:extLst>
      <p:ext uri="{BB962C8B-B14F-4D97-AF65-F5344CB8AC3E}">
        <p14:creationId xmlns:p14="http://schemas.microsoft.com/office/powerpoint/2010/main" val="1716235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Mutable or Immutable?</a:t>
            </a:r>
            <a:endParaRPr lang="en-US" b="1"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1" y="1549872"/>
            <a:ext cx="5344886" cy="4793777"/>
          </a:xfrm>
          <a:prstGeom prst="rect">
            <a:avLst/>
          </a:prstGeom>
        </p:spPr>
      </p:pic>
    </p:spTree>
    <p:extLst>
      <p:ext uri="{BB962C8B-B14F-4D97-AF65-F5344CB8AC3E}">
        <p14:creationId xmlns:p14="http://schemas.microsoft.com/office/powerpoint/2010/main" val="33564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6</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1532710" y="847814"/>
            <a:ext cx="9023145" cy="5594350"/>
          </a:xfrm>
          <a:prstGeom prst="rect">
            <a:avLst/>
          </a:prstGeom>
        </p:spPr>
      </p:pic>
    </p:spTree>
    <p:extLst>
      <p:ext uri="{BB962C8B-B14F-4D97-AF65-F5344CB8AC3E}">
        <p14:creationId xmlns:p14="http://schemas.microsoft.com/office/powerpoint/2010/main" val="7371658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ython salary</a:t>
            </a:r>
            <a:endParaRPr lang="en-US" dirty="0"/>
          </a:p>
        </p:txBody>
      </p:sp>
      <p:sp>
        <p:nvSpPr>
          <p:cNvPr id="4" name="Slide Number Placeholder 3"/>
          <p:cNvSpPr>
            <a:spLocks noGrp="1"/>
          </p:cNvSpPr>
          <p:nvPr>
            <p:ph type="sldNum" sz="quarter" idx="12"/>
          </p:nvPr>
        </p:nvSpPr>
        <p:spPr/>
        <p:txBody>
          <a:bodyPr/>
          <a:lstStyle/>
          <a:p>
            <a:fld id="{576AA221-1D13-43BF-89EB-53234F685B74}" type="slidenum">
              <a:rPr lang="en-US" altLang="en-US" smtClean="0"/>
              <a:pPr/>
              <a:t>7</a:t>
            </a:fld>
            <a:endParaRPr lang="en-US" altLang="en-US"/>
          </a:p>
        </p:txBody>
      </p:sp>
      <p:pic>
        <p:nvPicPr>
          <p:cNvPr id="2050" name="Picture 2" descr="Image result for python jobs in in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352" y="1228317"/>
            <a:ext cx="3719648" cy="2892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python jobs in in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340430"/>
            <a:ext cx="3886200" cy="26144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Documents and Settings\farrin\Desktop\python_5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0" descr="Python Career Opportunities - Comparing Python to Other Technologi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120744"/>
            <a:ext cx="7315200" cy="259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975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6AA221-1D13-43BF-89EB-53234F685B74}" type="slidenum">
              <a:rPr lang="en-US" altLang="en-US" smtClean="0"/>
              <a:pPr/>
              <a:t>8</a:t>
            </a:fld>
            <a:endParaRPr lang="en-US" altLang="en-US"/>
          </a:p>
        </p:txBody>
      </p:sp>
      <p:pic>
        <p:nvPicPr>
          <p:cNvPr id="9"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2553516" y="244475"/>
            <a:ext cx="7581900" cy="6477000"/>
          </a:xfrm>
          <a:prstGeom prst="rect">
            <a:avLst/>
          </a:prstGeom>
        </p:spPr>
      </p:pic>
    </p:spTree>
    <p:extLst>
      <p:ext uri="{BB962C8B-B14F-4D97-AF65-F5344CB8AC3E}">
        <p14:creationId xmlns:p14="http://schemas.microsoft.com/office/powerpoint/2010/main" val="11434384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python</a:t>
            </a:r>
          </a:p>
        </p:txBody>
      </p:sp>
      <p:sp>
        <p:nvSpPr>
          <p:cNvPr id="3075" name="Content Placeholder 2"/>
          <p:cNvSpPr>
            <a:spLocks noGrp="1"/>
          </p:cNvSpPr>
          <p:nvPr>
            <p:ph idx="1"/>
          </p:nvPr>
        </p:nvSpPr>
        <p:spPr/>
        <p:txBody>
          <a:bodyPr/>
          <a:lstStyle/>
          <a:p>
            <a:pPr eaLnBrk="1" hangingPunct="1"/>
            <a:r>
              <a:rPr lang="en-US" altLang="en-US" sz="2400"/>
              <a:t>Simple</a:t>
            </a:r>
          </a:p>
          <a:p>
            <a:pPr lvl="1" eaLnBrk="1" hangingPunct="1"/>
            <a:r>
              <a:rPr lang="en-US" altLang="en-US" sz="2000"/>
              <a:t>Python is a simple and minimalistic language in nature</a:t>
            </a:r>
          </a:p>
          <a:p>
            <a:pPr lvl="1" eaLnBrk="1" hangingPunct="1"/>
            <a:r>
              <a:rPr lang="en-US" altLang="en-US" sz="2000"/>
              <a:t>Reading a </a:t>
            </a:r>
            <a:r>
              <a:rPr lang="en-US" altLang="en-US" sz="2000" b="1"/>
              <a:t>good</a:t>
            </a:r>
            <a:r>
              <a:rPr lang="en-US" altLang="en-US" sz="2000"/>
              <a:t> python program should be like reading English</a:t>
            </a:r>
          </a:p>
          <a:p>
            <a:pPr lvl="1" eaLnBrk="1" hangingPunct="1"/>
            <a:r>
              <a:rPr lang="en-US" altLang="en-US" sz="2000"/>
              <a:t>Its Pseudo-code nature allows one to concentrate on the problem rather than the language</a:t>
            </a:r>
          </a:p>
          <a:p>
            <a:pPr eaLnBrk="1" hangingPunct="1"/>
            <a:r>
              <a:rPr lang="en-US" altLang="en-US" sz="2400"/>
              <a:t>Easy to Learn</a:t>
            </a:r>
          </a:p>
          <a:p>
            <a:pPr eaLnBrk="1" hangingPunct="1"/>
            <a:r>
              <a:rPr lang="en-US" altLang="en-US" sz="2400"/>
              <a:t>Free &amp; Open source</a:t>
            </a:r>
          </a:p>
          <a:p>
            <a:pPr lvl="1" eaLnBrk="1" hangingPunct="1"/>
            <a:r>
              <a:rPr lang="en-US" altLang="en-US" sz="2000"/>
              <a:t>Freely distributed and Open source</a:t>
            </a:r>
          </a:p>
          <a:p>
            <a:pPr lvl="1" eaLnBrk="1" hangingPunct="1"/>
            <a:r>
              <a:rPr lang="en-US" altLang="en-US" sz="2000"/>
              <a:t>Maintained by the Python community</a:t>
            </a:r>
          </a:p>
          <a:p>
            <a:pPr eaLnBrk="1" hangingPunct="1"/>
            <a:r>
              <a:rPr lang="en-US" altLang="en-US" sz="2400"/>
              <a:t>High Level Language –memory management</a:t>
            </a:r>
          </a:p>
          <a:p>
            <a:pPr eaLnBrk="1" hangingPunct="1"/>
            <a:r>
              <a:rPr lang="en-US" altLang="en-US" sz="2400"/>
              <a:t>Portable</a:t>
            </a:r>
            <a:r>
              <a:rPr lang="en-US" altLang="en-US" sz="2000"/>
              <a:t> – *runs on anything c code will</a:t>
            </a:r>
            <a:endParaRPr lang="en-US" altLang="en-US" sz="2400"/>
          </a:p>
        </p:txBody>
      </p:sp>
      <p:pic>
        <p:nvPicPr>
          <p:cNvPr id="3076" name="Picture 4" descr="C:\Documents and Settings\farrin\Desktop\python_5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
            <a:ext cx="5143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08CF75-0DDC-49E8-9774-9227A5232826}"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4259298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15926</TotalTime>
  <Words>1630</Words>
  <Application>Microsoft Office PowerPoint</Application>
  <PresentationFormat>Widescreen</PresentationFormat>
  <Paragraphs>303</Paragraphs>
  <Slides>53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Office Theme</vt:lpstr>
      <vt:lpstr>PowerPoint Presentation</vt:lpstr>
      <vt:lpstr>PowerPoint Presentation</vt:lpstr>
      <vt:lpstr>python</vt:lpstr>
      <vt:lpstr>python</vt:lpstr>
      <vt:lpstr>python</vt:lpstr>
      <vt:lpstr>PowerPoint Presentation</vt:lpstr>
      <vt:lpstr>python salary</vt:lpstr>
      <vt:lpstr>PowerPoint Presentation</vt:lpstr>
      <vt:lpstr>python</vt:lpstr>
      <vt:lpstr>python</vt:lpstr>
      <vt:lpstr>PowerPoint Presentation</vt:lpstr>
      <vt:lpstr>Variable types</vt:lpstr>
      <vt:lpstr>Variable names</vt:lpstr>
      <vt:lpstr>More on variable names</vt:lpstr>
      <vt:lpstr>Operators</vt:lpstr>
      <vt:lpstr>Operators</vt:lpstr>
      <vt:lpstr>String Methods: find, split</vt:lpstr>
      <vt:lpstr>String operators: in, not in</vt:lpstr>
      <vt:lpstr>String Method</vt:lpstr>
      <vt:lpstr>More String methods</vt:lpstr>
      <vt:lpstr>Unexpected things about strings</vt:lpstr>
      <vt:lpstr>String Slicing and Indexing</vt:lpstr>
      <vt:lpstr>“\” is for special characters</vt:lpstr>
      <vt:lpstr>String backslash characters</vt:lpstr>
      <vt:lpstr>Type conversion</vt:lpstr>
      <vt:lpstr>Formatting Expression Syntax</vt:lpstr>
      <vt:lpstr>Formatting Method Syntax </vt:lpstr>
      <vt:lpstr>Formatting Method Syntax </vt:lpstr>
      <vt:lpstr>Operators acting on strings</vt:lpstr>
      <vt:lpstr>Input from keyboard</vt:lpstr>
      <vt:lpstr>Conditionals</vt:lpstr>
      <vt:lpstr>Booleans: True and False</vt:lpstr>
      <vt:lpstr>Boolean expressions</vt:lpstr>
      <vt:lpstr>Comparison operators</vt:lpstr>
      <vt:lpstr>More on comparisons</vt:lpstr>
      <vt:lpstr>Logical operators</vt:lpstr>
      <vt:lpstr>If statements</vt:lpstr>
      <vt:lpstr>elif statement</vt:lpstr>
      <vt:lpstr>Loops/Iterations</vt:lpstr>
      <vt:lpstr>Flow control within loops</vt:lpstr>
      <vt:lpstr>Using the “loop else”</vt:lpstr>
      <vt:lpstr>Parallel traversals</vt:lpstr>
      <vt:lpstr>Lists</vt:lpstr>
      <vt:lpstr>Lists</vt:lpstr>
      <vt:lpstr>Lists</vt:lpstr>
      <vt:lpstr>Lists in Action</vt:lpstr>
      <vt:lpstr>Dictionaries</vt:lpstr>
      <vt:lpstr>Dictionaries</vt:lpstr>
      <vt:lpstr>Dictionaries</vt:lpstr>
      <vt:lpstr>Tuples</vt:lpstr>
      <vt:lpstr>Tuples</vt:lpstr>
      <vt:lpstr>Sets</vt:lpstr>
      <vt:lpstr>Mutable or Immutable?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dc:creator>
  <cp:lastModifiedBy>ankit</cp:lastModifiedBy>
  <cp:revision>27</cp:revision>
  <dcterms:created xsi:type="dcterms:W3CDTF">2018-08-22T09:57:27Z</dcterms:created>
  <dcterms:modified xsi:type="dcterms:W3CDTF">2018-09-02T11:24:23Z</dcterms:modified>
</cp:coreProperties>
</file>