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1" r:id="rId5"/>
    <p:sldId id="267" r:id="rId6"/>
    <p:sldId id="260" r:id="rId7"/>
    <p:sldId id="268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269D1-536F-4EB7-B0A6-B2D336B76B0F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382A-02FA-4AD2-831C-A90FB9F01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The Drone-</a:t>
            </a:r>
            <a:r>
              <a:rPr lang="en-US" b="1" i="1" dirty="0" err="1" smtClean="0"/>
              <a:t>Acharyas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305800" cy="914400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Government Engineering College ,Ajmer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SIH_logo.jpg"/>
          <p:cNvPicPr>
            <a:picLocks noChangeAspect="1"/>
          </p:cNvPicPr>
          <p:nvPr/>
        </p:nvPicPr>
        <p:blipFill>
          <a:blip r:embed="rId2" cstate="print"/>
          <a:srcRect l="3947" t="25000" r="5263" b="12500"/>
          <a:stretch>
            <a:fillRect/>
          </a:stretch>
        </p:blipFill>
        <p:spPr>
          <a:xfrm>
            <a:off x="1905000" y="1828800"/>
            <a:ext cx="52578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3810000"/>
            <a:ext cx="30786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Team Members:</a:t>
            </a:r>
          </a:p>
          <a:p>
            <a:pPr marL="457200" indent="-457200">
              <a:buAutoNum type="arabicPeriod"/>
            </a:pPr>
            <a:r>
              <a:rPr lang="en-IN" sz="2400" dirty="0" err="1" smtClean="0"/>
              <a:t>Vinay</a:t>
            </a:r>
            <a:r>
              <a:rPr lang="en-IN" sz="2400" dirty="0" smtClean="0"/>
              <a:t> </a:t>
            </a:r>
            <a:r>
              <a:rPr lang="en-IN" sz="2400" dirty="0" err="1" smtClean="0"/>
              <a:t>Prakash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err="1" smtClean="0"/>
              <a:t>Simran</a:t>
            </a:r>
            <a:r>
              <a:rPr lang="en-IN" sz="2400" dirty="0" smtClean="0"/>
              <a:t> Singh </a:t>
            </a:r>
            <a:r>
              <a:rPr lang="en-IN" sz="2400" dirty="0" err="1" smtClean="0"/>
              <a:t>Bagga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err="1" smtClean="0"/>
              <a:t>Simran</a:t>
            </a:r>
            <a:r>
              <a:rPr lang="en-IN" sz="2400" dirty="0" smtClean="0"/>
              <a:t> Jain</a:t>
            </a:r>
          </a:p>
          <a:p>
            <a:pPr marL="457200" indent="-457200">
              <a:buAutoNum type="arabicPeriod"/>
            </a:pPr>
            <a:r>
              <a:rPr lang="en-IN" sz="2400" dirty="0" err="1" smtClean="0"/>
              <a:t>Umang</a:t>
            </a:r>
            <a:r>
              <a:rPr lang="en-IN" sz="2400" dirty="0" smtClean="0"/>
              <a:t> </a:t>
            </a:r>
            <a:r>
              <a:rPr lang="en-IN" sz="2400" dirty="0" err="1" smtClean="0"/>
              <a:t>Agarwal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err="1" smtClean="0"/>
              <a:t>Nitin</a:t>
            </a:r>
            <a:r>
              <a:rPr lang="en-IN" sz="2400" dirty="0" smtClean="0"/>
              <a:t> </a:t>
            </a:r>
            <a:r>
              <a:rPr lang="en-IN" sz="2400" dirty="0" err="1" smtClean="0"/>
              <a:t>Todi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err="1" smtClean="0"/>
              <a:t>Bhavesh</a:t>
            </a:r>
            <a:r>
              <a:rPr lang="en-IN" sz="2400" dirty="0" smtClean="0"/>
              <a:t> Sharma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228600"/>
            <a:ext cx="6629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Image Based Object Recognition</a:t>
            </a:r>
          </a:p>
          <a:p>
            <a:endParaRPr lang="en-US" sz="3200" b="1" i="1" dirty="0" smtClean="0"/>
          </a:p>
          <a:p>
            <a:endParaRPr lang="en-IN" sz="32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077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Airborne platforms e.g. Aircrafts, Helicopters, UAVs etc are used for surveillance and reconnaissance activities. It is required that the onboard</a:t>
            </a:r>
          </a:p>
          <a:p>
            <a:r>
              <a:rPr lang="en-IN" sz="2000" dirty="0" smtClean="0"/>
              <a:t>imaging system should capture the moving objects on ground and perform data processing in real time to recognize the objects. Images shall</a:t>
            </a:r>
          </a:p>
          <a:p>
            <a:r>
              <a:rPr lang="en-IN" sz="2000" dirty="0" smtClean="0"/>
              <a:t>be captured from the onboard camera installed on an airborne platform (Aircrafts, Helicopters, UAV etc). The identified ground moving object</a:t>
            </a:r>
          </a:p>
          <a:p>
            <a:r>
              <a:rPr lang="en-IN" sz="2000" dirty="0" smtClean="0"/>
              <a:t>needs to be matched with </a:t>
            </a:r>
            <a:r>
              <a:rPr lang="en-IN" sz="2000" dirty="0" smtClean="0"/>
              <a:t>pre-stored object </a:t>
            </a:r>
            <a:r>
              <a:rPr lang="en-IN" sz="2000" dirty="0" smtClean="0"/>
              <a:t>signature. Accordingly, the object type needs to be recognized in terms of name of the</a:t>
            </a:r>
          </a:p>
          <a:p>
            <a:r>
              <a:rPr lang="en-IN" sz="2000" dirty="0" smtClean="0"/>
              <a:t>objects(e.g. Car, Bus etc), object type (e.g. Car type: Swift Desire etc).</a:t>
            </a:r>
          </a:p>
          <a:p>
            <a:endParaRPr lang="en-IN" sz="2000" dirty="0" smtClean="0"/>
          </a:p>
          <a:p>
            <a:r>
              <a:rPr lang="en-IN" sz="2000" b="1" dirty="0" smtClean="0"/>
              <a:t>Input:</a:t>
            </a:r>
            <a:r>
              <a:rPr lang="en-IN" sz="2000" dirty="0" smtClean="0"/>
              <a:t> Image captured from the airborne platform, Predefined set of sample object images.</a:t>
            </a:r>
          </a:p>
          <a:p>
            <a:endParaRPr lang="en-IN" sz="2000" dirty="0" smtClean="0"/>
          </a:p>
          <a:p>
            <a:r>
              <a:rPr lang="en-IN" sz="2000" b="1" dirty="0" smtClean="0"/>
              <a:t>Output:</a:t>
            </a:r>
            <a:r>
              <a:rPr lang="en-IN" sz="2000" dirty="0" smtClean="0"/>
              <a:t> Recognized object with the relevant information display like object name, object type etc.</a:t>
            </a:r>
          </a:p>
          <a:p>
            <a:endParaRPr lang="en-IN" sz="2000" dirty="0" smtClean="0"/>
          </a:p>
          <a:p>
            <a:r>
              <a:rPr lang="en-IN" sz="2000" b="1" dirty="0" smtClean="0"/>
              <a:t>Environment:</a:t>
            </a:r>
            <a:r>
              <a:rPr lang="en-IN" sz="2000" dirty="0" smtClean="0"/>
              <a:t> C/C++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7620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 smtClean="0"/>
              <a:t>Practical Complexities</a:t>
            </a:r>
            <a:endParaRPr lang="en-IN" sz="36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39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Visually appealing user interface</a:t>
            </a:r>
          </a:p>
          <a:p>
            <a:endParaRPr lang="en-IN" sz="2800" b="1" dirty="0" smtClean="0"/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</a:t>
            </a:r>
            <a:r>
              <a:rPr lang="en-IN" sz="2800" b="1" dirty="0" smtClean="0"/>
              <a:t>Downloading from Azure cloud with UI.</a:t>
            </a:r>
          </a:p>
          <a:p>
            <a:endParaRPr lang="en-IN" sz="2800" b="1" dirty="0" smtClean="0"/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</a:t>
            </a:r>
            <a:r>
              <a:rPr lang="en-IN" sz="2800" b="1" dirty="0" smtClean="0"/>
              <a:t>Detection of cars and pedestrians from images        other than highways is subjective (limited training set constraint)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739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 smtClean="0"/>
              <a:t>Practical Complexities  Solved</a:t>
            </a:r>
            <a:endParaRPr lang="en-IN" sz="4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4384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 A sample </a:t>
            </a:r>
            <a:r>
              <a:rPr lang="en-IN" sz="2400" b="1" dirty="0" smtClean="0"/>
              <a:t>User Interface</a:t>
            </a:r>
            <a:r>
              <a:rPr lang="en-IN" sz="2400" b="1" dirty="0" smtClean="0"/>
              <a:t>  has been developed.</a:t>
            </a:r>
          </a:p>
          <a:p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 </a:t>
            </a:r>
            <a:r>
              <a:rPr lang="en-IN" sz="2400" b="1" dirty="0" smtClean="0"/>
              <a:t>Multiple object detection simultaneously.</a:t>
            </a:r>
          </a:p>
          <a:p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 Training set developed for detection of cars in images.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 </a:t>
            </a:r>
            <a:r>
              <a:rPr lang="en-IN" sz="2400" b="1" dirty="0" smtClean="0"/>
              <a:t>Successful face and car detection in video.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endParaRPr lang="en-I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8382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 smtClean="0"/>
              <a:t>Project Particulars</a:t>
            </a:r>
            <a:endParaRPr lang="en-IN" sz="4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57400"/>
            <a:ext cx="780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    Training Set for highways environment and frontal faces: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667000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b="1" dirty="0" smtClean="0"/>
              <a:t>Accuracy</a:t>
            </a:r>
            <a:r>
              <a:rPr lang="en-IN" sz="2400" dirty="0" smtClean="0"/>
              <a:t>: Over 80% (on images of the training set type)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 </a:t>
            </a:r>
            <a:r>
              <a:rPr lang="en-IN" sz="2400" b="1" dirty="0" smtClean="0"/>
              <a:t>Multiple Object Detection</a:t>
            </a:r>
            <a:r>
              <a:rPr lang="en-IN" sz="2400" dirty="0" smtClean="0"/>
              <a:t>: Successful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b="1" dirty="0" smtClean="0"/>
              <a:t>False Positive Detected</a:t>
            </a:r>
            <a:r>
              <a:rPr lang="en-IN" sz="2400" dirty="0" smtClean="0"/>
              <a:t>: Yes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b="1" dirty="0" smtClean="0"/>
              <a:t>Suppression Possible</a:t>
            </a:r>
            <a:r>
              <a:rPr lang="en-IN" sz="2400" dirty="0" smtClean="0"/>
              <a:t>: Yes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b="1" dirty="0" smtClean="0"/>
              <a:t>Dependencies</a:t>
            </a:r>
            <a:r>
              <a:rPr lang="en-IN" sz="2400" dirty="0" smtClean="0"/>
              <a:t>: Mainly Training  Set  development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9906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 smtClean="0"/>
              <a:t>Shortcomings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797538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Failure to detect cars near to the corner.</a:t>
            </a:r>
          </a:p>
          <a:p>
            <a:r>
              <a:rPr lang="en-IN" sz="2800" b="1" dirty="0" smtClean="0"/>
              <a:t>Solution: Increased size of training set.</a:t>
            </a:r>
          </a:p>
          <a:p>
            <a:endParaRPr lang="en-IN" sz="2800" b="1" dirty="0" smtClean="0"/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</a:t>
            </a:r>
            <a:r>
              <a:rPr lang="en-IN" sz="2800" b="1" dirty="0" smtClean="0"/>
              <a:t>Failure to detect faces smaller than 5*5.</a:t>
            </a:r>
          </a:p>
          <a:p>
            <a:r>
              <a:rPr lang="en-IN" sz="2800" b="1" dirty="0" smtClean="0"/>
              <a:t>Solution: Increased size of ‘side facing images’ </a:t>
            </a:r>
          </a:p>
          <a:p>
            <a:r>
              <a:rPr lang="en-IN" sz="2800" b="1" dirty="0" smtClean="0"/>
              <a:t>	 </a:t>
            </a:r>
            <a:r>
              <a:rPr lang="en-IN" sz="2800" b="1" dirty="0" smtClean="0"/>
              <a:t>      training set.</a:t>
            </a:r>
          </a:p>
          <a:p>
            <a:endParaRPr lang="en-IN" sz="2800" b="1" dirty="0" smtClean="0"/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</a:t>
            </a:r>
            <a:r>
              <a:rPr lang="en-IN" sz="2800" b="1" dirty="0" smtClean="0"/>
              <a:t>Unable to identify objects with no training set data</a:t>
            </a:r>
          </a:p>
          <a:p>
            <a:r>
              <a:rPr lang="en-IN" sz="2800" b="1" dirty="0" smtClean="0"/>
              <a:t>   (purely dependent on the constraint of non</a:t>
            </a:r>
          </a:p>
          <a:p>
            <a:r>
              <a:rPr lang="en-IN" sz="2800" b="1" dirty="0" smtClean="0"/>
              <a:t> </a:t>
            </a:r>
            <a:r>
              <a:rPr lang="en-IN" sz="2800" b="1" dirty="0" smtClean="0"/>
              <a:t>  availability of training set).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85800"/>
            <a:ext cx="7569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 smtClean="0"/>
              <a:t>Modules Ready For Demonstration</a:t>
            </a:r>
            <a:endParaRPr lang="en-IN" sz="4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048000"/>
            <a:ext cx="72021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Identify cars from highway View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Identify Cars from Video Highway View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Identification of people from video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Identify Simultaneously both Images and Cars </a:t>
            </a:r>
            <a:endParaRPr lang="en-IN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1219200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 smtClean="0"/>
              <a:t>What  Next</a:t>
            </a:r>
            <a:endParaRPr lang="en-IN" sz="4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860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Increased accuracy for detection from aerial images by customised generation of training set.</a:t>
            </a:r>
          </a:p>
          <a:p>
            <a:endParaRPr lang="en-IN" sz="2800" b="1" dirty="0" smtClean="0"/>
          </a:p>
          <a:p>
            <a:pPr>
              <a:buFont typeface="Arial" pitchFamily="34" charset="0"/>
              <a:buChar char="•"/>
            </a:pPr>
            <a:r>
              <a:rPr lang="en-IN" sz="2800" b="1" dirty="0" smtClean="0"/>
              <a:t> Modular Approach in which segregation of tasks will be done according to user needs</a:t>
            </a:r>
            <a:r>
              <a:rPr lang="en-IN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b="1" dirty="0" smtClean="0"/>
              <a:t>Development of training set databases for particular object instance recognition.</a:t>
            </a:r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590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 dirty="0" smtClean="0"/>
              <a:t>Thank You</a:t>
            </a:r>
            <a:endParaRPr lang="en-IN" sz="5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413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Drone-Acharyas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Drone Acharyas</dc:title>
  <dc:creator>admin</dc:creator>
  <cp:lastModifiedBy>Neeraj</cp:lastModifiedBy>
  <cp:revision>45</cp:revision>
  <dcterms:created xsi:type="dcterms:W3CDTF">2017-04-01T08:07:15Z</dcterms:created>
  <dcterms:modified xsi:type="dcterms:W3CDTF">2017-04-02T04:32:55Z</dcterms:modified>
</cp:coreProperties>
</file>