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3" r:id="rId4"/>
    <p:sldId id="265" r:id="rId5"/>
    <p:sldId id="266" r:id="rId6"/>
    <p:sldId id="267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>
      <p:cViewPr varScale="1">
        <p:scale>
          <a:sx n="70" d="100"/>
          <a:sy n="70" d="100"/>
        </p:scale>
        <p:origin x="89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10058400" cy="171103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Analyzing the Impact of 5G: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BF095D-CFE7-2817-18DC-CCC68A7A4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48" y="4038600"/>
            <a:ext cx="10058400" cy="685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Revenue, KPIs, and Plan Performance for </a:t>
            </a:r>
            <a:r>
              <a:rPr lang="en-US" sz="2000" dirty="0" err="1"/>
              <a:t>Wavecon</a:t>
            </a:r>
            <a:endParaRPr lang="en-US" sz="2000" dirty="0"/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Presented By Umang Badola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2"/>
    </mc:Choice>
    <mc:Fallback>
      <p:transition spd="slow" advTm="44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8679-9807-5715-5BB0-B7C4C6B5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EF3D-9C6B-1613-CC0E-19F413725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5DADC2-E99C-3F54-9BDE-E8EFAF835355}"/>
              </a:ext>
            </a:extLst>
          </p:cNvPr>
          <p:cNvSpPr txBox="1"/>
          <p:nvPr/>
        </p:nvSpPr>
        <p:spPr>
          <a:xfrm>
            <a:off x="3657600" y="12192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DiN"/>
              </a:rPr>
              <a:t>WAVECON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6E265D-7F25-8AD3-66A6-67223BD7575D}"/>
              </a:ext>
            </a:extLst>
          </p:cNvPr>
          <p:cNvCxnSpPr>
            <a:cxnSpLocks/>
          </p:cNvCxnSpPr>
          <p:nvPr/>
        </p:nvCxnSpPr>
        <p:spPr>
          <a:xfrm>
            <a:off x="5993642" y="2057400"/>
            <a:ext cx="2615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F2832F-53C1-E817-443E-2A274DC798CB}"/>
              </a:ext>
            </a:extLst>
          </p:cNvPr>
          <p:cNvSpPr txBox="1"/>
          <p:nvPr/>
        </p:nvSpPr>
        <p:spPr>
          <a:xfrm>
            <a:off x="4851779" y="2903084"/>
            <a:ext cx="24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0DDBF-954F-CD83-926B-28024424152E}"/>
              </a:ext>
            </a:extLst>
          </p:cNvPr>
          <p:cNvSpPr txBox="1"/>
          <p:nvPr/>
        </p:nvSpPr>
        <p:spPr>
          <a:xfrm>
            <a:off x="1447800" y="4191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5G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350BDA-8A75-B79F-2733-E267C5ACC5FA}"/>
              </a:ext>
            </a:extLst>
          </p:cNvPr>
          <p:cNvCxnSpPr>
            <a:cxnSpLocks/>
          </p:cNvCxnSpPr>
          <p:nvPr/>
        </p:nvCxnSpPr>
        <p:spPr>
          <a:xfrm>
            <a:off x="3429000" y="4407932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62B5AA-A7F0-38F8-DF0E-D29BC1621DDF}"/>
              </a:ext>
            </a:extLst>
          </p:cNvPr>
          <p:cNvSpPr txBox="1"/>
          <p:nvPr/>
        </p:nvSpPr>
        <p:spPr>
          <a:xfrm>
            <a:off x="5016689" y="4219981"/>
            <a:ext cx="215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6B06AA-2CFB-E3F3-4907-C340E6137B52}"/>
              </a:ext>
            </a:extLst>
          </p:cNvPr>
          <p:cNvCxnSpPr/>
          <p:nvPr/>
        </p:nvCxnSpPr>
        <p:spPr>
          <a:xfrm flipH="1">
            <a:off x="7886700" y="4331734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328B34-5757-4B62-5F98-08F358167357}"/>
              </a:ext>
            </a:extLst>
          </p:cNvPr>
          <p:cNvSpPr txBox="1"/>
          <p:nvPr/>
        </p:nvSpPr>
        <p:spPr>
          <a:xfrm>
            <a:off x="9448800" y="4038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5G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B5CD90-D9A1-038D-4583-2DCDB2837FD5}"/>
              </a:ext>
            </a:extLst>
          </p:cNvPr>
          <p:cNvCxnSpPr/>
          <p:nvPr/>
        </p:nvCxnSpPr>
        <p:spPr>
          <a:xfrm>
            <a:off x="6084627" y="3581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A0B78-8BF0-C5FE-B60C-9FD6406A0A7D}"/>
              </a:ext>
            </a:extLst>
          </p:cNvPr>
          <p:cNvSpPr txBox="1"/>
          <p:nvPr/>
        </p:nvSpPr>
        <p:spPr>
          <a:xfrm>
            <a:off x="3733800" y="1447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DiN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3A1D2-AE47-D89A-D8CC-F891FBF8A201}"/>
              </a:ext>
            </a:extLst>
          </p:cNvPr>
          <p:cNvSpPr txBox="1"/>
          <p:nvPr/>
        </p:nvSpPr>
        <p:spPr>
          <a:xfrm>
            <a:off x="2209800" y="2870579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analyze the impact of the </a:t>
            </a:r>
            <a:r>
              <a:rPr lang="en-US" sz="3200" dirty="0">
                <a:solidFill>
                  <a:schemeClr val="accent1"/>
                </a:solidFill>
              </a:rPr>
              <a:t>5G</a:t>
            </a:r>
            <a:r>
              <a:rPr lang="en-US" sz="3200" dirty="0"/>
              <a:t> launch on </a:t>
            </a:r>
            <a:r>
              <a:rPr lang="en-US" sz="3200" dirty="0">
                <a:solidFill>
                  <a:schemeClr val="accent1"/>
                </a:solidFill>
              </a:rPr>
              <a:t>revenue</a:t>
            </a:r>
            <a:r>
              <a:rPr lang="en-US" sz="3200" dirty="0"/>
              <a:t>, identify underperforming </a:t>
            </a:r>
            <a:r>
              <a:rPr lang="en-US" sz="3200" dirty="0">
                <a:solidFill>
                  <a:schemeClr val="accent1"/>
                </a:solidFill>
              </a:rPr>
              <a:t>KPIs</a:t>
            </a:r>
            <a:r>
              <a:rPr lang="en-US" sz="3200" dirty="0"/>
              <a:t>, assess </a:t>
            </a:r>
            <a:r>
              <a:rPr lang="en-US" sz="3200" dirty="0">
                <a:solidFill>
                  <a:schemeClr val="accent1"/>
                </a:solidFill>
              </a:rPr>
              <a:t>plan performance</a:t>
            </a:r>
            <a:r>
              <a:rPr lang="en-US" sz="3200" dirty="0"/>
              <a:t>, and make recommendations on plan </a:t>
            </a:r>
            <a:r>
              <a:rPr lang="en-US" sz="3200" dirty="0">
                <a:solidFill>
                  <a:schemeClr val="accent1"/>
                </a:solidFill>
              </a:rPr>
              <a:t>continuation</a:t>
            </a:r>
            <a:r>
              <a:rPr lang="en-US" sz="3200" dirty="0"/>
              <a:t> or </a:t>
            </a:r>
            <a:r>
              <a:rPr lang="en-US" sz="3200" dirty="0">
                <a:solidFill>
                  <a:schemeClr val="accent1"/>
                </a:solidFill>
              </a:rPr>
              <a:t>discontinuation.</a:t>
            </a:r>
          </a:p>
        </p:txBody>
      </p:sp>
    </p:spTree>
    <p:extLst>
      <p:ext uri="{BB962C8B-B14F-4D97-AF65-F5344CB8AC3E}">
        <p14:creationId xmlns:p14="http://schemas.microsoft.com/office/powerpoint/2010/main" val="32189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DiN"/>
              </a:rPr>
              <a:t>Agenda</a:t>
            </a:r>
            <a:endParaRPr b="1" dirty="0">
              <a:latin typeface="Di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  <a:t>What is the impact of the 5G launch on our revenue?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  <a:t>Which KPI is underperforming after the 5G launch?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  <a:t>After the 5G launch, which plans are performing well in terms of revenue? Which plans are not performing well?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  <a:t>Is there any plan affected largely by the 5G launch? Should we continue or discontinue that plan?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Manrope"/>
              </a:rPr>
              <a:t>Plans To Be Discontinued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0333"/>
            <a:ext cx="9144000" cy="1143000"/>
          </a:xfrm>
        </p:spPr>
        <p:txBody>
          <a:bodyPr/>
          <a:lstStyle/>
          <a:p>
            <a:pPr algn="ctr"/>
            <a:r>
              <a:rPr lang="en-US" b="1" dirty="0">
                <a:latin typeface="DiN"/>
              </a:rPr>
              <a:t>T</a:t>
            </a:r>
            <a:r>
              <a:rPr lang="en-US" b="1" i="0" dirty="0">
                <a:solidFill>
                  <a:schemeClr val="accent1"/>
                </a:solidFill>
                <a:effectLst/>
                <a:latin typeface="DiN"/>
              </a:rPr>
              <a:t>he impact of the 5G launch on our revenue?</a:t>
            </a:r>
            <a:br>
              <a:rPr lang="en-US" b="1" i="0" dirty="0">
                <a:solidFill>
                  <a:schemeClr val="accent1"/>
                </a:solidFill>
                <a:effectLst/>
                <a:latin typeface="DiN"/>
              </a:rPr>
            </a:br>
            <a:endParaRPr b="1" dirty="0">
              <a:latin typeface="D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B32F2-E952-C7BD-FE4F-23EC7689B1FD}"/>
              </a:ext>
            </a:extLst>
          </p:cNvPr>
          <p:cNvSpPr txBox="1"/>
          <p:nvPr/>
        </p:nvSpPr>
        <p:spPr>
          <a:xfrm>
            <a:off x="914400" y="1805586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BEFORE 5G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16B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D6718-9AEF-7D08-2AF0-6D7C3C9EEA3E}"/>
              </a:ext>
            </a:extLst>
          </p:cNvPr>
          <p:cNvSpPr txBox="1"/>
          <p:nvPr/>
        </p:nvSpPr>
        <p:spPr>
          <a:xfrm>
            <a:off x="7543800" y="1759312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AFTER 5G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15.9B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D919E8-4701-E51C-81D2-06F0609B5433}"/>
              </a:ext>
            </a:extLst>
          </p:cNvPr>
          <p:cNvCxnSpPr>
            <a:cxnSpLocks/>
          </p:cNvCxnSpPr>
          <p:nvPr/>
        </p:nvCxnSpPr>
        <p:spPr>
          <a:xfrm>
            <a:off x="4724400" y="2209800"/>
            <a:ext cx="2286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440081-4034-AB83-54A4-7D9D16B43B32}"/>
              </a:ext>
            </a:extLst>
          </p:cNvPr>
          <p:cNvSpPr txBox="1"/>
          <p:nvPr/>
        </p:nvSpPr>
        <p:spPr>
          <a:xfrm>
            <a:off x="3276600" y="280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There has been decline in revenue by </a:t>
            </a:r>
            <a:r>
              <a:rPr lang="en-US" dirty="0">
                <a:solidFill>
                  <a:srgbClr val="FF0000"/>
                </a:solidFill>
              </a:rPr>
              <a:t>-0.50%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4FBF-AA64-D2E7-0D08-248213ACD04D}"/>
              </a:ext>
            </a:extLst>
          </p:cNvPr>
          <p:cNvSpPr/>
          <p:nvPr/>
        </p:nvSpPr>
        <p:spPr>
          <a:xfrm>
            <a:off x="5105400" y="1394666"/>
            <a:ext cx="1249907" cy="457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-0.50%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8FCB1-E700-2EEA-2467-308956889B38}"/>
              </a:ext>
            </a:extLst>
          </p:cNvPr>
          <p:cNvSpPr txBox="1"/>
          <p:nvPr/>
        </p:nvSpPr>
        <p:spPr>
          <a:xfrm>
            <a:off x="890516" y="3913642"/>
            <a:ext cx="284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DiN"/>
              </a:rPr>
              <a:t>TOP Declined City After 5G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FE322-57F7-B08B-F02A-F7D1627109C4}"/>
              </a:ext>
            </a:extLst>
          </p:cNvPr>
          <p:cNvSpPr txBox="1"/>
          <p:nvPr/>
        </p:nvSpPr>
        <p:spPr>
          <a:xfrm>
            <a:off x="8001000" y="382017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DiN"/>
              </a:rPr>
              <a:t>TOP Increased City After 5G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3903F-A382-B41E-89D1-B665CCA87AAA}"/>
              </a:ext>
            </a:extLst>
          </p:cNvPr>
          <p:cNvSpPr txBox="1"/>
          <p:nvPr/>
        </p:nvSpPr>
        <p:spPr>
          <a:xfrm>
            <a:off x="890516" y="4557595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DELHI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-2.85%</a:t>
            </a:r>
          </a:p>
          <a:p>
            <a:r>
              <a:rPr lang="en-US" dirty="0">
                <a:solidFill>
                  <a:schemeClr val="accent3"/>
                </a:solidFill>
              </a:rPr>
              <a:t>CHENNAI     </a:t>
            </a: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-2.59%</a:t>
            </a:r>
          </a:p>
          <a:p>
            <a:r>
              <a:rPr lang="en-US" dirty="0">
                <a:solidFill>
                  <a:schemeClr val="accent3"/>
                </a:solidFill>
              </a:rPr>
              <a:t>AHMEDABAD</a:t>
            </a: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-2.02%</a:t>
            </a:r>
          </a:p>
          <a:p>
            <a:r>
              <a:rPr lang="en-US" dirty="0">
                <a:solidFill>
                  <a:schemeClr val="accent3"/>
                </a:solidFill>
              </a:rPr>
              <a:t>HYDERABAD</a:t>
            </a: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-1.29%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39F28-81C1-BBB6-77E7-87AEDD475EAC}"/>
              </a:ext>
            </a:extLst>
          </p:cNvPr>
          <p:cNvSpPr txBox="1"/>
          <p:nvPr/>
        </p:nvSpPr>
        <p:spPr>
          <a:xfrm>
            <a:off x="8001000" y="4557595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LUCKNOW</a:t>
            </a: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1.82%</a:t>
            </a:r>
          </a:p>
          <a:p>
            <a:r>
              <a:rPr lang="en-US" dirty="0">
                <a:solidFill>
                  <a:schemeClr val="accent3"/>
                </a:solidFill>
              </a:rPr>
              <a:t>GURGAON</a:t>
            </a:r>
            <a:r>
              <a:rPr lang="en-US" dirty="0"/>
              <a:t>              </a:t>
            </a:r>
            <a:r>
              <a:rPr lang="en-US" dirty="0">
                <a:solidFill>
                  <a:schemeClr val="accent1"/>
                </a:solidFill>
              </a:rPr>
              <a:t>1.51%</a:t>
            </a:r>
          </a:p>
          <a:p>
            <a:r>
              <a:rPr lang="en-US" dirty="0">
                <a:solidFill>
                  <a:schemeClr val="accent3"/>
                </a:solidFill>
              </a:rPr>
              <a:t>PATNA</a:t>
            </a:r>
            <a:r>
              <a:rPr lang="en-US" dirty="0"/>
              <a:t>                    </a:t>
            </a:r>
            <a:r>
              <a:rPr lang="en-US" dirty="0">
                <a:solidFill>
                  <a:schemeClr val="accent1"/>
                </a:solidFill>
              </a:rPr>
              <a:t>1.48%</a:t>
            </a:r>
          </a:p>
          <a:p>
            <a:r>
              <a:rPr lang="en-US" dirty="0">
                <a:solidFill>
                  <a:schemeClr val="accent3"/>
                </a:solidFill>
              </a:rPr>
              <a:t>RAIPUR</a:t>
            </a:r>
            <a:r>
              <a:rPr lang="en-US" dirty="0"/>
              <a:t>                   </a:t>
            </a:r>
            <a:r>
              <a:rPr lang="en-US" dirty="0">
                <a:solidFill>
                  <a:schemeClr val="accent1"/>
                </a:solidFill>
              </a:rPr>
              <a:t>1.15%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2539"/>
            <a:ext cx="9144000" cy="937463"/>
          </a:xfrm>
        </p:spPr>
        <p:txBody>
          <a:bodyPr>
            <a:noAutofit/>
          </a:bodyPr>
          <a:lstStyle/>
          <a:p>
            <a:pPr algn="ctr"/>
            <a: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  <a:t>Which KPI is Underperforming after the 5G launch?</a:t>
            </a:r>
            <a:b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</a:br>
            <a:b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0F2B5-C1E8-91E7-3009-5741D3CF6B3D}"/>
              </a:ext>
            </a:extLst>
          </p:cNvPr>
          <p:cNvSpPr txBox="1"/>
          <p:nvPr/>
        </p:nvSpPr>
        <p:spPr>
          <a:xfrm>
            <a:off x="685800" y="1902309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ARPU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190.2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Before 5G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D3ECFE-038A-A92C-D044-266741D69AC7}"/>
              </a:ext>
            </a:extLst>
          </p:cNvPr>
          <p:cNvCxnSpPr>
            <a:cxnSpLocks/>
          </p:cNvCxnSpPr>
          <p:nvPr/>
        </p:nvCxnSpPr>
        <p:spPr>
          <a:xfrm flipV="1">
            <a:off x="3164006" y="2456855"/>
            <a:ext cx="5229369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44B0BF-E946-6E9E-B76A-0A77F9716FFB}"/>
              </a:ext>
            </a:extLst>
          </p:cNvPr>
          <p:cNvSpPr txBox="1"/>
          <p:nvPr/>
        </p:nvSpPr>
        <p:spPr>
          <a:xfrm>
            <a:off x="8507672" y="1902308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ARPU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211.3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After 5G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FDAAB-6F5F-4134-EBBA-B5D797993F30}"/>
              </a:ext>
            </a:extLst>
          </p:cNvPr>
          <p:cNvSpPr txBox="1"/>
          <p:nvPr/>
        </p:nvSpPr>
        <p:spPr>
          <a:xfrm>
            <a:off x="3195853" y="193458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Average Revenue Per User is Increased by 21.1%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32DAC-6993-458D-5695-CF38B9053DCE}"/>
              </a:ext>
            </a:extLst>
          </p:cNvPr>
          <p:cNvSpPr txBox="1"/>
          <p:nvPr/>
        </p:nvSpPr>
        <p:spPr>
          <a:xfrm>
            <a:off x="609600" y="32004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TAU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84.4M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Before 5G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F3252F-FFF2-DD01-11B8-216FBE6E884A}"/>
              </a:ext>
            </a:extLst>
          </p:cNvPr>
          <p:cNvCxnSpPr>
            <a:cxnSpLocks/>
          </p:cNvCxnSpPr>
          <p:nvPr/>
        </p:nvCxnSpPr>
        <p:spPr>
          <a:xfrm flipV="1">
            <a:off x="3148084" y="3701125"/>
            <a:ext cx="5229369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F20262-D44C-4E90-75B5-CBC29C4BE7AA}"/>
              </a:ext>
            </a:extLst>
          </p:cNvPr>
          <p:cNvSpPr txBox="1"/>
          <p:nvPr/>
        </p:nvSpPr>
        <p:spPr>
          <a:xfrm>
            <a:off x="3211775" y="317570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Total User Active is Decreased by </a:t>
            </a:r>
            <a:r>
              <a:rPr lang="en-US" dirty="0">
                <a:solidFill>
                  <a:srgbClr val="FF0000"/>
                </a:solidFill>
              </a:rPr>
              <a:t>-7M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F508C-6EFF-ED7D-0FC9-A07135E9813B}"/>
              </a:ext>
            </a:extLst>
          </p:cNvPr>
          <p:cNvSpPr txBox="1"/>
          <p:nvPr/>
        </p:nvSpPr>
        <p:spPr>
          <a:xfrm>
            <a:off x="8507672" y="316888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TAU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77.4M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After 5G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13E86A-A835-C63C-FC1E-5B6E9E52E3C7}"/>
              </a:ext>
            </a:extLst>
          </p:cNvPr>
          <p:cNvSpPr txBox="1"/>
          <p:nvPr/>
        </p:nvSpPr>
        <p:spPr>
          <a:xfrm>
            <a:off x="609600" y="4827629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/>
                </a:solidFill>
              </a:rPr>
              <a:t>TUsU</a:t>
            </a:r>
            <a:endParaRPr lang="en-US" sz="2000" dirty="0">
              <a:solidFill>
                <a:schemeClr val="accent1"/>
              </a:solidFill>
            </a:endParaRP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5.6M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Before 5G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96947-F947-C955-4458-0686F650F850}"/>
              </a:ext>
            </a:extLst>
          </p:cNvPr>
          <p:cNvSpPr txBox="1"/>
          <p:nvPr/>
        </p:nvSpPr>
        <p:spPr>
          <a:xfrm>
            <a:off x="8523594" y="4786159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/>
                </a:solidFill>
              </a:rPr>
              <a:t>TUsU</a:t>
            </a:r>
            <a:endParaRPr lang="en-US" sz="2000" dirty="0">
              <a:solidFill>
                <a:schemeClr val="accent1"/>
              </a:solidFill>
            </a:endParaRP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7M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After 5G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75FF86-E659-83A8-24CA-3F52070928C0}"/>
              </a:ext>
            </a:extLst>
          </p:cNvPr>
          <p:cNvCxnSpPr>
            <a:cxnSpLocks/>
          </p:cNvCxnSpPr>
          <p:nvPr/>
        </p:nvCxnSpPr>
        <p:spPr>
          <a:xfrm flipV="1">
            <a:off x="3164006" y="5330358"/>
            <a:ext cx="5229369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12DDEC-14C2-BFF0-0DBB-CEF4D19FE2AF}"/>
              </a:ext>
            </a:extLst>
          </p:cNvPr>
          <p:cNvSpPr txBox="1"/>
          <p:nvPr/>
        </p:nvSpPr>
        <p:spPr>
          <a:xfrm>
            <a:off x="3195853" y="478615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Total Unsubscribed Users Increased by </a:t>
            </a:r>
            <a:r>
              <a:rPr lang="en-US" dirty="0">
                <a:solidFill>
                  <a:srgbClr val="FF0000"/>
                </a:solidFill>
              </a:rPr>
              <a:t>1.4M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1391C3-B93E-58E2-7EA5-E97F6DBD00C3}"/>
              </a:ext>
            </a:extLst>
          </p:cNvPr>
          <p:cNvSpPr txBox="1"/>
          <p:nvPr/>
        </p:nvSpPr>
        <p:spPr>
          <a:xfrm>
            <a:off x="838200" y="6172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KPI = Key Performance Indicator</a:t>
            </a:r>
          </a:p>
        </p:txBody>
      </p:sp>
    </p:spTree>
    <p:extLst>
      <p:ext uri="{BB962C8B-B14F-4D97-AF65-F5344CB8AC3E}">
        <p14:creationId xmlns:p14="http://schemas.microsoft.com/office/powerpoint/2010/main" val="244060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2539"/>
            <a:ext cx="9144000" cy="937463"/>
          </a:xfrm>
        </p:spPr>
        <p:txBody>
          <a:bodyPr>
            <a:noAutofit/>
          </a:bodyPr>
          <a:lstStyle/>
          <a:p>
            <a:pPr algn="ctr"/>
            <a: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  <a:t> </a:t>
            </a:r>
            <a:r>
              <a:rPr lang="en-US" dirty="0">
                <a:latin typeface="Manrope"/>
              </a:rPr>
              <a:t>A</a:t>
            </a:r>
            <a: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  <a:t>fter the 5G launch, Which Plans are Performing well or not?</a:t>
            </a:r>
            <a:b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</a:br>
            <a:br>
              <a:rPr lang="en-US" b="0" i="0" dirty="0">
                <a:solidFill>
                  <a:schemeClr val="accent1"/>
                </a:solidFill>
                <a:effectLst/>
                <a:latin typeface="Manrope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9959-771B-DE3C-D3A1-A5513D95B226}"/>
              </a:ext>
            </a:extLst>
          </p:cNvPr>
          <p:cNvSpPr txBox="1"/>
          <p:nvPr/>
        </p:nvSpPr>
        <p:spPr>
          <a:xfrm>
            <a:off x="609600" y="213683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DiN"/>
              </a:rPr>
              <a:t>Plan Performed well After 5G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3B596-4EA8-2DF4-8844-28C8B9A75587}"/>
              </a:ext>
            </a:extLst>
          </p:cNvPr>
          <p:cNvSpPr txBox="1"/>
          <p:nvPr/>
        </p:nvSpPr>
        <p:spPr>
          <a:xfrm>
            <a:off x="6781800" y="213683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DiN"/>
              </a:rPr>
              <a:t>Plan Performed not well After 5G Launch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6B03-8E0B-236C-3859-E26F19DC704B}"/>
              </a:ext>
            </a:extLst>
          </p:cNvPr>
          <p:cNvSpPr txBox="1"/>
          <p:nvPr/>
        </p:nvSpPr>
        <p:spPr>
          <a:xfrm>
            <a:off x="645994" y="348700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</a:t>
            </a:r>
            <a:r>
              <a:rPr lang="en-US" dirty="0"/>
              <a:t> Plan Increased by </a:t>
            </a:r>
            <a:r>
              <a:rPr lang="en-US" dirty="0">
                <a:solidFill>
                  <a:schemeClr val="accent1"/>
                </a:solidFill>
              </a:rPr>
              <a:t>31%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5EAEA1-F4E2-873D-DDF5-7DB3274A5529}"/>
              </a:ext>
            </a:extLst>
          </p:cNvPr>
          <p:cNvCxnSpPr/>
          <p:nvPr/>
        </p:nvCxnSpPr>
        <p:spPr>
          <a:xfrm>
            <a:off x="2628900" y="2743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1F773E-487F-EF36-FC41-1A700B235B82}"/>
              </a:ext>
            </a:extLst>
          </p:cNvPr>
          <p:cNvSpPr txBox="1"/>
          <p:nvPr/>
        </p:nvSpPr>
        <p:spPr>
          <a:xfrm>
            <a:off x="645994" y="5725673"/>
            <a:ext cx="45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P11</a:t>
            </a:r>
            <a:r>
              <a:rPr lang="en-US" dirty="0"/>
              <a:t> Plan Increased by </a:t>
            </a:r>
            <a:r>
              <a:rPr lang="en-US" dirty="0">
                <a:solidFill>
                  <a:schemeClr val="accent1"/>
                </a:solidFill>
              </a:rPr>
              <a:t>5.53%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3F432-8BED-EF37-4B0B-D5225FA2C0ED}"/>
              </a:ext>
            </a:extLst>
          </p:cNvPr>
          <p:cNvSpPr txBox="1"/>
          <p:nvPr/>
        </p:nvSpPr>
        <p:spPr>
          <a:xfrm>
            <a:off x="616424" y="4606338"/>
            <a:ext cx="45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P12</a:t>
            </a:r>
            <a:r>
              <a:rPr lang="en-US" dirty="0"/>
              <a:t> Plan Increased by </a:t>
            </a:r>
            <a:r>
              <a:rPr lang="en-US" dirty="0">
                <a:solidFill>
                  <a:schemeClr val="accent1"/>
                </a:solidFill>
              </a:rPr>
              <a:t>17.65%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E6D5F-7D33-CCC3-AD8B-7CE6C2935A9C}"/>
              </a:ext>
            </a:extLst>
          </p:cNvPr>
          <p:cNvSpPr txBox="1"/>
          <p:nvPr/>
        </p:nvSpPr>
        <p:spPr>
          <a:xfrm>
            <a:off x="6781800" y="3429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P7</a:t>
            </a:r>
            <a:r>
              <a:rPr lang="en-US" dirty="0"/>
              <a:t> Plan Declined by </a:t>
            </a:r>
            <a:r>
              <a:rPr lang="en-US" dirty="0">
                <a:solidFill>
                  <a:srgbClr val="FF0000"/>
                </a:solidFill>
              </a:rPr>
              <a:t>73%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B1C038-13C3-FCF4-9DE6-7216005378B0}"/>
              </a:ext>
            </a:extLst>
          </p:cNvPr>
          <p:cNvCxnSpPr/>
          <p:nvPr/>
        </p:nvCxnSpPr>
        <p:spPr>
          <a:xfrm>
            <a:off x="9144000" y="2743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38941C-DE71-E256-AD44-0F1FDC162240}"/>
              </a:ext>
            </a:extLst>
          </p:cNvPr>
          <p:cNvSpPr txBox="1"/>
          <p:nvPr/>
        </p:nvSpPr>
        <p:spPr>
          <a:xfrm>
            <a:off x="6784075" y="453649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P6</a:t>
            </a:r>
            <a:r>
              <a:rPr lang="en-US" dirty="0"/>
              <a:t> Plan Declined by </a:t>
            </a:r>
            <a:r>
              <a:rPr lang="en-US" dirty="0">
                <a:solidFill>
                  <a:srgbClr val="FF0000"/>
                </a:solidFill>
              </a:rPr>
              <a:t>34%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BC002-A912-067B-B413-CB191EB85920}"/>
              </a:ext>
            </a:extLst>
          </p:cNvPr>
          <p:cNvSpPr txBox="1"/>
          <p:nvPr/>
        </p:nvSpPr>
        <p:spPr>
          <a:xfrm>
            <a:off x="6774976" y="564399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P5</a:t>
            </a:r>
            <a:r>
              <a:rPr lang="en-US" dirty="0"/>
              <a:t> Plan Declined by </a:t>
            </a:r>
            <a:r>
              <a:rPr lang="en-US" dirty="0">
                <a:solidFill>
                  <a:srgbClr val="FF0000"/>
                </a:solidFill>
              </a:rPr>
              <a:t>35%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174051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FE4-5608-011B-739E-EC3DCFA4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 Largely Affected After 5G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6AC88-1CFE-DCE5-A76C-38D724ED2DCA}"/>
              </a:ext>
            </a:extLst>
          </p:cNvPr>
          <p:cNvSpPr txBox="1"/>
          <p:nvPr/>
        </p:nvSpPr>
        <p:spPr>
          <a:xfrm>
            <a:off x="838200" y="22671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Plans to be Discontinued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C6570-5176-41FA-E47B-532C8F1B2B02}"/>
              </a:ext>
            </a:extLst>
          </p:cNvPr>
          <p:cNvSpPr txBox="1"/>
          <p:nvPr/>
        </p:nvSpPr>
        <p:spPr>
          <a:xfrm>
            <a:off x="1066800" y="313186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P7</a:t>
            </a:r>
            <a:r>
              <a:rPr lang="en-US" dirty="0"/>
              <a:t> Plan Declined by </a:t>
            </a:r>
            <a:r>
              <a:rPr lang="en-US" dirty="0">
                <a:solidFill>
                  <a:srgbClr val="FF0000"/>
                </a:solidFill>
              </a:rPr>
              <a:t>73%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4F058-E4FB-AAB2-2376-5601169DA7CB}"/>
              </a:ext>
            </a:extLst>
          </p:cNvPr>
          <p:cNvSpPr txBox="1"/>
          <p:nvPr/>
        </p:nvSpPr>
        <p:spPr>
          <a:xfrm>
            <a:off x="1066800" y="412263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P6</a:t>
            </a:r>
            <a:r>
              <a:rPr lang="en-US" dirty="0"/>
              <a:t> Plan Declined by </a:t>
            </a:r>
            <a:r>
              <a:rPr lang="en-US" dirty="0">
                <a:solidFill>
                  <a:srgbClr val="FF0000"/>
                </a:solidFill>
              </a:rPr>
              <a:t>34%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5AEBF-90F4-75CD-654E-20B619044678}"/>
              </a:ext>
            </a:extLst>
          </p:cNvPr>
          <p:cNvSpPr txBox="1"/>
          <p:nvPr/>
        </p:nvSpPr>
        <p:spPr>
          <a:xfrm>
            <a:off x="1097507" y="511340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P5</a:t>
            </a:r>
            <a:r>
              <a:rPr lang="en-US" dirty="0"/>
              <a:t> Plan Declined by </a:t>
            </a:r>
            <a:r>
              <a:rPr lang="en-US" dirty="0">
                <a:solidFill>
                  <a:srgbClr val="FF0000"/>
                </a:solidFill>
              </a:rPr>
              <a:t>35%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0AF25-B12D-A1F6-EC86-9278E3F78528}"/>
              </a:ext>
            </a:extLst>
          </p:cNvPr>
          <p:cNvSpPr txBox="1"/>
          <p:nvPr/>
        </p:nvSpPr>
        <p:spPr>
          <a:xfrm>
            <a:off x="6858000" y="313186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</a:t>
            </a:r>
            <a:r>
              <a:rPr lang="en-US" dirty="0"/>
              <a:t> Plan Increased by </a:t>
            </a:r>
            <a:r>
              <a:rPr lang="en-US" dirty="0">
                <a:solidFill>
                  <a:schemeClr val="accent1"/>
                </a:solidFill>
              </a:rPr>
              <a:t>31%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82571-245C-405E-A886-83075568D3C0}"/>
              </a:ext>
            </a:extLst>
          </p:cNvPr>
          <p:cNvSpPr txBox="1"/>
          <p:nvPr/>
        </p:nvSpPr>
        <p:spPr>
          <a:xfrm>
            <a:off x="6248400" y="22671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Plans to be continued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06F2F-538E-6694-0BD0-11C4EAE4425E}"/>
              </a:ext>
            </a:extLst>
          </p:cNvPr>
          <p:cNvSpPr txBox="1"/>
          <p:nvPr/>
        </p:nvSpPr>
        <p:spPr>
          <a:xfrm>
            <a:off x="6723797" y="4122636"/>
            <a:ext cx="45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P12</a:t>
            </a:r>
            <a:r>
              <a:rPr lang="en-US" dirty="0"/>
              <a:t> Plan Increased by </a:t>
            </a:r>
            <a:r>
              <a:rPr lang="en-US" dirty="0">
                <a:solidFill>
                  <a:schemeClr val="accent1"/>
                </a:solidFill>
              </a:rPr>
              <a:t>17.65%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74692F-60D5-EDCE-6681-1B84D4264DD9}"/>
              </a:ext>
            </a:extLst>
          </p:cNvPr>
          <p:cNvSpPr txBox="1"/>
          <p:nvPr/>
        </p:nvSpPr>
        <p:spPr>
          <a:xfrm>
            <a:off x="6757916" y="5113406"/>
            <a:ext cx="45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P11</a:t>
            </a:r>
            <a:r>
              <a:rPr lang="en-US" dirty="0"/>
              <a:t> Plan Increased by </a:t>
            </a:r>
            <a:r>
              <a:rPr lang="en-US" dirty="0">
                <a:solidFill>
                  <a:schemeClr val="accent1"/>
                </a:solidFill>
              </a:rPr>
              <a:t>5.53%</a:t>
            </a:r>
            <a:r>
              <a:rPr lang="en-US" dirty="0"/>
              <a:t> After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325587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1903-3D49-E354-0B0F-9B3B9883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3183"/>
            <a:ext cx="9144000" cy="1143000"/>
          </a:xfrm>
        </p:spPr>
        <p:txBody>
          <a:bodyPr/>
          <a:lstStyle/>
          <a:p>
            <a:r>
              <a:rPr lang="en-US" dirty="0">
                <a:latin typeface="Manrope"/>
              </a:rPr>
              <a:t>Plans To be Discontinued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ACA8-3AF3-168C-02E4-E5E1B75891CD}"/>
              </a:ext>
            </a:extLst>
          </p:cNvPr>
          <p:cNvSpPr txBox="1"/>
          <p:nvPr/>
        </p:nvSpPr>
        <p:spPr>
          <a:xfrm>
            <a:off x="1295400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Plan P7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BAA9C0-E09F-DDD0-354A-9EEF966C16E8}"/>
              </a:ext>
            </a:extLst>
          </p:cNvPr>
          <p:cNvCxnSpPr>
            <a:cxnSpLocks/>
          </p:cNvCxnSpPr>
          <p:nvPr/>
        </p:nvCxnSpPr>
        <p:spPr>
          <a:xfrm>
            <a:off x="2971800" y="25146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566230-87C0-C9C4-BA37-F19F53252744}"/>
              </a:ext>
            </a:extLst>
          </p:cNvPr>
          <p:cNvSpPr txBox="1"/>
          <p:nvPr/>
        </p:nvSpPr>
        <p:spPr>
          <a:xfrm>
            <a:off x="4953000" y="2209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Plan need to be discontinued because there is a decline of </a:t>
            </a:r>
            <a:r>
              <a:rPr lang="en-US" dirty="0">
                <a:solidFill>
                  <a:srgbClr val="FF0000"/>
                </a:solidFill>
              </a:rPr>
              <a:t>73% </a:t>
            </a:r>
            <a:r>
              <a:rPr lang="en-US" dirty="0"/>
              <a:t>after the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1BBDD-3385-3FE5-7852-1B924AF4CEBF}"/>
              </a:ext>
            </a:extLst>
          </p:cNvPr>
          <p:cNvSpPr txBox="1"/>
          <p:nvPr/>
        </p:nvSpPr>
        <p:spPr>
          <a:xfrm>
            <a:off x="1296537" y="38333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Plan P6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64BE81-1EE7-9755-F3BF-D95AE46F2449}"/>
              </a:ext>
            </a:extLst>
          </p:cNvPr>
          <p:cNvCxnSpPr>
            <a:cxnSpLocks/>
          </p:cNvCxnSpPr>
          <p:nvPr/>
        </p:nvCxnSpPr>
        <p:spPr>
          <a:xfrm>
            <a:off x="2971800" y="4018003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D1FA85-9000-65F5-091D-BA69C886EA6D}"/>
              </a:ext>
            </a:extLst>
          </p:cNvPr>
          <p:cNvSpPr txBox="1"/>
          <p:nvPr/>
        </p:nvSpPr>
        <p:spPr>
          <a:xfrm>
            <a:off x="4953000" y="3678704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Plan also need to be discontinued because there is a decline of </a:t>
            </a:r>
            <a:r>
              <a:rPr lang="en-US" dirty="0">
                <a:solidFill>
                  <a:srgbClr val="FF0000"/>
                </a:solidFill>
              </a:rPr>
              <a:t>34% </a:t>
            </a:r>
            <a:r>
              <a:rPr lang="en-US" dirty="0"/>
              <a:t>after the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3593C-A099-B3E6-9A72-673856F2475C}"/>
              </a:ext>
            </a:extLst>
          </p:cNvPr>
          <p:cNvSpPr txBox="1"/>
          <p:nvPr/>
        </p:nvSpPr>
        <p:spPr>
          <a:xfrm>
            <a:off x="1298812" y="51960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Plan P5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7AF1C-CF41-5168-BAB2-EAC14D9B9076}"/>
              </a:ext>
            </a:extLst>
          </p:cNvPr>
          <p:cNvSpPr txBox="1"/>
          <p:nvPr/>
        </p:nvSpPr>
        <p:spPr>
          <a:xfrm>
            <a:off x="4953000" y="5057508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Plan also need to be discontinued because there is a decline of </a:t>
            </a:r>
            <a:r>
              <a:rPr lang="en-US" dirty="0">
                <a:solidFill>
                  <a:srgbClr val="FF0000"/>
                </a:solidFill>
              </a:rPr>
              <a:t>36% </a:t>
            </a:r>
            <a:r>
              <a:rPr lang="en-US" dirty="0"/>
              <a:t>after the </a:t>
            </a:r>
            <a:r>
              <a:rPr lang="en-US" dirty="0">
                <a:solidFill>
                  <a:schemeClr val="accent1"/>
                </a:solidFill>
              </a:rPr>
              <a:t>5G </a:t>
            </a:r>
            <a:r>
              <a:rPr lang="en-US" dirty="0"/>
              <a:t>Launch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020F51-D503-20B7-7AD1-35B2122F0A94}"/>
              </a:ext>
            </a:extLst>
          </p:cNvPr>
          <p:cNvCxnSpPr>
            <a:cxnSpLocks/>
          </p:cNvCxnSpPr>
          <p:nvPr/>
        </p:nvCxnSpPr>
        <p:spPr>
          <a:xfrm>
            <a:off x="2971800" y="5380673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998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1591</TotalTime>
  <Words>472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Candara</vt:lpstr>
      <vt:lpstr>Consolas</vt:lpstr>
      <vt:lpstr>DiN</vt:lpstr>
      <vt:lpstr>Manrope</vt:lpstr>
      <vt:lpstr>Tech Computer 16x9</vt:lpstr>
      <vt:lpstr>Analyzing the Impact of 5G:</vt:lpstr>
      <vt:lpstr>PowerPoint Presentation</vt:lpstr>
      <vt:lpstr>PowerPoint Presentation</vt:lpstr>
      <vt:lpstr>Agenda</vt:lpstr>
      <vt:lpstr>The impact of the 5G launch on our revenue? </vt:lpstr>
      <vt:lpstr>Which KPI is Underperforming after the 5G launch?  </vt:lpstr>
      <vt:lpstr> After the 5G launch, Which Plans are Performing well or not?  </vt:lpstr>
      <vt:lpstr>Plan Largely Affected After 5G Launch</vt:lpstr>
      <vt:lpstr>Plans To be Discontinued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umang badola</dc:creator>
  <cp:lastModifiedBy>umang badola</cp:lastModifiedBy>
  <cp:revision>2</cp:revision>
  <dcterms:created xsi:type="dcterms:W3CDTF">2024-09-03T12:28:28Z</dcterms:created>
  <dcterms:modified xsi:type="dcterms:W3CDTF">2024-09-04T14:59:32Z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