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7"/>
  </p:notesMasterIdLst>
  <p:sldIdLst>
    <p:sldId id="256" r:id="rId2"/>
    <p:sldId id="257" r:id="rId3"/>
    <p:sldId id="273" r:id="rId4"/>
    <p:sldId id="268" r:id="rId5"/>
    <p:sldId id="265" r:id="rId6"/>
    <p:sldId id="261" r:id="rId7"/>
    <p:sldId id="287" r:id="rId8"/>
    <p:sldId id="264" r:id="rId9"/>
    <p:sldId id="271" r:id="rId10"/>
    <p:sldId id="288" r:id="rId11"/>
    <p:sldId id="286" r:id="rId12"/>
    <p:sldId id="263" r:id="rId13"/>
    <p:sldId id="262" r:id="rId14"/>
    <p:sldId id="289" r:id="rId15"/>
    <p:sldId id="279" r:id="rId16"/>
  </p:sldIdLst>
  <p:sldSz cx="9144000" cy="5143500" type="screen16x9"/>
  <p:notesSz cx="6858000" cy="9144000"/>
  <p:embeddedFontLst>
    <p:embeddedFont>
      <p:font typeface="Dosis" panose="020B0604020202020204" charset="0"/>
      <p:regular r:id="rId18"/>
      <p:bold r:id="rId19"/>
    </p:embeddedFont>
    <p:embeddedFont>
      <p:font typeface="Dosis ExtraLight" panose="020B0604020202020204" charset="0"/>
      <p:regular r:id="rId20"/>
      <p:bold r:id="rId21"/>
    </p:embeddedFont>
    <p:embeddedFont>
      <p:font typeface="Titillium Web" panose="020B0604020202020204" charset="0"/>
      <p:regular r:id="rId22"/>
      <p:bold r:id="rId23"/>
      <p:italic r:id="rId24"/>
      <p:boldItalic r:id="rId25"/>
    </p:embeddedFont>
    <p:embeddedFont>
      <p:font typeface="Titillium Web Light"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A5A3"/>
    <a:srgbClr val="0A0422"/>
    <a:srgbClr val="0B87A1"/>
    <a:srgbClr val="D3EBD5"/>
    <a:srgbClr val="FFFF00"/>
    <a:srgbClr val="92D050"/>
    <a:srgbClr val="8F5BF7"/>
    <a:srgbClr val="28056F"/>
    <a:srgbClr val="003B55"/>
    <a:srgbClr val="80BF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A28EFD-C747-4B63-B342-DE6663AAD031}">
  <a:tblStyle styleId="{F5A28EFD-C747-4B63-B342-DE6663AAD03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98" autoAdjust="0"/>
    <p:restoredTop sz="86517" autoAdjust="0"/>
  </p:normalViewPr>
  <p:slideViewPr>
    <p:cSldViewPr snapToGrid="0">
      <p:cViewPr varScale="1">
        <p:scale>
          <a:sx n="99" d="100"/>
          <a:sy n="99" d="100"/>
        </p:scale>
        <p:origin x="912"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0720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4274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4"/>
        <p:cNvGrpSpPr/>
        <p:nvPr/>
      </p:nvGrpSpPr>
      <p:grpSpPr>
        <a:xfrm>
          <a:off x="0" y="0"/>
          <a:ext cx="0" cy="0"/>
          <a:chOff x="0" y="0"/>
          <a:chExt cx="0" cy="0"/>
        </a:xfrm>
      </p:grpSpPr>
      <p:sp>
        <p:nvSpPr>
          <p:cNvPr id="4035" name="Google Shape;403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6" name="Google Shape;403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3"/>
        <p:cNvGrpSpPr/>
        <p:nvPr/>
      </p:nvGrpSpPr>
      <p:grpSpPr>
        <a:xfrm>
          <a:off x="0" y="0"/>
          <a:ext cx="0" cy="0"/>
          <a:chOff x="0" y="0"/>
          <a:chExt cx="0" cy="0"/>
        </a:xfrm>
      </p:grpSpPr>
      <p:sp>
        <p:nvSpPr>
          <p:cNvPr id="3984" name="Google Shape;398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5" name="Google Shape;398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3"/>
        <p:cNvGrpSpPr/>
        <p:nvPr/>
      </p:nvGrpSpPr>
      <p:grpSpPr>
        <a:xfrm>
          <a:off x="0" y="0"/>
          <a:ext cx="0" cy="0"/>
          <a:chOff x="0" y="0"/>
          <a:chExt cx="0" cy="0"/>
        </a:xfrm>
      </p:grpSpPr>
      <p:sp>
        <p:nvSpPr>
          <p:cNvPr id="3934" name="Google Shape;393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5" name="Google Shape;393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0"/>
        <p:cNvGrpSpPr/>
        <p:nvPr/>
      </p:nvGrpSpPr>
      <p:grpSpPr>
        <a:xfrm>
          <a:off x="0" y="0"/>
          <a:ext cx="0" cy="0"/>
          <a:chOff x="0" y="0"/>
          <a:chExt cx="0" cy="0"/>
        </a:xfrm>
      </p:grpSpPr>
      <p:sp>
        <p:nvSpPr>
          <p:cNvPr id="3911" name="Google Shape;391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2" name="Google Shape;391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1402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1"/>
        <p:cNvGrpSpPr/>
        <p:nvPr/>
      </p:nvGrpSpPr>
      <p:grpSpPr>
        <a:xfrm>
          <a:off x="0" y="0"/>
          <a:ext cx="0" cy="0"/>
          <a:chOff x="0" y="0"/>
          <a:chExt cx="0" cy="0"/>
        </a:xfrm>
      </p:grpSpPr>
      <p:sp>
        <p:nvSpPr>
          <p:cNvPr id="3902" name="Google Shape;390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3" name="Google Shape;390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1"/>
        <p:cNvGrpSpPr/>
        <p:nvPr/>
      </p:nvGrpSpPr>
      <p:grpSpPr>
        <a:xfrm>
          <a:off x="0" y="0"/>
          <a:ext cx="0" cy="0"/>
          <a:chOff x="0" y="0"/>
          <a:chExt cx="0" cy="0"/>
        </a:xfrm>
      </p:grpSpPr>
      <p:sp>
        <p:nvSpPr>
          <p:cNvPr id="3962" name="Google Shape;396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3" name="Google Shape;396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0" name="Google Shape;1840;p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5" name="Google Shape;1845;p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1846" name="Google Shape;1846;p6"/>
          <p:cNvGrpSpPr/>
          <p:nvPr/>
        </p:nvGrpSpPr>
        <p:grpSpPr>
          <a:xfrm rot="10800000">
            <a:off x="8851487" y="28707"/>
            <a:ext cx="264012" cy="5086302"/>
            <a:chOff x="5307800" y="238125"/>
            <a:chExt cx="271925" cy="5238750"/>
          </a:xfrm>
        </p:grpSpPr>
        <p:sp>
          <p:nvSpPr>
            <p:cNvPr id="1847" name="Google Shape;1847;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4" name="Google Shape;1904;p6"/>
          <p:cNvGrpSpPr/>
          <p:nvPr/>
        </p:nvGrpSpPr>
        <p:grpSpPr>
          <a:xfrm rot="10800000">
            <a:off x="7828571" y="28707"/>
            <a:ext cx="1140783" cy="5086302"/>
            <a:chOff x="5458325" y="238125"/>
            <a:chExt cx="1174975" cy="5238750"/>
          </a:xfrm>
        </p:grpSpPr>
        <p:sp>
          <p:nvSpPr>
            <p:cNvPr id="1905" name="Google Shape;1905;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6"/>
          <p:cNvGrpSpPr/>
          <p:nvPr/>
        </p:nvGrpSpPr>
        <p:grpSpPr>
          <a:xfrm rot="10800000">
            <a:off x="7682451" y="28707"/>
            <a:ext cx="994639" cy="4940182"/>
            <a:chOff x="5759350" y="388625"/>
            <a:chExt cx="1024450" cy="5088250"/>
          </a:xfrm>
        </p:grpSpPr>
        <p:sp>
          <p:nvSpPr>
            <p:cNvPr id="1968" name="Google Shape;1968;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6"/>
          <p:cNvGrpSpPr/>
          <p:nvPr/>
        </p:nvGrpSpPr>
        <p:grpSpPr>
          <a:xfrm rot="10800000">
            <a:off x="7682451" y="28707"/>
            <a:ext cx="1140783" cy="5086302"/>
            <a:chOff x="5608825" y="238125"/>
            <a:chExt cx="1174975" cy="5238750"/>
          </a:xfrm>
        </p:grpSpPr>
        <p:sp>
          <p:nvSpPr>
            <p:cNvPr id="2070" name="Google Shape;2070;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0"/>
        <p:cNvGrpSpPr/>
        <p:nvPr/>
      </p:nvGrpSpPr>
      <p:grpSpPr>
        <a:xfrm>
          <a:off x="0" y="0"/>
          <a:ext cx="0" cy="0"/>
          <a:chOff x="0" y="0"/>
          <a:chExt cx="0" cy="0"/>
        </a:xfrm>
      </p:grpSpPr>
      <p:sp>
        <p:nvSpPr>
          <p:cNvPr id="2121" name="Google Shape;2121;p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122" name="Google Shape;2122;p7"/>
          <p:cNvSpPr txBox="1">
            <a:spLocks noGrp="1"/>
          </p:cNvSpPr>
          <p:nvPr>
            <p:ph type="body" idx="1"/>
          </p:nvPr>
        </p:nvSpPr>
        <p:spPr>
          <a:xfrm>
            <a:off x="718300"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3" name="Google Shape;2123;p7"/>
          <p:cNvSpPr txBox="1">
            <a:spLocks noGrp="1"/>
          </p:cNvSpPr>
          <p:nvPr>
            <p:ph type="body" idx="2"/>
          </p:nvPr>
        </p:nvSpPr>
        <p:spPr>
          <a:xfrm>
            <a:off x="3009263"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4" name="Google Shape;2124;p7"/>
          <p:cNvSpPr txBox="1">
            <a:spLocks noGrp="1"/>
          </p:cNvSpPr>
          <p:nvPr>
            <p:ph type="body" idx="3"/>
          </p:nvPr>
        </p:nvSpPr>
        <p:spPr>
          <a:xfrm>
            <a:off x="5300226"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5" name="Google Shape;2125;p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126" name="Google Shape;2126;p7"/>
          <p:cNvGrpSpPr/>
          <p:nvPr/>
        </p:nvGrpSpPr>
        <p:grpSpPr>
          <a:xfrm rot="10800000">
            <a:off x="8851487" y="28707"/>
            <a:ext cx="264012" cy="5086302"/>
            <a:chOff x="5307800" y="238125"/>
            <a:chExt cx="271925" cy="5238750"/>
          </a:xfrm>
        </p:grpSpPr>
        <p:sp>
          <p:nvSpPr>
            <p:cNvPr id="2127" name="Google Shape;2127;p7"/>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7"/>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7"/>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7"/>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7"/>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7"/>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7"/>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7"/>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7"/>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7"/>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7"/>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7"/>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7"/>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7"/>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7"/>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7"/>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7"/>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7"/>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7"/>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7"/>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7"/>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7"/>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7"/>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7"/>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7"/>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7"/>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7"/>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7"/>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7"/>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7"/>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7"/>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7"/>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7"/>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7"/>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7"/>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7"/>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7"/>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7"/>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7"/>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7"/>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7"/>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7"/>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7"/>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7"/>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7"/>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7"/>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7"/>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7"/>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7"/>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7"/>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7"/>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7"/>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7"/>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7"/>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7"/>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7"/>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7"/>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4" name="Google Shape;2184;p7"/>
          <p:cNvGrpSpPr/>
          <p:nvPr/>
        </p:nvGrpSpPr>
        <p:grpSpPr>
          <a:xfrm rot="10800000">
            <a:off x="7828571" y="28707"/>
            <a:ext cx="1140783" cy="5086302"/>
            <a:chOff x="5458325" y="238125"/>
            <a:chExt cx="1174975" cy="5238750"/>
          </a:xfrm>
        </p:grpSpPr>
        <p:sp>
          <p:nvSpPr>
            <p:cNvPr id="2185" name="Google Shape;2185;p7"/>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7"/>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7"/>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7"/>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7"/>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7"/>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7"/>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7"/>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7"/>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7"/>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7"/>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7"/>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7"/>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7"/>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7"/>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7"/>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7"/>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7"/>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7"/>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7"/>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7"/>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7"/>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7"/>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7"/>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7"/>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7"/>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7"/>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7"/>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7"/>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7"/>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7"/>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7"/>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7"/>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7"/>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7"/>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7"/>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7"/>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7"/>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7"/>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7"/>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7"/>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7"/>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7"/>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7"/>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7"/>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7"/>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7"/>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7"/>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7"/>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7"/>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7"/>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7"/>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7"/>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7"/>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7"/>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7"/>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7"/>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7"/>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7"/>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7"/>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7"/>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7"/>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7" name="Google Shape;2247;p7"/>
          <p:cNvGrpSpPr/>
          <p:nvPr/>
        </p:nvGrpSpPr>
        <p:grpSpPr>
          <a:xfrm rot="10800000">
            <a:off x="7682451" y="28707"/>
            <a:ext cx="994639" cy="4940182"/>
            <a:chOff x="5759350" y="388625"/>
            <a:chExt cx="1024450" cy="5088250"/>
          </a:xfrm>
        </p:grpSpPr>
        <p:sp>
          <p:nvSpPr>
            <p:cNvPr id="2248" name="Google Shape;2248;p7"/>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7"/>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7"/>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7"/>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7"/>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7"/>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7"/>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7"/>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7"/>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7"/>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7"/>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7"/>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7"/>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7"/>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7"/>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7"/>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7"/>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7"/>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7"/>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7"/>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7"/>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7"/>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7"/>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7"/>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7"/>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7"/>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7"/>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7"/>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7"/>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7"/>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7"/>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7"/>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7"/>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7"/>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7"/>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7"/>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7"/>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7"/>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7"/>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7"/>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7"/>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7"/>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7"/>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7"/>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7"/>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7"/>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7"/>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7"/>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7"/>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7"/>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7"/>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7"/>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7"/>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7"/>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7"/>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7"/>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7"/>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7"/>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7"/>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7"/>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7"/>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7"/>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7"/>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7"/>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7"/>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7"/>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7"/>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7"/>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7"/>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7"/>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7"/>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7"/>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7"/>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7"/>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7"/>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7"/>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7"/>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7"/>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7"/>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7"/>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7"/>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7"/>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7"/>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7"/>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7"/>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7"/>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7"/>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7"/>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7"/>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7"/>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7"/>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9" name="Google Shape;2349;p7"/>
          <p:cNvGrpSpPr/>
          <p:nvPr/>
        </p:nvGrpSpPr>
        <p:grpSpPr>
          <a:xfrm rot="10800000">
            <a:off x="7682451" y="28707"/>
            <a:ext cx="1140783" cy="5086302"/>
            <a:chOff x="5608825" y="238125"/>
            <a:chExt cx="1174975" cy="5238750"/>
          </a:xfrm>
        </p:grpSpPr>
        <p:sp>
          <p:nvSpPr>
            <p:cNvPr id="2350" name="Google Shape;2350;p7"/>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7"/>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7"/>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7"/>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7"/>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7"/>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7"/>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7"/>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7"/>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7"/>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7"/>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7"/>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7"/>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7"/>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7"/>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7"/>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7"/>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7"/>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7"/>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7"/>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7"/>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7"/>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7"/>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7"/>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7"/>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7"/>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7"/>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7"/>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7"/>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7"/>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7"/>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7"/>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7"/>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7"/>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7"/>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7"/>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7"/>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7"/>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7"/>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7"/>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7"/>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7"/>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7"/>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7"/>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7"/>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7"/>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7"/>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7"/>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7"/>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7"/>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00"/>
        <p:cNvGrpSpPr/>
        <p:nvPr/>
      </p:nvGrpSpPr>
      <p:grpSpPr>
        <a:xfrm>
          <a:off x="0" y="0"/>
          <a:ext cx="0" cy="0"/>
          <a:chOff x="0" y="0"/>
          <a:chExt cx="0" cy="0"/>
        </a:xfrm>
      </p:grpSpPr>
      <p:sp>
        <p:nvSpPr>
          <p:cNvPr id="2401" name="Google Shape;2401;p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02" name="Google Shape;2402;p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403" name="Google Shape;2403;p8"/>
          <p:cNvGrpSpPr/>
          <p:nvPr/>
        </p:nvGrpSpPr>
        <p:grpSpPr>
          <a:xfrm rot="10800000">
            <a:off x="8851487" y="28707"/>
            <a:ext cx="264012" cy="5086302"/>
            <a:chOff x="5307800" y="238125"/>
            <a:chExt cx="271925" cy="5238750"/>
          </a:xfrm>
        </p:grpSpPr>
        <p:sp>
          <p:nvSpPr>
            <p:cNvPr id="2404" name="Google Shape;2404;p8"/>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8"/>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8"/>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8"/>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8"/>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8"/>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8"/>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8"/>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8"/>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8"/>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8"/>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8"/>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8"/>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8"/>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8"/>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8"/>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8"/>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8"/>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8"/>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8"/>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8"/>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8"/>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8"/>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8"/>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8"/>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8"/>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8"/>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8"/>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8"/>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8"/>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8"/>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8"/>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8"/>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8"/>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8"/>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8"/>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8"/>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8"/>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8"/>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8"/>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8"/>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8"/>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8"/>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8"/>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8"/>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8"/>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8"/>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8"/>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8"/>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8"/>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8"/>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8"/>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8"/>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8"/>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8"/>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8"/>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8"/>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1" name="Google Shape;2461;p8"/>
          <p:cNvGrpSpPr/>
          <p:nvPr/>
        </p:nvGrpSpPr>
        <p:grpSpPr>
          <a:xfrm rot="10800000">
            <a:off x="7828571" y="28707"/>
            <a:ext cx="1140783" cy="5086302"/>
            <a:chOff x="5458325" y="238125"/>
            <a:chExt cx="1174975" cy="5238750"/>
          </a:xfrm>
        </p:grpSpPr>
        <p:sp>
          <p:nvSpPr>
            <p:cNvPr id="2462" name="Google Shape;2462;p8"/>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8"/>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8"/>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8"/>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8"/>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8"/>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8"/>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8"/>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8"/>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8"/>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8"/>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8"/>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8"/>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8"/>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8"/>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8"/>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8"/>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8"/>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8"/>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8"/>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8"/>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8"/>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8"/>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8"/>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8"/>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8"/>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8"/>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8"/>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8"/>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8"/>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8"/>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8"/>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8"/>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8"/>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8"/>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8"/>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8"/>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8"/>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8"/>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8"/>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8"/>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8"/>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8"/>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8"/>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8"/>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8"/>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8"/>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8"/>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8"/>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8"/>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8"/>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8"/>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8"/>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8"/>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8"/>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8"/>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8"/>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8"/>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8"/>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8"/>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8"/>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8"/>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4" name="Google Shape;2524;p8"/>
          <p:cNvGrpSpPr/>
          <p:nvPr/>
        </p:nvGrpSpPr>
        <p:grpSpPr>
          <a:xfrm rot="10800000">
            <a:off x="7682451" y="28707"/>
            <a:ext cx="994639" cy="4940182"/>
            <a:chOff x="5759350" y="388625"/>
            <a:chExt cx="1024450" cy="5088250"/>
          </a:xfrm>
        </p:grpSpPr>
        <p:sp>
          <p:nvSpPr>
            <p:cNvPr id="2525" name="Google Shape;2525;p8"/>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8"/>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8"/>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8"/>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8"/>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8"/>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8"/>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8"/>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8"/>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8"/>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8"/>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8"/>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8"/>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8"/>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8"/>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8"/>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8"/>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8"/>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8"/>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8"/>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8"/>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8"/>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8"/>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8"/>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8"/>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8"/>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8"/>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8"/>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8"/>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8"/>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8"/>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8"/>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8"/>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8"/>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8"/>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8"/>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8"/>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8"/>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8"/>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8"/>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8"/>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8"/>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8"/>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8"/>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8"/>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8"/>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8"/>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8"/>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8"/>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8"/>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8"/>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8"/>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8"/>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8"/>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8"/>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8"/>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8"/>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8"/>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8"/>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8"/>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8"/>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8"/>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8"/>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8"/>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8"/>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8"/>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8"/>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8"/>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8"/>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8"/>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8"/>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8"/>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8"/>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8"/>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8"/>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8"/>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8"/>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8"/>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8"/>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8"/>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8"/>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8"/>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8"/>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8"/>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8"/>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8"/>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8"/>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8"/>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8"/>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8"/>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8"/>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8"/>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8"/>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8"/>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8"/>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8"/>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8"/>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8"/>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8"/>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8"/>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8"/>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6" name="Google Shape;2626;p8"/>
          <p:cNvGrpSpPr/>
          <p:nvPr/>
        </p:nvGrpSpPr>
        <p:grpSpPr>
          <a:xfrm rot="10800000">
            <a:off x="7682451" y="28707"/>
            <a:ext cx="1140783" cy="5086302"/>
            <a:chOff x="5608825" y="238125"/>
            <a:chExt cx="1174975" cy="5238750"/>
          </a:xfrm>
        </p:grpSpPr>
        <p:sp>
          <p:nvSpPr>
            <p:cNvPr id="2627" name="Google Shape;2627;p8"/>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8"/>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8"/>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8"/>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8"/>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8"/>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8"/>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8"/>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8"/>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8"/>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8"/>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8"/>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8"/>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8"/>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8"/>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8"/>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8"/>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8"/>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8"/>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8"/>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8"/>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8"/>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8"/>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8"/>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8"/>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8"/>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8"/>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8"/>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8"/>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8"/>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8"/>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8"/>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8"/>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8"/>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8"/>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8"/>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8"/>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8"/>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8"/>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8"/>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8"/>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8"/>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8"/>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8"/>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8"/>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8"/>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8"/>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8"/>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8"/>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8"/>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sp>
        <p:nvSpPr>
          <p:cNvPr id="2955" name="Google Shape;2955;p1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956" name="Google Shape;2956;p10"/>
          <p:cNvGrpSpPr/>
          <p:nvPr/>
        </p:nvGrpSpPr>
        <p:grpSpPr>
          <a:xfrm rot="10800000">
            <a:off x="8851487" y="28707"/>
            <a:ext cx="264012" cy="5086302"/>
            <a:chOff x="5307800" y="238125"/>
            <a:chExt cx="271925" cy="5238750"/>
          </a:xfrm>
        </p:grpSpPr>
        <p:sp>
          <p:nvSpPr>
            <p:cNvPr id="2957" name="Google Shape;2957;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4" name="Google Shape;3014;p10"/>
          <p:cNvGrpSpPr/>
          <p:nvPr/>
        </p:nvGrpSpPr>
        <p:grpSpPr>
          <a:xfrm rot="10800000">
            <a:off x="7828571" y="28707"/>
            <a:ext cx="1140783" cy="5086302"/>
            <a:chOff x="5458325" y="238125"/>
            <a:chExt cx="1174975" cy="5238750"/>
          </a:xfrm>
        </p:grpSpPr>
        <p:sp>
          <p:nvSpPr>
            <p:cNvPr id="3015" name="Google Shape;3015;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7" name="Google Shape;3077;p10"/>
          <p:cNvGrpSpPr/>
          <p:nvPr/>
        </p:nvGrpSpPr>
        <p:grpSpPr>
          <a:xfrm rot="10800000">
            <a:off x="7682451" y="28707"/>
            <a:ext cx="994639" cy="4940182"/>
            <a:chOff x="5759350" y="388625"/>
            <a:chExt cx="1024450" cy="5088250"/>
          </a:xfrm>
        </p:grpSpPr>
        <p:sp>
          <p:nvSpPr>
            <p:cNvPr id="3078" name="Google Shape;3078;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9" name="Google Shape;3179;p10"/>
          <p:cNvGrpSpPr/>
          <p:nvPr/>
        </p:nvGrpSpPr>
        <p:grpSpPr>
          <a:xfrm rot="10800000">
            <a:off x="7682451" y="28707"/>
            <a:ext cx="1140783" cy="5086302"/>
            <a:chOff x="5608825" y="238125"/>
            <a:chExt cx="1174975" cy="5238750"/>
          </a:xfrm>
        </p:grpSpPr>
        <p:sp>
          <p:nvSpPr>
            <p:cNvPr id="3180" name="Google Shape;3180;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5" name="Google Shape;3505;p1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chemeClr val="dk2"/>
                </a:solidFill>
                <a:latin typeface="Dosis ExtraLight"/>
                <a:ea typeface="Dosis ExtraLight"/>
                <a:cs typeface="Dosis ExtraLight"/>
                <a:sym typeface="Dosis ExtraLight"/>
              </a:defRPr>
            </a:lvl1pPr>
            <a:lvl2pPr lvl="1">
              <a:buNone/>
              <a:defRPr sz="1200">
                <a:solidFill>
                  <a:schemeClr val="dk2"/>
                </a:solidFill>
                <a:latin typeface="Dosis ExtraLight"/>
                <a:ea typeface="Dosis ExtraLight"/>
                <a:cs typeface="Dosis ExtraLight"/>
                <a:sym typeface="Dosis ExtraLight"/>
              </a:defRPr>
            </a:lvl2pPr>
            <a:lvl3pPr lvl="2">
              <a:buNone/>
              <a:defRPr sz="1200">
                <a:solidFill>
                  <a:schemeClr val="dk2"/>
                </a:solidFill>
                <a:latin typeface="Dosis ExtraLight"/>
                <a:ea typeface="Dosis ExtraLight"/>
                <a:cs typeface="Dosis ExtraLight"/>
                <a:sym typeface="Dosis ExtraLight"/>
              </a:defRPr>
            </a:lvl3pPr>
            <a:lvl4pPr lvl="3">
              <a:buNone/>
              <a:defRPr sz="1200">
                <a:solidFill>
                  <a:schemeClr val="dk2"/>
                </a:solidFill>
                <a:latin typeface="Dosis ExtraLight"/>
                <a:ea typeface="Dosis ExtraLight"/>
                <a:cs typeface="Dosis ExtraLight"/>
                <a:sym typeface="Dosis ExtraLight"/>
              </a:defRPr>
            </a:lvl4pPr>
            <a:lvl5pPr lvl="4">
              <a:buNone/>
              <a:defRPr sz="1200">
                <a:solidFill>
                  <a:schemeClr val="dk2"/>
                </a:solidFill>
                <a:latin typeface="Dosis ExtraLight"/>
                <a:ea typeface="Dosis ExtraLight"/>
                <a:cs typeface="Dosis ExtraLight"/>
                <a:sym typeface="Dosis ExtraLight"/>
              </a:defRPr>
            </a:lvl5pPr>
            <a:lvl6pPr lvl="5">
              <a:buNone/>
              <a:defRPr sz="1200">
                <a:solidFill>
                  <a:schemeClr val="dk2"/>
                </a:solidFill>
                <a:latin typeface="Dosis ExtraLight"/>
                <a:ea typeface="Dosis ExtraLight"/>
                <a:cs typeface="Dosis ExtraLight"/>
                <a:sym typeface="Dosis ExtraLight"/>
              </a:defRPr>
            </a:lvl6pPr>
            <a:lvl7pPr lvl="6">
              <a:buNone/>
              <a:defRPr sz="1200">
                <a:solidFill>
                  <a:schemeClr val="dk2"/>
                </a:solidFill>
                <a:latin typeface="Dosis ExtraLight"/>
                <a:ea typeface="Dosis ExtraLight"/>
                <a:cs typeface="Dosis ExtraLight"/>
                <a:sym typeface="Dosis ExtraLight"/>
              </a:defRPr>
            </a:lvl7pPr>
            <a:lvl8pPr lvl="7">
              <a:buNone/>
              <a:defRPr sz="1200">
                <a:solidFill>
                  <a:schemeClr val="dk2"/>
                </a:solidFill>
                <a:latin typeface="Dosis ExtraLight"/>
                <a:ea typeface="Dosis ExtraLight"/>
                <a:cs typeface="Dosis ExtraLight"/>
                <a:sym typeface="Dosis ExtraLight"/>
              </a:defRPr>
            </a:lvl8pPr>
            <a:lvl9pPr lvl="8">
              <a:buNone/>
              <a:defRPr sz="1200">
                <a:solidFill>
                  <a:schemeClr val="dk2"/>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 id="2147483657"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www.researchgate.net/publication/301702485_pH_Principles_and_Measurement" TargetMode="External"/><Relationship Id="rId7" Type="http://schemas.openxmlformats.org/officeDocument/2006/relationships/hyperlink" Target="https://www.springer.com/journal/10661"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hyperlink" Target="http://dx.doi.org/10.15680/IJI%20RSET.2017.0603074" TargetMode="External"/><Relationship Id="rId5" Type="http://schemas.openxmlformats.org/officeDocument/2006/relationships/hyperlink" Target="https://ieeexplore.ieee.org/xpl/mostRecentIssue.jsp?punumber=6488907" TargetMode="External"/><Relationship Id="rId4" Type="http://schemas.openxmlformats.org/officeDocument/2006/relationships/hyperlink" Target="https://acsess.onlinelibrary.wiley.com/doi/abs/10.2136/sssaj1959.0361599500230004%200011x"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dx.doi.org/10.1088/1757-899X/495/1/012021"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hyperlink" Target="https://ieeexplore.ieee.org/xpl/mostRecentIssue.jsp?punumber=77422" TargetMode="External"/><Relationship Id="rId5" Type="http://schemas.openxmlformats.org/officeDocument/2006/relationships/hyperlink" Target="http://www.vienna-watermonitoring.com/" TargetMode="External"/><Relationship Id="rId4" Type="http://schemas.openxmlformats.org/officeDocument/2006/relationships/hyperlink" Target="https://www.foodengineeringmag.com/articles/96511-newequipment-allows-for-sampling-testing-water-in-real-time"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529526" y="138486"/>
            <a:ext cx="5429572" cy="129510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4800" b="1" dirty="0">
                <a:solidFill>
                  <a:srgbClr val="D3EBD5"/>
                </a:solidFill>
              </a:rPr>
              <a:t>IoT based Water Quality Assistant for Irrigation</a:t>
            </a:r>
            <a:endParaRPr sz="4800" b="1" dirty="0">
              <a:solidFill>
                <a:srgbClr val="D3EBD5"/>
              </a:solidFill>
            </a:endParaRPr>
          </a:p>
        </p:txBody>
      </p:sp>
      <p:sp>
        <p:nvSpPr>
          <p:cNvPr id="2" name="TextBox 1">
            <a:extLst>
              <a:ext uri="{FF2B5EF4-FFF2-40B4-BE49-F238E27FC236}">
                <a16:creationId xmlns:a16="http://schemas.microsoft.com/office/drawing/2014/main" id="{69ED9C5A-69FC-4623-8007-7E3A4F3B689F}"/>
              </a:ext>
            </a:extLst>
          </p:cNvPr>
          <p:cNvSpPr txBox="1"/>
          <p:nvPr/>
        </p:nvSpPr>
        <p:spPr>
          <a:xfrm>
            <a:off x="529525" y="2921431"/>
            <a:ext cx="3647267" cy="1754326"/>
          </a:xfrm>
          <a:prstGeom prst="rect">
            <a:avLst/>
          </a:prstGeom>
          <a:noFill/>
        </p:spPr>
        <p:txBody>
          <a:bodyPr wrap="square" rtlCol="0">
            <a:spAutoFit/>
          </a:bodyPr>
          <a:lstStyle/>
          <a:p>
            <a:r>
              <a:rPr lang="en-IN" sz="2000" b="1" dirty="0">
                <a:solidFill>
                  <a:srgbClr val="66A5A3"/>
                </a:solidFill>
                <a:latin typeface="Dosis" panose="020B0604020202020204" charset="0"/>
              </a:rPr>
              <a:t>CPG-101</a:t>
            </a:r>
          </a:p>
          <a:p>
            <a:r>
              <a:rPr lang="en-IN" sz="2000" dirty="0">
                <a:solidFill>
                  <a:srgbClr val="66A5A3"/>
                </a:solidFill>
                <a:latin typeface="Dosis" panose="020B0604020202020204" charset="0"/>
              </a:rPr>
              <a:t>Umang Sharma (101983043)</a:t>
            </a:r>
          </a:p>
          <a:p>
            <a:r>
              <a:rPr lang="en-IN" sz="2000" dirty="0" err="1">
                <a:solidFill>
                  <a:srgbClr val="66A5A3"/>
                </a:solidFill>
                <a:latin typeface="Dosis" panose="020B0604020202020204" charset="0"/>
              </a:rPr>
              <a:t>Suryansh</a:t>
            </a:r>
            <a:r>
              <a:rPr lang="en-IN" sz="2000" dirty="0">
                <a:solidFill>
                  <a:srgbClr val="66A5A3"/>
                </a:solidFill>
                <a:latin typeface="Dosis" panose="020B0604020202020204" charset="0"/>
              </a:rPr>
              <a:t> Bhardwaj (101983044)</a:t>
            </a:r>
          </a:p>
          <a:p>
            <a:r>
              <a:rPr lang="en-IN" sz="2000" dirty="0">
                <a:solidFill>
                  <a:srgbClr val="66A5A3"/>
                </a:solidFill>
                <a:latin typeface="Dosis" panose="020B0604020202020204" charset="0"/>
              </a:rPr>
              <a:t>Prakhar Srivastava (101983045)</a:t>
            </a:r>
          </a:p>
          <a:p>
            <a:r>
              <a:rPr lang="en-US" sz="2800" dirty="0">
                <a:solidFill>
                  <a:srgbClr val="66A5A3"/>
                </a:solidFill>
                <a:latin typeface="Dosis" panose="020B0604020202020204" charset="0"/>
              </a:rPr>
              <a:t>Mentor: Dr. Karun Verma</a:t>
            </a:r>
            <a:endParaRPr lang="en-IN" sz="2000" dirty="0">
              <a:solidFill>
                <a:srgbClr val="66A5A3"/>
              </a:solidFill>
              <a:latin typeface="Dosis"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10" name="Google Shape;3888;p19">
            <a:extLst>
              <a:ext uri="{FF2B5EF4-FFF2-40B4-BE49-F238E27FC236}">
                <a16:creationId xmlns:a16="http://schemas.microsoft.com/office/drawing/2014/main" id="{61C5A7B6-C203-4D01-BA65-6E9216C2B72F}"/>
              </a:ext>
            </a:extLst>
          </p:cNvPr>
          <p:cNvSpPr/>
          <p:nvPr/>
        </p:nvSpPr>
        <p:spPr>
          <a:xfrm rot="2466991">
            <a:off x="807224" y="407146"/>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19"/>
          <p:cNvSpPr txBox="1">
            <a:spLocks noGrp="1"/>
          </p:cNvSpPr>
          <p:nvPr>
            <p:ph type="subTitle" idx="4294967295"/>
          </p:nvPr>
        </p:nvSpPr>
        <p:spPr>
          <a:xfrm>
            <a:off x="640231" y="1618909"/>
            <a:ext cx="6361542" cy="784800"/>
          </a:xfrm>
          <a:prstGeom prst="rect">
            <a:avLst/>
          </a:prstGeom>
        </p:spPr>
        <p:txBody>
          <a:bodyPr spcFirstLastPara="1" wrap="square" lIns="91425" tIns="91425" rIns="91425" bIns="91425" anchor="t" anchorCtr="0">
            <a:noAutofit/>
          </a:bodyPr>
          <a:lstStyle/>
          <a:p>
            <a:pPr marL="342900" indent="-342900">
              <a:buFont typeface="Courier New" panose="02070309020205020404" pitchFamily="49" charset="0"/>
              <a:buChar char="o"/>
            </a:pPr>
            <a:r>
              <a:rPr lang="en-US" sz="2000" dirty="0">
                <a:solidFill>
                  <a:srgbClr val="80BFB7"/>
                </a:solidFill>
              </a:rPr>
              <a:t>Using machine learning, the data collected will be analyzed.</a:t>
            </a:r>
          </a:p>
          <a:p>
            <a:pPr marL="342900" indent="-342900">
              <a:buFont typeface="Courier New" panose="02070309020205020404" pitchFamily="49" charset="0"/>
              <a:buChar char="o"/>
            </a:pPr>
            <a:r>
              <a:rPr lang="en-US" sz="2000" dirty="0">
                <a:solidFill>
                  <a:srgbClr val="80BFB7"/>
                </a:solidFill>
              </a:rPr>
              <a:t>A working online dashboard would be designed where the data can be uploaded and accessed by the user as and when required </a:t>
            </a:r>
          </a:p>
          <a:p>
            <a:pPr marL="342900" indent="-342900">
              <a:buFont typeface="Courier New" panose="02070309020205020404" pitchFamily="49" charset="0"/>
              <a:buChar char="o"/>
            </a:pPr>
            <a:r>
              <a:rPr lang="en-US" sz="2000" dirty="0">
                <a:solidFill>
                  <a:srgbClr val="80BFB7"/>
                </a:solidFill>
              </a:rPr>
              <a:t>The capstone project is intended to help determine if the water quality is good enough to be used for irrigation, thus, leading to increase in yield of crops quantitatively as well as qualitatively</a:t>
            </a:r>
            <a:r>
              <a:rPr lang="en-US" dirty="0">
                <a:solidFill>
                  <a:srgbClr val="80BFB7"/>
                </a:solidFill>
              </a:rPr>
              <a:t>. </a:t>
            </a:r>
          </a:p>
        </p:txBody>
      </p:sp>
      <p:grpSp>
        <p:nvGrpSpPr>
          <p:cNvPr id="5" name="Google Shape;3880;p19">
            <a:extLst>
              <a:ext uri="{FF2B5EF4-FFF2-40B4-BE49-F238E27FC236}">
                <a16:creationId xmlns:a16="http://schemas.microsoft.com/office/drawing/2014/main" id="{5F061716-54F6-45D5-9155-57CD0645DAC4}"/>
              </a:ext>
            </a:extLst>
          </p:cNvPr>
          <p:cNvGrpSpPr/>
          <p:nvPr/>
        </p:nvGrpSpPr>
        <p:grpSpPr>
          <a:xfrm>
            <a:off x="6421587" y="215019"/>
            <a:ext cx="1160371" cy="1160688"/>
            <a:chOff x="6654650" y="3665275"/>
            <a:chExt cx="409100" cy="409125"/>
          </a:xfrm>
        </p:grpSpPr>
        <p:sp>
          <p:nvSpPr>
            <p:cNvPr id="6" name="Google Shape;3881;p19">
              <a:extLst>
                <a:ext uri="{FF2B5EF4-FFF2-40B4-BE49-F238E27FC236}">
                  <a16:creationId xmlns:a16="http://schemas.microsoft.com/office/drawing/2014/main" id="{DF6440F4-90BF-46BA-A045-5AC6DDFA57D5}"/>
                </a:ext>
              </a:extLst>
            </p:cNvPr>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882;p19">
              <a:extLst>
                <a:ext uri="{FF2B5EF4-FFF2-40B4-BE49-F238E27FC236}">
                  <a16:creationId xmlns:a16="http://schemas.microsoft.com/office/drawing/2014/main" id="{1C692DF7-2B8E-4A14-9F5C-02601357170E}"/>
                </a:ext>
              </a:extLst>
            </p:cNvPr>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7" name="Google Shape;3877;p19"/>
          <p:cNvSpPr txBox="1">
            <a:spLocks noGrp="1"/>
          </p:cNvSpPr>
          <p:nvPr>
            <p:ph type="ctrTitle" idx="4294967295"/>
          </p:nvPr>
        </p:nvSpPr>
        <p:spPr>
          <a:xfrm>
            <a:off x="476126" y="443611"/>
            <a:ext cx="6361541"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7200" dirty="0">
                <a:solidFill>
                  <a:srgbClr val="D3EBD5"/>
                </a:solidFill>
              </a:rPr>
              <a:t>Project Outcomes</a:t>
            </a:r>
            <a:endParaRPr sz="7200" dirty="0">
              <a:solidFill>
                <a:srgbClr val="D3EBD5"/>
              </a:solidFill>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endParaRPr/>
          </a:p>
        </p:txBody>
      </p:sp>
      <p:sp>
        <p:nvSpPr>
          <p:cNvPr id="8" name="Google Shape;3879;p19">
            <a:extLst>
              <a:ext uri="{FF2B5EF4-FFF2-40B4-BE49-F238E27FC236}">
                <a16:creationId xmlns:a16="http://schemas.microsoft.com/office/drawing/2014/main" id="{D727289E-8191-4D76-AA2D-6DEFF8F76876}"/>
              </a:ext>
            </a:extLst>
          </p:cNvPr>
          <p:cNvSpPr/>
          <p:nvPr/>
        </p:nvSpPr>
        <p:spPr>
          <a:xfrm>
            <a:off x="735489" y="1216974"/>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879;p19">
            <a:extLst>
              <a:ext uri="{FF2B5EF4-FFF2-40B4-BE49-F238E27FC236}">
                <a16:creationId xmlns:a16="http://schemas.microsoft.com/office/drawing/2014/main" id="{30ABE292-FBFD-48EB-80E6-DEA883436647}"/>
              </a:ext>
            </a:extLst>
          </p:cNvPr>
          <p:cNvSpPr/>
          <p:nvPr/>
        </p:nvSpPr>
        <p:spPr>
          <a:xfrm>
            <a:off x="5870595" y="298804"/>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89;p19">
            <a:extLst>
              <a:ext uri="{FF2B5EF4-FFF2-40B4-BE49-F238E27FC236}">
                <a16:creationId xmlns:a16="http://schemas.microsoft.com/office/drawing/2014/main" id="{1F3FCF9B-A480-4F6B-8307-E0117F8CAE9D}"/>
              </a:ext>
            </a:extLst>
          </p:cNvPr>
          <p:cNvSpPr/>
          <p:nvPr/>
        </p:nvSpPr>
        <p:spPr>
          <a:xfrm rot="-1609377">
            <a:off x="7287713" y="1246405"/>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7566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1CE653-D541-4D64-B882-200BC2D78B6E}"/>
              </a:ext>
            </a:extLst>
          </p:cNvPr>
          <p:cNvSpPr>
            <a:spLocks noGrp="1"/>
          </p:cNvSpPr>
          <p:nvPr>
            <p:ph type="sldNum" idx="4294967295"/>
          </p:nvPr>
        </p:nvSpPr>
        <p:spPr>
          <a:xfrm>
            <a:off x="0" y="4719638"/>
            <a:ext cx="547688" cy="393700"/>
          </a:xfrm>
        </p:spPr>
        <p:txBody>
          <a:bodyPr/>
          <a:lstStyle/>
          <a:p>
            <a:pPr marL="0" lvl="0" indent="0" algn="l" rtl="0">
              <a:spcBef>
                <a:spcPts val="0"/>
              </a:spcBef>
              <a:spcAft>
                <a:spcPts val="0"/>
              </a:spcAft>
              <a:buNone/>
            </a:pPr>
            <a:fld id="{00000000-1234-1234-1234-123412341234}" type="slidenum">
              <a:rPr lang="en" smtClean="0"/>
              <a:t>11</a:t>
            </a:fld>
            <a:endParaRPr lang="en"/>
          </a:p>
        </p:txBody>
      </p:sp>
      <p:graphicFrame>
        <p:nvGraphicFramePr>
          <p:cNvPr id="7" name="Table 7">
            <a:extLst>
              <a:ext uri="{FF2B5EF4-FFF2-40B4-BE49-F238E27FC236}">
                <a16:creationId xmlns:a16="http://schemas.microsoft.com/office/drawing/2014/main" id="{20B46B73-8150-4C9D-86B4-7AB7C4465BC7}"/>
              </a:ext>
            </a:extLst>
          </p:cNvPr>
          <p:cNvGraphicFramePr>
            <a:graphicFrameLocks noGrp="1"/>
          </p:cNvGraphicFramePr>
          <p:nvPr>
            <p:extLst>
              <p:ext uri="{D42A27DB-BD31-4B8C-83A1-F6EECF244321}">
                <p14:modId xmlns:p14="http://schemas.microsoft.com/office/powerpoint/2010/main" val="1875913929"/>
              </p:ext>
            </p:extLst>
          </p:nvPr>
        </p:nvGraphicFramePr>
        <p:xfrm>
          <a:off x="0" y="0"/>
          <a:ext cx="9144004" cy="5143498"/>
        </p:xfrm>
        <a:graphic>
          <a:graphicData uri="http://schemas.openxmlformats.org/drawingml/2006/table">
            <a:tbl>
              <a:tblPr firstRow="1" bandRow="1">
                <a:tableStyleId>{284E427A-3D55-4303-BF80-6455036E1DE7}</a:tableStyleId>
              </a:tblPr>
              <a:tblGrid>
                <a:gridCol w="1340603">
                  <a:extLst>
                    <a:ext uri="{9D8B030D-6E8A-4147-A177-3AD203B41FA5}">
                      <a16:colId xmlns:a16="http://schemas.microsoft.com/office/drawing/2014/main" val="2139647837"/>
                    </a:ext>
                  </a:extLst>
                </a:gridCol>
                <a:gridCol w="767166">
                  <a:extLst>
                    <a:ext uri="{9D8B030D-6E8A-4147-A177-3AD203B41FA5}">
                      <a16:colId xmlns:a16="http://schemas.microsoft.com/office/drawing/2014/main" val="1561226410"/>
                    </a:ext>
                  </a:extLst>
                </a:gridCol>
                <a:gridCol w="643180">
                  <a:extLst>
                    <a:ext uri="{9D8B030D-6E8A-4147-A177-3AD203B41FA5}">
                      <a16:colId xmlns:a16="http://schemas.microsoft.com/office/drawing/2014/main" val="881792443"/>
                    </a:ext>
                  </a:extLst>
                </a:gridCol>
                <a:gridCol w="472698">
                  <a:extLst>
                    <a:ext uri="{9D8B030D-6E8A-4147-A177-3AD203B41FA5}">
                      <a16:colId xmlns:a16="http://schemas.microsoft.com/office/drawing/2014/main" val="1266144361"/>
                    </a:ext>
                  </a:extLst>
                </a:gridCol>
                <a:gridCol w="588936">
                  <a:extLst>
                    <a:ext uri="{9D8B030D-6E8A-4147-A177-3AD203B41FA5}">
                      <a16:colId xmlns:a16="http://schemas.microsoft.com/office/drawing/2014/main" val="2313655298"/>
                    </a:ext>
                  </a:extLst>
                </a:gridCol>
                <a:gridCol w="829159">
                  <a:extLst>
                    <a:ext uri="{9D8B030D-6E8A-4147-A177-3AD203B41FA5}">
                      <a16:colId xmlns:a16="http://schemas.microsoft.com/office/drawing/2014/main" val="2544097475"/>
                    </a:ext>
                  </a:extLst>
                </a:gridCol>
                <a:gridCol w="340963">
                  <a:extLst>
                    <a:ext uri="{9D8B030D-6E8A-4147-A177-3AD203B41FA5}">
                      <a16:colId xmlns:a16="http://schemas.microsoft.com/office/drawing/2014/main" val="824442284"/>
                    </a:ext>
                  </a:extLst>
                </a:gridCol>
                <a:gridCol w="464949">
                  <a:extLst>
                    <a:ext uri="{9D8B030D-6E8A-4147-A177-3AD203B41FA5}">
                      <a16:colId xmlns:a16="http://schemas.microsoft.com/office/drawing/2014/main" val="764016724"/>
                    </a:ext>
                  </a:extLst>
                </a:gridCol>
                <a:gridCol w="813661">
                  <a:extLst>
                    <a:ext uri="{9D8B030D-6E8A-4147-A177-3AD203B41FA5}">
                      <a16:colId xmlns:a16="http://schemas.microsoft.com/office/drawing/2014/main" val="1995382628"/>
                    </a:ext>
                  </a:extLst>
                </a:gridCol>
                <a:gridCol w="1061634">
                  <a:extLst>
                    <a:ext uri="{9D8B030D-6E8A-4147-A177-3AD203B41FA5}">
                      <a16:colId xmlns:a16="http://schemas.microsoft.com/office/drawing/2014/main" val="1374416051"/>
                    </a:ext>
                  </a:extLst>
                </a:gridCol>
                <a:gridCol w="480448">
                  <a:extLst>
                    <a:ext uri="{9D8B030D-6E8A-4147-A177-3AD203B41FA5}">
                      <a16:colId xmlns:a16="http://schemas.microsoft.com/office/drawing/2014/main" val="3170323464"/>
                    </a:ext>
                  </a:extLst>
                </a:gridCol>
                <a:gridCol w="333213">
                  <a:extLst>
                    <a:ext uri="{9D8B030D-6E8A-4147-A177-3AD203B41FA5}">
                      <a16:colId xmlns:a16="http://schemas.microsoft.com/office/drawing/2014/main" val="193824534"/>
                    </a:ext>
                  </a:extLst>
                </a:gridCol>
                <a:gridCol w="588936">
                  <a:extLst>
                    <a:ext uri="{9D8B030D-6E8A-4147-A177-3AD203B41FA5}">
                      <a16:colId xmlns:a16="http://schemas.microsoft.com/office/drawing/2014/main" val="1022163949"/>
                    </a:ext>
                  </a:extLst>
                </a:gridCol>
                <a:gridCol w="418458">
                  <a:extLst>
                    <a:ext uri="{9D8B030D-6E8A-4147-A177-3AD203B41FA5}">
                      <a16:colId xmlns:a16="http://schemas.microsoft.com/office/drawing/2014/main" val="2165324289"/>
                    </a:ext>
                  </a:extLst>
                </a:gridCol>
              </a:tblGrid>
              <a:tr h="513788">
                <a:tc>
                  <a:txBody>
                    <a:bodyPr/>
                    <a:lstStyle/>
                    <a:p>
                      <a:r>
                        <a:rPr lang="en-IN" dirty="0">
                          <a:latin typeface="Titillium Web Light" panose="020B0604020202020204" charset="0"/>
                        </a:rPr>
                        <a:t>Activity</a:t>
                      </a:r>
                    </a:p>
                  </a:txBody>
                  <a:tcPr/>
                </a:tc>
                <a:tc>
                  <a:txBody>
                    <a:bodyPr/>
                    <a:lstStyle/>
                    <a:p>
                      <a:r>
                        <a:rPr lang="en-IN" dirty="0">
                          <a:latin typeface="Titillium Web Light" panose="020B0604020202020204" charset="0"/>
                        </a:rPr>
                        <a:t>March</a:t>
                      </a:r>
                    </a:p>
                  </a:txBody>
                  <a:tcPr/>
                </a:tc>
                <a:tc>
                  <a:txBody>
                    <a:bodyPr/>
                    <a:lstStyle/>
                    <a:p>
                      <a:r>
                        <a:rPr lang="en-IN" dirty="0">
                          <a:latin typeface="Titillium Web Light" panose="020B0604020202020204" charset="0"/>
                        </a:rPr>
                        <a:t>April</a:t>
                      </a:r>
                    </a:p>
                  </a:txBody>
                  <a:tcPr/>
                </a:tc>
                <a:tc gridSpan="2">
                  <a:txBody>
                    <a:bodyPr/>
                    <a:lstStyle/>
                    <a:p>
                      <a:r>
                        <a:rPr lang="en-IN" dirty="0">
                          <a:latin typeface="Titillium Web Light" panose="020B0604020202020204" charset="0"/>
                        </a:rPr>
                        <a:t>May</a:t>
                      </a:r>
                    </a:p>
                  </a:txBody>
                  <a:tcPr/>
                </a:tc>
                <a:tc hMerge="1">
                  <a:txBody>
                    <a:bodyPr/>
                    <a:lstStyle/>
                    <a:p>
                      <a:endParaRPr lang="en-IN" dirty="0">
                        <a:latin typeface="Titillium Web Light" panose="020B0604020202020204" charset="0"/>
                      </a:endParaRPr>
                    </a:p>
                  </a:txBody>
                  <a:tcPr/>
                </a:tc>
                <a:tc>
                  <a:txBody>
                    <a:bodyPr/>
                    <a:lstStyle/>
                    <a:p>
                      <a:r>
                        <a:rPr lang="en-IN" dirty="0">
                          <a:latin typeface="Titillium Web Light" panose="020B0604020202020204" charset="0"/>
                        </a:rPr>
                        <a:t>June</a:t>
                      </a:r>
                    </a:p>
                  </a:txBody>
                  <a:tcPr/>
                </a:tc>
                <a:tc gridSpan="2">
                  <a:txBody>
                    <a:bodyPr/>
                    <a:lstStyle/>
                    <a:p>
                      <a:r>
                        <a:rPr lang="en-IN" dirty="0">
                          <a:latin typeface="Titillium Web Light" panose="020B0604020202020204" charset="0"/>
                        </a:rPr>
                        <a:t>July</a:t>
                      </a:r>
                    </a:p>
                  </a:txBody>
                  <a:tcPr/>
                </a:tc>
                <a:tc hMerge="1">
                  <a:txBody>
                    <a:bodyPr/>
                    <a:lstStyle/>
                    <a:p>
                      <a:endParaRPr lang="en-IN" dirty="0">
                        <a:latin typeface="Titillium Web Light" panose="020B0604020202020204" charset="0"/>
                      </a:endParaRPr>
                    </a:p>
                  </a:txBody>
                  <a:tcPr/>
                </a:tc>
                <a:tc>
                  <a:txBody>
                    <a:bodyPr/>
                    <a:lstStyle/>
                    <a:p>
                      <a:r>
                        <a:rPr lang="en-IN" dirty="0">
                          <a:latin typeface="Titillium Web Light" panose="020B0604020202020204" charset="0"/>
                        </a:rPr>
                        <a:t>August</a:t>
                      </a:r>
                    </a:p>
                  </a:txBody>
                  <a:tcPr/>
                </a:tc>
                <a:tc>
                  <a:txBody>
                    <a:bodyPr/>
                    <a:lstStyle/>
                    <a:p>
                      <a:r>
                        <a:rPr lang="en-IN" dirty="0">
                          <a:latin typeface="Titillium Web Light" panose="020B0604020202020204" charset="0"/>
                        </a:rPr>
                        <a:t>September</a:t>
                      </a:r>
                    </a:p>
                  </a:txBody>
                  <a:tcPr/>
                </a:tc>
                <a:tc gridSpan="2">
                  <a:txBody>
                    <a:bodyPr/>
                    <a:lstStyle/>
                    <a:p>
                      <a:r>
                        <a:rPr lang="en-IN" dirty="0">
                          <a:latin typeface="Titillium Web Light" panose="020B0604020202020204" charset="0"/>
                        </a:rPr>
                        <a:t>October</a:t>
                      </a:r>
                    </a:p>
                  </a:txBody>
                  <a:tcPr/>
                </a:tc>
                <a:tc hMerge="1">
                  <a:txBody>
                    <a:bodyPr/>
                    <a:lstStyle/>
                    <a:p>
                      <a:endParaRPr lang="en-IN" dirty="0">
                        <a:latin typeface="Titillium Web Light" panose="020B0604020202020204" charset="0"/>
                      </a:endParaRPr>
                    </a:p>
                  </a:txBody>
                  <a:tcPr/>
                </a:tc>
                <a:tc gridSpan="2">
                  <a:txBody>
                    <a:bodyPr/>
                    <a:lstStyle/>
                    <a:p>
                      <a:r>
                        <a:rPr lang="en-IN" dirty="0">
                          <a:latin typeface="Titillium Web Light" panose="020B0604020202020204" charset="0"/>
                        </a:rPr>
                        <a:t>November</a:t>
                      </a:r>
                    </a:p>
                  </a:txBody>
                  <a:tcPr/>
                </a:tc>
                <a:tc hMerge="1">
                  <a:txBody>
                    <a:bodyPr/>
                    <a:lstStyle/>
                    <a:p>
                      <a:endParaRPr lang="en-IN" dirty="0">
                        <a:latin typeface="Titillium Web Light" panose="020B0604020202020204" charset="0"/>
                      </a:endParaRPr>
                    </a:p>
                  </a:txBody>
                  <a:tcPr/>
                </a:tc>
                <a:extLst>
                  <a:ext uri="{0D108BD9-81ED-4DB2-BD59-A6C34878D82A}">
                    <a16:rowId xmlns:a16="http://schemas.microsoft.com/office/drawing/2014/main" val="2092870944"/>
                  </a:ext>
                </a:extLst>
              </a:tr>
              <a:tr h="615467">
                <a:tc>
                  <a:txBody>
                    <a:bodyPr/>
                    <a:lstStyle/>
                    <a:p>
                      <a:r>
                        <a:rPr lang="en-IN" dirty="0">
                          <a:latin typeface="Titillium Web Light" panose="020B0604020202020204" charset="0"/>
                        </a:rPr>
                        <a:t>Backend</a:t>
                      </a:r>
                    </a:p>
                  </a:txBody>
                  <a:tcPr/>
                </a:tc>
                <a:tc>
                  <a:txBody>
                    <a:bodyPr/>
                    <a:lstStyle/>
                    <a:p>
                      <a:endParaRPr lang="en-IN" dirty="0">
                        <a:latin typeface="Titillium Web Light" panose="020B0604020202020204" charset="0"/>
                      </a:endParaRPr>
                    </a:p>
                  </a:txBody>
                  <a:tcPr>
                    <a:solidFill>
                      <a:srgbClr val="FFFF00"/>
                    </a:solidFill>
                  </a:tcPr>
                </a:tc>
                <a:tc>
                  <a:txBody>
                    <a:bodyPr/>
                    <a:lstStyle/>
                    <a:p>
                      <a:endParaRPr lang="en-IN" dirty="0">
                        <a:latin typeface="Titillium Web Light" panose="020B0604020202020204" charset="0"/>
                      </a:endParaRPr>
                    </a:p>
                  </a:txBody>
                  <a:tcPr>
                    <a:solidFill>
                      <a:srgbClr val="92D050"/>
                    </a:solidFill>
                  </a:tcPr>
                </a:tc>
                <a:tc>
                  <a:txBody>
                    <a:bodyPr/>
                    <a:lstStyle/>
                    <a:p>
                      <a:endParaRPr lang="en-IN" dirty="0">
                        <a:latin typeface="Titillium Web Light" panose="020B0604020202020204" charset="0"/>
                      </a:endParaRPr>
                    </a:p>
                  </a:txBody>
                  <a:tcPr>
                    <a:solidFill>
                      <a:srgbClr val="92D050"/>
                    </a:solidFill>
                  </a:tcPr>
                </a:tc>
                <a:tc>
                  <a:txBody>
                    <a:bodyPr/>
                    <a:lstStyle/>
                    <a:p>
                      <a:endParaRPr lang="en-IN" dirty="0">
                        <a:latin typeface="Titillium Web Light" panose="020B0604020202020204" charset="0"/>
                      </a:endParaRPr>
                    </a:p>
                  </a:txBody>
                  <a:tcPr/>
                </a:tc>
                <a:tc>
                  <a:txBody>
                    <a:bodyPr/>
                    <a:lstStyle/>
                    <a:p>
                      <a:endParaRPr lang="en-IN" dirty="0">
                        <a:latin typeface="Titillium Web Light" panose="020B0604020202020204" charset="0"/>
                      </a:endParaRPr>
                    </a:p>
                  </a:txBody>
                  <a:tcPr/>
                </a:tc>
                <a:tc>
                  <a:txBody>
                    <a:bodyPr/>
                    <a:lstStyle/>
                    <a:p>
                      <a:endParaRPr lang="en-IN">
                        <a:latin typeface="Titillium Web Light" panose="020B0604020202020204" charset="0"/>
                      </a:endParaRPr>
                    </a:p>
                  </a:txBody>
                  <a:tcPr/>
                </a:tc>
                <a:tc>
                  <a:txBody>
                    <a:bodyPr/>
                    <a:lstStyle/>
                    <a:p>
                      <a:endParaRPr lang="en-IN" dirty="0">
                        <a:latin typeface="Titillium Web Light" panose="020B0604020202020204" charset="0"/>
                      </a:endParaRPr>
                    </a:p>
                  </a:txBody>
                  <a:tcPr/>
                </a:tc>
                <a:tc>
                  <a:txBody>
                    <a:bodyPr/>
                    <a:lstStyle/>
                    <a:p>
                      <a:endParaRPr lang="en-IN" dirty="0">
                        <a:latin typeface="Titillium Web Light" panose="020B0604020202020204" charset="0"/>
                      </a:endParaRPr>
                    </a:p>
                  </a:txBody>
                  <a:tcPr/>
                </a:tc>
                <a:tc>
                  <a:txBody>
                    <a:bodyPr/>
                    <a:lstStyle/>
                    <a:p>
                      <a:endParaRPr lang="en-IN">
                        <a:latin typeface="Titillium Web Light" panose="020B0604020202020204" charset="0"/>
                      </a:endParaRPr>
                    </a:p>
                  </a:txBody>
                  <a:tcPr/>
                </a:tc>
                <a:tc>
                  <a:txBody>
                    <a:bodyPr/>
                    <a:lstStyle/>
                    <a:p>
                      <a:endParaRPr lang="en-IN" dirty="0">
                        <a:latin typeface="Titillium Web Light" panose="020B0604020202020204" charset="0"/>
                      </a:endParaRPr>
                    </a:p>
                  </a:txBody>
                  <a:tcPr/>
                </a:tc>
                <a:tc>
                  <a:txBody>
                    <a:bodyPr/>
                    <a:lstStyle/>
                    <a:p>
                      <a:endParaRPr lang="en-IN" dirty="0">
                        <a:latin typeface="Titillium Web Light" panose="020B0604020202020204" charset="0"/>
                      </a:endParaRPr>
                    </a:p>
                  </a:txBody>
                  <a:tcPr/>
                </a:tc>
                <a:tc>
                  <a:txBody>
                    <a:bodyPr/>
                    <a:lstStyle/>
                    <a:p>
                      <a:endParaRPr lang="en-IN">
                        <a:latin typeface="Titillium Web Light" panose="020B0604020202020204" charset="0"/>
                      </a:endParaRPr>
                    </a:p>
                  </a:txBody>
                  <a:tcPr/>
                </a:tc>
                <a:tc>
                  <a:txBody>
                    <a:bodyPr/>
                    <a:lstStyle/>
                    <a:p>
                      <a:endParaRPr lang="en-IN">
                        <a:latin typeface="Titillium Web Light" panose="020B0604020202020204" charset="0"/>
                      </a:endParaRPr>
                    </a:p>
                  </a:txBody>
                  <a:tcPr/>
                </a:tc>
                <a:extLst>
                  <a:ext uri="{0D108BD9-81ED-4DB2-BD59-A6C34878D82A}">
                    <a16:rowId xmlns:a16="http://schemas.microsoft.com/office/drawing/2014/main" val="2589073815"/>
                  </a:ext>
                </a:extLst>
              </a:tr>
              <a:tr h="615467">
                <a:tc>
                  <a:txBody>
                    <a:bodyPr/>
                    <a:lstStyle/>
                    <a:p>
                      <a:r>
                        <a:rPr lang="en-IN" dirty="0">
                          <a:latin typeface="Titillium Web Light" panose="020B0604020202020204" charset="0"/>
                        </a:rPr>
                        <a:t>User Interface</a:t>
                      </a:r>
                    </a:p>
                  </a:txBody>
                  <a:tcPr/>
                </a:tc>
                <a:tc>
                  <a:txBody>
                    <a:bodyPr/>
                    <a:lstStyle/>
                    <a:p>
                      <a:endParaRPr lang="en-IN">
                        <a:latin typeface="Titillium Web Light" panose="020B0604020202020204" charset="0"/>
                      </a:endParaRPr>
                    </a:p>
                  </a:txBody>
                  <a:tcPr/>
                </a:tc>
                <a:tc>
                  <a:txBody>
                    <a:bodyPr/>
                    <a:lstStyle/>
                    <a:p>
                      <a:endParaRPr lang="en-IN">
                        <a:latin typeface="Titillium Web Light" panose="020B0604020202020204" charset="0"/>
                      </a:endParaRPr>
                    </a:p>
                  </a:txBody>
                  <a:tcPr/>
                </a:tc>
                <a:tc>
                  <a:txBody>
                    <a:bodyPr/>
                    <a:lstStyle/>
                    <a:p>
                      <a:endParaRPr lang="en-IN" dirty="0">
                        <a:latin typeface="Titillium Web Light" panose="020B0604020202020204" charset="0"/>
                      </a:endParaRPr>
                    </a:p>
                  </a:txBody>
                  <a:tcPr>
                    <a:solidFill>
                      <a:srgbClr val="FFFF00"/>
                    </a:solidFill>
                  </a:tcPr>
                </a:tc>
                <a:tc>
                  <a:txBody>
                    <a:bodyPr/>
                    <a:lstStyle/>
                    <a:p>
                      <a:endParaRPr lang="en-IN" dirty="0">
                        <a:latin typeface="Titillium Web Light" panose="020B0604020202020204" charset="0"/>
                      </a:endParaRPr>
                    </a:p>
                  </a:txBody>
                  <a:tcPr>
                    <a:solidFill>
                      <a:srgbClr val="FFFF00"/>
                    </a:solidFill>
                  </a:tcPr>
                </a:tc>
                <a:tc>
                  <a:txBody>
                    <a:bodyPr/>
                    <a:lstStyle/>
                    <a:p>
                      <a:endParaRPr lang="en-IN" dirty="0">
                        <a:latin typeface="Titillium Web Light" panose="020B0604020202020204" charset="0"/>
                      </a:endParaRPr>
                    </a:p>
                  </a:txBody>
                  <a:tcPr>
                    <a:solidFill>
                      <a:srgbClr val="92D050"/>
                    </a:solidFill>
                  </a:tcPr>
                </a:tc>
                <a:tc>
                  <a:txBody>
                    <a:bodyPr/>
                    <a:lstStyle/>
                    <a:p>
                      <a:endParaRPr lang="en-IN" dirty="0">
                        <a:latin typeface="Titillium Web Light" panose="020B0604020202020204" charset="0"/>
                      </a:endParaRPr>
                    </a:p>
                  </a:txBody>
                  <a:tcPr>
                    <a:solidFill>
                      <a:srgbClr val="92D050"/>
                    </a:solidFill>
                  </a:tcPr>
                </a:tc>
                <a:tc>
                  <a:txBody>
                    <a:bodyPr/>
                    <a:lstStyle/>
                    <a:p>
                      <a:endParaRPr lang="en-IN">
                        <a:latin typeface="Titillium Web Light" panose="020B0604020202020204" charset="0"/>
                      </a:endParaRPr>
                    </a:p>
                  </a:txBody>
                  <a:tcPr/>
                </a:tc>
                <a:tc>
                  <a:txBody>
                    <a:bodyPr/>
                    <a:lstStyle/>
                    <a:p>
                      <a:endParaRPr lang="en-IN">
                        <a:latin typeface="Titillium Web Light" panose="020B0604020202020204" charset="0"/>
                      </a:endParaRPr>
                    </a:p>
                  </a:txBody>
                  <a:tcPr/>
                </a:tc>
                <a:tc>
                  <a:txBody>
                    <a:bodyPr/>
                    <a:lstStyle/>
                    <a:p>
                      <a:endParaRPr lang="en-IN">
                        <a:latin typeface="Titillium Web Light" panose="020B0604020202020204" charset="0"/>
                      </a:endParaRPr>
                    </a:p>
                  </a:txBody>
                  <a:tcPr/>
                </a:tc>
                <a:tc>
                  <a:txBody>
                    <a:bodyPr/>
                    <a:lstStyle/>
                    <a:p>
                      <a:endParaRPr lang="en-IN">
                        <a:latin typeface="Titillium Web Light" panose="020B0604020202020204" charset="0"/>
                      </a:endParaRPr>
                    </a:p>
                  </a:txBody>
                  <a:tcPr/>
                </a:tc>
                <a:tc>
                  <a:txBody>
                    <a:bodyPr/>
                    <a:lstStyle/>
                    <a:p>
                      <a:endParaRPr lang="en-IN">
                        <a:latin typeface="Titillium Web Light" panose="020B0604020202020204" charset="0"/>
                      </a:endParaRPr>
                    </a:p>
                  </a:txBody>
                  <a:tcPr/>
                </a:tc>
                <a:tc>
                  <a:txBody>
                    <a:bodyPr/>
                    <a:lstStyle/>
                    <a:p>
                      <a:endParaRPr lang="en-IN">
                        <a:latin typeface="Titillium Web Light" panose="020B0604020202020204" charset="0"/>
                      </a:endParaRPr>
                    </a:p>
                  </a:txBody>
                  <a:tcPr/>
                </a:tc>
                <a:tc>
                  <a:txBody>
                    <a:bodyPr/>
                    <a:lstStyle/>
                    <a:p>
                      <a:endParaRPr lang="en-IN">
                        <a:latin typeface="Titillium Web Light" panose="020B0604020202020204" charset="0"/>
                      </a:endParaRPr>
                    </a:p>
                  </a:txBody>
                  <a:tcPr/>
                </a:tc>
                <a:extLst>
                  <a:ext uri="{0D108BD9-81ED-4DB2-BD59-A6C34878D82A}">
                    <a16:rowId xmlns:a16="http://schemas.microsoft.com/office/drawing/2014/main" val="1067955503"/>
                  </a:ext>
                </a:extLst>
              </a:tr>
              <a:tr h="936908">
                <a:tc>
                  <a:txBody>
                    <a:bodyPr/>
                    <a:lstStyle/>
                    <a:p>
                      <a:r>
                        <a:rPr lang="en-IN" dirty="0">
                          <a:latin typeface="Titillium Web Light" panose="020B0604020202020204" charset="0"/>
                        </a:rPr>
                        <a:t>Change of Flow(Pumps)</a:t>
                      </a:r>
                    </a:p>
                  </a:txBody>
                  <a:tcPr/>
                </a:tc>
                <a:tc>
                  <a:txBody>
                    <a:bodyPr/>
                    <a:lstStyle/>
                    <a:p>
                      <a:endParaRPr lang="en-IN">
                        <a:latin typeface="Titillium Web Light" panose="020B0604020202020204" charset="0"/>
                      </a:endParaRPr>
                    </a:p>
                  </a:txBody>
                  <a:tcPr/>
                </a:tc>
                <a:tc>
                  <a:txBody>
                    <a:bodyPr/>
                    <a:lstStyle/>
                    <a:p>
                      <a:endParaRPr lang="en-IN">
                        <a:latin typeface="Titillium Web Light" panose="020B0604020202020204" charset="0"/>
                      </a:endParaRPr>
                    </a:p>
                  </a:txBody>
                  <a:tcPr/>
                </a:tc>
                <a:tc>
                  <a:txBody>
                    <a:bodyPr/>
                    <a:lstStyle/>
                    <a:p>
                      <a:endParaRPr lang="en-IN" dirty="0">
                        <a:latin typeface="Titillium Web Light" panose="020B0604020202020204" charset="0"/>
                      </a:endParaRPr>
                    </a:p>
                  </a:txBody>
                  <a:tcPr/>
                </a:tc>
                <a:tc>
                  <a:txBody>
                    <a:bodyPr/>
                    <a:lstStyle/>
                    <a:p>
                      <a:endParaRPr lang="en-IN">
                        <a:latin typeface="Titillium Web Light" panose="020B0604020202020204" charset="0"/>
                      </a:endParaRPr>
                    </a:p>
                  </a:txBody>
                  <a:tcPr/>
                </a:tc>
                <a:tc>
                  <a:txBody>
                    <a:bodyPr/>
                    <a:lstStyle/>
                    <a:p>
                      <a:endParaRPr lang="en-IN" dirty="0">
                        <a:latin typeface="Titillium Web Light" panose="020B0604020202020204" charset="0"/>
                      </a:endParaRPr>
                    </a:p>
                  </a:txBody>
                  <a:tcPr>
                    <a:solidFill>
                      <a:srgbClr val="FFFF00"/>
                    </a:solidFill>
                  </a:tcPr>
                </a:tc>
                <a:tc>
                  <a:txBody>
                    <a:bodyPr/>
                    <a:lstStyle/>
                    <a:p>
                      <a:endParaRPr lang="en-IN" dirty="0">
                        <a:latin typeface="Titillium Web Light" panose="020B0604020202020204" charset="0"/>
                      </a:endParaRPr>
                    </a:p>
                  </a:txBody>
                  <a:tcPr>
                    <a:solidFill>
                      <a:srgbClr val="92D050"/>
                    </a:solidFill>
                  </a:tcPr>
                </a:tc>
                <a:tc>
                  <a:txBody>
                    <a:bodyPr/>
                    <a:lstStyle/>
                    <a:p>
                      <a:endParaRPr lang="en-IN" dirty="0">
                        <a:latin typeface="Titillium Web Light" panose="020B0604020202020204" charset="0"/>
                      </a:endParaRPr>
                    </a:p>
                  </a:txBody>
                  <a:tcPr>
                    <a:solidFill>
                      <a:srgbClr val="92D050"/>
                    </a:solidFill>
                  </a:tcPr>
                </a:tc>
                <a:tc>
                  <a:txBody>
                    <a:bodyPr/>
                    <a:lstStyle/>
                    <a:p>
                      <a:endParaRPr lang="en-IN">
                        <a:latin typeface="Titillium Web Light" panose="020B0604020202020204" charset="0"/>
                      </a:endParaRPr>
                    </a:p>
                  </a:txBody>
                  <a:tcPr/>
                </a:tc>
                <a:tc>
                  <a:txBody>
                    <a:bodyPr/>
                    <a:lstStyle/>
                    <a:p>
                      <a:endParaRPr lang="en-IN">
                        <a:latin typeface="Titillium Web Light" panose="020B0604020202020204" charset="0"/>
                      </a:endParaRPr>
                    </a:p>
                  </a:txBody>
                  <a:tcPr/>
                </a:tc>
                <a:tc>
                  <a:txBody>
                    <a:bodyPr/>
                    <a:lstStyle/>
                    <a:p>
                      <a:endParaRPr lang="en-IN">
                        <a:latin typeface="Titillium Web Light" panose="020B0604020202020204" charset="0"/>
                      </a:endParaRPr>
                    </a:p>
                  </a:txBody>
                  <a:tcPr/>
                </a:tc>
                <a:tc>
                  <a:txBody>
                    <a:bodyPr/>
                    <a:lstStyle/>
                    <a:p>
                      <a:endParaRPr lang="en-IN">
                        <a:latin typeface="Titillium Web Light" panose="020B0604020202020204" charset="0"/>
                      </a:endParaRPr>
                    </a:p>
                  </a:txBody>
                  <a:tcPr/>
                </a:tc>
                <a:tc>
                  <a:txBody>
                    <a:bodyPr/>
                    <a:lstStyle/>
                    <a:p>
                      <a:endParaRPr lang="en-IN">
                        <a:latin typeface="Titillium Web Light" panose="020B0604020202020204" charset="0"/>
                      </a:endParaRPr>
                    </a:p>
                  </a:txBody>
                  <a:tcPr/>
                </a:tc>
                <a:tc>
                  <a:txBody>
                    <a:bodyPr/>
                    <a:lstStyle/>
                    <a:p>
                      <a:endParaRPr lang="en-IN">
                        <a:latin typeface="Titillium Web Light" panose="020B0604020202020204" charset="0"/>
                      </a:endParaRPr>
                    </a:p>
                  </a:txBody>
                  <a:tcPr/>
                </a:tc>
                <a:extLst>
                  <a:ext uri="{0D108BD9-81ED-4DB2-BD59-A6C34878D82A}">
                    <a16:rowId xmlns:a16="http://schemas.microsoft.com/office/drawing/2014/main" val="2753161991"/>
                  </a:ext>
                </a:extLst>
              </a:tr>
              <a:tr h="615467">
                <a:tc>
                  <a:txBody>
                    <a:bodyPr/>
                    <a:lstStyle/>
                    <a:p>
                      <a:r>
                        <a:rPr lang="en-IN" dirty="0">
                          <a:latin typeface="Titillium Web Light" panose="020B0604020202020204" charset="0"/>
                        </a:rPr>
                        <a:t>Sensors</a:t>
                      </a:r>
                    </a:p>
                  </a:txBody>
                  <a:tcPr/>
                </a:tc>
                <a:tc>
                  <a:txBody>
                    <a:bodyPr/>
                    <a:lstStyle/>
                    <a:p>
                      <a:endParaRPr lang="en-IN">
                        <a:latin typeface="Titillium Web Light" panose="020B0604020202020204" charset="0"/>
                      </a:endParaRPr>
                    </a:p>
                  </a:txBody>
                  <a:tcPr/>
                </a:tc>
                <a:tc>
                  <a:txBody>
                    <a:bodyPr/>
                    <a:lstStyle/>
                    <a:p>
                      <a:endParaRPr lang="en-IN">
                        <a:latin typeface="Titillium Web Light" panose="020B0604020202020204" charset="0"/>
                      </a:endParaRPr>
                    </a:p>
                  </a:txBody>
                  <a:tcPr/>
                </a:tc>
                <a:tc>
                  <a:txBody>
                    <a:bodyPr/>
                    <a:lstStyle/>
                    <a:p>
                      <a:endParaRPr lang="en-IN">
                        <a:latin typeface="Titillium Web Light" panose="020B0604020202020204" charset="0"/>
                      </a:endParaRPr>
                    </a:p>
                  </a:txBody>
                  <a:tcPr/>
                </a:tc>
                <a:tc>
                  <a:txBody>
                    <a:bodyPr/>
                    <a:lstStyle/>
                    <a:p>
                      <a:endParaRPr lang="en-IN" dirty="0">
                        <a:latin typeface="Titillium Web Light" panose="020B0604020202020204" charset="0"/>
                      </a:endParaRPr>
                    </a:p>
                  </a:txBody>
                  <a:tcPr/>
                </a:tc>
                <a:tc>
                  <a:txBody>
                    <a:bodyPr/>
                    <a:lstStyle/>
                    <a:p>
                      <a:endParaRPr lang="en-IN">
                        <a:latin typeface="Titillium Web Light" panose="020B0604020202020204" charset="0"/>
                      </a:endParaRPr>
                    </a:p>
                  </a:txBody>
                  <a:tcPr/>
                </a:tc>
                <a:tc>
                  <a:txBody>
                    <a:bodyPr/>
                    <a:lstStyle/>
                    <a:p>
                      <a:endParaRPr lang="en-IN" dirty="0">
                        <a:latin typeface="Titillium Web Light" panose="020B0604020202020204" charset="0"/>
                      </a:endParaRPr>
                    </a:p>
                  </a:txBody>
                  <a:tcPr/>
                </a:tc>
                <a:tc>
                  <a:txBody>
                    <a:bodyPr/>
                    <a:lstStyle/>
                    <a:p>
                      <a:endParaRPr lang="en-IN" dirty="0">
                        <a:latin typeface="Titillium Web Light" panose="020B0604020202020204" charset="0"/>
                      </a:endParaRPr>
                    </a:p>
                  </a:txBody>
                  <a:tcPr>
                    <a:solidFill>
                      <a:srgbClr val="FFFF00"/>
                    </a:solidFill>
                  </a:tcPr>
                </a:tc>
                <a:tc>
                  <a:txBody>
                    <a:bodyPr/>
                    <a:lstStyle/>
                    <a:p>
                      <a:endParaRPr lang="en-IN" dirty="0">
                        <a:latin typeface="Titillium Web Light" panose="020B0604020202020204" charset="0"/>
                      </a:endParaRPr>
                    </a:p>
                  </a:txBody>
                  <a:tcPr>
                    <a:solidFill>
                      <a:srgbClr val="92D050"/>
                    </a:solidFill>
                  </a:tcPr>
                </a:tc>
                <a:tc>
                  <a:txBody>
                    <a:bodyPr/>
                    <a:lstStyle/>
                    <a:p>
                      <a:endParaRPr lang="en-IN">
                        <a:latin typeface="Titillium Web Light" panose="020B0604020202020204" charset="0"/>
                      </a:endParaRPr>
                    </a:p>
                  </a:txBody>
                  <a:tcPr/>
                </a:tc>
                <a:tc>
                  <a:txBody>
                    <a:bodyPr/>
                    <a:lstStyle/>
                    <a:p>
                      <a:endParaRPr lang="en-IN">
                        <a:latin typeface="Titillium Web Light" panose="020B0604020202020204" charset="0"/>
                      </a:endParaRPr>
                    </a:p>
                  </a:txBody>
                  <a:tcPr/>
                </a:tc>
                <a:tc>
                  <a:txBody>
                    <a:bodyPr/>
                    <a:lstStyle/>
                    <a:p>
                      <a:endParaRPr lang="en-IN">
                        <a:latin typeface="Titillium Web Light" panose="020B0604020202020204" charset="0"/>
                      </a:endParaRPr>
                    </a:p>
                  </a:txBody>
                  <a:tcPr/>
                </a:tc>
                <a:tc>
                  <a:txBody>
                    <a:bodyPr/>
                    <a:lstStyle/>
                    <a:p>
                      <a:endParaRPr lang="en-IN">
                        <a:latin typeface="Titillium Web Light" panose="020B0604020202020204" charset="0"/>
                      </a:endParaRPr>
                    </a:p>
                  </a:txBody>
                  <a:tcPr/>
                </a:tc>
                <a:tc>
                  <a:txBody>
                    <a:bodyPr/>
                    <a:lstStyle/>
                    <a:p>
                      <a:endParaRPr lang="en-IN" dirty="0">
                        <a:latin typeface="Titillium Web Light" panose="020B0604020202020204" charset="0"/>
                      </a:endParaRPr>
                    </a:p>
                  </a:txBody>
                  <a:tcPr/>
                </a:tc>
                <a:extLst>
                  <a:ext uri="{0D108BD9-81ED-4DB2-BD59-A6C34878D82A}">
                    <a16:rowId xmlns:a16="http://schemas.microsoft.com/office/drawing/2014/main" val="1053047534"/>
                  </a:ext>
                </a:extLst>
              </a:tr>
              <a:tr h="615467">
                <a:tc>
                  <a:txBody>
                    <a:bodyPr/>
                    <a:lstStyle/>
                    <a:p>
                      <a:r>
                        <a:rPr lang="en-IN" dirty="0">
                          <a:latin typeface="Titillium Web Light" panose="020B0604020202020204" charset="0"/>
                        </a:rPr>
                        <a:t>ML model</a:t>
                      </a:r>
                    </a:p>
                  </a:txBody>
                  <a:tcPr/>
                </a:tc>
                <a:tc>
                  <a:txBody>
                    <a:bodyPr/>
                    <a:lstStyle/>
                    <a:p>
                      <a:endParaRPr lang="en-IN">
                        <a:latin typeface="Titillium Web Light" panose="020B0604020202020204" charset="0"/>
                      </a:endParaRPr>
                    </a:p>
                  </a:txBody>
                  <a:tcPr/>
                </a:tc>
                <a:tc>
                  <a:txBody>
                    <a:bodyPr/>
                    <a:lstStyle/>
                    <a:p>
                      <a:endParaRPr lang="en-IN">
                        <a:latin typeface="Titillium Web Light" panose="020B0604020202020204" charset="0"/>
                      </a:endParaRPr>
                    </a:p>
                  </a:txBody>
                  <a:tcPr/>
                </a:tc>
                <a:tc>
                  <a:txBody>
                    <a:bodyPr/>
                    <a:lstStyle/>
                    <a:p>
                      <a:endParaRPr lang="en-IN">
                        <a:latin typeface="Titillium Web Light" panose="020B0604020202020204" charset="0"/>
                      </a:endParaRPr>
                    </a:p>
                  </a:txBody>
                  <a:tcPr/>
                </a:tc>
                <a:tc>
                  <a:txBody>
                    <a:bodyPr/>
                    <a:lstStyle/>
                    <a:p>
                      <a:endParaRPr lang="en-IN">
                        <a:latin typeface="Titillium Web Light" panose="020B0604020202020204" charset="0"/>
                      </a:endParaRPr>
                    </a:p>
                  </a:txBody>
                  <a:tcPr/>
                </a:tc>
                <a:tc>
                  <a:txBody>
                    <a:bodyPr/>
                    <a:lstStyle/>
                    <a:p>
                      <a:endParaRPr lang="en-IN">
                        <a:latin typeface="Titillium Web Light" panose="020B0604020202020204" charset="0"/>
                      </a:endParaRPr>
                    </a:p>
                  </a:txBody>
                  <a:tcPr/>
                </a:tc>
                <a:tc>
                  <a:txBody>
                    <a:bodyPr/>
                    <a:lstStyle/>
                    <a:p>
                      <a:endParaRPr lang="en-IN">
                        <a:latin typeface="Titillium Web Light" panose="020B0604020202020204" charset="0"/>
                      </a:endParaRPr>
                    </a:p>
                  </a:txBody>
                  <a:tcPr/>
                </a:tc>
                <a:tc>
                  <a:txBody>
                    <a:bodyPr/>
                    <a:lstStyle/>
                    <a:p>
                      <a:endParaRPr lang="en-IN" dirty="0">
                        <a:latin typeface="Titillium Web Light" panose="020B0604020202020204" charset="0"/>
                      </a:endParaRPr>
                    </a:p>
                  </a:txBody>
                  <a:tcPr>
                    <a:solidFill>
                      <a:srgbClr val="FFFF00"/>
                    </a:solidFill>
                  </a:tcPr>
                </a:tc>
                <a:tc>
                  <a:txBody>
                    <a:bodyPr/>
                    <a:lstStyle/>
                    <a:p>
                      <a:endParaRPr lang="en-IN" dirty="0">
                        <a:latin typeface="Titillium Web Light" panose="020B0604020202020204" charset="0"/>
                      </a:endParaRPr>
                    </a:p>
                  </a:txBody>
                  <a:tcPr>
                    <a:solidFill>
                      <a:srgbClr val="FFFF00"/>
                    </a:solidFill>
                  </a:tcPr>
                </a:tc>
                <a:tc>
                  <a:txBody>
                    <a:bodyPr/>
                    <a:lstStyle/>
                    <a:p>
                      <a:endParaRPr lang="en-IN" dirty="0">
                        <a:latin typeface="Titillium Web Light" panose="020B0604020202020204" charset="0"/>
                      </a:endParaRPr>
                    </a:p>
                  </a:txBody>
                  <a:tcPr>
                    <a:solidFill>
                      <a:srgbClr val="92D050"/>
                    </a:solidFill>
                  </a:tcPr>
                </a:tc>
                <a:tc>
                  <a:txBody>
                    <a:bodyPr/>
                    <a:lstStyle/>
                    <a:p>
                      <a:endParaRPr lang="en-IN">
                        <a:latin typeface="Titillium Web Light" panose="020B0604020202020204" charset="0"/>
                      </a:endParaRPr>
                    </a:p>
                  </a:txBody>
                  <a:tcPr/>
                </a:tc>
                <a:tc>
                  <a:txBody>
                    <a:bodyPr/>
                    <a:lstStyle/>
                    <a:p>
                      <a:endParaRPr lang="en-IN">
                        <a:latin typeface="Titillium Web Light" panose="020B0604020202020204" charset="0"/>
                      </a:endParaRPr>
                    </a:p>
                  </a:txBody>
                  <a:tcPr/>
                </a:tc>
                <a:tc>
                  <a:txBody>
                    <a:bodyPr/>
                    <a:lstStyle/>
                    <a:p>
                      <a:endParaRPr lang="en-IN" dirty="0">
                        <a:latin typeface="Titillium Web Light" panose="020B0604020202020204" charset="0"/>
                      </a:endParaRPr>
                    </a:p>
                  </a:txBody>
                  <a:tcPr/>
                </a:tc>
                <a:tc>
                  <a:txBody>
                    <a:bodyPr/>
                    <a:lstStyle/>
                    <a:p>
                      <a:endParaRPr lang="en-IN" dirty="0">
                        <a:latin typeface="Titillium Web Light" panose="020B0604020202020204" charset="0"/>
                      </a:endParaRPr>
                    </a:p>
                  </a:txBody>
                  <a:tcPr/>
                </a:tc>
                <a:extLst>
                  <a:ext uri="{0D108BD9-81ED-4DB2-BD59-A6C34878D82A}">
                    <a16:rowId xmlns:a16="http://schemas.microsoft.com/office/drawing/2014/main" val="3704063145"/>
                  </a:ext>
                </a:extLst>
              </a:tr>
              <a:tr h="615467">
                <a:tc>
                  <a:txBody>
                    <a:bodyPr/>
                    <a:lstStyle/>
                    <a:p>
                      <a:r>
                        <a:rPr lang="en-IN" dirty="0">
                          <a:latin typeface="Titillium Web Light" panose="020B0604020202020204" charset="0"/>
                        </a:rPr>
                        <a:t>Evaluation</a:t>
                      </a:r>
                    </a:p>
                  </a:txBody>
                  <a:tcPr/>
                </a:tc>
                <a:tc>
                  <a:txBody>
                    <a:bodyPr/>
                    <a:lstStyle/>
                    <a:p>
                      <a:endParaRPr lang="en-IN">
                        <a:latin typeface="Titillium Web Light" panose="020B0604020202020204" charset="0"/>
                      </a:endParaRPr>
                    </a:p>
                  </a:txBody>
                  <a:tcPr/>
                </a:tc>
                <a:tc>
                  <a:txBody>
                    <a:bodyPr/>
                    <a:lstStyle/>
                    <a:p>
                      <a:endParaRPr lang="en-IN">
                        <a:latin typeface="Titillium Web Light" panose="020B0604020202020204" charset="0"/>
                      </a:endParaRPr>
                    </a:p>
                  </a:txBody>
                  <a:tcPr/>
                </a:tc>
                <a:tc>
                  <a:txBody>
                    <a:bodyPr/>
                    <a:lstStyle/>
                    <a:p>
                      <a:endParaRPr lang="en-IN">
                        <a:latin typeface="Titillium Web Light" panose="020B0604020202020204" charset="0"/>
                      </a:endParaRPr>
                    </a:p>
                  </a:txBody>
                  <a:tcPr/>
                </a:tc>
                <a:tc>
                  <a:txBody>
                    <a:bodyPr/>
                    <a:lstStyle/>
                    <a:p>
                      <a:endParaRPr lang="en-IN">
                        <a:latin typeface="Titillium Web Light" panose="020B0604020202020204" charset="0"/>
                      </a:endParaRPr>
                    </a:p>
                  </a:txBody>
                  <a:tcPr/>
                </a:tc>
                <a:tc>
                  <a:txBody>
                    <a:bodyPr/>
                    <a:lstStyle/>
                    <a:p>
                      <a:endParaRPr lang="en-IN">
                        <a:latin typeface="Titillium Web Light" panose="020B0604020202020204" charset="0"/>
                      </a:endParaRPr>
                    </a:p>
                  </a:txBody>
                  <a:tcPr/>
                </a:tc>
                <a:tc>
                  <a:txBody>
                    <a:bodyPr/>
                    <a:lstStyle/>
                    <a:p>
                      <a:endParaRPr lang="en-IN" dirty="0">
                        <a:latin typeface="Titillium Web Light" panose="020B0604020202020204" charset="0"/>
                      </a:endParaRPr>
                    </a:p>
                  </a:txBody>
                  <a:tcPr/>
                </a:tc>
                <a:tc>
                  <a:txBody>
                    <a:bodyPr/>
                    <a:lstStyle/>
                    <a:p>
                      <a:endParaRPr lang="en-IN" dirty="0">
                        <a:latin typeface="Titillium Web Light" panose="020B0604020202020204" charset="0"/>
                      </a:endParaRPr>
                    </a:p>
                  </a:txBody>
                  <a:tcPr/>
                </a:tc>
                <a:tc>
                  <a:txBody>
                    <a:bodyPr/>
                    <a:lstStyle/>
                    <a:p>
                      <a:endParaRPr lang="en-IN">
                        <a:latin typeface="Titillium Web Light" panose="020B0604020202020204" charset="0"/>
                      </a:endParaRPr>
                    </a:p>
                  </a:txBody>
                  <a:tcPr/>
                </a:tc>
                <a:tc>
                  <a:txBody>
                    <a:bodyPr/>
                    <a:lstStyle/>
                    <a:p>
                      <a:endParaRPr lang="en-IN" dirty="0">
                        <a:latin typeface="Titillium Web Light" panose="020B0604020202020204" charset="0"/>
                      </a:endParaRPr>
                    </a:p>
                  </a:txBody>
                  <a:tcPr/>
                </a:tc>
                <a:tc>
                  <a:txBody>
                    <a:bodyPr/>
                    <a:lstStyle/>
                    <a:p>
                      <a:endParaRPr lang="en-IN" dirty="0">
                        <a:latin typeface="Titillium Web Light" panose="020B0604020202020204" charset="0"/>
                      </a:endParaRPr>
                    </a:p>
                  </a:txBody>
                  <a:tcPr>
                    <a:solidFill>
                      <a:srgbClr val="FFFF00"/>
                    </a:solidFill>
                  </a:tcPr>
                </a:tc>
                <a:tc>
                  <a:txBody>
                    <a:bodyPr/>
                    <a:lstStyle/>
                    <a:p>
                      <a:endParaRPr lang="en-IN" dirty="0">
                        <a:latin typeface="Titillium Web Light" panose="020B0604020202020204" charset="0"/>
                      </a:endParaRPr>
                    </a:p>
                  </a:txBody>
                  <a:tcPr>
                    <a:solidFill>
                      <a:srgbClr val="92D050"/>
                    </a:solidFill>
                  </a:tcPr>
                </a:tc>
                <a:tc>
                  <a:txBody>
                    <a:bodyPr/>
                    <a:lstStyle/>
                    <a:p>
                      <a:endParaRPr lang="en-IN" dirty="0">
                        <a:latin typeface="Titillium Web Light" panose="020B0604020202020204" charset="0"/>
                      </a:endParaRPr>
                    </a:p>
                  </a:txBody>
                  <a:tcPr/>
                </a:tc>
                <a:tc>
                  <a:txBody>
                    <a:bodyPr/>
                    <a:lstStyle/>
                    <a:p>
                      <a:endParaRPr lang="en-IN" dirty="0">
                        <a:latin typeface="Titillium Web Light" panose="020B0604020202020204" charset="0"/>
                      </a:endParaRPr>
                    </a:p>
                  </a:txBody>
                  <a:tcPr/>
                </a:tc>
                <a:extLst>
                  <a:ext uri="{0D108BD9-81ED-4DB2-BD59-A6C34878D82A}">
                    <a16:rowId xmlns:a16="http://schemas.microsoft.com/office/drawing/2014/main" val="1030405287"/>
                  </a:ext>
                </a:extLst>
              </a:tr>
              <a:tr h="615467">
                <a:tc>
                  <a:txBody>
                    <a:bodyPr/>
                    <a:lstStyle/>
                    <a:p>
                      <a:r>
                        <a:rPr lang="en-IN" dirty="0">
                          <a:latin typeface="Titillium Web Light" panose="020B0604020202020204" charset="0"/>
                        </a:rPr>
                        <a:t>Final Report</a:t>
                      </a:r>
                    </a:p>
                  </a:txBody>
                  <a:tcPr/>
                </a:tc>
                <a:tc>
                  <a:txBody>
                    <a:bodyPr/>
                    <a:lstStyle/>
                    <a:p>
                      <a:endParaRPr lang="en-IN">
                        <a:latin typeface="Titillium Web Light" panose="020B0604020202020204" charset="0"/>
                      </a:endParaRPr>
                    </a:p>
                  </a:txBody>
                  <a:tcPr/>
                </a:tc>
                <a:tc>
                  <a:txBody>
                    <a:bodyPr/>
                    <a:lstStyle/>
                    <a:p>
                      <a:endParaRPr lang="en-IN" dirty="0">
                        <a:latin typeface="Titillium Web Light" panose="020B0604020202020204" charset="0"/>
                      </a:endParaRPr>
                    </a:p>
                  </a:txBody>
                  <a:tcPr/>
                </a:tc>
                <a:tc>
                  <a:txBody>
                    <a:bodyPr/>
                    <a:lstStyle/>
                    <a:p>
                      <a:endParaRPr lang="en-IN">
                        <a:latin typeface="Titillium Web Light" panose="020B0604020202020204" charset="0"/>
                      </a:endParaRPr>
                    </a:p>
                  </a:txBody>
                  <a:tcPr/>
                </a:tc>
                <a:tc>
                  <a:txBody>
                    <a:bodyPr/>
                    <a:lstStyle/>
                    <a:p>
                      <a:endParaRPr lang="en-IN" dirty="0">
                        <a:latin typeface="Titillium Web Light" panose="020B0604020202020204" charset="0"/>
                      </a:endParaRPr>
                    </a:p>
                  </a:txBody>
                  <a:tcPr/>
                </a:tc>
                <a:tc>
                  <a:txBody>
                    <a:bodyPr/>
                    <a:lstStyle/>
                    <a:p>
                      <a:endParaRPr lang="en-IN">
                        <a:latin typeface="Titillium Web Light" panose="020B0604020202020204" charset="0"/>
                      </a:endParaRPr>
                    </a:p>
                  </a:txBody>
                  <a:tcPr/>
                </a:tc>
                <a:tc>
                  <a:txBody>
                    <a:bodyPr/>
                    <a:lstStyle/>
                    <a:p>
                      <a:endParaRPr lang="en-IN">
                        <a:latin typeface="Titillium Web Light" panose="020B0604020202020204" charset="0"/>
                      </a:endParaRPr>
                    </a:p>
                  </a:txBody>
                  <a:tcPr/>
                </a:tc>
                <a:tc>
                  <a:txBody>
                    <a:bodyPr/>
                    <a:lstStyle/>
                    <a:p>
                      <a:endParaRPr lang="en-IN" dirty="0">
                        <a:latin typeface="Titillium Web Light" panose="020B0604020202020204" charset="0"/>
                      </a:endParaRPr>
                    </a:p>
                  </a:txBody>
                  <a:tcPr/>
                </a:tc>
                <a:tc>
                  <a:txBody>
                    <a:bodyPr/>
                    <a:lstStyle/>
                    <a:p>
                      <a:endParaRPr lang="en-IN" dirty="0">
                        <a:latin typeface="Titillium Web Light" panose="020B0604020202020204" charset="0"/>
                      </a:endParaRPr>
                    </a:p>
                  </a:txBody>
                  <a:tcPr/>
                </a:tc>
                <a:tc>
                  <a:txBody>
                    <a:bodyPr/>
                    <a:lstStyle/>
                    <a:p>
                      <a:endParaRPr lang="en-IN">
                        <a:latin typeface="Titillium Web Light" panose="020B0604020202020204" charset="0"/>
                      </a:endParaRPr>
                    </a:p>
                  </a:txBody>
                  <a:tcPr/>
                </a:tc>
                <a:tc>
                  <a:txBody>
                    <a:bodyPr/>
                    <a:lstStyle/>
                    <a:p>
                      <a:endParaRPr lang="en-IN">
                        <a:latin typeface="Titillium Web Light" panose="020B0604020202020204" charset="0"/>
                      </a:endParaRPr>
                    </a:p>
                  </a:txBody>
                  <a:tcPr/>
                </a:tc>
                <a:tc>
                  <a:txBody>
                    <a:bodyPr/>
                    <a:lstStyle/>
                    <a:p>
                      <a:endParaRPr lang="en-IN" dirty="0">
                        <a:latin typeface="Titillium Web Light" panose="020B0604020202020204" charset="0"/>
                      </a:endParaRPr>
                    </a:p>
                  </a:txBody>
                  <a:tcPr>
                    <a:solidFill>
                      <a:srgbClr val="FFFF00"/>
                    </a:solidFill>
                  </a:tcPr>
                </a:tc>
                <a:tc>
                  <a:txBody>
                    <a:bodyPr/>
                    <a:lstStyle/>
                    <a:p>
                      <a:endParaRPr lang="en-IN" dirty="0">
                        <a:latin typeface="Titillium Web Light" panose="020B0604020202020204" charset="0"/>
                      </a:endParaRPr>
                    </a:p>
                  </a:txBody>
                  <a:tcPr>
                    <a:solidFill>
                      <a:srgbClr val="FFFF00"/>
                    </a:solidFill>
                  </a:tcPr>
                </a:tc>
                <a:tc>
                  <a:txBody>
                    <a:bodyPr/>
                    <a:lstStyle/>
                    <a:p>
                      <a:endParaRPr lang="en-IN" dirty="0">
                        <a:latin typeface="Titillium Web Light" panose="020B0604020202020204" charset="0"/>
                      </a:endParaRPr>
                    </a:p>
                  </a:txBody>
                  <a:tcPr>
                    <a:solidFill>
                      <a:srgbClr val="92D050"/>
                    </a:solidFill>
                  </a:tcPr>
                </a:tc>
                <a:extLst>
                  <a:ext uri="{0D108BD9-81ED-4DB2-BD59-A6C34878D82A}">
                    <a16:rowId xmlns:a16="http://schemas.microsoft.com/office/drawing/2014/main" val="2874497478"/>
                  </a:ext>
                </a:extLst>
              </a:tr>
            </a:tbl>
          </a:graphicData>
        </a:graphic>
      </p:graphicFrame>
    </p:spTree>
    <p:extLst>
      <p:ext uri="{BB962C8B-B14F-4D97-AF65-F5344CB8AC3E}">
        <p14:creationId xmlns:p14="http://schemas.microsoft.com/office/powerpoint/2010/main" val="2738493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7" name="Google Shape;3897;p20"/>
          <p:cNvSpPr txBox="1">
            <a:spLocks noGrp="1"/>
          </p:cNvSpPr>
          <p:nvPr>
            <p:ph type="body" idx="1"/>
          </p:nvPr>
        </p:nvSpPr>
        <p:spPr>
          <a:xfrm>
            <a:off x="365881" y="1403540"/>
            <a:ext cx="2311619" cy="3087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b="1" dirty="0"/>
              <a:t>Umang Sharma</a:t>
            </a:r>
            <a:endParaRPr b="1" dirty="0"/>
          </a:p>
          <a:p>
            <a:pPr marL="285750" indent="-285750"/>
            <a:r>
              <a:rPr lang="en-US" dirty="0">
                <a:solidFill>
                  <a:srgbClr val="003B55"/>
                </a:solidFill>
              </a:rPr>
              <a:t>Team Leader</a:t>
            </a:r>
          </a:p>
          <a:p>
            <a:pPr marL="285750" indent="-285750"/>
            <a:r>
              <a:rPr lang="en-US" dirty="0">
                <a:solidFill>
                  <a:srgbClr val="003B55"/>
                </a:solidFill>
              </a:rPr>
              <a:t>Implementation of backend </a:t>
            </a:r>
          </a:p>
          <a:p>
            <a:pPr marL="285750" indent="-285750"/>
            <a:r>
              <a:rPr lang="en-US" dirty="0">
                <a:solidFill>
                  <a:srgbClr val="003B55"/>
                </a:solidFill>
              </a:rPr>
              <a:t>Collaborating the different technologies used in the project and the hardware and sensors used</a:t>
            </a:r>
            <a:endParaRPr dirty="0">
              <a:solidFill>
                <a:srgbClr val="003B55"/>
              </a:solidFill>
            </a:endParaRPr>
          </a:p>
        </p:txBody>
      </p:sp>
      <p:sp>
        <p:nvSpPr>
          <p:cNvPr id="3898" name="Google Shape;3898;p20"/>
          <p:cNvSpPr txBox="1">
            <a:spLocks noGrp="1"/>
          </p:cNvSpPr>
          <p:nvPr>
            <p:ph type="title"/>
          </p:nvPr>
        </p:nvSpPr>
        <p:spPr>
          <a:xfrm>
            <a:off x="365881" y="285483"/>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Role of each Team Member</a:t>
            </a:r>
            <a:endParaRPr dirty="0"/>
          </a:p>
        </p:txBody>
      </p:sp>
      <p:sp>
        <p:nvSpPr>
          <p:cNvPr id="3899" name="Google Shape;3899;p20"/>
          <p:cNvSpPr txBox="1">
            <a:spLocks noGrp="1"/>
          </p:cNvSpPr>
          <p:nvPr>
            <p:ph type="body" idx="2"/>
          </p:nvPr>
        </p:nvSpPr>
        <p:spPr>
          <a:xfrm>
            <a:off x="2892744" y="1403540"/>
            <a:ext cx="2311619" cy="3087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b="1" dirty="0" err="1"/>
              <a:t>Suryansh</a:t>
            </a:r>
            <a:r>
              <a:rPr lang="en-IN" b="1" dirty="0"/>
              <a:t> Bhardwaj</a:t>
            </a:r>
            <a:endParaRPr b="1" dirty="0"/>
          </a:p>
          <a:p>
            <a:pPr marL="285750" indent="-285750"/>
            <a:r>
              <a:rPr lang="en-US" dirty="0"/>
              <a:t>Exploration and Implementation of the various Machine Learning algorithms that can be used and applied onto the data collected. </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endParaRPr/>
          </a:p>
        </p:txBody>
      </p:sp>
      <p:sp>
        <p:nvSpPr>
          <p:cNvPr id="6" name="Google Shape;3899;p20">
            <a:extLst>
              <a:ext uri="{FF2B5EF4-FFF2-40B4-BE49-F238E27FC236}">
                <a16:creationId xmlns:a16="http://schemas.microsoft.com/office/drawing/2014/main" id="{1328D682-F2F0-48A1-8C89-2F86858105A6}"/>
              </a:ext>
            </a:extLst>
          </p:cNvPr>
          <p:cNvSpPr txBox="1">
            <a:spLocks/>
          </p:cNvSpPr>
          <p:nvPr/>
        </p:nvSpPr>
        <p:spPr>
          <a:xfrm>
            <a:off x="5419607" y="1403540"/>
            <a:ext cx="2311619" cy="3087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0" indent="0">
              <a:buNone/>
            </a:pPr>
            <a:r>
              <a:rPr lang="en-US" b="1" dirty="0"/>
              <a:t>Prakhar Srivastava</a:t>
            </a:r>
          </a:p>
          <a:p>
            <a:pPr marL="285750" indent="-285750"/>
            <a:r>
              <a:rPr lang="en-US" dirty="0"/>
              <a:t>Exploration and creation of the User Interface for the online Dashboard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8" name="Google Shape;3878;p19"/>
          <p:cNvSpPr txBox="1">
            <a:spLocks noGrp="1"/>
          </p:cNvSpPr>
          <p:nvPr>
            <p:ph type="subTitle" idx="4294967295"/>
          </p:nvPr>
        </p:nvSpPr>
        <p:spPr>
          <a:xfrm>
            <a:off x="423400" y="794856"/>
            <a:ext cx="6361542" cy="4132527"/>
          </a:xfrm>
          <a:prstGeom prst="rect">
            <a:avLst/>
          </a:prstGeom>
        </p:spPr>
        <p:txBody>
          <a:bodyPr spcFirstLastPara="1" wrap="square" lIns="91425" tIns="91425" rIns="91425" bIns="91425" anchor="t" anchorCtr="0">
            <a:noAutofit/>
          </a:bodyPr>
          <a:lstStyle/>
          <a:p>
            <a:pPr marL="228600" indent="-228600">
              <a:buSzPct val="125000"/>
              <a:buFont typeface="+mj-lt"/>
              <a:buAutoNum type="arabicPeriod"/>
            </a:pPr>
            <a:r>
              <a:rPr lang="en-US" sz="1200" dirty="0">
                <a:solidFill>
                  <a:schemeClr val="bg1"/>
                </a:solidFill>
              </a:rPr>
              <a:t>Sophia </a:t>
            </a:r>
            <a:r>
              <a:rPr lang="en-US" sz="1200" dirty="0" err="1">
                <a:solidFill>
                  <a:schemeClr val="bg1"/>
                </a:solidFill>
              </a:rPr>
              <a:t>Karastogianni</a:t>
            </a:r>
            <a:r>
              <a:rPr lang="en-US" sz="1200" dirty="0">
                <a:solidFill>
                  <a:schemeClr val="bg1"/>
                </a:solidFill>
              </a:rPr>
              <a:t>, Stella T. </a:t>
            </a:r>
            <a:r>
              <a:rPr lang="en-US" sz="1200" dirty="0" err="1">
                <a:solidFill>
                  <a:schemeClr val="bg1"/>
                </a:solidFill>
              </a:rPr>
              <a:t>Girousi</a:t>
            </a:r>
            <a:r>
              <a:rPr lang="en-US" sz="1200" dirty="0">
                <a:solidFill>
                  <a:schemeClr val="bg1"/>
                </a:solidFill>
              </a:rPr>
              <a:t>. pH: Principles and Measurement. December 2016. Available </a:t>
            </a:r>
            <a:r>
              <a:rPr lang="en-US" sz="1200" dirty="0">
                <a:solidFill>
                  <a:schemeClr val="bg1"/>
                </a:solidFill>
                <a:hlinkClick r:id="rId3"/>
              </a:rPr>
              <a:t>https://www.researchgate.net/publication/301702485_pH_Principles_and_Measurement</a:t>
            </a:r>
            <a:endParaRPr lang="en-US" sz="1200" dirty="0">
              <a:solidFill>
                <a:schemeClr val="bg1"/>
              </a:solidFill>
            </a:endParaRPr>
          </a:p>
          <a:p>
            <a:pPr marL="228600" indent="-228600">
              <a:buSzPct val="125000"/>
              <a:buFont typeface="+mj-lt"/>
              <a:buAutoNum type="arabicPeriod"/>
            </a:pPr>
            <a:r>
              <a:rPr lang="en-US" sz="1200" dirty="0">
                <a:solidFill>
                  <a:schemeClr val="bg1"/>
                </a:solidFill>
              </a:rPr>
              <a:t>E. J. Williamson, Frank </a:t>
            </a:r>
            <a:r>
              <a:rPr lang="en-US" sz="1200" dirty="0" err="1">
                <a:solidFill>
                  <a:schemeClr val="bg1"/>
                </a:solidFill>
              </a:rPr>
              <a:t>Wiersma</a:t>
            </a:r>
            <a:r>
              <a:rPr lang="en-US" sz="1200" dirty="0">
                <a:solidFill>
                  <a:schemeClr val="bg1"/>
                </a:solidFill>
              </a:rPr>
              <a:t> ,L. O. Fine. A Study of the Sodium Adsorption Ratio and Residual Sodium Carbonate Concepts of Irrigation Waters as They Affect Exchangeable Sodium of Soil Under Semiarid Conditions. Available </a:t>
            </a:r>
            <a:r>
              <a:rPr lang="en-US" sz="1200" dirty="0">
                <a:solidFill>
                  <a:schemeClr val="bg1"/>
                </a:solidFill>
                <a:hlinkClick r:id="rId4"/>
              </a:rPr>
              <a:t>https://acsess.onlinelibrary.wiley.com/doi/abs/10.2136/sssaj1959.0361599500230004 0011x</a:t>
            </a:r>
            <a:endParaRPr lang="en-US" sz="1200" dirty="0">
              <a:solidFill>
                <a:schemeClr val="bg1"/>
              </a:solidFill>
            </a:endParaRPr>
          </a:p>
          <a:p>
            <a:pPr marL="228600" indent="-228600">
              <a:buSzPct val="125000"/>
              <a:buFont typeface="+mj-lt"/>
              <a:buAutoNum type="arabicPeriod"/>
            </a:pPr>
            <a:r>
              <a:rPr lang="en-US" sz="1200" dirty="0">
                <a:solidFill>
                  <a:schemeClr val="bg1"/>
                </a:solidFill>
              </a:rPr>
              <a:t>IEEE Internet of Things Journal. Issue 6, March15,-2021.Available </a:t>
            </a:r>
            <a:r>
              <a:rPr lang="en-US" sz="1200" dirty="0">
                <a:solidFill>
                  <a:schemeClr val="bg1"/>
                </a:solidFill>
                <a:hlinkClick r:id="rId5"/>
              </a:rPr>
              <a:t>https://ieeexplore.ieee.org/xpl/mostRecentIssue.jsp?punumber=6488907</a:t>
            </a:r>
            <a:endParaRPr lang="en-US" sz="1200" dirty="0">
              <a:solidFill>
                <a:schemeClr val="bg1"/>
              </a:solidFill>
            </a:endParaRPr>
          </a:p>
          <a:p>
            <a:pPr marL="228600" indent="-228600">
              <a:buSzPct val="125000"/>
              <a:buFont typeface="+mj-lt"/>
              <a:buAutoNum type="arabicPeriod"/>
            </a:pPr>
            <a:r>
              <a:rPr lang="en-US" sz="1200" dirty="0">
                <a:solidFill>
                  <a:schemeClr val="bg1"/>
                </a:solidFill>
              </a:rPr>
              <a:t>B. Das, P. Jain. Real-time water quality monitoring system using internet of things, in 2017 International Conference on Computer, Communications and Electronics (</a:t>
            </a:r>
            <a:r>
              <a:rPr lang="en-US" sz="1200" dirty="0" err="1">
                <a:solidFill>
                  <a:schemeClr val="bg1"/>
                </a:solidFill>
              </a:rPr>
              <a:t>Comptelix</a:t>
            </a:r>
            <a:r>
              <a:rPr lang="en-US" sz="1200" dirty="0">
                <a:solidFill>
                  <a:schemeClr val="bg1"/>
                </a:solidFill>
              </a:rPr>
              <a:t>), Jaipur, Rajasthan India, 1–2 July 2017. IEEE</a:t>
            </a:r>
          </a:p>
          <a:p>
            <a:pPr marL="228600" indent="-228600">
              <a:buSzPct val="125000"/>
              <a:buFont typeface="+mj-lt"/>
              <a:buAutoNum type="arabicPeriod"/>
            </a:pPr>
            <a:r>
              <a:rPr lang="en-US" sz="1200" dirty="0">
                <a:solidFill>
                  <a:schemeClr val="bg1"/>
                </a:solidFill>
              </a:rPr>
              <a:t>J. Shah, An internet of things based model for smart water distribution with quality monitoring. Int. J. </a:t>
            </a:r>
            <a:r>
              <a:rPr lang="en-US" sz="1200" dirty="0" err="1">
                <a:solidFill>
                  <a:schemeClr val="bg1"/>
                </a:solidFill>
              </a:rPr>
              <a:t>Innov</a:t>
            </a:r>
            <a:r>
              <a:rPr lang="en-US" sz="1200" dirty="0">
                <a:solidFill>
                  <a:schemeClr val="bg1"/>
                </a:solidFill>
              </a:rPr>
              <a:t>. Res. Sci. Eng. Technol. 6(3), 3446–3451 (2017). Available </a:t>
            </a:r>
            <a:r>
              <a:rPr lang="en-US" sz="1200" dirty="0">
                <a:solidFill>
                  <a:schemeClr val="bg1"/>
                </a:solidFill>
                <a:hlinkClick r:id="rId6"/>
              </a:rPr>
              <a:t>http://dx.doi.org/10.15680/IJI RSET.2017.0603074</a:t>
            </a:r>
            <a:endParaRPr lang="en-US" sz="1200" dirty="0">
              <a:solidFill>
                <a:schemeClr val="bg1"/>
              </a:solidFill>
            </a:endParaRPr>
          </a:p>
          <a:p>
            <a:pPr marL="228600" indent="-228600">
              <a:buSzPct val="125000"/>
              <a:buFont typeface="+mj-lt"/>
              <a:buAutoNum type="arabicPeriod"/>
            </a:pPr>
            <a:r>
              <a:rPr lang="en-US" sz="1200" dirty="0">
                <a:solidFill>
                  <a:schemeClr val="bg1"/>
                </a:solidFill>
              </a:rPr>
              <a:t>G. Bruce </a:t>
            </a:r>
            <a:r>
              <a:rPr lang="en-US" sz="1200" dirty="0" err="1">
                <a:solidFill>
                  <a:schemeClr val="bg1"/>
                </a:solidFill>
              </a:rPr>
              <a:t>Wiersma</a:t>
            </a:r>
            <a:r>
              <a:rPr lang="en-US" sz="1200" dirty="0">
                <a:solidFill>
                  <a:schemeClr val="bg1"/>
                </a:solidFill>
              </a:rPr>
              <a:t> (2021). Environmental Monitoring and Assessment Vol.193. Available </a:t>
            </a:r>
            <a:r>
              <a:rPr lang="en-US" sz="1200" dirty="0">
                <a:solidFill>
                  <a:schemeClr val="bg1"/>
                </a:solidFill>
                <a:hlinkClick r:id="rId7"/>
              </a:rPr>
              <a:t>https://www.springer.com/journal/10661</a:t>
            </a:r>
            <a:endParaRPr lang="en-US" sz="1200" dirty="0">
              <a:solidFill>
                <a:schemeClr val="bg1"/>
              </a:solidFill>
            </a:endParaRPr>
          </a:p>
          <a:p>
            <a:pPr marL="0" indent="0">
              <a:buSzPct val="125000"/>
              <a:buNone/>
            </a:pPr>
            <a:endParaRPr lang="en-US" sz="1200" u="sng" dirty="0">
              <a:solidFill>
                <a:schemeClr val="bg1"/>
              </a:solidFill>
            </a:endParaRPr>
          </a:p>
        </p:txBody>
      </p:sp>
      <p:sp>
        <p:nvSpPr>
          <p:cNvPr id="3877" name="Google Shape;3877;p19"/>
          <p:cNvSpPr txBox="1">
            <a:spLocks noGrp="1"/>
          </p:cNvSpPr>
          <p:nvPr>
            <p:ph type="ctrTitle" idx="4294967295"/>
          </p:nvPr>
        </p:nvSpPr>
        <p:spPr>
          <a:xfrm>
            <a:off x="207484" y="94631"/>
            <a:ext cx="6361541" cy="700225"/>
          </a:xfrm>
          <a:prstGeom prst="rect">
            <a:avLst/>
          </a:prstGeom>
        </p:spPr>
        <p:txBody>
          <a:bodyPr spcFirstLastPara="1" wrap="square" lIns="91425" tIns="91425" rIns="91425" bIns="91425" anchor="b" anchorCtr="0">
            <a:noAutofit/>
          </a:bodyPr>
          <a:lstStyle/>
          <a:p>
            <a:pPr lvl="0"/>
            <a:r>
              <a:rPr lang="en-IN" sz="4000" dirty="0">
                <a:solidFill>
                  <a:schemeClr val="bg1"/>
                </a:solidFill>
              </a:rPr>
              <a:t>REFERENCES</a:t>
            </a:r>
            <a:endParaRPr sz="4000" dirty="0">
              <a:solidFill>
                <a:schemeClr val="bg1"/>
              </a:solidFill>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8" name="Google Shape;3878;p19"/>
          <p:cNvSpPr txBox="1">
            <a:spLocks noGrp="1"/>
          </p:cNvSpPr>
          <p:nvPr>
            <p:ph type="subTitle" idx="4294967295"/>
          </p:nvPr>
        </p:nvSpPr>
        <p:spPr>
          <a:xfrm>
            <a:off x="431492" y="794856"/>
            <a:ext cx="6361542" cy="4132527"/>
          </a:xfrm>
          <a:prstGeom prst="rect">
            <a:avLst/>
          </a:prstGeom>
        </p:spPr>
        <p:txBody>
          <a:bodyPr spcFirstLastPara="1" wrap="square" lIns="91425" tIns="91425" rIns="91425" bIns="91425" anchor="t" anchorCtr="0">
            <a:noAutofit/>
          </a:bodyPr>
          <a:lstStyle/>
          <a:p>
            <a:pPr marL="228600" indent="-228600">
              <a:buSzPct val="125000"/>
              <a:buFont typeface="+mj-lt"/>
              <a:buAutoNum type="arabicPeriod" startAt="7"/>
            </a:pPr>
            <a:r>
              <a:rPr lang="en-US" sz="1200" dirty="0">
                <a:solidFill>
                  <a:schemeClr val="bg1"/>
                </a:solidFill>
              </a:rPr>
              <a:t>M.C. Zin, G. Lenin, </a:t>
            </a:r>
            <a:r>
              <a:rPr lang="en-US" sz="1200" dirty="0" err="1">
                <a:solidFill>
                  <a:schemeClr val="bg1"/>
                </a:solidFill>
              </a:rPr>
              <a:t>L.H.Chong</a:t>
            </a:r>
            <a:r>
              <a:rPr lang="en-US" sz="1200" dirty="0">
                <a:solidFill>
                  <a:schemeClr val="bg1"/>
                </a:solidFill>
              </a:rPr>
              <a:t>, M. </a:t>
            </a:r>
            <a:r>
              <a:rPr lang="en-US" sz="1200" dirty="0" err="1">
                <a:solidFill>
                  <a:schemeClr val="bg1"/>
                </a:solidFill>
              </a:rPr>
              <a:t>Prassana</a:t>
            </a:r>
            <a:r>
              <a:rPr lang="en-US" sz="1200" dirty="0">
                <a:solidFill>
                  <a:schemeClr val="bg1"/>
                </a:solidFill>
              </a:rPr>
              <a:t>, Real-time water quality system in internet of things, in IOP Conference Series: Materials Science and Engineering, </a:t>
            </a:r>
            <a:r>
              <a:rPr lang="en-US" sz="1200" dirty="0" err="1">
                <a:solidFill>
                  <a:schemeClr val="bg1"/>
                </a:solidFill>
              </a:rPr>
              <a:t>vol</a:t>
            </a:r>
            <a:r>
              <a:rPr lang="en-US" sz="1200" dirty="0">
                <a:solidFill>
                  <a:schemeClr val="bg1"/>
                </a:solidFill>
              </a:rPr>
              <a:t> 495, no 1, p. 012021 (2019). </a:t>
            </a:r>
            <a:r>
              <a:rPr lang="en-US" sz="1200" dirty="0">
                <a:solidFill>
                  <a:schemeClr val="bg1"/>
                </a:solidFill>
                <a:hlinkClick r:id="rId3"/>
              </a:rPr>
              <a:t>http://dx.doi.org/10.1088/1757-899X/495/1/012021</a:t>
            </a:r>
            <a:endParaRPr lang="en-US" sz="1200" dirty="0">
              <a:solidFill>
                <a:schemeClr val="bg1"/>
              </a:solidFill>
            </a:endParaRPr>
          </a:p>
          <a:p>
            <a:pPr marL="228600" indent="-228600">
              <a:buSzPct val="125000"/>
              <a:buFont typeface="+mj-lt"/>
              <a:buAutoNum type="arabicPeriod" startAt="7"/>
            </a:pPr>
            <a:r>
              <a:rPr lang="en-US" sz="1200" dirty="0">
                <a:solidFill>
                  <a:schemeClr val="bg1"/>
                </a:solidFill>
              </a:rPr>
              <a:t> K. </a:t>
            </a:r>
            <a:r>
              <a:rPr lang="en-US" sz="1200" dirty="0" err="1">
                <a:solidFill>
                  <a:schemeClr val="bg1"/>
                </a:solidFill>
              </a:rPr>
              <a:t>Saravanan</a:t>
            </a:r>
            <a:r>
              <a:rPr lang="en-US" sz="1200" dirty="0">
                <a:solidFill>
                  <a:schemeClr val="bg1"/>
                </a:solidFill>
              </a:rPr>
              <a:t>, E. </a:t>
            </a:r>
            <a:r>
              <a:rPr lang="en-US" sz="1200" dirty="0" err="1">
                <a:solidFill>
                  <a:schemeClr val="bg1"/>
                </a:solidFill>
              </a:rPr>
              <a:t>Anusuya</a:t>
            </a:r>
            <a:r>
              <a:rPr lang="en-US" sz="1200" dirty="0">
                <a:solidFill>
                  <a:schemeClr val="bg1"/>
                </a:solidFill>
              </a:rPr>
              <a:t>, R. Kumar, Real-time water quality monitoring using Internet of Things in SCADA. Environ. </a:t>
            </a:r>
            <a:r>
              <a:rPr lang="en-US" sz="1200" dirty="0" err="1">
                <a:solidFill>
                  <a:schemeClr val="bg1"/>
                </a:solidFill>
              </a:rPr>
              <a:t>Monit</a:t>
            </a:r>
            <a:r>
              <a:rPr lang="en-US" sz="1200" dirty="0">
                <a:solidFill>
                  <a:schemeClr val="bg1"/>
                </a:solidFill>
              </a:rPr>
              <a:t>. Assess. 190(9), 556 (2018). https://doi.org/10.1007/s10 661-018-6914-x</a:t>
            </a:r>
          </a:p>
          <a:p>
            <a:pPr marL="228600" indent="-228600">
              <a:buSzPct val="125000"/>
              <a:buFont typeface="+mj-lt"/>
              <a:buAutoNum type="arabicPeriod" startAt="7"/>
            </a:pPr>
            <a:r>
              <a:rPr lang="en-IN" sz="1200" dirty="0">
                <a:solidFill>
                  <a:schemeClr val="bg1"/>
                </a:solidFill>
              </a:rPr>
              <a:t> Alex </a:t>
            </a:r>
            <a:r>
              <a:rPr lang="en-IN" sz="1200" dirty="0" err="1">
                <a:solidFill>
                  <a:schemeClr val="bg1"/>
                </a:solidFill>
              </a:rPr>
              <a:t>Keinan</a:t>
            </a:r>
            <a:r>
              <a:rPr lang="en-IN" sz="1200" dirty="0">
                <a:solidFill>
                  <a:schemeClr val="bg1"/>
                </a:solidFill>
              </a:rPr>
              <a:t> , New equipment allows for sampling, testing water in real time(2017).Available </a:t>
            </a:r>
            <a:r>
              <a:rPr lang="en-IN" sz="1200" dirty="0">
                <a:solidFill>
                  <a:schemeClr val="bg1"/>
                </a:solidFill>
                <a:hlinkClick r:id="rId4"/>
              </a:rPr>
              <a:t>https://www.foodengineeringmag.com/articles/96511-newequipment-allows-for-sampling-testing-water-in-real-time </a:t>
            </a:r>
            <a:endParaRPr lang="en-US" sz="1200" u="sng" dirty="0">
              <a:solidFill>
                <a:schemeClr val="bg1"/>
              </a:solidFill>
            </a:endParaRPr>
          </a:p>
          <a:p>
            <a:pPr marL="228600" indent="-228600">
              <a:buSzPct val="125000"/>
              <a:buFont typeface="+mj-lt"/>
              <a:buAutoNum type="arabicPeriod" startAt="7"/>
            </a:pPr>
            <a:r>
              <a:rPr lang="en-IN" sz="1200" dirty="0">
                <a:solidFill>
                  <a:schemeClr val="bg1"/>
                </a:solidFill>
              </a:rPr>
              <a:t> VWM Vienna Water Monitoring Solutions. Source: </a:t>
            </a:r>
            <a:r>
              <a:rPr lang="en-IN" sz="1200" dirty="0">
                <a:solidFill>
                  <a:schemeClr val="bg1"/>
                </a:solidFill>
                <a:hlinkClick r:id="rId5"/>
              </a:rPr>
              <a:t>www.vienna-watermonitoring.com</a:t>
            </a:r>
            <a:endParaRPr lang="en-IN" sz="1200" dirty="0">
              <a:solidFill>
                <a:schemeClr val="bg1"/>
              </a:solidFill>
            </a:endParaRPr>
          </a:p>
          <a:p>
            <a:pPr marL="228600" indent="-228600">
              <a:buSzPct val="125000"/>
              <a:buFont typeface="+mj-lt"/>
              <a:buAutoNum type="arabicPeriod" startAt="7"/>
            </a:pPr>
            <a:r>
              <a:rPr lang="en-IN" sz="1200" dirty="0">
                <a:solidFill>
                  <a:schemeClr val="bg1"/>
                </a:solidFill>
              </a:rPr>
              <a:t> IEEE Wireless Communications. Issue 1, February-2021.Available </a:t>
            </a:r>
            <a:r>
              <a:rPr lang="en-IN" sz="1200" dirty="0">
                <a:solidFill>
                  <a:schemeClr val="bg1"/>
                </a:solidFill>
                <a:hlinkClick r:id="rId6"/>
              </a:rPr>
              <a:t>https://ieeexplore.ieee.org/xpl/mostRecentIssue.jsp?punumber=77422</a:t>
            </a:r>
            <a:endParaRPr lang="en-IN" sz="1200" dirty="0">
              <a:solidFill>
                <a:schemeClr val="bg1"/>
              </a:solidFill>
            </a:endParaRPr>
          </a:p>
          <a:p>
            <a:pPr marL="228600" indent="-228600">
              <a:buSzPct val="125000"/>
              <a:buFont typeface="+mj-lt"/>
              <a:buAutoNum type="arabicPeriod" startAt="7"/>
            </a:pPr>
            <a:r>
              <a:rPr lang="en-IN" sz="1200" dirty="0">
                <a:solidFill>
                  <a:schemeClr val="bg1"/>
                </a:solidFill>
              </a:rPr>
              <a:t> Ismail </a:t>
            </a:r>
            <a:r>
              <a:rPr lang="en-IN" sz="1200" dirty="0" err="1">
                <a:solidFill>
                  <a:schemeClr val="bg1"/>
                </a:solidFill>
              </a:rPr>
              <a:t>Butun</a:t>
            </a:r>
            <a:r>
              <a:rPr lang="en-IN" sz="1200" dirty="0">
                <a:solidFill>
                  <a:schemeClr val="bg1"/>
                </a:solidFill>
              </a:rPr>
              <a:t>, </a:t>
            </a:r>
            <a:r>
              <a:rPr lang="en-IN" sz="1200" dirty="0" err="1">
                <a:solidFill>
                  <a:schemeClr val="bg1"/>
                </a:solidFill>
              </a:rPr>
              <a:t>Nuno</a:t>
            </a:r>
            <a:r>
              <a:rPr lang="en-IN" sz="1200" dirty="0">
                <a:solidFill>
                  <a:schemeClr val="bg1"/>
                </a:solidFill>
              </a:rPr>
              <a:t> Pereira, Mikael </a:t>
            </a:r>
            <a:r>
              <a:rPr lang="en-IN" sz="1200" dirty="0" err="1">
                <a:solidFill>
                  <a:schemeClr val="bg1"/>
                </a:solidFill>
              </a:rPr>
              <a:t>Gidlund</a:t>
            </a:r>
            <a:r>
              <a:rPr lang="en-IN" sz="1200" dirty="0">
                <a:solidFill>
                  <a:schemeClr val="bg1"/>
                </a:solidFill>
              </a:rPr>
              <a:t>. Analysis of </a:t>
            </a:r>
            <a:r>
              <a:rPr lang="en-IN" sz="1200" dirty="0" err="1">
                <a:solidFill>
                  <a:schemeClr val="bg1"/>
                </a:solidFill>
              </a:rPr>
              <a:t>LoRaWAN</a:t>
            </a:r>
            <a:r>
              <a:rPr lang="en-IN" sz="1200" dirty="0">
                <a:solidFill>
                  <a:schemeClr val="bg1"/>
                </a:solidFill>
              </a:rPr>
              <a:t> v1.1 security: research paper (2018). Available https://www.researchgate.net/publication/325493576_Analysis_of_LoRaWAN_v11_s </a:t>
            </a:r>
            <a:r>
              <a:rPr lang="en-IN" sz="1200" dirty="0" err="1">
                <a:solidFill>
                  <a:schemeClr val="bg1"/>
                </a:solidFill>
              </a:rPr>
              <a:t>ecurity_research_paper</a:t>
            </a:r>
            <a:endParaRPr lang="en-US" sz="1200" dirty="0">
              <a:solidFill>
                <a:schemeClr val="bg1"/>
              </a:solidFill>
            </a:endParaRPr>
          </a:p>
          <a:p>
            <a:pPr marL="0" indent="0">
              <a:buSzPct val="125000"/>
              <a:buNone/>
            </a:pPr>
            <a:endParaRPr lang="en-IN" sz="1200" dirty="0">
              <a:solidFill>
                <a:schemeClr val="bg1"/>
              </a:solidFill>
            </a:endParaRPr>
          </a:p>
        </p:txBody>
      </p:sp>
      <p:sp>
        <p:nvSpPr>
          <p:cNvPr id="3877" name="Google Shape;3877;p19"/>
          <p:cNvSpPr txBox="1">
            <a:spLocks noGrp="1"/>
          </p:cNvSpPr>
          <p:nvPr>
            <p:ph type="ctrTitle" idx="4294967295"/>
          </p:nvPr>
        </p:nvSpPr>
        <p:spPr>
          <a:xfrm>
            <a:off x="207484" y="94631"/>
            <a:ext cx="6361541" cy="700225"/>
          </a:xfrm>
          <a:prstGeom prst="rect">
            <a:avLst/>
          </a:prstGeom>
        </p:spPr>
        <p:txBody>
          <a:bodyPr spcFirstLastPara="1" wrap="square" lIns="91425" tIns="91425" rIns="91425" bIns="91425" anchor="b" anchorCtr="0">
            <a:noAutofit/>
          </a:bodyPr>
          <a:lstStyle/>
          <a:p>
            <a:pPr lvl="0"/>
            <a:r>
              <a:rPr lang="en-IN" sz="4000" dirty="0">
                <a:solidFill>
                  <a:schemeClr val="bg1"/>
                </a:solidFill>
              </a:rPr>
              <a:t>REFERENCES</a:t>
            </a:r>
            <a:endParaRPr sz="4000" dirty="0">
              <a:solidFill>
                <a:schemeClr val="bg1"/>
              </a:solidFill>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2045603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37"/>
        <p:cNvGrpSpPr/>
        <p:nvPr/>
      </p:nvGrpSpPr>
      <p:grpSpPr>
        <a:xfrm>
          <a:off x="0" y="0"/>
          <a:ext cx="0" cy="0"/>
          <a:chOff x="0" y="0"/>
          <a:chExt cx="0" cy="0"/>
        </a:xfrm>
      </p:grpSpPr>
      <p:sp>
        <p:nvSpPr>
          <p:cNvPr id="4038" name="Google Shape;4038;p36"/>
          <p:cNvSpPr txBox="1">
            <a:spLocks noGrp="1"/>
          </p:cNvSpPr>
          <p:nvPr>
            <p:ph type="ctrTitle" idx="4294967295"/>
          </p:nvPr>
        </p:nvSpPr>
        <p:spPr>
          <a:xfrm>
            <a:off x="685800" y="745150"/>
            <a:ext cx="4863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rgbClr val="80BFB7"/>
                </a:solidFill>
              </a:rPr>
              <a:t>THANKS!</a:t>
            </a:r>
            <a:endParaRPr sz="6000">
              <a:solidFill>
                <a:srgbClr val="80BFB7"/>
              </a:solidFill>
            </a:endParaRPr>
          </a:p>
        </p:txBody>
      </p:sp>
      <p:sp>
        <p:nvSpPr>
          <p:cNvPr id="4039" name="Google Shape;4039;p36"/>
          <p:cNvSpPr txBox="1">
            <a:spLocks noGrp="1"/>
          </p:cNvSpPr>
          <p:nvPr>
            <p:ph type="subTitle" idx="4294967295"/>
          </p:nvPr>
        </p:nvSpPr>
        <p:spPr>
          <a:xfrm>
            <a:off x="685800" y="1944725"/>
            <a:ext cx="48639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dirty="0">
                <a:solidFill>
                  <a:srgbClr val="D3EBD5"/>
                </a:solidFill>
                <a:highlight>
                  <a:srgbClr val="01597F"/>
                </a:highlight>
              </a:rPr>
              <a:t>Any questions?</a:t>
            </a:r>
            <a:endParaRPr sz="3600" dirty="0">
              <a:solidFill>
                <a:srgbClr val="D3EBD5"/>
              </a:solidFill>
              <a:highlight>
                <a:srgbClr val="01597F"/>
              </a:highlight>
            </a:endParaRPr>
          </a:p>
        </p:txBody>
      </p:sp>
      <p:sp>
        <p:nvSpPr>
          <p:cNvPr id="4041" name="Google Shape;4041;p3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80BFB7"/>
                </a:solidFill>
                <a:effectLst/>
                <a:uLnTx/>
                <a:uFillTx/>
                <a:latin typeface="Dosis ExtraLight"/>
                <a:sym typeface="Dosis ExtraLight"/>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sz="1200" b="0" i="0" u="none" strike="noStrike" kern="0" cap="none" spc="0" normalizeH="0" baseline="0" noProof="0">
              <a:ln>
                <a:noFill/>
              </a:ln>
              <a:solidFill>
                <a:srgbClr val="80BFB7"/>
              </a:solidFill>
              <a:effectLst/>
              <a:uLnTx/>
              <a:uFillTx/>
              <a:latin typeface="Dosis ExtraLight"/>
              <a:sym typeface="Dosis Extra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2" name="Google Shape;3842;p14"/>
          <p:cNvSpPr txBox="1">
            <a:spLocks noGrp="1"/>
          </p:cNvSpPr>
          <p:nvPr>
            <p:ph type="body" idx="2"/>
          </p:nvPr>
        </p:nvSpPr>
        <p:spPr>
          <a:xfrm>
            <a:off x="4237000" y="405839"/>
            <a:ext cx="3242400" cy="431436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3600" b="1" dirty="0">
                <a:latin typeface="Titillium Web Light" panose="020B0604020202020204" charset="0"/>
                <a:ea typeface="Titillium Web"/>
                <a:cs typeface="Titillium Web"/>
                <a:sym typeface="Titillium Web"/>
              </a:rPr>
              <a:t>NEED ANALYSIS</a:t>
            </a:r>
            <a:endParaRPr sz="3600" b="1" dirty="0">
              <a:latin typeface="Titillium Web Light" panose="020B0604020202020204" charset="0"/>
              <a:ea typeface="Titillium Web"/>
              <a:cs typeface="Titillium Web"/>
              <a:sym typeface="Titillium Web"/>
            </a:endParaRPr>
          </a:p>
          <a:p>
            <a:pPr marL="0" indent="0">
              <a:buNone/>
            </a:pPr>
            <a:r>
              <a:rPr lang="en-US" sz="1400" b="0" i="0" u="none" strike="noStrike" baseline="0" dirty="0">
                <a:solidFill>
                  <a:srgbClr val="003B55"/>
                </a:solidFill>
                <a:latin typeface="Titillium Web" panose="020B0604020202020204" charset="0"/>
              </a:rPr>
              <a:t>Currently water quality is monitored through</a:t>
            </a:r>
          </a:p>
          <a:p>
            <a:pPr marL="342900">
              <a:buClr>
                <a:srgbClr val="0A0422"/>
              </a:buClr>
              <a:buSzPct val="100000"/>
              <a:buAutoNum type="arabicPeriod"/>
            </a:pPr>
            <a:r>
              <a:rPr lang="en-US" sz="1400" b="0" i="0" u="none" strike="noStrike" baseline="0" dirty="0">
                <a:solidFill>
                  <a:srgbClr val="003B55"/>
                </a:solidFill>
                <a:latin typeface="Titillium Web" panose="020B0604020202020204" charset="0"/>
              </a:rPr>
              <a:t>Time consuming laboratory methods </a:t>
            </a:r>
          </a:p>
          <a:p>
            <a:pPr marL="342900">
              <a:buClr>
                <a:srgbClr val="0A0422"/>
              </a:buClr>
              <a:buSzPct val="100000"/>
              <a:buFont typeface="+mj-lt"/>
              <a:buAutoNum type="arabicPeriod"/>
            </a:pPr>
            <a:r>
              <a:rPr lang="en-US" sz="1400" b="0" i="0" u="none" strike="noStrike" baseline="0" dirty="0">
                <a:solidFill>
                  <a:srgbClr val="003B55"/>
                </a:solidFill>
                <a:latin typeface="Titillium Web" panose="020B0604020202020204" charset="0"/>
              </a:rPr>
              <a:t>Various costly sensors having low sensitivity </a:t>
            </a:r>
          </a:p>
          <a:p>
            <a:pPr marL="0" indent="0">
              <a:buNone/>
            </a:pPr>
            <a:r>
              <a:rPr lang="en-US" sz="1400" b="0" i="0" u="none" strike="noStrike" baseline="0" dirty="0">
                <a:solidFill>
                  <a:srgbClr val="003B55"/>
                </a:solidFill>
                <a:latin typeface="Titillium Web" panose="020B0604020202020204" charset="0"/>
              </a:rPr>
              <a:t>This delays any action and is inefficient. </a:t>
            </a:r>
          </a:p>
          <a:p>
            <a:pPr marL="0" indent="0">
              <a:buNone/>
            </a:pPr>
            <a:r>
              <a:rPr lang="en-US" sz="1400" b="0" i="0" u="none" strike="noStrike" baseline="0" dirty="0">
                <a:solidFill>
                  <a:srgbClr val="003B55"/>
                </a:solidFill>
                <a:latin typeface="Titillium Web" panose="020B0604020202020204" charset="0"/>
              </a:rPr>
              <a:t>  </a:t>
            </a:r>
            <a:endParaRPr lang="en-IN" sz="1400" dirty="0">
              <a:solidFill>
                <a:srgbClr val="003B55"/>
              </a:solidFill>
              <a:latin typeface="Titillium Web" panose="020B0604020202020204" charset="0"/>
            </a:endParaRPr>
          </a:p>
          <a:p>
            <a:pPr marL="0" lvl="0" indent="0" algn="l" rtl="0">
              <a:spcBef>
                <a:spcPts val="600"/>
              </a:spcBef>
              <a:spcAft>
                <a:spcPts val="0"/>
              </a:spcAft>
              <a:buClr>
                <a:schemeClr val="dk1"/>
              </a:buClr>
              <a:buSzPts val="1100"/>
              <a:buFont typeface="Arial"/>
              <a:buNone/>
            </a:pPr>
            <a:endParaRPr sz="1200" b="1" dirty="0"/>
          </a:p>
        </p:txBody>
      </p:sp>
      <p:sp>
        <p:nvSpPr>
          <p:cNvPr id="3843" name="Google Shape;3843;p14"/>
          <p:cNvSpPr txBox="1">
            <a:spLocks noGrp="1"/>
          </p:cNvSpPr>
          <p:nvPr>
            <p:ph type="body" idx="1"/>
          </p:nvPr>
        </p:nvSpPr>
        <p:spPr>
          <a:xfrm>
            <a:off x="640231" y="405838"/>
            <a:ext cx="3242400" cy="409641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IN" sz="3600" b="1" dirty="0">
                <a:latin typeface="Titillium Web Light" panose="020B0604020202020204" charset="0"/>
              </a:rPr>
              <a:t>PROJECT OVERVIEW</a:t>
            </a:r>
            <a:endParaRPr sz="3600" b="1" dirty="0">
              <a:latin typeface="Titillium Web Light" panose="020B0604020202020204" charset="0"/>
              <a:ea typeface="Titillium Web"/>
              <a:cs typeface="Titillium Web"/>
              <a:sym typeface="Titillium Web"/>
            </a:endParaRPr>
          </a:p>
          <a:p>
            <a:pPr marL="0" lvl="0" indent="0" algn="l" rtl="0">
              <a:spcBef>
                <a:spcPts val="600"/>
              </a:spcBef>
              <a:spcAft>
                <a:spcPts val="0"/>
              </a:spcAft>
              <a:buClr>
                <a:schemeClr val="dk1"/>
              </a:buClr>
              <a:buSzPts val="1100"/>
              <a:buFont typeface="Arial"/>
              <a:buNone/>
            </a:pPr>
            <a:r>
              <a:rPr lang="en-US" sz="1400" dirty="0"/>
              <a:t>Focuses on determining the quality of water and classifying it as good or bad for the purpose of irrigation.</a:t>
            </a:r>
          </a:p>
          <a:p>
            <a:pPr marL="0" lvl="0" indent="0" algn="l" rtl="0">
              <a:spcBef>
                <a:spcPts val="600"/>
              </a:spcBef>
              <a:spcAft>
                <a:spcPts val="0"/>
              </a:spcAft>
              <a:buClr>
                <a:schemeClr val="dk1"/>
              </a:buClr>
              <a:buSzPts val="1100"/>
              <a:buFont typeface="Arial"/>
              <a:buNone/>
            </a:pPr>
            <a:r>
              <a:rPr lang="en-US" sz="1400" b="1" dirty="0">
                <a:latin typeface="Titillium Web"/>
                <a:ea typeface="Titillium Web"/>
                <a:cs typeface="Titillium Web"/>
                <a:sym typeface="Titillium Web"/>
              </a:rPr>
              <a:t>Divided into three major segments</a:t>
            </a:r>
          </a:p>
          <a:p>
            <a:pPr marL="342900">
              <a:buClr>
                <a:schemeClr val="dk1"/>
              </a:buClr>
              <a:buSzPts val="1100"/>
              <a:buAutoNum type="arabicPeriod"/>
            </a:pPr>
            <a:r>
              <a:rPr lang="en-US" sz="2000" dirty="0"/>
              <a:t>Data Collection</a:t>
            </a:r>
          </a:p>
          <a:p>
            <a:pPr marL="342900">
              <a:buClr>
                <a:schemeClr val="dk1"/>
              </a:buClr>
              <a:buSzPts val="1100"/>
              <a:buAutoNum type="arabicPeriod"/>
            </a:pPr>
            <a:r>
              <a:rPr lang="en-US" sz="2000" dirty="0"/>
              <a:t>Treatment of water</a:t>
            </a:r>
          </a:p>
          <a:p>
            <a:pPr marL="342900">
              <a:buClr>
                <a:schemeClr val="dk1"/>
              </a:buClr>
              <a:buSzPts val="1100"/>
              <a:buAutoNum type="arabicPeriod"/>
            </a:pPr>
            <a:r>
              <a:rPr lang="en-US" sz="2000" dirty="0"/>
              <a:t>Data analysis and Visualization</a:t>
            </a:r>
          </a:p>
          <a:p>
            <a:pPr marL="0" lvl="0" indent="0" algn="l" rtl="0">
              <a:spcBef>
                <a:spcPts val="600"/>
              </a:spcBef>
              <a:spcAft>
                <a:spcPts val="0"/>
              </a:spcAft>
              <a:buClr>
                <a:schemeClr val="dk1"/>
              </a:buClr>
              <a:buSzPts val="1100"/>
              <a:buFont typeface="Arial"/>
              <a:buNone/>
            </a:pPr>
            <a:endParaRPr lang="en-US" b="1" dirty="0">
              <a:latin typeface="Titillium Web"/>
              <a:ea typeface="Titillium Web"/>
              <a:cs typeface="Titillium Web"/>
              <a:sym typeface="Titillium Web"/>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86"/>
        <p:cNvGrpSpPr/>
        <p:nvPr/>
      </p:nvGrpSpPr>
      <p:grpSpPr>
        <a:xfrm>
          <a:off x="0" y="0"/>
          <a:ext cx="0" cy="0"/>
          <a:chOff x="0" y="0"/>
          <a:chExt cx="0" cy="0"/>
        </a:xfrm>
      </p:grpSpPr>
      <p:sp>
        <p:nvSpPr>
          <p:cNvPr id="3987" name="Google Shape;3987;p30"/>
          <p:cNvSpPr txBox="1">
            <a:spLocks noGrp="1"/>
          </p:cNvSpPr>
          <p:nvPr>
            <p:ph type="title"/>
          </p:nvPr>
        </p:nvSpPr>
        <p:spPr>
          <a:xfrm>
            <a:off x="718300" y="173687"/>
            <a:ext cx="6761100" cy="129865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LITERATURE SURVEY</a:t>
            </a:r>
            <a:br>
              <a:rPr lang="en" dirty="0"/>
            </a:br>
            <a:r>
              <a:rPr lang="en" sz="2400" dirty="0"/>
              <a:t>INDICES USED FOR WATER  QUALITY MONITORING</a:t>
            </a:r>
            <a:endParaRPr dirty="0"/>
          </a:p>
        </p:txBody>
      </p:sp>
      <p:sp>
        <p:nvSpPr>
          <p:cNvPr id="3988" name="Google Shape;3988;p30"/>
          <p:cNvSpPr txBox="1">
            <a:spLocks noGrp="1"/>
          </p:cNvSpPr>
          <p:nvPr>
            <p:ph type="body" idx="1"/>
          </p:nvPr>
        </p:nvSpPr>
        <p:spPr>
          <a:xfrm>
            <a:off x="2819431" y="2571750"/>
            <a:ext cx="2179200" cy="73200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dirty="0"/>
              <a:t>Chemical Oxygen Demand</a:t>
            </a:r>
            <a:endParaRPr dirty="0"/>
          </a:p>
        </p:txBody>
      </p:sp>
      <p:sp>
        <p:nvSpPr>
          <p:cNvPr id="3989" name="Google Shape;3989;p30"/>
          <p:cNvSpPr txBox="1">
            <a:spLocks noGrp="1"/>
          </p:cNvSpPr>
          <p:nvPr>
            <p:ph type="body" idx="2"/>
          </p:nvPr>
        </p:nvSpPr>
        <p:spPr>
          <a:xfrm>
            <a:off x="5300200" y="2571750"/>
            <a:ext cx="2179200" cy="73200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dirty="0"/>
              <a:t>Dissolved Oxygen</a:t>
            </a:r>
            <a:endParaRPr dirty="0"/>
          </a:p>
        </p:txBody>
      </p:sp>
      <p:sp>
        <p:nvSpPr>
          <p:cNvPr id="3990" name="Google Shape;3990;p30"/>
          <p:cNvSpPr txBox="1">
            <a:spLocks noGrp="1"/>
          </p:cNvSpPr>
          <p:nvPr>
            <p:ph type="body" idx="3"/>
          </p:nvPr>
        </p:nvSpPr>
        <p:spPr>
          <a:xfrm>
            <a:off x="5300199" y="1907164"/>
            <a:ext cx="2179200" cy="73200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b="1" dirty="0"/>
              <a:t>Turbidity</a:t>
            </a:r>
            <a:endParaRPr b="1" dirty="0"/>
          </a:p>
        </p:txBody>
      </p:sp>
      <p:sp>
        <p:nvSpPr>
          <p:cNvPr id="3991" name="Google Shape;3991;p30"/>
          <p:cNvSpPr txBox="1">
            <a:spLocks noGrp="1"/>
          </p:cNvSpPr>
          <p:nvPr>
            <p:ph type="body" idx="1"/>
          </p:nvPr>
        </p:nvSpPr>
        <p:spPr>
          <a:xfrm>
            <a:off x="2924365" y="1896541"/>
            <a:ext cx="2179200" cy="73200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b="1" dirty="0"/>
              <a:t>pH</a:t>
            </a:r>
            <a:endParaRPr b="1" dirty="0"/>
          </a:p>
        </p:txBody>
      </p:sp>
      <p:sp>
        <p:nvSpPr>
          <p:cNvPr id="3992" name="Google Shape;3992;p30"/>
          <p:cNvSpPr txBox="1">
            <a:spLocks noGrp="1"/>
          </p:cNvSpPr>
          <p:nvPr>
            <p:ph type="body" idx="2"/>
          </p:nvPr>
        </p:nvSpPr>
        <p:spPr>
          <a:xfrm>
            <a:off x="548531" y="1896541"/>
            <a:ext cx="2179200" cy="73200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b="1" dirty="0"/>
              <a:t>Sodium Absorption Ratio</a:t>
            </a:r>
            <a:endParaRPr b="1" dirty="0"/>
          </a:p>
        </p:txBody>
      </p:sp>
      <p:sp>
        <p:nvSpPr>
          <p:cNvPr id="3993" name="Google Shape;3993;p30"/>
          <p:cNvSpPr txBox="1">
            <a:spLocks noGrp="1"/>
          </p:cNvSpPr>
          <p:nvPr>
            <p:ph type="body" idx="3"/>
          </p:nvPr>
        </p:nvSpPr>
        <p:spPr>
          <a:xfrm>
            <a:off x="575000" y="2628544"/>
            <a:ext cx="2179200" cy="73200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b="1" dirty="0"/>
              <a:t>Temperature</a:t>
            </a:r>
            <a:endParaRPr b="1" dirty="0"/>
          </a:p>
          <a:p>
            <a:pPr marL="0" lvl="0" indent="0" algn="l" rtl="0">
              <a:spcBef>
                <a:spcPts val="600"/>
              </a:spcBef>
              <a:spcAft>
                <a:spcPts val="0"/>
              </a:spcAft>
              <a:buNone/>
            </a:pPr>
            <a:endParaRPr sz="1200" dirty="0"/>
          </a:p>
        </p:txBody>
      </p:sp>
      <p:sp>
        <p:nvSpPr>
          <p:cNvPr id="3994" name="Google Shape;3994;p3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a:p>
        </p:txBody>
      </p:sp>
      <p:sp>
        <p:nvSpPr>
          <p:cNvPr id="10" name="Google Shape;3993;p30">
            <a:extLst>
              <a:ext uri="{FF2B5EF4-FFF2-40B4-BE49-F238E27FC236}">
                <a16:creationId xmlns:a16="http://schemas.microsoft.com/office/drawing/2014/main" id="{0B4A6907-759D-4BB1-9763-3F3A4E78FD8F}"/>
              </a:ext>
            </a:extLst>
          </p:cNvPr>
          <p:cNvSpPr txBox="1">
            <a:spLocks/>
          </p:cNvSpPr>
          <p:nvPr/>
        </p:nvSpPr>
        <p:spPr>
          <a:xfrm>
            <a:off x="575000" y="3360547"/>
            <a:ext cx="2179200" cy="7320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1pPr>
            <a:lvl2pPr marL="914400" marR="0" lvl="1" indent="-330200" algn="l" rtl="0">
              <a:lnSpc>
                <a:spcPct val="100000"/>
              </a:lnSpc>
              <a:spcBef>
                <a:spcPts val="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2pPr>
            <a:lvl3pPr marL="1371600" marR="0" lvl="2" indent="-330200" algn="l" rtl="0">
              <a:lnSpc>
                <a:spcPct val="100000"/>
              </a:lnSpc>
              <a:spcBef>
                <a:spcPts val="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3pPr>
            <a:lvl4pPr marL="1828800" marR="0" lvl="3"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4pPr>
            <a:lvl5pPr marL="2286000" marR="0" lvl="4"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5pPr>
            <a:lvl6pPr marL="2743200" marR="0" lvl="5"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6pPr>
            <a:lvl7pPr marL="3200400" marR="0" lvl="6"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7pPr>
            <a:lvl8pPr marL="3657600" marR="0" lvl="7"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8pPr>
            <a:lvl9pPr marL="4114800" marR="0" lvl="8"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IN" dirty="0"/>
              <a:t>Salinity</a:t>
            </a:r>
          </a:p>
          <a:p>
            <a:pPr marL="0" indent="0">
              <a:buFont typeface="Titillium Web Light"/>
              <a:buNone/>
            </a:pPr>
            <a:endParaRPr lang="en-IN" sz="1200" dirty="0"/>
          </a:p>
        </p:txBody>
      </p:sp>
      <p:sp>
        <p:nvSpPr>
          <p:cNvPr id="11" name="Google Shape;3993;p30">
            <a:extLst>
              <a:ext uri="{FF2B5EF4-FFF2-40B4-BE49-F238E27FC236}">
                <a16:creationId xmlns:a16="http://schemas.microsoft.com/office/drawing/2014/main" id="{5407D94F-457C-4737-AB7C-9DCC06940812}"/>
              </a:ext>
            </a:extLst>
          </p:cNvPr>
          <p:cNvSpPr txBox="1">
            <a:spLocks/>
          </p:cNvSpPr>
          <p:nvPr/>
        </p:nvSpPr>
        <p:spPr>
          <a:xfrm>
            <a:off x="2873675" y="3411069"/>
            <a:ext cx="2179200" cy="7320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1pPr>
            <a:lvl2pPr marL="914400" marR="0" lvl="1" indent="-330200" algn="l" rtl="0">
              <a:lnSpc>
                <a:spcPct val="100000"/>
              </a:lnSpc>
              <a:spcBef>
                <a:spcPts val="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2pPr>
            <a:lvl3pPr marL="1371600" marR="0" lvl="2" indent="-330200" algn="l" rtl="0">
              <a:lnSpc>
                <a:spcPct val="100000"/>
              </a:lnSpc>
              <a:spcBef>
                <a:spcPts val="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3pPr>
            <a:lvl4pPr marL="1828800" marR="0" lvl="3"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4pPr>
            <a:lvl5pPr marL="2286000" marR="0" lvl="4"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5pPr>
            <a:lvl6pPr marL="2743200" marR="0" lvl="5"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6pPr>
            <a:lvl7pPr marL="3200400" marR="0" lvl="6"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7pPr>
            <a:lvl8pPr marL="3657600" marR="0" lvl="7"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8pPr>
            <a:lvl9pPr marL="4114800" marR="0" lvl="8"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IN" dirty="0"/>
              <a:t>Electrical Conductivity</a:t>
            </a:r>
          </a:p>
          <a:p>
            <a:pPr marL="0" indent="0">
              <a:buFont typeface="Titillium Web Light"/>
              <a:buNone/>
            </a:pPr>
            <a:endParaRPr lang="en-IN" sz="1200" dirty="0"/>
          </a:p>
        </p:txBody>
      </p:sp>
      <p:sp>
        <p:nvSpPr>
          <p:cNvPr id="12" name="Google Shape;3993;p30">
            <a:extLst>
              <a:ext uri="{FF2B5EF4-FFF2-40B4-BE49-F238E27FC236}">
                <a16:creationId xmlns:a16="http://schemas.microsoft.com/office/drawing/2014/main" id="{8448AE21-1F05-44B0-A349-3B36E75EBDFF}"/>
              </a:ext>
            </a:extLst>
          </p:cNvPr>
          <p:cNvSpPr txBox="1">
            <a:spLocks/>
          </p:cNvSpPr>
          <p:nvPr/>
        </p:nvSpPr>
        <p:spPr>
          <a:xfrm>
            <a:off x="5300200" y="3360547"/>
            <a:ext cx="2179200" cy="7320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1pPr>
            <a:lvl2pPr marL="914400" marR="0" lvl="1" indent="-330200" algn="l" rtl="0">
              <a:lnSpc>
                <a:spcPct val="100000"/>
              </a:lnSpc>
              <a:spcBef>
                <a:spcPts val="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2pPr>
            <a:lvl3pPr marL="1371600" marR="0" lvl="2" indent="-330200" algn="l" rtl="0">
              <a:lnSpc>
                <a:spcPct val="100000"/>
              </a:lnSpc>
              <a:spcBef>
                <a:spcPts val="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3pPr>
            <a:lvl4pPr marL="1828800" marR="0" lvl="3"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4pPr>
            <a:lvl5pPr marL="2286000" marR="0" lvl="4"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5pPr>
            <a:lvl6pPr marL="2743200" marR="0" lvl="5"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6pPr>
            <a:lvl7pPr marL="3200400" marR="0" lvl="6"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7pPr>
            <a:lvl8pPr marL="3657600" marR="0" lvl="7"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8pPr>
            <a:lvl9pPr marL="4114800" marR="0" lvl="8"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IN" dirty="0"/>
              <a:t>Total Nitrogen</a:t>
            </a:r>
          </a:p>
          <a:p>
            <a:pPr marL="0" indent="0">
              <a:buFont typeface="Titillium Web Light"/>
              <a:buNone/>
            </a:pPr>
            <a:endParaRPr lang="en-IN" sz="1200" dirty="0"/>
          </a:p>
        </p:txBody>
      </p:sp>
      <p:sp>
        <p:nvSpPr>
          <p:cNvPr id="14" name="Google Shape;3993;p30">
            <a:extLst>
              <a:ext uri="{FF2B5EF4-FFF2-40B4-BE49-F238E27FC236}">
                <a16:creationId xmlns:a16="http://schemas.microsoft.com/office/drawing/2014/main" id="{4081A6CB-64F2-405A-A28D-214C7698470B}"/>
              </a:ext>
            </a:extLst>
          </p:cNvPr>
          <p:cNvSpPr txBox="1">
            <a:spLocks/>
          </p:cNvSpPr>
          <p:nvPr/>
        </p:nvSpPr>
        <p:spPr>
          <a:xfrm>
            <a:off x="575000" y="4005620"/>
            <a:ext cx="2179200" cy="7320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1pPr>
            <a:lvl2pPr marL="914400" marR="0" lvl="1" indent="-330200" algn="l" rtl="0">
              <a:lnSpc>
                <a:spcPct val="100000"/>
              </a:lnSpc>
              <a:spcBef>
                <a:spcPts val="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2pPr>
            <a:lvl3pPr marL="1371600" marR="0" lvl="2" indent="-330200" algn="l" rtl="0">
              <a:lnSpc>
                <a:spcPct val="100000"/>
              </a:lnSpc>
              <a:spcBef>
                <a:spcPts val="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3pPr>
            <a:lvl4pPr marL="1828800" marR="0" lvl="3"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4pPr>
            <a:lvl5pPr marL="2286000" marR="0" lvl="4"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5pPr>
            <a:lvl6pPr marL="2743200" marR="0" lvl="5"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6pPr>
            <a:lvl7pPr marL="3200400" marR="0" lvl="6"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7pPr>
            <a:lvl8pPr marL="3657600" marR="0" lvl="7"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8pPr>
            <a:lvl9pPr marL="4114800" marR="0" lvl="8"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IN" dirty="0"/>
              <a:t>Biochemical Oxygen Demand</a:t>
            </a:r>
          </a:p>
          <a:p>
            <a:pPr marL="0" indent="0">
              <a:buFont typeface="Titillium Web Light"/>
              <a:buNone/>
            </a:pPr>
            <a:endParaRPr lang="en-IN" sz="1200" dirty="0"/>
          </a:p>
        </p:txBody>
      </p:sp>
      <p:sp>
        <p:nvSpPr>
          <p:cNvPr id="15" name="Google Shape;3993;p30">
            <a:extLst>
              <a:ext uri="{FF2B5EF4-FFF2-40B4-BE49-F238E27FC236}">
                <a16:creationId xmlns:a16="http://schemas.microsoft.com/office/drawing/2014/main" id="{CE367492-1E06-4BC1-A979-F846D0FBA415}"/>
              </a:ext>
            </a:extLst>
          </p:cNvPr>
          <p:cNvSpPr txBox="1">
            <a:spLocks/>
          </p:cNvSpPr>
          <p:nvPr/>
        </p:nvSpPr>
        <p:spPr>
          <a:xfrm>
            <a:off x="2924365" y="4005620"/>
            <a:ext cx="2179200" cy="7320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1pPr>
            <a:lvl2pPr marL="914400" marR="0" lvl="1" indent="-330200" algn="l" rtl="0">
              <a:lnSpc>
                <a:spcPct val="100000"/>
              </a:lnSpc>
              <a:spcBef>
                <a:spcPts val="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2pPr>
            <a:lvl3pPr marL="1371600" marR="0" lvl="2" indent="-330200" algn="l" rtl="0">
              <a:lnSpc>
                <a:spcPct val="100000"/>
              </a:lnSpc>
              <a:spcBef>
                <a:spcPts val="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3pPr>
            <a:lvl4pPr marL="1828800" marR="0" lvl="3"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4pPr>
            <a:lvl5pPr marL="2286000" marR="0" lvl="4"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5pPr>
            <a:lvl6pPr marL="2743200" marR="0" lvl="5"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6pPr>
            <a:lvl7pPr marL="3200400" marR="0" lvl="6"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7pPr>
            <a:lvl8pPr marL="3657600" marR="0" lvl="7"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8pPr>
            <a:lvl9pPr marL="4114800" marR="0" lvl="8"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IN" dirty="0"/>
              <a:t>Total Phosphorus</a:t>
            </a:r>
          </a:p>
          <a:p>
            <a:pPr marL="0" indent="0">
              <a:buFont typeface="Titillium Web Light"/>
              <a:buNone/>
            </a:pPr>
            <a:endParaRPr lang="en-IN" sz="1200" dirty="0"/>
          </a:p>
        </p:txBody>
      </p:sp>
      <p:sp>
        <p:nvSpPr>
          <p:cNvPr id="16" name="Google Shape;3993;p30">
            <a:extLst>
              <a:ext uri="{FF2B5EF4-FFF2-40B4-BE49-F238E27FC236}">
                <a16:creationId xmlns:a16="http://schemas.microsoft.com/office/drawing/2014/main" id="{414A48C8-D8E8-48F3-ACE0-0E174FDAF552}"/>
              </a:ext>
            </a:extLst>
          </p:cNvPr>
          <p:cNvSpPr txBox="1">
            <a:spLocks/>
          </p:cNvSpPr>
          <p:nvPr/>
        </p:nvSpPr>
        <p:spPr>
          <a:xfrm>
            <a:off x="5323475" y="4005620"/>
            <a:ext cx="2179200" cy="7320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1pPr>
            <a:lvl2pPr marL="914400" marR="0" lvl="1" indent="-330200" algn="l" rtl="0">
              <a:lnSpc>
                <a:spcPct val="100000"/>
              </a:lnSpc>
              <a:spcBef>
                <a:spcPts val="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2pPr>
            <a:lvl3pPr marL="1371600" marR="0" lvl="2" indent="-330200" algn="l" rtl="0">
              <a:lnSpc>
                <a:spcPct val="100000"/>
              </a:lnSpc>
              <a:spcBef>
                <a:spcPts val="0"/>
              </a:spcBef>
              <a:spcAft>
                <a:spcPts val="0"/>
              </a:spcAft>
              <a:buClr>
                <a:schemeClr val="accent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3pPr>
            <a:lvl4pPr marL="1828800" marR="0" lvl="3"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4pPr>
            <a:lvl5pPr marL="2286000" marR="0" lvl="4"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5pPr>
            <a:lvl6pPr marL="2743200" marR="0" lvl="5"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6pPr>
            <a:lvl7pPr marL="3200400" marR="0" lvl="6"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7pPr>
            <a:lvl8pPr marL="3657600" marR="0" lvl="7"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8pPr>
            <a:lvl9pPr marL="4114800" marR="0" lvl="8" indent="-330200" algn="l" rtl="0">
              <a:lnSpc>
                <a:spcPct val="100000"/>
              </a:lnSpc>
              <a:spcBef>
                <a:spcPts val="0"/>
              </a:spcBef>
              <a:spcAft>
                <a:spcPts val="0"/>
              </a:spcAft>
              <a:buClr>
                <a:schemeClr val="dk1"/>
              </a:buClr>
              <a:buSzPts val="1600"/>
              <a:buFont typeface="Titillium Web Light"/>
              <a:buChar char="■"/>
              <a:defRPr sz="16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IN" dirty="0"/>
              <a:t>Oxygen Reduction Potential</a:t>
            </a:r>
          </a:p>
          <a:p>
            <a:pPr marL="0" indent="0">
              <a:buFont typeface="Titillium Web Light"/>
              <a:buNone/>
            </a:pPr>
            <a:endParaRPr lang="en-IN"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36"/>
        <p:cNvGrpSpPr/>
        <p:nvPr/>
      </p:nvGrpSpPr>
      <p:grpSpPr>
        <a:xfrm>
          <a:off x="0" y="0"/>
          <a:ext cx="0" cy="0"/>
          <a:chOff x="0" y="0"/>
          <a:chExt cx="0" cy="0"/>
        </a:xfrm>
      </p:grpSpPr>
      <p:sp>
        <p:nvSpPr>
          <p:cNvPr id="3937" name="Google Shape;3937;p25"/>
          <p:cNvSpPr txBox="1">
            <a:spLocks noGrp="1"/>
          </p:cNvSpPr>
          <p:nvPr>
            <p:ph type="title"/>
          </p:nvPr>
        </p:nvSpPr>
        <p:spPr>
          <a:xfrm>
            <a:off x="567250" y="303819"/>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RESEARCH WORK</a:t>
            </a:r>
            <a:endParaRPr dirty="0"/>
          </a:p>
        </p:txBody>
      </p:sp>
      <p:graphicFrame>
        <p:nvGraphicFramePr>
          <p:cNvPr id="3938" name="Google Shape;3938;p25"/>
          <p:cNvGraphicFramePr/>
          <p:nvPr>
            <p:extLst>
              <p:ext uri="{D42A27DB-BD31-4B8C-83A1-F6EECF244321}">
                <p14:modId xmlns:p14="http://schemas.microsoft.com/office/powerpoint/2010/main" val="1570929457"/>
              </p:ext>
            </p:extLst>
          </p:nvPr>
        </p:nvGraphicFramePr>
        <p:xfrm>
          <a:off x="567251" y="1324750"/>
          <a:ext cx="6761099" cy="3410450"/>
        </p:xfrm>
        <a:graphic>
          <a:graphicData uri="http://schemas.openxmlformats.org/drawingml/2006/table">
            <a:tbl>
              <a:tblPr>
                <a:noFill/>
                <a:tableStyleId>{F5A28EFD-C747-4B63-B342-DE6663AAD031}</a:tableStyleId>
              </a:tblPr>
              <a:tblGrid>
                <a:gridCol w="1401034">
                  <a:extLst>
                    <a:ext uri="{9D8B030D-6E8A-4147-A177-3AD203B41FA5}">
                      <a16:colId xmlns:a16="http://schemas.microsoft.com/office/drawing/2014/main" val="20000"/>
                    </a:ext>
                  </a:extLst>
                </a:gridCol>
                <a:gridCol w="1979515">
                  <a:extLst>
                    <a:ext uri="{9D8B030D-6E8A-4147-A177-3AD203B41FA5}">
                      <a16:colId xmlns:a16="http://schemas.microsoft.com/office/drawing/2014/main" val="20001"/>
                    </a:ext>
                  </a:extLst>
                </a:gridCol>
                <a:gridCol w="1690275">
                  <a:extLst>
                    <a:ext uri="{9D8B030D-6E8A-4147-A177-3AD203B41FA5}">
                      <a16:colId xmlns:a16="http://schemas.microsoft.com/office/drawing/2014/main" val="20002"/>
                    </a:ext>
                  </a:extLst>
                </a:gridCol>
                <a:gridCol w="1690275">
                  <a:extLst>
                    <a:ext uri="{9D8B030D-6E8A-4147-A177-3AD203B41FA5}">
                      <a16:colId xmlns:a16="http://schemas.microsoft.com/office/drawing/2014/main" val="20003"/>
                    </a:ext>
                  </a:extLst>
                </a:gridCol>
              </a:tblGrid>
              <a:tr h="795742">
                <a:tc>
                  <a:txBody>
                    <a:bodyPr/>
                    <a:lstStyle/>
                    <a:p>
                      <a:pPr marL="0" lvl="0" indent="0" algn="l" rtl="0">
                        <a:spcBef>
                          <a:spcPts val="0"/>
                        </a:spcBef>
                        <a:spcAft>
                          <a:spcPts val="0"/>
                        </a:spcAft>
                        <a:buNone/>
                      </a:pPr>
                      <a:endParaRPr>
                        <a:solidFill>
                          <a:srgbClr val="FFFFFF"/>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0B87A1"/>
                      </a:solidFill>
                      <a:prstDash val="solid"/>
                      <a:round/>
                      <a:headEnd type="none" w="sm" len="sm"/>
                      <a:tailEnd type="none" w="sm" len="sm"/>
                    </a:lnB>
                    <a:solidFill>
                      <a:srgbClr val="80BFB7"/>
                    </a:solidFill>
                  </a:tcPr>
                </a:tc>
                <a:tc>
                  <a:txBody>
                    <a:bodyPr/>
                    <a:lstStyle/>
                    <a:p>
                      <a:pPr marL="0" lvl="0" indent="0" algn="ctr" rtl="0">
                        <a:spcBef>
                          <a:spcPts val="0"/>
                        </a:spcBef>
                        <a:spcAft>
                          <a:spcPts val="0"/>
                        </a:spcAft>
                        <a:buNone/>
                      </a:pPr>
                      <a:r>
                        <a:rPr lang="en" sz="1400" b="1" dirty="0">
                          <a:solidFill>
                            <a:srgbClr val="FFFFFF"/>
                          </a:solidFill>
                          <a:latin typeface="Titillium Web Light"/>
                          <a:ea typeface="Titillium Web Light"/>
                          <a:cs typeface="Titillium Web Light"/>
                          <a:sym typeface="Titillium Web Light"/>
                        </a:rPr>
                        <a:t>Features</a:t>
                      </a:r>
                      <a:endParaRPr sz="1400" b="1" dirty="0">
                        <a:solidFill>
                          <a:srgbClr val="FFFFFF"/>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0B87A1"/>
                      </a:solidFill>
                      <a:prstDash val="solid"/>
                      <a:round/>
                      <a:headEnd type="none" w="sm" len="sm"/>
                      <a:tailEnd type="none" w="sm" len="sm"/>
                    </a:lnB>
                    <a:solidFill>
                      <a:srgbClr val="80BFB7"/>
                    </a:solidFill>
                  </a:tcPr>
                </a:tc>
                <a:tc>
                  <a:txBody>
                    <a:bodyPr/>
                    <a:lstStyle/>
                    <a:p>
                      <a:pPr marL="0" lvl="0" indent="0" algn="ctr" rtl="0">
                        <a:spcBef>
                          <a:spcPts val="0"/>
                        </a:spcBef>
                        <a:spcAft>
                          <a:spcPts val="0"/>
                        </a:spcAft>
                        <a:buNone/>
                      </a:pPr>
                      <a:r>
                        <a:rPr lang="en" sz="1400" b="1" dirty="0">
                          <a:solidFill>
                            <a:srgbClr val="FFFFFF"/>
                          </a:solidFill>
                          <a:latin typeface="Titillium Web Light"/>
                          <a:ea typeface="Titillium Web Light"/>
                          <a:cs typeface="Titillium Web Light"/>
                          <a:sym typeface="Titillium Web Light"/>
                        </a:rPr>
                        <a:t>Technology used</a:t>
                      </a:r>
                      <a:endParaRPr sz="1400" b="1" dirty="0">
                        <a:solidFill>
                          <a:srgbClr val="FFFFFF"/>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0B87A1"/>
                      </a:solidFill>
                      <a:prstDash val="solid"/>
                      <a:round/>
                      <a:headEnd type="none" w="sm" len="sm"/>
                      <a:tailEnd type="none" w="sm" len="sm"/>
                    </a:lnB>
                    <a:solidFill>
                      <a:srgbClr val="80BFB7"/>
                    </a:solidFill>
                  </a:tcPr>
                </a:tc>
                <a:tc>
                  <a:txBody>
                    <a:bodyPr/>
                    <a:lstStyle/>
                    <a:p>
                      <a:pPr marL="0" lvl="0" indent="0" algn="ctr" rtl="0">
                        <a:spcBef>
                          <a:spcPts val="0"/>
                        </a:spcBef>
                        <a:spcAft>
                          <a:spcPts val="0"/>
                        </a:spcAft>
                        <a:buNone/>
                      </a:pPr>
                      <a:r>
                        <a:rPr lang="en" sz="1400" b="1" dirty="0">
                          <a:solidFill>
                            <a:srgbClr val="FFFFFF"/>
                          </a:solidFill>
                          <a:latin typeface="Titillium Web Light"/>
                          <a:ea typeface="Titillium Web Light"/>
                          <a:cs typeface="Titillium Web Light"/>
                          <a:sym typeface="Titillium Web Light"/>
                        </a:rPr>
                        <a:t>Miscellaneous</a:t>
                      </a:r>
                      <a:endParaRPr sz="1400" b="1" dirty="0">
                        <a:solidFill>
                          <a:srgbClr val="FFFFFF"/>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0B87A1"/>
                      </a:solidFill>
                      <a:prstDash val="solid"/>
                      <a:round/>
                      <a:headEnd type="none" w="sm" len="sm"/>
                      <a:tailEnd type="none" w="sm" len="sm"/>
                    </a:lnB>
                    <a:solidFill>
                      <a:srgbClr val="80BFB7"/>
                    </a:solidFill>
                  </a:tcPr>
                </a:tc>
                <a:extLst>
                  <a:ext uri="{0D108BD9-81ED-4DB2-BD59-A6C34878D82A}">
                    <a16:rowId xmlns:a16="http://schemas.microsoft.com/office/drawing/2014/main" val="10000"/>
                  </a:ext>
                </a:extLst>
              </a:tr>
              <a:tr h="812059">
                <a:tc>
                  <a:txBody>
                    <a:bodyPr/>
                    <a:lstStyle/>
                    <a:p>
                      <a:pPr marL="0" lvl="0" indent="0" algn="r" rtl="0">
                        <a:spcBef>
                          <a:spcPts val="0"/>
                        </a:spcBef>
                        <a:spcAft>
                          <a:spcPts val="0"/>
                        </a:spcAft>
                        <a:buNone/>
                      </a:pPr>
                      <a:r>
                        <a:rPr lang="en-IN" sz="1400" dirty="0" err="1">
                          <a:solidFill>
                            <a:srgbClr val="0B87A1"/>
                          </a:solidFill>
                          <a:latin typeface="Titillium Web" panose="020B0604020202020204" charset="0"/>
                        </a:rPr>
                        <a:t>Shafi</a:t>
                      </a:r>
                      <a:r>
                        <a:rPr lang="en-IN" sz="1400" dirty="0">
                          <a:solidFill>
                            <a:srgbClr val="0B87A1"/>
                          </a:solidFill>
                          <a:latin typeface="Titillium Web" panose="020B0604020202020204" charset="0"/>
                        </a:rPr>
                        <a:t> et al.</a:t>
                      </a:r>
                      <a:endParaRPr sz="1400" dirty="0">
                        <a:solidFill>
                          <a:srgbClr val="0B87A1"/>
                        </a:solidFill>
                        <a:latin typeface="Titillium Web" panose="020B0604020202020204" charset="0"/>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 b="0" dirty="0">
                          <a:solidFill>
                            <a:srgbClr val="003B55"/>
                          </a:solidFill>
                          <a:latin typeface="Titillium Web"/>
                          <a:ea typeface="Titillium Web"/>
                          <a:cs typeface="Titillium Web"/>
                          <a:sym typeface="Titillium Web"/>
                        </a:rPr>
                        <a:t>Temperature,pH, Turbidity </a:t>
                      </a:r>
                      <a:endParaRPr b="0"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IN" b="0" dirty="0">
                          <a:solidFill>
                            <a:srgbClr val="003B55"/>
                          </a:solidFill>
                          <a:latin typeface="Titillium Web"/>
                          <a:ea typeface="Titillium Web"/>
                          <a:cs typeface="Titillium Web"/>
                          <a:sym typeface="Titillium Web"/>
                        </a:rPr>
                        <a:t>SVM, KNN, Deep NN</a:t>
                      </a:r>
                      <a:endParaRPr b="0"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 b="0" dirty="0">
                          <a:solidFill>
                            <a:srgbClr val="003B55"/>
                          </a:solidFill>
                          <a:latin typeface="Titillium Web"/>
                          <a:ea typeface="Titillium Web"/>
                          <a:cs typeface="Titillium Web"/>
                          <a:sym typeface="Titillium Web"/>
                        </a:rPr>
                        <a:t>Deep NN had the highest accuracy</a:t>
                      </a:r>
                      <a:endParaRPr b="0"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extLst>
                  <a:ext uri="{0D108BD9-81ED-4DB2-BD59-A6C34878D82A}">
                    <a16:rowId xmlns:a16="http://schemas.microsoft.com/office/drawing/2014/main" val="10001"/>
                  </a:ext>
                </a:extLst>
              </a:tr>
              <a:tr h="812059">
                <a:tc>
                  <a:txBody>
                    <a:bodyPr/>
                    <a:lstStyle/>
                    <a:p>
                      <a:pPr marL="0" lvl="0" indent="0" algn="r" rtl="0">
                        <a:spcBef>
                          <a:spcPts val="0"/>
                        </a:spcBef>
                        <a:spcAft>
                          <a:spcPts val="0"/>
                        </a:spcAft>
                        <a:buNone/>
                      </a:pPr>
                      <a:r>
                        <a:rPr lang="en-IN" sz="1400" dirty="0">
                          <a:solidFill>
                            <a:srgbClr val="0B87A1"/>
                          </a:solidFill>
                          <a:latin typeface="Titillium Web" panose="020B0604020202020204" charset="0"/>
                        </a:rPr>
                        <a:t>Zin et al.</a:t>
                      </a:r>
                      <a:endParaRPr sz="1400" dirty="0">
                        <a:solidFill>
                          <a:srgbClr val="0B87A1"/>
                        </a:solidFill>
                        <a:latin typeface="Titillium Web" panose="020B0604020202020204" charset="0"/>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b="0" dirty="0">
                          <a:solidFill>
                            <a:srgbClr val="003B55"/>
                          </a:solidFill>
                          <a:latin typeface="Titillium Web"/>
                          <a:ea typeface="Titillium Web"/>
                          <a:cs typeface="Titillium Web"/>
                          <a:sym typeface="Titillium Web"/>
                        </a:rPr>
                        <a:t>Temperature, pH, Turbidity, Carbon Dioxide</a:t>
                      </a:r>
                    </a:p>
                    <a:p>
                      <a:pPr marL="0" lvl="0" indent="0" algn="ctr" rtl="0">
                        <a:spcBef>
                          <a:spcPts val="0"/>
                        </a:spcBef>
                        <a:spcAft>
                          <a:spcPts val="0"/>
                        </a:spcAft>
                        <a:buNone/>
                      </a:pPr>
                      <a:endParaRPr b="1"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tcPr>
                </a:tc>
                <a:tc>
                  <a:txBody>
                    <a:bodyPr/>
                    <a:lstStyle/>
                    <a:p>
                      <a:pPr marL="0" lvl="0" indent="0" algn="ctr" rtl="0">
                        <a:spcBef>
                          <a:spcPts val="0"/>
                        </a:spcBef>
                        <a:spcAft>
                          <a:spcPts val="0"/>
                        </a:spcAft>
                        <a:buNone/>
                      </a:pPr>
                      <a:r>
                        <a:rPr lang="en" b="0" dirty="0">
                          <a:solidFill>
                            <a:srgbClr val="003B55"/>
                          </a:solidFill>
                          <a:latin typeface="Titillium Web"/>
                          <a:ea typeface="Titillium Web"/>
                          <a:cs typeface="Titillium Web"/>
                          <a:sym typeface="Titillium Web"/>
                        </a:rPr>
                        <a:t>Wireless sensor network using Zigbee, FPGA</a:t>
                      </a:r>
                      <a:endParaRPr b="0"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tcPr>
                </a:tc>
                <a:tc>
                  <a:txBody>
                    <a:bodyPr/>
                    <a:lstStyle/>
                    <a:p>
                      <a:pPr marL="0" lvl="0" indent="0" algn="ctr" rtl="0">
                        <a:spcBef>
                          <a:spcPts val="0"/>
                        </a:spcBef>
                        <a:spcAft>
                          <a:spcPts val="0"/>
                        </a:spcAft>
                        <a:buNone/>
                      </a:pPr>
                      <a:r>
                        <a:rPr lang="en" b="0" dirty="0">
                          <a:solidFill>
                            <a:srgbClr val="003B55"/>
                          </a:solidFill>
                          <a:latin typeface="Titillium Web"/>
                          <a:ea typeface="Titillium Web"/>
                          <a:cs typeface="Titillium Web"/>
                          <a:sym typeface="Titillium Web"/>
                        </a:rPr>
                        <a:t>IoT</a:t>
                      </a:r>
                      <a:endParaRPr b="0"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tcPr>
                </a:tc>
                <a:extLst>
                  <a:ext uri="{0D108BD9-81ED-4DB2-BD59-A6C34878D82A}">
                    <a16:rowId xmlns:a16="http://schemas.microsoft.com/office/drawing/2014/main" val="10002"/>
                  </a:ext>
                </a:extLst>
              </a:tr>
              <a:tr h="812059">
                <a:tc>
                  <a:txBody>
                    <a:bodyPr/>
                    <a:lstStyle/>
                    <a:p>
                      <a:pPr marL="0" lvl="0" indent="0" algn="r" rtl="0">
                        <a:spcBef>
                          <a:spcPts val="0"/>
                        </a:spcBef>
                        <a:spcAft>
                          <a:spcPts val="0"/>
                        </a:spcAft>
                        <a:buNone/>
                      </a:pPr>
                      <a:r>
                        <a:rPr lang="en-IN" sz="1400" dirty="0">
                          <a:solidFill>
                            <a:srgbClr val="0B87A1"/>
                          </a:solidFill>
                          <a:latin typeface="Titillium Web" panose="020B0604020202020204" charset="0"/>
                        </a:rPr>
                        <a:t>Saravanan et al.</a:t>
                      </a:r>
                      <a:endParaRPr sz="1400" dirty="0">
                        <a:solidFill>
                          <a:srgbClr val="0B87A1"/>
                        </a:solidFill>
                        <a:latin typeface="Titillium Web" panose="020B0604020202020204" charset="0"/>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 b="0" dirty="0">
                          <a:solidFill>
                            <a:srgbClr val="003B55"/>
                          </a:solidFill>
                          <a:latin typeface="Titillium Web"/>
                          <a:ea typeface="Titillium Web"/>
                          <a:cs typeface="Titillium Web"/>
                          <a:sym typeface="Titillium Web"/>
                        </a:rPr>
                        <a:t>Turbidity, Temperature and Colour</a:t>
                      </a:r>
                      <a:endParaRPr b="0"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 b="0" dirty="0">
                          <a:solidFill>
                            <a:srgbClr val="003B55"/>
                          </a:solidFill>
                          <a:latin typeface="Titillium Web"/>
                          <a:ea typeface="Titillium Web"/>
                          <a:cs typeface="Titillium Web"/>
                          <a:sym typeface="Titillium Web"/>
                        </a:rPr>
                        <a:t>Employed a GSM module for wireless Data Transfer</a:t>
                      </a:r>
                      <a:endParaRPr b="0"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 b="0" dirty="0">
                          <a:solidFill>
                            <a:srgbClr val="003B55"/>
                          </a:solidFill>
                          <a:latin typeface="Titillium Web"/>
                          <a:ea typeface="Titillium Web"/>
                          <a:cs typeface="Titillium Web"/>
                          <a:sym typeface="Titillium Web"/>
                        </a:rPr>
                        <a:t>SCADA system enabled by IoT</a:t>
                      </a:r>
                      <a:endParaRPr b="0"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extLst>
                  <a:ext uri="{0D108BD9-81ED-4DB2-BD59-A6C34878D82A}">
                    <a16:rowId xmlns:a16="http://schemas.microsoft.com/office/drawing/2014/main" val="10003"/>
                  </a:ext>
                </a:extLst>
              </a:tr>
            </a:tbl>
          </a:graphicData>
        </a:graphic>
      </p:graphicFrame>
      <p:sp>
        <p:nvSpPr>
          <p:cNvPr id="3939" name="Google Shape;3939;p2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13"/>
        <p:cNvGrpSpPr/>
        <p:nvPr/>
      </p:nvGrpSpPr>
      <p:grpSpPr>
        <a:xfrm>
          <a:off x="0" y="0"/>
          <a:ext cx="0" cy="0"/>
          <a:chOff x="0" y="0"/>
          <a:chExt cx="0" cy="0"/>
        </a:xfrm>
      </p:grpSpPr>
      <p:sp>
        <p:nvSpPr>
          <p:cNvPr id="3914" name="Google Shape;3914;p22"/>
          <p:cNvSpPr txBox="1">
            <a:spLocks noGrp="1"/>
          </p:cNvSpPr>
          <p:nvPr>
            <p:ph type="title"/>
          </p:nvPr>
        </p:nvSpPr>
        <p:spPr>
          <a:xfrm>
            <a:off x="3913322" y="304993"/>
            <a:ext cx="3906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EXISTING SOLUTIONS</a:t>
            </a:r>
          </a:p>
        </p:txBody>
      </p:sp>
      <p:sp>
        <p:nvSpPr>
          <p:cNvPr id="3915" name="Google Shape;3915;p22"/>
          <p:cNvSpPr txBox="1">
            <a:spLocks noGrp="1"/>
          </p:cNvSpPr>
          <p:nvPr>
            <p:ph type="body" idx="1"/>
          </p:nvPr>
        </p:nvSpPr>
        <p:spPr>
          <a:xfrm>
            <a:off x="4009073" y="1346415"/>
            <a:ext cx="3906600" cy="27272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0" i="0" u="none" strike="noStrike" baseline="0" dirty="0">
                <a:solidFill>
                  <a:srgbClr val="000000"/>
                </a:solidFill>
                <a:latin typeface="Titillium Web" panose="020B0604020202020204" charset="0"/>
              </a:rPr>
              <a:t>Smart Water Analyzer, a highly sensitive, affordable spectrum sensor for continuous online monitoring and rapid detection of microbial contamination in water.</a:t>
            </a:r>
          </a:p>
          <a:p>
            <a:pPr marL="0" lvl="0" indent="0" algn="l" rtl="0">
              <a:spcBef>
                <a:spcPts val="0"/>
              </a:spcBef>
              <a:spcAft>
                <a:spcPts val="0"/>
              </a:spcAft>
              <a:buNone/>
            </a:pPr>
            <a:endParaRPr lang="en-US" sz="1600" dirty="0">
              <a:solidFill>
                <a:srgbClr val="000000"/>
              </a:solidFill>
              <a:latin typeface="Titillium Web" panose="020B0604020202020204" charset="0"/>
            </a:endParaRPr>
          </a:p>
          <a:p>
            <a:pPr marL="0" indent="0">
              <a:spcBef>
                <a:spcPts val="0"/>
              </a:spcBef>
              <a:buNone/>
            </a:pPr>
            <a:r>
              <a:rPr lang="en-US" sz="1600" b="0" i="0" u="none" strike="noStrike" baseline="0" dirty="0">
                <a:solidFill>
                  <a:srgbClr val="000000"/>
                </a:solidFill>
                <a:latin typeface="Titillium Web" panose="020B0604020202020204" charset="0"/>
              </a:rPr>
              <a:t> </a:t>
            </a:r>
            <a:r>
              <a:rPr lang="en-US" sz="1600" b="0" i="0" u="none" strike="noStrike" baseline="0" dirty="0" err="1">
                <a:solidFill>
                  <a:srgbClr val="000000"/>
                </a:solidFill>
                <a:latin typeface="Titillium Web" panose="020B0604020202020204" charset="0"/>
              </a:rPr>
              <a:t>ColiMinder</a:t>
            </a:r>
            <a:r>
              <a:rPr lang="en-US" sz="1600" b="0" i="0" u="none" strike="noStrike" baseline="0" dirty="0">
                <a:solidFill>
                  <a:srgbClr val="000000"/>
                </a:solidFill>
                <a:latin typeface="Titillium Web" panose="020B0604020202020204" charset="0"/>
              </a:rPr>
              <a:t> technology (by VWMS) is based on direct measurement of specific metabolic (enzymatic) activity of target organisms present in the sample. The enzymatic approach directly measures the specific enzymatic activity present in the sample </a:t>
            </a:r>
            <a:endParaRPr lang="en-US" sz="1600" dirty="0">
              <a:latin typeface="Titillium Web" panose="020B0604020202020204" charset="0"/>
            </a:endParaRPr>
          </a:p>
          <a:p>
            <a:pPr marL="0" lvl="0" indent="0" algn="l" rtl="0">
              <a:spcBef>
                <a:spcPts val="0"/>
              </a:spcBef>
              <a:spcAft>
                <a:spcPts val="0"/>
              </a:spcAft>
              <a:buNone/>
            </a:pPr>
            <a:endParaRPr lang="en-US" sz="1600" b="0" i="0" u="none" strike="noStrike" baseline="0" dirty="0">
              <a:solidFill>
                <a:srgbClr val="000000"/>
              </a:solidFill>
              <a:latin typeface="Titillium Web" panose="020B0604020202020204" charset="0"/>
            </a:endParaRPr>
          </a:p>
        </p:txBody>
      </p:sp>
      <p:sp>
        <p:nvSpPr>
          <p:cNvPr id="3917" name="Google Shape;3917;p2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pic>
        <p:nvPicPr>
          <p:cNvPr id="7" name="Picture 6">
            <a:extLst>
              <a:ext uri="{FF2B5EF4-FFF2-40B4-BE49-F238E27FC236}">
                <a16:creationId xmlns:a16="http://schemas.microsoft.com/office/drawing/2014/main" id="{FE09ED8C-DAE0-40C4-9594-D247EBEDE6CB}"/>
              </a:ext>
            </a:extLst>
          </p:cNvPr>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5300"/>
                    </a14:imgEffect>
                  </a14:imgLayer>
                </a14:imgProps>
              </a:ext>
            </a:extLst>
          </a:blip>
          <a:srcRect l="19917" r="35231"/>
          <a:stretch/>
        </p:blipFill>
        <p:spPr>
          <a:xfrm>
            <a:off x="0" y="0"/>
            <a:ext cx="3906600" cy="5143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4897464" y="156992"/>
            <a:ext cx="2907400" cy="787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OBJECTIVES</a:t>
            </a:r>
            <a:endParaRPr dirty="0"/>
          </a:p>
        </p:txBody>
      </p:sp>
      <p:sp>
        <p:nvSpPr>
          <p:cNvPr id="3871" name="Google Shape;3871;p18"/>
          <p:cNvSpPr txBox="1">
            <a:spLocks noGrp="1"/>
          </p:cNvSpPr>
          <p:nvPr>
            <p:ph type="body" idx="1"/>
          </p:nvPr>
        </p:nvSpPr>
        <p:spPr>
          <a:xfrm>
            <a:off x="4316279" y="539060"/>
            <a:ext cx="3380550" cy="4831102"/>
          </a:xfrm>
          <a:prstGeom prst="rect">
            <a:avLst/>
          </a:prstGeom>
        </p:spPr>
        <p:txBody>
          <a:bodyPr spcFirstLastPara="1" wrap="square" lIns="91425" tIns="91425" rIns="91425" bIns="91425" anchor="t" anchorCtr="0">
            <a:noAutofit/>
          </a:bodyPr>
          <a:lstStyle/>
          <a:p>
            <a:pPr marL="76200" indent="0">
              <a:buNone/>
            </a:pPr>
            <a:endParaRPr lang="en-US" sz="2000" b="0" i="0" u="none" strike="noStrike" baseline="0" dirty="0">
              <a:solidFill>
                <a:srgbClr val="000000"/>
              </a:solidFill>
              <a:latin typeface="Times New Roman" panose="02020603050405020304" pitchFamily="18" charset="0"/>
            </a:endParaRPr>
          </a:p>
          <a:p>
            <a:r>
              <a:rPr lang="en-US" sz="2000" b="0" i="0" u="none" strike="noStrike" baseline="0" dirty="0">
                <a:solidFill>
                  <a:srgbClr val="000000"/>
                </a:solidFill>
                <a:latin typeface="Titillium Web" panose="020B0604020202020204" charset="0"/>
              </a:rPr>
              <a:t>Implementation of an IoT architecture</a:t>
            </a:r>
          </a:p>
          <a:p>
            <a:r>
              <a:rPr lang="en-US" sz="2000" b="0" i="0" u="none" strike="noStrike" baseline="0" dirty="0">
                <a:solidFill>
                  <a:srgbClr val="000000"/>
                </a:solidFill>
                <a:latin typeface="Titillium Web" panose="020B0604020202020204" charset="0"/>
              </a:rPr>
              <a:t>Processing </a:t>
            </a:r>
            <a:r>
              <a:rPr lang="en-US" sz="2000" b="0" i="0" u="none" strike="noStrike" baseline="0" dirty="0">
                <a:solidFill>
                  <a:schemeClr val="accent6"/>
                </a:solidFill>
                <a:latin typeface="Titillium Web" panose="020B0604020202020204" charset="0"/>
              </a:rPr>
              <a:t>and</a:t>
            </a:r>
            <a:r>
              <a:rPr lang="en-US" sz="2000" b="0" i="0" u="none" strike="noStrike" baseline="0" dirty="0">
                <a:solidFill>
                  <a:srgbClr val="000000"/>
                </a:solidFill>
                <a:latin typeface="Titillium Web" panose="020B0604020202020204" charset="0"/>
              </a:rPr>
              <a:t> calibrating data from different sensors (SAR, pH etc.), and sending it to web portal</a:t>
            </a:r>
          </a:p>
          <a:p>
            <a:r>
              <a:rPr lang="en-US" sz="2000" b="0" i="0" u="none" strike="noStrike" baseline="0" dirty="0">
                <a:solidFill>
                  <a:srgbClr val="000000"/>
                </a:solidFill>
                <a:latin typeface="Titillium Web" panose="020B0604020202020204" charset="0"/>
              </a:rPr>
              <a:t>Perform analysis of data and classify the quality of water to generate a corresponding signal to IoT device.</a:t>
            </a:r>
            <a:endParaRPr lang="en-US" sz="2000" dirty="0">
              <a:latin typeface="Titillium Web" panose="020B0604020202020204" charset="0"/>
            </a:endParaRPr>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sp>
        <p:nvSpPr>
          <p:cNvPr id="8" name="TextBox 7">
            <a:extLst>
              <a:ext uri="{FF2B5EF4-FFF2-40B4-BE49-F238E27FC236}">
                <a16:creationId xmlns:a16="http://schemas.microsoft.com/office/drawing/2014/main" id="{8DA3822F-CD12-4A30-AA55-6B804D7CCE6D}"/>
              </a:ext>
            </a:extLst>
          </p:cNvPr>
          <p:cNvSpPr txBox="1"/>
          <p:nvPr/>
        </p:nvSpPr>
        <p:spPr>
          <a:xfrm>
            <a:off x="192255" y="274426"/>
            <a:ext cx="4572000" cy="646331"/>
          </a:xfrm>
          <a:prstGeom prst="rect">
            <a:avLst/>
          </a:prstGeom>
          <a:noFill/>
        </p:spPr>
        <p:txBody>
          <a:bodyPr wrap="square">
            <a:spAutoFit/>
          </a:bodyPr>
          <a:lstStyle/>
          <a:p>
            <a:r>
              <a:rPr kumimoji="0" lang="en-IN" sz="3600" b="0" i="0" u="none" strike="noStrike" kern="0" cap="none" spc="0" normalizeH="0" baseline="0" noProof="0" dirty="0">
                <a:ln>
                  <a:noFill/>
                </a:ln>
                <a:solidFill>
                  <a:srgbClr val="0B87A1"/>
                </a:solidFill>
                <a:effectLst/>
                <a:uLnTx/>
                <a:uFillTx/>
                <a:latin typeface="Dosis ExtraLight"/>
                <a:sym typeface="Dosis ExtraLight"/>
              </a:rPr>
              <a:t>PROBLEM STATEMENT</a:t>
            </a:r>
            <a:endParaRPr lang="en-IN" dirty="0"/>
          </a:p>
        </p:txBody>
      </p:sp>
      <p:sp>
        <p:nvSpPr>
          <p:cNvPr id="9" name="Google Shape;3871;p18">
            <a:extLst>
              <a:ext uri="{FF2B5EF4-FFF2-40B4-BE49-F238E27FC236}">
                <a16:creationId xmlns:a16="http://schemas.microsoft.com/office/drawing/2014/main" id="{634BE10E-1ABC-4A8D-B952-82E80F1837F4}"/>
              </a:ext>
            </a:extLst>
          </p:cNvPr>
          <p:cNvSpPr txBox="1">
            <a:spLocks/>
          </p:cNvSpPr>
          <p:nvPr/>
        </p:nvSpPr>
        <p:spPr>
          <a:xfrm>
            <a:off x="91531" y="947581"/>
            <a:ext cx="4224748" cy="48311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r>
              <a:rPr lang="en-US" sz="1400" dirty="0">
                <a:solidFill>
                  <a:schemeClr val="accent6"/>
                </a:solidFill>
                <a:latin typeface="Titillium Web Light" panose="020B0604020202020204" charset="0"/>
              </a:rPr>
              <a:t>The suitability of water for irrigation is determined by the total amount and type of salt present. </a:t>
            </a:r>
          </a:p>
          <a:p>
            <a:r>
              <a:rPr lang="en-US" sz="1400" dirty="0">
                <a:solidFill>
                  <a:schemeClr val="accent6"/>
                </a:solidFill>
                <a:latin typeface="Titillium Web Light" panose="020B0604020202020204" charset="0"/>
              </a:rPr>
              <a:t>Soil and cropping problems develop if the total salt content increases.</a:t>
            </a:r>
          </a:p>
          <a:p>
            <a:r>
              <a:rPr lang="en-US" sz="1400" dirty="0">
                <a:solidFill>
                  <a:schemeClr val="accent6"/>
                </a:solidFill>
                <a:latin typeface="Titillium Web Light" panose="020B0604020202020204" charset="0"/>
              </a:rPr>
              <a:t>Our team proposes a </a:t>
            </a:r>
            <a:r>
              <a:rPr lang="en-US" sz="1400" b="1" dirty="0">
                <a:solidFill>
                  <a:schemeClr val="accent6"/>
                </a:solidFill>
                <a:latin typeface="Titillium Web Light" panose="020B0604020202020204" charset="0"/>
              </a:rPr>
              <a:t>cost effective and scalable</a:t>
            </a:r>
            <a:r>
              <a:rPr lang="en-US" sz="1400" dirty="0">
                <a:solidFill>
                  <a:schemeClr val="accent6"/>
                </a:solidFill>
                <a:latin typeface="Titillium Web Light" panose="020B0604020202020204" charset="0"/>
              </a:rPr>
              <a:t> solution where, using machine learning models and sensors, water quality will be calculated and redirected to a treatment facility if it is unsuitable for irrigation</a:t>
            </a:r>
          </a:p>
          <a:p>
            <a:r>
              <a:rPr lang="en-US" sz="1400" dirty="0">
                <a:solidFill>
                  <a:schemeClr val="accent6"/>
                </a:solidFill>
                <a:latin typeface="Titillium Web Light" panose="020B0604020202020204" charset="0"/>
              </a:rPr>
              <a:t>This will ensure minimum wastage of water and provide the crops with a constant flow of suitable irrigation water, increasing the overall yield for the farmers and in the long term will reduce the farmers dependency on fertilizers</a:t>
            </a:r>
            <a:endParaRPr lang="en-IN" sz="1400" dirty="0">
              <a:solidFill>
                <a:schemeClr val="accent6"/>
              </a:solidFill>
              <a:latin typeface="Titillium Web Light" panose="020B0604020202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2" name="Google Shape;3842;p14"/>
          <p:cNvSpPr txBox="1">
            <a:spLocks noGrp="1"/>
          </p:cNvSpPr>
          <p:nvPr>
            <p:ph type="body" idx="2"/>
          </p:nvPr>
        </p:nvSpPr>
        <p:spPr>
          <a:xfrm>
            <a:off x="4237000" y="405839"/>
            <a:ext cx="3242400" cy="409641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3600" b="1" dirty="0">
                <a:latin typeface="Titillium Web Light" panose="020B0604020202020204" charset="0"/>
                <a:ea typeface="Titillium Web"/>
                <a:cs typeface="Titillium Web"/>
                <a:sym typeface="Titillium Web"/>
              </a:rPr>
              <a:t>CONSTRAINTS</a:t>
            </a:r>
            <a:endParaRPr sz="3600" b="1" dirty="0">
              <a:latin typeface="Titillium Web Light" panose="020B0604020202020204" charset="0"/>
              <a:ea typeface="Titillium Web"/>
              <a:cs typeface="Titillium Web"/>
              <a:sym typeface="Titillium Web"/>
            </a:endParaRPr>
          </a:p>
          <a:p>
            <a:pPr indent="-457200">
              <a:buClr>
                <a:srgbClr val="0A0422"/>
              </a:buClr>
              <a:buSzPct val="75000"/>
              <a:buAutoNum type="arabicPeriod"/>
            </a:pPr>
            <a:r>
              <a:rPr lang="en-US" sz="2000" b="0" i="0" u="none" strike="noStrike" baseline="0" dirty="0">
                <a:solidFill>
                  <a:srgbClr val="003B55"/>
                </a:solidFill>
                <a:latin typeface="Titillium Web" panose="020B0604020202020204" charset="0"/>
              </a:rPr>
              <a:t>Data transmission rate of LORA modules is low.</a:t>
            </a:r>
          </a:p>
          <a:p>
            <a:pPr indent="-457200">
              <a:buClr>
                <a:srgbClr val="0A0422"/>
              </a:buClr>
              <a:buSzPct val="75000"/>
              <a:buAutoNum type="arabicPeriod"/>
            </a:pPr>
            <a:r>
              <a:rPr lang="en-US" sz="2000" dirty="0">
                <a:solidFill>
                  <a:srgbClr val="003B55"/>
                </a:solidFill>
                <a:latin typeface="Titillium Web" panose="020B0604020202020204" charset="0"/>
              </a:rPr>
              <a:t>Dashboard will only function properly with regular updates on water quality.</a:t>
            </a:r>
            <a:endParaRPr lang="en-US" sz="2000" b="0" i="0" u="none" strike="noStrike" baseline="0" dirty="0">
              <a:solidFill>
                <a:srgbClr val="003B55"/>
              </a:solidFill>
              <a:latin typeface="Titillium Web" panose="020B0604020202020204" charset="0"/>
            </a:endParaRPr>
          </a:p>
          <a:p>
            <a:pPr indent="-457200">
              <a:buClr>
                <a:srgbClr val="0A0422"/>
              </a:buClr>
              <a:buSzPct val="75000"/>
              <a:buAutoNum type="arabicPeriod"/>
            </a:pPr>
            <a:endParaRPr lang="en-US" sz="2000" b="0" i="0" u="none" strike="noStrike" baseline="0" dirty="0">
              <a:solidFill>
                <a:srgbClr val="003B55"/>
              </a:solidFill>
              <a:latin typeface="Titillium Web" panose="020B0604020202020204" charset="0"/>
            </a:endParaRPr>
          </a:p>
          <a:p>
            <a:pPr indent="-457200">
              <a:buAutoNum type="arabicPeriod"/>
            </a:pPr>
            <a:endParaRPr lang="en-IN" sz="2000" dirty="0">
              <a:solidFill>
                <a:srgbClr val="003B55"/>
              </a:solidFill>
              <a:latin typeface="Titillium Web" panose="020B0604020202020204" charset="0"/>
            </a:endParaRPr>
          </a:p>
          <a:p>
            <a:pPr marL="0" lvl="0" indent="0" algn="l" rtl="0">
              <a:spcBef>
                <a:spcPts val="600"/>
              </a:spcBef>
              <a:spcAft>
                <a:spcPts val="0"/>
              </a:spcAft>
              <a:buClr>
                <a:schemeClr val="dk1"/>
              </a:buClr>
              <a:buSzPts val="1100"/>
              <a:buFont typeface="Arial"/>
              <a:buNone/>
            </a:pPr>
            <a:endParaRPr sz="1200" b="1" dirty="0"/>
          </a:p>
        </p:txBody>
      </p:sp>
      <p:sp>
        <p:nvSpPr>
          <p:cNvPr id="3843" name="Google Shape;3843;p14"/>
          <p:cNvSpPr txBox="1">
            <a:spLocks noGrp="1"/>
          </p:cNvSpPr>
          <p:nvPr>
            <p:ph type="body" idx="1"/>
          </p:nvPr>
        </p:nvSpPr>
        <p:spPr>
          <a:xfrm>
            <a:off x="640231" y="405838"/>
            <a:ext cx="3242400" cy="409641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IN" sz="3600" b="1" dirty="0">
                <a:latin typeface="Titillium Web Light" panose="020B0604020202020204" charset="0"/>
                <a:ea typeface="Titillium Web"/>
                <a:cs typeface="Titillium Web"/>
                <a:sym typeface="Titillium Web"/>
              </a:rPr>
              <a:t>ASSUMPTIONS</a:t>
            </a:r>
            <a:endParaRPr sz="3600" b="1" dirty="0">
              <a:latin typeface="Titillium Web Light" panose="020B0604020202020204" charset="0"/>
              <a:ea typeface="Titillium Web"/>
              <a:cs typeface="Titillium Web"/>
              <a:sym typeface="Titillium Web"/>
            </a:endParaRPr>
          </a:p>
          <a:p>
            <a:pPr marL="342900">
              <a:buClr>
                <a:schemeClr val="dk1"/>
              </a:buClr>
              <a:buSzPct val="75000"/>
              <a:buAutoNum type="arabicPeriod"/>
            </a:pPr>
            <a:r>
              <a:rPr lang="en-US" sz="2000" dirty="0"/>
              <a:t>Location has internet access</a:t>
            </a:r>
          </a:p>
          <a:p>
            <a:pPr marL="342900">
              <a:buClr>
                <a:schemeClr val="dk1"/>
              </a:buClr>
              <a:buSzPct val="75000"/>
              <a:buAutoNum type="arabicPeriod"/>
            </a:pPr>
            <a:r>
              <a:rPr lang="en-US" sz="2000" dirty="0"/>
              <a:t>No obstacles between the transmitters and receivers</a:t>
            </a:r>
          </a:p>
          <a:p>
            <a:pPr marL="342900">
              <a:buClr>
                <a:schemeClr val="dk1"/>
              </a:buClr>
              <a:buSzPct val="75000"/>
              <a:buAutoNum type="arabicPeriod"/>
            </a:pPr>
            <a:r>
              <a:rPr lang="en-US" sz="2000" dirty="0"/>
              <a:t>Both the pumps are functioning well</a:t>
            </a:r>
          </a:p>
          <a:p>
            <a:pPr marL="0" lvl="0" indent="0" algn="l" rtl="0">
              <a:spcBef>
                <a:spcPts val="600"/>
              </a:spcBef>
              <a:spcAft>
                <a:spcPts val="0"/>
              </a:spcAft>
              <a:buClr>
                <a:schemeClr val="dk1"/>
              </a:buClr>
              <a:buSzPts val="1100"/>
              <a:buFont typeface="Arial"/>
              <a:buNone/>
            </a:pPr>
            <a:endParaRPr lang="en-US" b="1" dirty="0">
              <a:latin typeface="Titillium Web"/>
              <a:ea typeface="Titillium Web"/>
              <a:cs typeface="Titillium Web"/>
              <a:sym typeface="Titillium Web"/>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0B87A1"/>
                </a:solidFill>
                <a:effectLst/>
                <a:uLnTx/>
                <a:uFillTx/>
                <a:latin typeface="Dosis ExtraLight"/>
                <a:sym typeface="Dosis ExtraLight"/>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sz="1200" b="0" i="0" u="none" strike="noStrike" kern="0" cap="none" spc="0" normalizeH="0" baseline="0" noProof="0">
              <a:ln>
                <a:noFill/>
              </a:ln>
              <a:solidFill>
                <a:srgbClr val="0B87A1"/>
              </a:solidFill>
              <a:effectLst/>
              <a:uLnTx/>
              <a:uFillTx/>
              <a:latin typeface="Dosis ExtraLight"/>
              <a:sym typeface="Dosis ExtraLight"/>
            </a:endParaRPr>
          </a:p>
        </p:txBody>
      </p:sp>
    </p:spTree>
    <p:extLst>
      <p:ext uri="{BB962C8B-B14F-4D97-AF65-F5344CB8AC3E}">
        <p14:creationId xmlns:p14="http://schemas.microsoft.com/office/powerpoint/2010/main" val="1116717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04"/>
        <p:cNvGrpSpPr/>
        <p:nvPr/>
      </p:nvGrpSpPr>
      <p:grpSpPr>
        <a:xfrm>
          <a:off x="0" y="0"/>
          <a:ext cx="0" cy="0"/>
          <a:chOff x="0" y="0"/>
          <a:chExt cx="0" cy="0"/>
        </a:xfrm>
      </p:grpSpPr>
      <p:sp>
        <p:nvSpPr>
          <p:cNvPr id="3905" name="Google Shape;3905;p21"/>
          <p:cNvSpPr txBox="1">
            <a:spLocks noGrp="1"/>
          </p:cNvSpPr>
          <p:nvPr>
            <p:ph type="title"/>
          </p:nvPr>
        </p:nvSpPr>
        <p:spPr>
          <a:xfrm>
            <a:off x="679278" y="303355"/>
            <a:ext cx="6761100" cy="857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latin typeface="Dosis" panose="020B0604020202020204" charset="0"/>
              </a:rPr>
              <a:t>Methodology</a:t>
            </a:r>
            <a:endParaRPr dirty="0">
              <a:latin typeface="Dosis" panose="020B0604020202020204" charset="0"/>
            </a:endParaRPr>
          </a:p>
        </p:txBody>
      </p:sp>
      <p:sp>
        <p:nvSpPr>
          <p:cNvPr id="3906" name="Google Shape;3906;p21"/>
          <p:cNvSpPr txBox="1">
            <a:spLocks noGrp="1"/>
          </p:cNvSpPr>
          <p:nvPr>
            <p:ph type="body" idx="1"/>
          </p:nvPr>
        </p:nvSpPr>
        <p:spPr>
          <a:xfrm>
            <a:off x="640231" y="1235379"/>
            <a:ext cx="2179200" cy="1647995"/>
          </a:xfrm>
          <a:prstGeom prst="rect">
            <a:avLst/>
          </a:prstGeom>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noAutofit/>
          </a:bodyPr>
          <a:lstStyle/>
          <a:p>
            <a:pPr marL="0" lvl="0" indent="0" algn="l" rtl="0">
              <a:spcBef>
                <a:spcPts val="600"/>
              </a:spcBef>
              <a:spcAft>
                <a:spcPts val="0"/>
              </a:spcAft>
              <a:buNone/>
            </a:pPr>
            <a:r>
              <a:rPr lang="en-IN" sz="1400" b="1" dirty="0"/>
              <a:t>Data Collection</a:t>
            </a:r>
            <a:endParaRPr sz="1400" b="1" dirty="0"/>
          </a:p>
          <a:p>
            <a:pPr marL="0" lvl="0" indent="0" rtl="0">
              <a:spcBef>
                <a:spcPts val="600"/>
              </a:spcBef>
              <a:spcAft>
                <a:spcPts val="0"/>
              </a:spcAft>
              <a:buNone/>
            </a:pPr>
            <a:r>
              <a:rPr lang="en-US" sz="1400" dirty="0"/>
              <a:t>The field component will </a:t>
            </a:r>
            <a:r>
              <a:rPr lang="en-US" sz="1400" dirty="0">
                <a:solidFill>
                  <a:srgbClr val="003B55"/>
                </a:solidFill>
              </a:rPr>
              <a:t>collect</a:t>
            </a:r>
            <a:r>
              <a:rPr lang="en-US" sz="1400" dirty="0"/>
              <a:t> the</a:t>
            </a:r>
            <a:r>
              <a:rPr lang="en-US" sz="1400" dirty="0">
                <a:solidFill>
                  <a:schemeClr val="accent4">
                    <a:lumMod val="50000"/>
                  </a:schemeClr>
                </a:solidFill>
              </a:rPr>
              <a:t> </a:t>
            </a:r>
            <a:r>
              <a:rPr lang="en-US" sz="1400" b="1" dirty="0">
                <a:solidFill>
                  <a:schemeClr val="accent4">
                    <a:lumMod val="50000"/>
                  </a:schemeClr>
                </a:solidFill>
              </a:rPr>
              <a:t>temperature</a:t>
            </a:r>
            <a:r>
              <a:rPr lang="en-US" sz="1400" dirty="0"/>
              <a:t>, </a:t>
            </a:r>
            <a:r>
              <a:rPr lang="en-US" sz="1400" b="1" dirty="0">
                <a:solidFill>
                  <a:schemeClr val="accent4">
                    <a:lumMod val="50000"/>
                  </a:schemeClr>
                </a:solidFill>
              </a:rPr>
              <a:t>pH value</a:t>
            </a:r>
            <a:r>
              <a:rPr lang="en-US" sz="1400" dirty="0"/>
              <a:t>, </a:t>
            </a:r>
            <a:r>
              <a:rPr lang="en-US" sz="1400" b="1" dirty="0">
                <a:solidFill>
                  <a:schemeClr val="accent4">
                    <a:lumMod val="50000"/>
                  </a:schemeClr>
                </a:solidFill>
              </a:rPr>
              <a:t>turbidity</a:t>
            </a:r>
            <a:r>
              <a:rPr lang="en-US" sz="1400" dirty="0"/>
              <a:t>, </a:t>
            </a:r>
            <a:r>
              <a:rPr lang="en-US" sz="1400" b="1" dirty="0">
                <a:solidFill>
                  <a:schemeClr val="accent4">
                    <a:lumMod val="50000"/>
                  </a:schemeClr>
                </a:solidFill>
              </a:rPr>
              <a:t>flow</a:t>
            </a:r>
            <a:r>
              <a:rPr lang="en-US" sz="1400" dirty="0">
                <a:solidFill>
                  <a:schemeClr val="accent4">
                    <a:lumMod val="50000"/>
                  </a:schemeClr>
                </a:solidFill>
              </a:rPr>
              <a:t> </a:t>
            </a:r>
            <a:r>
              <a:rPr lang="en-US" sz="1400" dirty="0"/>
              <a:t>and </a:t>
            </a:r>
            <a:r>
              <a:rPr lang="en-US" sz="1400" b="1" dirty="0">
                <a:solidFill>
                  <a:schemeClr val="accent4">
                    <a:lumMod val="50000"/>
                  </a:schemeClr>
                </a:solidFill>
              </a:rPr>
              <a:t>SAR</a:t>
            </a:r>
            <a:r>
              <a:rPr lang="en-US" sz="1400" dirty="0"/>
              <a:t> value of wa</a:t>
            </a:r>
            <a:r>
              <a:rPr lang="en-US" sz="1400" dirty="0">
                <a:solidFill>
                  <a:schemeClr val="accent4">
                    <a:lumMod val="50000"/>
                  </a:schemeClr>
                </a:solidFill>
              </a:rPr>
              <a:t>t</a:t>
            </a:r>
            <a:r>
              <a:rPr lang="en-US" sz="1400" dirty="0"/>
              <a:t>er .</a:t>
            </a:r>
            <a:endParaRPr sz="1400" dirty="0"/>
          </a:p>
        </p:txBody>
      </p:sp>
      <p:sp>
        <p:nvSpPr>
          <p:cNvPr id="3907" name="Google Shape;3907;p21"/>
          <p:cNvSpPr txBox="1">
            <a:spLocks noGrp="1"/>
          </p:cNvSpPr>
          <p:nvPr>
            <p:ph type="body" idx="2"/>
          </p:nvPr>
        </p:nvSpPr>
        <p:spPr>
          <a:xfrm>
            <a:off x="2970228" y="1747752"/>
            <a:ext cx="2179200" cy="1647996"/>
          </a:xfrm>
          <a:prstGeom prst="rect">
            <a:avLst/>
          </a:prstGeom>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t" anchorCtr="0">
            <a:noAutofit/>
          </a:bodyPr>
          <a:lstStyle/>
          <a:p>
            <a:pPr marL="0" lvl="0" indent="0" algn="l" rtl="0">
              <a:spcBef>
                <a:spcPts val="600"/>
              </a:spcBef>
              <a:spcAft>
                <a:spcPts val="0"/>
              </a:spcAft>
              <a:buNone/>
            </a:pPr>
            <a:r>
              <a:rPr lang="en-IN" sz="1400" b="1" dirty="0"/>
              <a:t>Treatment of Water</a:t>
            </a:r>
          </a:p>
          <a:p>
            <a:pPr marL="0" lvl="0" indent="0" algn="l" rtl="0">
              <a:spcBef>
                <a:spcPts val="600"/>
              </a:spcBef>
              <a:spcAft>
                <a:spcPts val="0"/>
              </a:spcAft>
              <a:buNone/>
            </a:pPr>
            <a:r>
              <a:rPr lang="en-US" sz="1400" dirty="0"/>
              <a:t>Based on data collected, a </a:t>
            </a:r>
            <a:r>
              <a:rPr lang="en-US" sz="1400" b="1" dirty="0">
                <a:solidFill>
                  <a:schemeClr val="accent4">
                    <a:lumMod val="50000"/>
                  </a:schemeClr>
                </a:solidFill>
              </a:rPr>
              <a:t>machine learning model </a:t>
            </a:r>
            <a:r>
              <a:rPr lang="en-US" sz="1400" dirty="0"/>
              <a:t>will determine whether the water needs to be treated or not.</a:t>
            </a:r>
          </a:p>
        </p:txBody>
      </p:sp>
      <p:sp>
        <p:nvSpPr>
          <p:cNvPr id="3908" name="Google Shape;3908;p21"/>
          <p:cNvSpPr txBox="1">
            <a:spLocks noGrp="1"/>
          </p:cNvSpPr>
          <p:nvPr>
            <p:ph type="body" idx="3"/>
          </p:nvPr>
        </p:nvSpPr>
        <p:spPr>
          <a:xfrm>
            <a:off x="5300225" y="3068651"/>
            <a:ext cx="2179201" cy="1647996"/>
          </a:xfrm>
          <a:prstGeom prst="rect">
            <a:avLst/>
          </a:prstGeom>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t" anchorCtr="0">
            <a:noAutofit/>
          </a:bodyPr>
          <a:lstStyle/>
          <a:p>
            <a:pPr marL="0" lvl="0" indent="0" algn="l" rtl="0">
              <a:spcBef>
                <a:spcPts val="600"/>
              </a:spcBef>
              <a:spcAft>
                <a:spcPts val="0"/>
              </a:spcAft>
              <a:buNone/>
            </a:pPr>
            <a:r>
              <a:rPr lang="en-IN" sz="1400" b="1" dirty="0"/>
              <a:t>Data Analysis and Visualization</a:t>
            </a:r>
            <a:endParaRPr sz="1400" b="1" dirty="0"/>
          </a:p>
          <a:p>
            <a:pPr marL="0" lvl="0" indent="0" algn="l" rtl="0">
              <a:spcBef>
                <a:spcPts val="600"/>
              </a:spcBef>
              <a:spcAft>
                <a:spcPts val="0"/>
              </a:spcAft>
              <a:buNone/>
            </a:pPr>
            <a:r>
              <a:rPr lang="en" sz="1400" dirty="0"/>
              <a:t>Data collected will also be uploaded on an </a:t>
            </a:r>
            <a:r>
              <a:rPr lang="en" sz="1400" b="1" dirty="0">
                <a:solidFill>
                  <a:schemeClr val="accent4">
                    <a:lumMod val="50000"/>
                  </a:schemeClr>
                </a:solidFill>
              </a:rPr>
              <a:t>online dashbboard</a:t>
            </a:r>
            <a:r>
              <a:rPr lang="en" sz="1400" dirty="0"/>
              <a:t> where it can be viewed by everyone.</a:t>
            </a:r>
            <a:endParaRPr sz="1400" dirty="0"/>
          </a:p>
        </p:txBody>
      </p:sp>
      <p:sp>
        <p:nvSpPr>
          <p:cNvPr id="3909" name="Google Shape;3909;p2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64"/>
        <p:cNvGrpSpPr/>
        <p:nvPr/>
      </p:nvGrpSpPr>
      <p:grpSpPr>
        <a:xfrm>
          <a:off x="0" y="0"/>
          <a:ext cx="0" cy="0"/>
          <a:chOff x="0" y="0"/>
          <a:chExt cx="0" cy="0"/>
        </a:xfrm>
      </p:grpSpPr>
      <p:sp>
        <p:nvSpPr>
          <p:cNvPr id="3965" name="Google Shape;3965;p28"/>
          <p:cNvSpPr txBox="1">
            <a:spLocks noGrp="1"/>
          </p:cNvSpPr>
          <p:nvPr>
            <p:ph type="ctrTitle" idx="4294967295"/>
          </p:nvPr>
        </p:nvSpPr>
        <p:spPr>
          <a:xfrm>
            <a:off x="365881" y="1182708"/>
            <a:ext cx="4629300" cy="894900"/>
          </a:xfrm>
          <a:prstGeom prst="rect">
            <a:avLst/>
          </a:prstGeom>
        </p:spPr>
        <p:txBody>
          <a:bodyPr spcFirstLastPara="1" wrap="square" lIns="91425" tIns="91425" rIns="91425" bIns="91425" anchor="b" anchorCtr="0">
            <a:noAutofit/>
          </a:bodyPr>
          <a:lstStyle/>
          <a:p>
            <a:pPr marL="571500" lvl="0" indent="-571500" algn="l" rtl="0">
              <a:spcBef>
                <a:spcPts val="0"/>
              </a:spcBef>
              <a:spcAft>
                <a:spcPts val="0"/>
              </a:spcAft>
              <a:buFont typeface="Wingdings" panose="05000000000000000000" pitchFamily="2" charset="2"/>
              <a:buChar char="Ø"/>
            </a:pPr>
            <a:r>
              <a:rPr lang="en-IN" dirty="0">
                <a:solidFill>
                  <a:srgbClr val="003B55"/>
                </a:solidFill>
                <a:highlight>
                  <a:srgbClr val="D3EBD5"/>
                </a:highlight>
              </a:rPr>
              <a:t>Arduino Uno  &gt;=1</a:t>
            </a:r>
            <a:endParaRPr dirty="0">
              <a:solidFill>
                <a:srgbClr val="003B55"/>
              </a:solidFill>
              <a:highlight>
                <a:srgbClr val="D3EBD5"/>
              </a:highlight>
            </a:endParaRPr>
          </a:p>
        </p:txBody>
      </p:sp>
      <p:sp>
        <p:nvSpPr>
          <p:cNvPr id="3967" name="Google Shape;3967;p28"/>
          <p:cNvSpPr txBox="1">
            <a:spLocks noGrp="1"/>
          </p:cNvSpPr>
          <p:nvPr>
            <p:ph type="ctrTitle" idx="4294967295"/>
          </p:nvPr>
        </p:nvSpPr>
        <p:spPr>
          <a:xfrm>
            <a:off x="365881" y="3172379"/>
            <a:ext cx="4629300" cy="894900"/>
          </a:xfrm>
          <a:prstGeom prst="rect">
            <a:avLst/>
          </a:prstGeom>
        </p:spPr>
        <p:txBody>
          <a:bodyPr spcFirstLastPara="1" wrap="square" lIns="91425" tIns="91425" rIns="91425" bIns="91425" anchor="b" anchorCtr="0">
            <a:noAutofit/>
          </a:bodyPr>
          <a:lstStyle/>
          <a:p>
            <a:pPr marL="571500" lvl="0" indent="-571500" algn="l" rtl="0">
              <a:spcBef>
                <a:spcPts val="0"/>
              </a:spcBef>
              <a:spcAft>
                <a:spcPts val="0"/>
              </a:spcAft>
              <a:buFont typeface="Wingdings" panose="05000000000000000000" pitchFamily="2" charset="2"/>
              <a:buChar char="Ø"/>
            </a:pPr>
            <a:r>
              <a:rPr lang="en-IN" dirty="0">
                <a:solidFill>
                  <a:schemeClr val="accent2">
                    <a:lumMod val="40000"/>
                    <a:lumOff val="60000"/>
                  </a:schemeClr>
                </a:solidFill>
                <a:highlight>
                  <a:srgbClr val="0B87A1"/>
                </a:highlight>
              </a:rPr>
              <a:t>Sensors</a:t>
            </a:r>
            <a:endParaRPr dirty="0">
              <a:solidFill>
                <a:schemeClr val="accent2">
                  <a:lumMod val="40000"/>
                  <a:lumOff val="60000"/>
                </a:schemeClr>
              </a:solidFill>
              <a:highlight>
                <a:srgbClr val="0B87A1"/>
              </a:highlight>
            </a:endParaRPr>
          </a:p>
        </p:txBody>
      </p:sp>
      <p:sp>
        <p:nvSpPr>
          <p:cNvPr id="3969" name="Google Shape;3969;p28"/>
          <p:cNvSpPr txBox="1">
            <a:spLocks noGrp="1"/>
          </p:cNvSpPr>
          <p:nvPr>
            <p:ph type="ctrTitle" idx="4294967295"/>
          </p:nvPr>
        </p:nvSpPr>
        <p:spPr>
          <a:xfrm>
            <a:off x="365881" y="2087549"/>
            <a:ext cx="4629300" cy="894900"/>
          </a:xfrm>
          <a:prstGeom prst="rect">
            <a:avLst/>
          </a:prstGeom>
        </p:spPr>
        <p:txBody>
          <a:bodyPr spcFirstLastPara="1" wrap="square" lIns="91425" tIns="91425" rIns="91425" bIns="91425" anchor="b" anchorCtr="0">
            <a:noAutofit/>
          </a:bodyPr>
          <a:lstStyle/>
          <a:p>
            <a:pPr marL="571500" lvl="0" indent="-571500" algn="l" rtl="0">
              <a:spcBef>
                <a:spcPts val="0"/>
              </a:spcBef>
              <a:spcAft>
                <a:spcPts val="0"/>
              </a:spcAft>
              <a:buFont typeface="Wingdings" panose="05000000000000000000" pitchFamily="2" charset="2"/>
              <a:buChar char="Ø"/>
            </a:pPr>
            <a:r>
              <a:rPr lang="en-IN" dirty="0">
                <a:solidFill>
                  <a:srgbClr val="003B55"/>
                </a:solidFill>
                <a:highlight>
                  <a:srgbClr val="80BFB7"/>
                </a:highlight>
              </a:rPr>
              <a:t>LORA modules &gt;=2</a:t>
            </a:r>
          </a:p>
        </p:txBody>
      </p:sp>
      <p:sp>
        <p:nvSpPr>
          <p:cNvPr id="3971" name="Google Shape;3971;p2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endParaRPr/>
          </a:p>
        </p:txBody>
      </p:sp>
      <p:sp>
        <p:nvSpPr>
          <p:cNvPr id="12" name="TextBox 11">
            <a:extLst>
              <a:ext uri="{FF2B5EF4-FFF2-40B4-BE49-F238E27FC236}">
                <a16:creationId xmlns:a16="http://schemas.microsoft.com/office/drawing/2014/main" id="{BD5FD4EF-350D-48DD-B27F-DFE4FD04EA7C}"/>
              </a:ext>
            </a:extLst>
          </p:cNvPr>
          <p:cNvSpPr txBox="1"/>
          <p:nvPr/>
        </p:nvSpPr>
        <p:spPr>
          <a:xfrm>
            <a:off x="365881" y="182996"/>
            <a:ext cx="4418476" cy="1015663"/>
          </a:xfrm>
          <a:prstGeom prst="rect">
            <a:avLst/>
          </a:prstGeom>
          <a:noFill/>
        </p:spPr>
        <p:txBody>
          <a:bodyPr wrap="square">
            <a:spAutoFit/>
          </a:bodyPr>
          <a:lstStyle/>
          <a:p>
            <a:r>
              <a:rPr kumimoji="0" lang="en" sz="6000" b="0" i="0" u="none" strike="noStrike" kern="0" cap="none" spc="0" normalizeH="0" baseline="0" noProof="0" dirty="0">
                <a:ln>
                  <a:noFill/>
                </a:ln>
                <a:solidFill>
                  <a:srgbClr val="0B87A1"/>
                </a:solidFill>
                <a:effectLst/>
                <a:uLnTx/>
                <a:uFillTx/>
                <a:latin typeface="Dosis ExtraLight"/>
                <a:sym typeface="Dosis ExtraLight"/>
              </a:rPr>
              <a:t>Requirements</a:t>
            </a:r>
            <a:endParaRPr lang="en-IN" sz="800" dirty="0"/>
          </a:p>
        </p:txBody>
      </p:sp>
      <p:sp>
        <p:nvSpPr>
          <p:cNvPr id="16" name="TextBox 15">
            <a:extLst>
              <a:ext uri="{FF2B5EF4-FFF2-40B4-BE49-F238E27FC236}">
                <a16:creationId xmlns:a16="http://schemas.microsoft.com/office/drawing/2014/main" id="{01A6DEFD-60F1-4255-A78A-B157300322B1}"/>
              </a:ext>
            </a:extLst>
          </p:cNvPr>
          <p:cNvSpPr txBox="1"/>
          <p:nvPr/>
        </p:nvSpPr>
        <p:spPr>
          <a:xfrm>
            <a:off x="4417017" y="1393160"/>
            <a:ext cx="4572000" cy="646331"/>
          </a:xfrm>
          <a:prstGeom prst="rect">
            <a:avLst/>
          </a:prstGeom>
          <a:noFill/>
        </p:spPr>
        <p:txBody>
          <a:bodyPr wrap="square">
            <a:spAutoFit/>
          </a:bodyPr>
          <a:lstStyle/>
          <a:p>
            <a:pPr marL="571500" lvl="0" indent="-571500" algn="l" rtl="0">
              <a:spcBef>
                <a:spcPts val="0"/>
              </a:spcBef>
              <a:spcAft>
                <a:spcPts val="0"/>
              </a:spcAft>
              <a:buFont typeface="Wingdings" panose="05000000000000000000" pitchFamily="2" charset="2"/>
              <a:buChar char="Ø"/>
            </a:pPr>
            <a:r>
              <a:rPr lang="en-IN" sz="3600" dirty="0">
                <a:solidFill>
                  <a:schemeClr val="accent2">
                    <a:lumMod val="40000"/>
                    <a:lumOff val="60000"/>
                  </a:schemeClr>
                </a:solidFill>
                <a:highlight>
                  <a:srgbClr val="0B87A1"/>
                </a:highlight>
                <a:latin typeface="Dosis ExtraLight" panose="020B0604020202020204" charset="0"/>
              </a:rPr>
              <a:t>Google Firebase</a:t>
            </a:r>
          </a:p>
        </p:txBody>
      </p:sp>
      <p:sp>
        <p:nvSpPr>
          <p:cNvPr id="18" name="TextBox 17">
            <a:extLst>
              <a:ext uri="{FF2B5EF4-FFF2-40B4-BE49-F238E27FC236}">
                <a16:creationId xmlns:a16="http://schemas.microsoft.com/office/drawing/2014/main" id="{9BB476B1-F97F-4AF0-8E78-CFE81739068D}"/>
              </a:ext>
            </a:extLst>
          </p:cNvPr>
          <p:cNvSpPr txBox="1"/>
          <p:nvPr/>
        </p:nvSpPr>
        <p:spPr>
          <a:xfrm>
            <a:off x="4417017" y="2278367"/>
            <a:ext cx="4572000" cy="646331"/>
          </a:xfrm>
          <a:prstGeom prst="rect">
            <a:avLst/>
          </a:prstGeom>
          <a:noFill/>
        </p:spPr>
        <p:txBody>
          <a:bodyPr wrap="square">
            <a:spAutoFit/>
          </a:bodyPr>
          <a:lstStyle/>
          <a:p>
            <a:pPr marL="571500" lvl="0" indent="-571500" algn="l" rtl="0">
              <a:spcBef>
                <a:spcPts val="0"/>
              </a:spcBef>
              <a:spcAft>
                <a:spcPts val="0"/>
              </a:spcAft>
              <a:buFont typeface="Wingdings" panose="05000000000000000000" pitchFamily="2" charset="2"/>
              <a:buChar char="Ø"/>
            </a:pPr>
            <a:r>
              <a:rPr lang="en-IN" sz="3600" dirty="0" err="1">
                <a:solidFill>
                  <a:srgbClr val="003B55"/>
                </a:solidFill>
                <a:highlight>
                  <a:srgbClr val="80BFB7"/>
                </a:highlight>
                <a:latin typeface="Dosis ExtraLight" panose="020B0604020202020204" charset="0"/>
              </a:rPr>
              <a:t>Reactjs</a:t>
            </a:r>
            <a:r>
              <a:rPr lang="en-IN" sz="3600" dirty="0">
                <a:solidFill>
                  <a:srgbClr val="003B55"/>
                </a:solidFill>
                <a:highlight>
                  <a:srgbClr val="80BFB7"/>
                </a:highlight>
                <a:latin typeface="Dosis ExtraLight" panose="020B0604020202020204" charset="0"/>
              </a:rPr>
              <a:t>/</a:t>
            </a:r>
            <a:r>
              <a:rPr lang="en-IN" sz="3600" dirty="0" err="1">
                <a:solidFill>
                  <a:srgbClr val="003B55"/>
                </a:solidFill>
                <a:highlight>
                  <a:srgbClr val="80BFB7"/>
                </a:highlight>
                <a:latin typeface="Dosis ExtraLight" panose="020B0604020202020204" charset="0"/>
              </a:rPr>
              <a:t>NEXTjs</a:t>
            </a:r>
            <a:endParaRPr lang="en-IN" sz="3600" dirty="0">
              <a:solidFill>
                <a:srgbClr val="003B55"/>
              </a:solidFill>
              <a:highlight>
                <a:srgbClr val="80BFB7"/>
              </a:highlight>
              <a:latin typeface="Dosis ExtraLight" panose="020B0604020202020204" charset="0"/>
            </a:endParaRPr>
          </a:p>
        </p:txBody>
      </p:sp>
      <p:sp>
        <p:nvSpPr>
          <p:cNvPr id="10" name="TextBox 9">
            <a:extLst>
              <a:ext uri="{FF2B5EF4-FFF2-40B4-BE49-F238E27FC236}">
                <a16:creationId xmlns:a16="http://schemas.microsoft.com/office/drawing/2014/main" id="{3B33822B-D3C1-4F18-BE92-DE5436618CCD}"/>
              </a:ext>
            </a:extLst>
          </p:cNvPr>
          <p:cNvSpPr txBox="1"/>
          <p:nvPr/>
        </p:nvSpPr>
        <p:spPr>
          <a:xfrm>
            <a:off x="4417017" y="4339367"/>
            <a:ext cx="4572000" cy="646331"/>
          </a:xfrm>
          <a:prstGeom prst="rect">
            <a:avLst/>
          </a:prstGeom>
          <a:noFill/>
        </p:spPr>
        <p:txBody>
          <a:bodyPr wrap="square">
            <a:spAutoFit/>
          </a:bodyPr>
          <a:lstStyle/>
          <a:p>
            <a:pPr marL="571500" indent="-571500">
              <a:buFont typeface="Wingdings" panose="05000000000000000000" pitchFamily="2" charset="2"/>
              <a:buChar char="Ø"/>
            </a:pPr>
            <a:r>
              <a:rPr lang="en-IN" sz="3600" dirty="0">
                <a:solidFill>
                  <a:srgbClr val="003B55"/>
                </a:solidFill>
                <a:highlight>
                  <a:srgbClr val="66A5A3"/>
                </a:highlight>
                <a:latin typeface="Dosis ExtraLight" panose="020B0604020202020204" charset="0"/>
              </a:rPr>
              <a:t>GitHub</a:t>
            </a:r>
            <a:endParaRPr lang="en-IN" sz="3600" dirty="0">
              <a:highlight>
                <a:srgbClr val="66A5A3"/>
              </a:highlight>
              <a:latin typeface="Dosis ExtraLight" panose="020B0604020202020204" charset="0"/>
            </a:endParaRPr>
          </a:p>
        </p:txBody>
      </p:sp>
      <p:sp>
        <p:nvSpPr>
          <p:cNvPr id="11" name="TextBox 10">
            <a:extLst>
              <a:ext uri="{FF2B5EF4-FFF2-40B4-BE49-F238E27FC236}">
                <a16:creationId xmlns:a16="http://schemas.microsoft.com/office/drawing/2014/main" id="{16EBB380-55BD-4E5A-94A5-09DD9BC60D6E}"/>
              </a:ext>
            </a:extLst>
          </p:cNvPr>
          <p:cNvSpPr txBox="1"/>
          <p:nvPr/>
        </p:nvSpPr>
        <p:spPr>
          <a:xfrm>
            <a:off x="4417017" y="3003653"/>
            <a:ext cx="4572000" cy="1200329"/>
          </a:xfrm>
          <a:prstGeom prst="rect">
            <a:avLst/>
          </a:prstGeom>
          <a:noFill/>
        </p:spPr>
        <p:txBody>
          <a:bodyPr wrap="square">
            <a:spAutoFit/>
          </a:bodyPr>
          <a:lstStyle/>
          <a:p>
            <a:pPr marL="571500" indent="-571500">
              <a:buFont typeface="Wingdings" panose="05000000000000000000" pitchFamily="2" charset="2"/>
              <a:buChar char="Ø"/>
            </a:pPr>
            <a:r>
              <a:rPr lang="en-IN" sz="3600" dirty="0">
                <a:solidFill>
                  <a:srgbClr val="003B55"/>
                </a:solidFill>
                <a:highlight>
                  <a:srgbClr val="D3EBD5"/>
                </a:highlight>
                <a:latin typeface="Dosis ExtraLight" panose="020B0604020202020204" charset="0"/>
              </a:rPr>
              <a:t>Machine Learning libraries</a:t>
            </a:r>
            <a:endParaRPr lang="en-IN" sz="3600" dirty="0">
              <a:latin typeface="Dosis ExtraLight" panose="020B0604020202020204" charset="0"/>
            </a:endParaRPr>
          </a:p>
        </p:txBody>
      </p:sp>
    </p:spTree>
  </p:cSld>
  <p:clrMapOvr>
    <a:masterClrMapping/>
  </p:clrMapOvr>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516</TotalTime>
  <Words>1193</Words>
  <Application>Microsoft Office PowerPoint</Application>
  <PresentationFormat>On-screen Show (16:9)</PresentationFormat>
  <Paragraphs>144</Paragraphs>
  <Slides>15</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Titillium Web</vt:lpstr>
      <vt:lpstr>Wingdings</vt:lpstr>
      <vt:lpstr>Times New Roman</vt:lpstr>
      <vt:lpstr>Dosis ExtraLight</vt:lpstr>
      <vt:lpstr>Titillium Web Light</vt:lpstr>
      <vt:lpstr>Dosis</vt:lpstr>
      <vt:lpstr>Courier New</vt:lpstr>
      <vt:lpstr>Arial</vt:lpstr>
      <vt:lpstr>Mowbray template</vt:lpstr>
      <vt:lpstr>IoT based Water Quality Assistant for Irrigation</vt:lpstr>
      <vt:lpstr>PowerPoint Presentation</vt:lpstr>
      <vt:lpstr>LITERATURE SURVEY INDICES USED FOR WATER  QUALITY MONITORING</vt:lpstr>
      <vt:lpstr>RESEARCH WORK</vt:lpstr>
      <vt:lpstr>EXISTING SOLUTIONS</vt:lpstr>
      <vt:lpstr>OBJECTIVES</vt:lpstr>
      <vt:lpstr>PowerPoint Presentation</vt:lpstr>
      <vt:lpstr>Methodology</vt:lpstr>
      <vt:lpstr>Arduino Uno  &gt;=1</vt:lpstr>
      <vt:lpstr>Project Outcomes</vt:lpstr>
      <vt:lpstr>PowerPoint Presentation</vt:lpstr>
      <vt:lpstr>Role of each Team Member</vt:lpstr>
      <vt:lpstr>REFERENCES</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umang Sharma</dc:creator>
  <cp:lastModifiedBy>umang Sharma</cp:lastModifiedBy>
  <cp:revision>40</cp:revision>
  <dcterms:modified xsi:type="dcterms:W3CDTF">2021-03-23T04:55:56Z</dcterms:modified>
</cp:coreProperties>
</file>