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90" r:id="rId4"/>
    <p:sldId id="273" r:id="rId5"/>
    <p:sldId id="268" r:id="rId6"/>
    <p:sldId id="265" r:id="rId7"/>
    <p:sldId id="293" r:id="rId8"/>
    <p:sldId id="292" r:id="rId9"/>
    <p:sldId id="294" r:id="rId10"/>
    <p:sldId id="261" r:id="rId11"/>
    <p:sldId id="291" r:id="rId12"/>
    <p:sldId id="287" r:id="rId13"/>
    <p:sldId id="271" r:id="rId14"/>
    <p:sldId id="288" r:id="rId15"/>
    <p:sldId id="263" r:id="rId16"/>
    <p:sldId id="286" r:id="rId17"/>
    <p:sldId id="262" r:id="rId18"/>
    <p:sldId id="289" r:id="rId19"/>
    <p:sldId id="279" r:id="rId20"/>
  </p:sldIdLst>
  <p:sldSz cx="9144000" cy="5143500" type="screen16x9"/>
  <p:notesSz cx="6858000" cy="9144000"/>
  <p:embeddedFontLst>
    <p:embeddedFont>
      <p:font typeface="Dosis" panose="020B0604020202020204" charset="0"/>
      <p:regular r:id="rId22"/>
      <p:bold r:id="rId23"/>
    </p:embeddedFont>
    <p:embeddedFont>
      <p:font typeface="Dosis ExtraLight" panose="020B0604020202020204" charset="0"/>
      <p:regular r:id="rId24"/>
      <p:bold r:id="rId25"/>
    </p:embeddedFont>
    <p:embeddedFont>
      <p:font typeface="Titillium Web" panose="020B0604020202020204" charset="0"/>
      <p:regular r:id="rId26"/>
      <p:bold r:id="rId27"/>
      <p:italic r:id="rId28"/>
      <p:boldItalic r:id="rId29"/>
    </p:embeddedFont>
    <p:embeddedFont>
      <p:font typeface="Titillium Web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FFFF00"/>
    <a:srgbClr val="B4E3DC"/>
    <a:srgbClr val="80BFB7"/>
    <a:srgbClr val="66A5A3"/>
    <a:srgbClr val="0A0422"/>
    <a:srgbClr val="0B87A1"/>
    <a:srgbClr val="D3EBD5"/>
    <a:srgbClr val="8F5BF7"/>
    <a:srgbClr val="280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6517" autoAdjust="0"/>
  </p:normalViewPr>
  <p:slideViewPr>
    <p:cSldViewPr snapToGrid="0">
      <p:cViewPr varScale="1">
        <p:scale>
          <a:sx n="99" d="100"/>
          <a:sy n="99" d="100"/>
        </p:scale>
        <p:origin x="91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40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72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8696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27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282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6744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7109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01702485_pH_Principles_and_Measurement" TargetMode="External"/><Relationship Id="rId7" Type="http://schemas.openxmlformats.org/officeDocument/2006/relationships/hyperlink" Target="https://www.springer.com/journal/10661"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dx.doi.org/10.15680/IJI%20RSET.2017.0603074" TargetMode="External"/><Relationship Id="rId5" Type="http://schemas.openxmlformats.org/officeDocument/2006/relationships/hyperlink" Target="https://ieeexplore.ieee.org/xpl/mostRecentIssue.jsp?punumber=6488907" TargetMode="External"/><Relationship Id="rId4" Type="http://schemas.openxmlformats.org/officeDocument/2006/relationships/hyperlink" Target="https://acsess.onlinelibrary.wiley.com/doi/abs/10.2136/sssaj1959.0361599500230004%200011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x.doi.org/10.1088/1757-899X/495/1/012021"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ieeexplore.ieee.org/xpl/mostRecentIssue.jsp?punumber=77422" TargetMode="External"/><Relationship Id="rId5" Type="http://schemas.openxmlformats.org/officeDocument/2006/relationships/hyperlink" Target="http://www.vienna-watermonitoring.com/" TargetMode="External"/><Relationship Id="rId4" Type="http://schemas.openxmlformats.org/officeDocument/2006/relationships/hyperlink" Target="https://www.foodengineeringmag.com/articles/96511-newequipment-allows-for-sampling-testing-water-in-real-tim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529526" y="138486"/>
            <a:ext cx="5429572" cy="12951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dirty="0">
                <a:solidFill>
                  <a:srgbClr val="D3EBD5"/>
                </a:solidFill>
              </a:rPr>
              <a:t>IoT based Water Quality Assistant for Irrigation</a:t>
            </a:r>
            <a:endParaRPr sz="4800" b="1" dirty="0">
              <a:solidFill>
                <a:srgbClr val="D3EBD5"/>
              </a:solidFill>
            </a:endParaRPr>
          </a:p>
        </p:txBody>
      </p:sp>
      <p:sp>
        <p:nvSpPr>
          <p:cNvPr id="2" name="TextBox 1">
            <a:extLst>
              <a:ext uri="{FF2B5EF4-FFF2-40B4-BE49-F238E27FC236}">
                <a16:creationId xmlns:a16="http://schemas.microsoft.com/office/drawing/2014/main" id="{69ED9C5A-69FC-4623-8007-7E3A4F3B689F}"/>
              </a:ext>
            </a:extLst>
          </p:cNvPr>
          <p:cNvSpPr txBox="1"/>
          <p:nvPr/>
        </p:nvSpPr>
        <p:spPr>
          <a:xfrm>
            <a:off x="529525" y="2921431"/>
            <a:ext cx="3647267" cy="1754326"/>
          </a:xfrm>
          <a:prstGeom prst="rect">
            <a:avLst/>
          </a:prstGeom>
          <a:noFill/>
        </p:spPr>
        <p:txBody>
          <a:bodyPr wrap="square" rtlCol="0">
            <a:spAutoFit/>
          </a:bodyPr>
          <a:lstStyle/>
          <a:p>
            <a:r>
              <a:rPr lang="en-IN" sz="2000" b="1" dirty="0">
                <a:solidFill>
                  <a:srgbClr val="66A5A3"/>
                </a:solidFill>
                <a:latin typeface="Dosis" panose="020B0604020202020204" charset="0"/>
              </a:rPr>
              <a:t>CPG-101</a:t>
            </a:r>
          </a:p>
          <a:p>
            <a:r>
              <a:rPr lang="en-IN" sz="2000" dirty="0">
                <a:solidFill>
                  <a:srgbClr val="66A5A3"/>
                </a:solidFill>
                <a:latin typeface="Dosis" panose="020B0604020202020204" charset="0"/>
              </a:rPr>
              <a:t>Umang Sharma (101983043)</a:t>
            </a:r>
          </a:p>
          <a:p>
            <a:r>
              <a:rPr lang="en-IN" sz="2000" dirty="0" err="1">
                <a:solidFill>
                  <a:srgbClr val="66A5A3"/>
                </a:solidFill>
                <a:latin typeface="Dosis" panose="020B0604020202020204" charset="0"/>
              </a:rPr>
              <a:t>Suryansh</a:t>
            </a:r>
            <a:r>
              <a:rPr lang="en-IN" sz="2000" dirty="0">
                <a:solidFill>
                  <a:srgbClr val="66A5A3"/>
                </a:solidFill>
                <a:latin typeface="Dosis" panose="020B0604020202020204" charset="0"/>
              </a:rPr>
              <a:t> Bhardwaj (101983044)</a:t>
            </a:r>
          </a:p>
          <a:p>
            <a:r>
              <a:rPr lang="en-IN" sz="2000" dirty="0">
                <a:solidFill>
                  <a:srgbClr val="66A5A3"/>
                </a:solidFill>
                <a:latin typeface="Dosis" panose="020B0604020202020204" charset="0"/>
              </a:rPr>
              <a:t>Prakhar Srivastava (101983045)</a:t>
            </a:r>
          </a:p>
          <a:p>
            <a:r>
              <a:rPr lang="en-US" sz="2800" dirty="0">
                <a:solidFill>
                  <a:srgbClr val="66A5A3"/>
                </a:solidFill>
                <a:latin typeface="Dosis" panose="020B0604020202020204" charset="0"/>
              </a:rPr>
              <a:t>Mentor: Dr. Karun Verma</a:t>
            </a:r>
            <a:endParaRPr lang="en-IN" sz="2000" dirty="0">
              <a:solidFill>
                <a:srgbClr val="66A5A3"/>
              </a:solidFill>
              <a:latin typeface="Dosi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457200" y="133745"/>
            <a:ext cx="2907400" cy="787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DESIGN</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12" name="Picture 11" descr="Diagram&#10;&#10;Description automatically generated">
            <a:extLst>
              <a:ext uri="{FF2B5EF4-FFF2-40B4-BE49-F238E27FC236}">
                <a16:creationId xmlns:a16="http://schemas.microsoft.com/office/drawing/2014/main" id="{EEFE2F47-2634-47A6-AC6A-1E51DAFC9C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97059" y="370023"/>
            <a:ext cx="5376443" cy="4023747"/>
          </a:xfrm>
          <a:prstGeom prst="rect">
            <a:avLst/>
          </a:prstGeom>
          <a:noFill/>
          <a:ln>
            <a:noFill/>
          </a:ln>
        </p:spPr>
      </p:pic>
      <p:sp>
        <p:nvSpPr>
          <p:cNvPr id="13" name="Google Shape;3897;p20">
            <a:extLst>
              <a:ext uri="{FF2B5EF4-FFF2-40B4-BE49-F238E27FC236}">
                <a16:creationId xmlns:a16="http://schemas.microsoft.com/office/drawing/2014/main" id="{89181B34-B79E-4B56-9895-91744CA90740}"/>
              </a:ext>
            </a:extLst>
          </p:cNvPr>
          <p:cNvSpPr txBox="1">
            <a:spLocks noGrp="1"/>
          </p:cNvSpPr>
          <p:nvPr>
            <p:ph type="body" idx="1"/>
          </p:nvPr>
        </p:nvSpPr>
        <p:spPr>
          <a:xfrm>
            <a:off x="536363" y="920952"/>
            <a:ext cx="3400206" cy="36355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Tools used</a:t>
            </a:r>
            <a:endParaRPr b="1" dirty="0"/>
          </a:p>
          <a:p>
            <a:pPr marL="285750" indent="-285750"/>
            <a:r>
              <a:rPr lang="en-US" dirty="0">
                <a:solidFill>
                  <a:srgbClr val="003B55"/>
                </a:solidFill>
              </a:rPr>
              <a:t>Figma</a:t>
            </a:r>
          </a:p>
          <a:p>
            <a:pPr marL="285750" indent="-285750"/>
            <a:r>
              <a:rPr lang="en-US" dirty="0" err="1">
                <a:solidFill>
                  <a:srgbClr val="003B55"/>
                </a:solidFill>
              </a:rPr>
              <a:t>FireBase</a:t>
            </a:r>
            <a:endParaRPr lang="en-US" dirty="0">
              <a:solidFill>
                <a:srgbClr val="003B55"/>
              </a:solidFill>
            </a:endParaRPr>
          </a:p>
          <a:p>
            <a:pPr marL="285750" indent="-285750"/>
            <a:r>
              <a:rPr lang="en-US" dirty="0">
                <a:solidFill>
                  <a:srgbClr val="003B55"/>
                </a:solidFill>
              </a:rPr>
              <a:t>Django </a:t>
            </a:r>
          </a:p>
          <a:p>
            <a:pPr marL="285750" indent="-285750"/>
            <a:r>
              <a:rPr lang="en-US" dirty="0">
                <a:solidFill>
                  <a:srgbClr val="003B55"/>
                </a:solidFill>
              </a:rPr>
              <a:t>Charts.js</a:t>
            </a:r>
            <a:endParaRPr dirty="0">
              <a:solidFill>
                <a:srgbClr val="003B5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178638-672B-416A-BAB6-478BC53CB3A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4D946ADD-DFAD-4A69-A47D-16C8C200B669}"/>
              </a:ext>
            </a:extLst>
          </p:cNvPr>
          <p:cNvPicPr>
            <a:picLocks noChangeAspect="1"/>
          </p:cNvPicPr>
          <p:nvPr/>
        </p:nvPicPr>
        <p:blipFill>
          <a:blip r:embed="rId3"/>
          <a:stretch>
            <a:fillRect/>
          </a:stretch>
        </p:blipFill>
        <p:spPr>
          <a:xfrm>
            <a:off x="3834372" y="2324165"/>
            <a:ext cx="5218097" cy="2396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Diagram&#10;&#10;Description automatically generated">
            <a:extLst>
              <a:ext uri="{FF2B5EF4-FFF2-40B4-BE49-F238E27FC236}">
                <a16:creationId xmlns:a16="http://schemas.microsoft.com/office/drawing/2014/main" id="{0C8E28C6-9FD8-46A3-A6CF-2B5CF57F45E5}"/>
              </a:ext>
            </a:extLst>
          </p:cNvPr>
          <p:cNvPicPr/>
          <p:nvPr/>
        </p:nvPicPr>
        <p:blipFill rotWithShape="1">
          <a:blip r:embed="rId4"/>
          <a:srcRect l="5769" t="23029" r="7085" b="12031"/>
          <a:stretch/>
        </p:blipFill>
        <p:spPr bwMode="auto">
          <a:xfrm>
            <a:off x="3834372" y="131735"/>
            <a:ext cx="5218098" cy="2014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3BB03E7-515B-4CFA-9F16-2C1639F5D3E5}"/>
              </a:ext>
            </a:extLst>
          </p:cNvPr>
          <p:cNvPicPr>
            <a:picLocks noChangeAspect="1"/>
          </p:cNvPicPr>
          <p:nvPr/>
        </p:nvPicPr>
        <p:blipFill rotWithShape="1">
          <a:blip r:embed="rId5"/>
          <a:srcRect l="2444" t="1936" r="1656" b="1211"/>
          <a:stretch/>
        </p:blipFill>
        <p:spPr>
          <a:xfrm>
            <a:off x="91531" y="303184"/>
            <a:ext cx="3589316" cy="4417017"/>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623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2" name="Google Shape;3842;p14"/>
          <p:cNvSpPr txBox="1">
            <a:spLocks noGrp="1"/>
          </p:cNvSpPr>
          <p:nvPr>
            <p:ph type="body" idx="2"/>
          </p:nvPr>
        </p:nvSpPr>
        <p:spPr>
          <a:xfrm>
            <a:off x="509658" y="289602"/>
            <a:ext cx="2675244" cy="6635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Titillium Web Light" panose="020B0604020202020204" charset="0"/>
                <a:ea typeface="Titillium Web"/>
                <a:cs typeface="Titillium Web"/>
                <a:sym typeface="Titillium Web"/>
              </a:rPr>
              <a:t>Interfaces</a:t>
            </a:r>
            <a:endParaRPr sz="3600" b="1" dirty="0">
              <a:latin typeface="Titillium Web Light" panose="020B0604020202020204" charset="0"/>
              <a:ea typeface="Titillium Web"/>
              <a:cs typeface="Titillium Web"/>
              <a:sym typeface="Titillium Web"/>
            </a:endParaRPr>
          </a:p>
          <a:p>
            <a:pPr marL="0" indent="0">
              <a:buClr>
                <a:srgbClr val="0A0422"/>
              </a:buClr>
              <a:buSzPct val="75000"/>
              <a:buNone/>
            </a:pPr>
            <a:endParaRPr lang="en-US" sz="2000" b="0" i="0" u="none" strike="noStrike" baseline="0" dirty="0">
              <a:solidFill>
                <a:srgbClr val="003B55"/>
              </a:solidFill>
              <a:latin typeface="Titillium Web" panose="020B0604020202020204" charset="0"/>
            </a:endParaRPr>
          </a:p>
          <a:p>
            <a:pPr indent="-457200">
              <a:buAutoNum type="arabicPeriod"/>
            </a:pPr>
            <a:endParaRPr lang="en-IN" sz="2000" dirty="0">
              <a:solidFill>
                <a:srgbClr val="003B55"/>
              </a:solidFill>
              <a:latin typeface="Titillium Web" panose="020B0604020202020204" charset="0"/>
            </a:endParaRPr>
          </a:p>
          <a:p>
            <a:pPr marL="0" lvl="0" indent="0" algn="l" rtl="0">
              <a:spcBef>
                <a:spcPts val="600"/>
              </a:spcBef>
              <a:spcAft>
                <a:spcPts val="0"/>
              </a:spcAft>
              <a:buClr>
                <a:schemeClr val="dk1"/>
              </a:buClr>
              <a:buSzPts val="1100"/>
              <a:buFont typeface="Arial"/>
              <a:buNone/>
            </a:pPr>
            <a:endParaRPr sz="1200" b="1"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pic>
        <p:nvPicPr>
          <p:cNvPr id="7" name="Picture 6" descr="Graphical user interface, table&#10;&#10;Description automatically generated">
            <a:extLst>
              <a:ext uri="{FF2B5EF4-FFF2-40B4-BE49-F238E27FC236}">
                <a16:creationId xmlns:a16="http://schemas.microsoft.com/office/drawing/2014/main" id="{CFCA1BD9-DA51-444A-9B5E-05F0F824FA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2615" y="143021"/>
            <a:ext cx="3933927" cy="2003040"/>
          </a:xfrm>
          <a:prstGeom prst="rect">
            <a:avLst/>
          </a:prstGeom>
          <a:noFill/>
          <a:ln>
            <a:noFill/>
          </a:ln>
        </p:spPr>
      </p:pic>
      <p:pic>
        <p:nvPicPr>
          <p:cNvPr id="8" name="Picture 7" descr="Chart, line chart&#10;&#10;Description automatically generated">
            <a:extLst>
              <a:ext uri="{FF2B5EF4-FFF2-40B4-BE49-F238E27FC236}">
                <a16:creationId xmlns:a16="http://schemas.microsoft.com/office/drawing/2014/main" id="{3AAE3278-0B3A-4E46-B3A0-0649C3FBC54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4956" y="2248877"/>
            <a:ext cx="3781586" cy="2751602"/>
          </a:xfrm>
          <a:prstGeom prst="rect">
            <a:avLst/>
          </a:prstGeom>
          <a:noFill/>
          <a:ln>
            <a:noFill/>
          </a:ln>
        </p:spPr>
      </p:pic>
      <p:pic>
        <p:nvPicPr>
          <p:cNvPr id="9" name="Picture 8" descr="A screenshot of a computer&#10;&#10;Description automatically generated with medium confidence">
            <a:extLst>
              <a:ext uri="{FF2B5EF4-FFF2-40B4-BE49-F238E27FC236}">
                <a16:creationId xmlns:a16="http://schemas.microsoft.com/office/drawing/2014/main" id="{A5AC1F2A-9955-4E4D-8484-80263C8AD70D}"/>
              </a:ext>
            </a:extLst>
          </p:cNvPr>
          <p:cNvPicPr/>
          <p:nvPr/>
        </p:nvPicPr>
        <p:blipFill rotWithShape="1">
          <a:blip r:embed="rId5"/>
          <a:srcRect l="15361" t="18522" r="16858" b="6244"/>
          <a:stretch/>
        </p:blipFill>
        <p:spPr bwMode="auto">
          <a:xfrm>
            <a:off x="509658" y="1497672"/>
            <a:ext cx="4016703" cy="26780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671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65" name="Google Shape;3965;p28"/>
          <p:cNvSpPr txBox="1">
            <a:spLocks noGrp="1"/>
          </p:cNvSpPr>
          <p:nvPr>
            <p:ph type="ctrTitle" idx="4294967295"/>
          </p:nvPr>
        </p:nvSpPr>
        <p:spPr>
          <a:xfrm>
            <a:off x="254337" y="2972764"/>
            <a:ext cx="4629300" cy="8949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IN" dirty="0">
                <a:solidFill>
                  <a:srgbClr val="003B55"/>
                </a:solidFill>
                <a:highlight>
                  <a:srgbClr val="D3EBD5"/>
                </a:highlight>
              </a:rPr>
              <a:t>Arduino Uno  Rs. 585</a:t>
            </a:r>
            <a:endParaRPr dirty="0">
              <a:solidFill>
                <a:srgbClr val="003B55"/>
              </a:solidFill>
              <a:highlight>
                <a:srgbClr val="D3EBD5"/>
              </a:highlight>
            </a:endParaRPr>
          </a:p>
        </p:txBody>
      </p:sp>
      <p:sp>
        <p:nvSpPr>
          <p:cNvPr id="3967" name="Google Shape;3967;p28"/>
          <p:cNvSpPr txBox="1">
            <a:spLocks noGrp="1"/>
          </p:cNvSpPr>
          <p:nvPr>
            <p:ph type="ctrTitle" idx="4294967295"/>
          </p:nvPr>
        </p:nvSpPr>
        <p:spPr>
          <a:xfrm>
            <a:off x="213974" y="3891916"/>
            <a:ext cx="4629300" cy="8949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IN" dirty="0">
                <a:solidFill>
                  <a:schemeClr val="accent2">
                    <a:lumMod val="40000"/>
                    <a:lumOff val="60000"/>
                  </a:schemeClr>
                </a:solidFill>
                <a:highlight>
                  <a:srgbClr val="0B87A1"/>
                </a:highlight>
              </a:rPr>
              <a:t>Water flow sensor Rs. 749</a:t>
            </a:r>
            <a:endParaRPr dirty="0">
              <a:solidFill>
                <a:schemeClr val="accent2">
                  <a:lumMod val="40000"/>
                  <a:lumOff val="60000"/>
                </a:schemeClr>
              </a:solidFill>
              <a:highlight>
                <a:srgbClr val="0B87A1"/>
              </a:highlight>
            </a:endParaRPr>
          </a:p>
        </p:txBody>
      </p:sp>
      <p:sp>
        <p:nvSpPr>
          <p:cNvPr id="3969" name="Google Shape;3969;p28"/>
          <p:cNvSpPr txBox="1">
            <a:spLocks noGrp="1"/>
          </p:cNvSpPr>
          <p:nvPr>
            <p:ph type="ctrTitle" idx="4294967295"/>
          </p:nvPr>
        </p:nvSpPr>
        <p:spPr>
          <a:xfrm>
            <a:off x="260469" y="2272798"/>
            <a:ext cx="4629300" cy="8949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IN" dirty="0">
                <a:solidFill>
                  <a:srgbClr val="003B55"/>
                </a:solidFill>
                <a:highlight>
                  <a:srgbClr val="80BFB7"/>
                </a:highlight>
              </a:rPr>
              <a:t>LORA modules Rs. 375</a:t>
            </a:r>
          </a:p>
        </p:txBody>
      </p:sp>
      <p:sp>
        <p:nvSpPr>
          <p:cNvPr id="3971" name="Google Shape;3971;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12" name="TextBox 11">
            <a:extLst>
              <a:ext uri="{FF2B5EF4-FFF2-40B4-BE49-F238E27FC236}">
                <a16:creationId xmlns:a16="http://schemas.microsoft.com/office/drawing/2014/main" id="{BD5FD4EF-350D-48DD-B27F-DFE4FD04EA7C}"/>
              </a:ext>
            </a:extLst>
          </p:cNvPr>
          <p:cNvSpPr txBox="1"/>
          <p:nvPr/>
        </p:nvSpPr>
        <p:spPr>
          <a:xfrm>
            <a:off x="365881" y="182996"/>
            <a:ext cx="4418476" cy="1015663"/>
          </a:xfrm>
          <a:prstGeom prst="rect">
            <a:avLst/>
          </a:prstGeom>
          <a:noFill/>
        </p:spPr>
        <p:txBody>
          <a:bodyPr wrap="square">
            <a:spAutoFit/>
          </a:bodyPr>
          <a:lstStyle/>
          <a:p>
            <a:r>
              <a:rPr lang="en" sz="6000" dirty="0">
                <a:solidFill>
                  <a:srgbClr val="0B87A1"/>
                </a:solidFill>
                <a:latin typeface="Dosis ExtraLight"/>
                <a:sym typeface="Dosis ExtraLight"/>
              </a:rPr>
              <a:t>Cost Breakup</a:t>
            </a:r>
            <a:endParaRPr lang="en-IN" sz="800" dirty="0"/>
          </a:p>
        </p:txBody>
      </p:sp>
      <p:sp>
        <p:nvSpPr>
          <p:cNvPr id="16" name="TextBox 15">
            <a:extLst>
              <a:ext uri="{FF2B5EF4-FFF2-40B4-BE49-F238E27FC236}">
                <a16:creationId xmlns:a16="http://schemas.microsoft.com/office/drawing/2014/main" id="{01A6DEFD-60F1-4255-A78A-B157300322B1}"/>
              </a:ext>
            </a:extLst>
          </p:cNvPr>
          <p:cNvSpPr txBox="1"/>
          <p:nvPr/>
        </p:nvSpPr>
        <p:spPr>
          <a:xfrm>
            <a:off x="311637" y="1226854"/>
            <a:ext cx="4572000" cy="1200329"/>
          </a:xfrm>
          <a:prstGeom prst="rect">
            <a:avLst/>
          </a:prstGeom>
          <a:noFill/>
        </p:spPr>
        <p:txBody>
          <a:bodyPr wrap="square">
            <a:spAutoFit/>
          </a:bodyPr>
          <a:lstStyle/>
          <a:p>
            <a:pPr lvl="0" algn="l" rtl="0">
              <a:spcBef>
                <a:spcPts val="0"/>
              </a:spcBef>
              <a:spcAft>
                <a:spcPts val="0"/>
              </a:spcAft>
            </a:pPr>
            <a:r>
              <a:rPr lang="en-US" sz="3600" dirty="0">
                <a:solidFill>
                  <a:schemeClr val="accent2">
                    <a:lumMod val="40000"/>
                    <a:lumOff val="60000"/>
                  </a:schemeClr>
                </a:solidFill>
                <a:highlight>
                  <a:srgbClr val="0B87A1"/>
                </a:highlight>
                <a:latin typeface="Dosis ExtraLight" panose="020B0604020202020204" charset="0"/>
              </a:rPr>
              <a:t>ESP8266 </a:t>
            </a:r>
            <a:r>
              <a:rPr lang="en-US" sz="3600" dirty="0" err="1">
                <a:solidFill>
                  <a:schemeClr val="accent2">
                    <a:lumMod val="40000"/>
                    <a:lumOff val="60000"/>
                  </a:schemeClr>
                </a:solidFill>
                <a:highlight>
                  <a:srgbClr val="0B87A1"/>
                </a:highlight>
                <a:latin typeface="Dosis ExtraLight" panose="020B0604020202020204" charset="0"/>
              </a:rPr>
              <a:t>WiFi</a:t>
            </a:r>
            <a:r>
              <a:rPr lang="en-US" sz="3600" dirty="0">
                <a:solidFill>
                  <a:schemeClr val="accent2">
                    <a:lumMod val="40000"/>
                    <a:lumOff val="60000"/>
                  </a:schemeClr>
                </a:solidFill>
                <a:highlight>
                  <a:srgbClr val="0B87A1"/>
                </a:highlight>
                <a:latin typeface="Dosis ExtraLight" panose="020B0604020202020204" charset="0"/>
              </a:rPr>
              <a:t> Module</a:t>
            </a:r>
          </a:p>
          <a:p>
            <a:pPr lvl="0" algn="l" rtl="0">
              <a:spcBef>
                <a:spcPts val="0"/>
              </a:spcBef>
              <a:spcAft>
                <a:spcPts val="0"/>
              </a:spcAft>
            </a:pPr>
            <a:r>
              <a:rPr lang="en-US" sz="3600" dirty="0">
                <a:solidFill>
                  <a:schemeClr val="accent2">
                    <a:lumMod val="40000"/>
                    <a:lumOff val="60000"/>
                  </a:schemeClr>
                </a:solidFill>
                <a:highlight>
                  <a:srgbClr val="0B87A1"/>
                </a:highlight>
                <a:latin typeface="Dosis ExtraLight" panose="020B0604020202020204" charset="0"/>
              </a:rPr>
              <a:t>Rs. 165</a:t>
            </a:r>
            <a:endParaRPr lang="en-IN" sz="3600" dirty="0">
              <a:solidFill>
                <a:schemeClr val="accent2">
                  <a:lumMod val="40000"/>
                  <a:lumOff val="60000"/>
                </a:schemeClr>
              </a:solidFill>
              <a:highlight>
                <a:srgbClr val="0B87A1"/>
              </a:highlight>
              <a:latin typeface="Dosis ExtraLight" panose="020B0604020202020204" charset="0"/>
            </a:endParaRPr>
          </a:p>
        </p:txBody>
      </p:sp>
      <p:sp>
        <p:nvSpPr>
          <p:cNvPr id="18" name="TextBox 17">
            <a:extLst>
              <a:ext uri="{FF2B5EF4-FFF2-40B4-BE49-F238E27FC236}">
                <a16:creationId xmlns:a16="http://schemas.microsoft.com/office/drawing/2014/main" id="{9BB476B1-F97F-4AF0-8E78-CFE81739068D}"/>
              </a:ext>
            </a:extLst>
          </p:cNvPr>
          <p:cNvSpPr txBox="1"/>
          <p:nvPr/>
        </p:nvSpPr>
        <p:spPr>
          <a:xfrm>
            <a:off x="4883637" y="1226855"/>
            <a:ext cx="4572000" cy="1200329"/>
          </a:xfrm>
          <a:prstGeom prst="rect">
            <a:avLst/>
          </a:prstGeom>
          <a:noFill/>
        </p:spPr>
        <p:txBody>
          <a:bodyPr wrap="square">
            <a:spAutoFit/>
          </a:bodyPr>
          <a:lstStyle/>
          <a:p>
            <a:pPr lvl="0" algn="l" rtl="0">
              <a:spcBef>
                <a:spcPts val="0"/>
              </a:spcBef>
              <a:spcAft>
                <a:spcPts val="0"/>
              </a:spcAft>
            </a:pPr>
            <a:r>
              <a:rPr lang="en-IN" sz="3600" dirty="0">
                <a:solidFill>
                  <a:srgbClr val="003B55"/>
                </a:solidFill>
                <a:highlight>
                  <a:srgbClr val="80BFB7"/>
                </a:highlight>
                <a:latin typeface="Dosis ExtraLight" panose="020B0604020202020204" charset="0"/>
              </a:rPr>
              <a:t>Temperature Sensor </a:t>
            </a:r>
          </a:p>
          <a:p>
            <a:pPr lvl="0" algn="l" rtl="0">
              <a:spcBef>
                <a:spcPts val="0"/>
              </a:spcBef>
              <a:spcAft>
                <a:spcPts val="0"/>
              </a:spcAft>
            </a:pPr>
            <a:r>
              <a:rPr lang="en-IN" sz="3600" dirty="0">
                <a:solidFill>
                  <a:srgbClr val="003B55"/>
                </a:solidFill>
                <a:highlight>
                  <a:srgbClr val="80BFB7"/>
                </a:highlight>
                <a:latin typeface="Dosis ExtraLight" panose="020B0604020202020204" charset="0"/>
              </a:rPr>
              <a:t>Rs. 95</a:t>
            </a:r>
          </a:p>
        </p:txBody>
      </p:sp>
      <p:sp>
        <p:nvSpPr>
          <p:cNvPr id="10" name="TextBox 9">
            <a:extLst>
              <a:ext uri="{FF2B5EF4-FFF2-40B4-BE49-F238E27FC236}">
                <a16:creationId xmlns:a16="http://schemas.microsoft.com/office/drawing/2014/main" id="{3B33822B-D3C1-4F18-BE92-DE5436618CCD}"/>
              </a:ext>
            </a:extLst>
          </p:cNvPr>
          <p:cNvSpPr txBox="1"/>
          <p:nvPr/>
        </p:nvSpPr>
        <p:spPr>
          <a:xfrm>
            <a:off x="4965717" y="4073870"/>
            <a:ext cx="4572000" cy="646331"/>
          </a:xfrm>
          <a:prstGeom prst="rect">
            <a:avLst/>
          </a:prstGeom>
          <a:noFill/>
        </p:spPr>
        <p:txBody>
          <a:bodyPr wrap="square">
            <a:spAutoFit/>
          </a:bodyPr>
          <a:lstStyle/>
          <a:p>
            <a:r>
              <a:rPr lang="en-IN" sz="3600" dirty="0">
                <a:solidFill>
                  <a:srgbClr val="003B55"/>
                </a:solidFill>
                <a:highlight>
                  <a:srgbClr val="66A5A3"/>
                </a:highlight>
                <a:latin typeface="Dosis ExtraLight" panose="020B0604020202020204" charset="0"/>
              </a:rPr>
              <a:t>Turbidity sensor Rs. 745</a:t>
            </a:r>
            <a:endParaRPr lang="en-IN" sz="3600" dirty="0">
              <a:highlight>
                <a:srgbClr val="66A5A3"/>
              </a:highlight>
              <a:latin typeface="Dosis ExtraLight" panose="020B0604020202020204" charset="0"/>
            </a:endParaRPr>
          </a:p>
        </p:txBody>
      </p:sp>
      <p:sp>
        <p:nvSpPr>
          <p:cNvPr id="11" name="TextBox 10">
            <a:extLst>
              <a:ext uri="{FF2B5EF4-FFF2-40B4-BE49-F238E27FC236}">
                <a16:creationId xmlns:a16="http://schemas.microsoft.com/office/drawing/2014/main" id="{16EBB380-55BD-4E5A-94A5-09DD9BC60D6E}"/>
              </a:ext>
            </a:extLst>
          </p:cNvPr>
          <p:cNvSpPr txBox="1"/>
          <p:nvPr/>
        </p:nvSpPr>
        <p:spPr>
          <a:xfrm>
            <a:off x="4889769" y="2716317"/>
            <a:ext cx="4572000" cy="646331"/>
          </a:xfrm>
          <a:prstGeom prst="rect">
            <a:avLst/>
          </a:prstGeom>
          <a:noFill/>
        </p:spPr>
        <p:txBody>
          <a:bodyPr wrap="square">
            <a:spAutoFit/>
          </a:bodyPr>
          <a:lstStyle/>
          <a:p>
            <a:r>
              <a:rPr lang="en-IN" sz="3600" dirty="0">
                <a:solidFill>
                  <a:srgbClr val="003B55"/>
                </a:solidFill>
                <a:highlight>
                  <a:srgbClr val="D3EBD5"/>
                </a:highlight>
                <a:latin typeface="Dosis ExtraLight" panose="020B0604020202020204" charset="0"/>
              </a:rPr>
              <a:t>pH sensor Rs. 1095</a:t>
            </a:r>
            <a:endParaRPr lang="en-IN" sz="3600" dirty="0">
              <a:latin typeface="Dosis ExtraLight"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10" name="Google Shape;3888;p19">
            <a:extLst>
              <a:ext uri="{FF2B5EF4-FFF2-40B4-BE49-F238E27FC236}">
                <a16:creationId xmlns:a16="http://schemas.microsoft.com/office/drawing/2014/main" id="{61C5A7B6-C203-4D01-BA65-6E9216C2B72F}"/>
              </a:ext>
            </a:extLst>
          </p:cNvPr>
          <p:cNvSpPr/>
          <p:nvPr/>
        </p:nvSpPr>
        <p:spPr>
          <a:xfrm rot="2466991">
            <a:off x="807224" y="40714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9"/>
          <p:cNvSpPr txBox="1">
            <a:spLocks noGrp="1"/>
          </p:cNvSpPr>
          <p:nvPr>
            <p:ph type="subTitle" idx="4294967295"/>
          </p:nvPr>
        </p:nvSpPr>
        <p:spPr>
          <a:xfrm>
            <a:off x="640231" y="1618909"/>
            <a:ext cx="6361542" cy="784800"/>
          </a:xfrm>
          <a:prstGeom prst="rect">
            <a:avLst/>
          </a:prstGeom>
        </p:spPr>
        <p:txBody>
          <a:bodyPr spcFirstLastPara="1" wrap="square" lIns="91425" tIns="91425" rIns="91425" bIns="91425" anchor="t" anchorCtr="0">
            <a:noAutofit/>
          </a:bodyPr>
          <a:lstStyle/>
          <a:p>
            <a:pPr marL="342900" indent="-342900">
              <a:buFont typeface="Courier New" panose="02070309020205020404" pitchFamily="49" charset="0"/>
              <a:buChar char="o"/>
            </a:pPr>
            <a:r>
              <a:rPr lang="en-US" sz="2000" dirty="0">
                <a:solidFill>
                  <a:srgbClr val="80BFB7"/>
                </a:solidFill>
              </a:rPr>
              <a:t>Using </a:t>
            </a:r>
            <a:r>
              <a:rPr lang="en-US" sz="2000" dirty="0">
                <a:solidFill>
                  <a:schemeClr val="accent2"/>
                </a:solidFill>
              </a:rPr>
              <a:t>machine</a:t>
            </a:r>
            <a:r>
              <a:rPr lang="en-US" sz="2000" dirty="0">
                <a:solidFill>
                  <a:srgbClr val="80BFB7"/>
                </a:solidFill>
              </a:rPr>
              <a:t> learning, the data collected will be analyzed.</a:t>
            </a:r>
          </a:p>
          <a:p>
            <a:pPr marL="342900" indent="-342900">
              <a:buFont typeface="Courier New" panose="02070309020205020404" pitchFamily="49" charset="0"/>
              <a:buChar char="o"/>
            </a:pPr>
            <a:r>
              <a:rPr lang="en-US" sz="2000" dirty="0">
                <a:solidFill>
                  <a:srgbClr val="80BFB7"/>
                </a:solidFill>
              </a:rPr>
              <a:t>A working online dashboard would be designed where the data can be uploaded and accessed by the user as and when required </a:t>
            </a:r>
          </a:p>
          <a:p>
            <a:pPr marL="342900" indent="-342900">
              <a:buFont typeface="Courier New" panose="02070309020205020404" pitchFamily="49" charset="0"/>
              <a:buChar char="o"/>
            </a:pPr>
            <a:r>
              <a:rPr lang="en-US" sz="2000" dirty="0">
                <a:solidFill>
                  <a:srgbClr val="80BFB7"/>
                </a:solidFill>
              </a:rPr>
              <a:t>The capstone project is intended to help determine if the water quality is good enough to be used for irrigation, thus, leading to increase in yield of crops quantitatively as well as qualitatively</a:t>
            </a:r>
            <a:r>
              <a:rPr lang="en-US" dirty="0">
                <a:solidFill>
                  <a:srgbClr val="80BFB7"/>
                </a:solidFill>
              </a:rPr>
              <a:t>. </a:t>
            </a:r>
          </a:p>
        </p:txBody>
      </p:sp>
      <p:grpSp>
        <p:nvGrpSpPr>
          <p:cNvPr id="5" name="Google Shape;3880;p19">
            <a:extLst>
              <a:ext uri="{FF2B5EF4-FFF2-40B4-BE49-F238E27FC236}">
                <a16:creationId xmlns:a16="http://schemas.microsoft.com/office/drawing/2014/main" id="{5F061716-54F6-45D5-9155-57CD0645DAC4}"/>
              </a:ext>
            </a:extLst>
          </p:cNvPr>
          <p:cNvGrpSpPr/>
          <p:nvPr/>
        </p:nvGrpSpPr>
        <p:grpSpPr>
          <a:xfrm>
            <a:off x="6421587" y="215019"/>
            <a:ext cx="1160371" cy="1160688"/>
            <a:chOff x="6654650" y="3665275"/>
            <a:chExt cx="409100" cy="409125"/>
          </a:xfrm>
        </p:grpSpPr>
        <p:sp>
          <p:nvSpPr>
            <p:cNvPr id="6" name="Google Shape;3881;p19">
              <a:extLst>
                <a:ext uri="{FF2B5EF4-FFF2-40B4-BE49-F238E27FC236}">
                  <a16:creationId xmlns:a16="http://schemas.microsoft.com/office/drawing/2014/main" id="{DF6440F4-90BF-46BA-A045-5AC6DDFA57D5}"/>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82;p19">
              <a:extLst>
                <a:ext uri="{FF2B5EF4-FFF2-40B4-BE49-F238E27FC236}">
                  <a16:creationId xmlns:a16="http://schemas.microsoft.com/office/drawing/2014/main" id="{1C692DF7-2B8E-4A14-9F5C-02601357170E}"/>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9"/>
          <p:cNvSpPr txBox="1">
            <a:spLocks noGrp="1"/>
          </p:cNvSpPr>
          <p:nvPr>
            <p:ph type="ctrTitle" idx="4294967295"/>
          </p:nvPr>
        </p:nvSpPr>
        <p:spPr>
          <a:xfrm>
            <a:off x="476126" y="443611"/>
            <a:ext cx="636154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7200" dirty="0">
                <a:solidFill>
                  <a:srgbClr val="D3EBD5"/>
                </a:solidFill>
              </a:rPr>
              <a:t>Project Outcomes</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79;p19">
            <a:extLst>
              <a:ext uri="{FF2B5EF4-FFF2-40B4-BE49-F238E27FC236}">
                <a16:creationId xmlns:a16="http://schemas.microsoft.com/office/drawing/2014/main" id="{D727289E-8191-4D76-AA2D-6DEFF8F76876}"/>
              </a:ext>
            </a:extLst>
          </p:cNvPr>
          <p:cNvSpPr/>
          <p:nvPr/>
        </p:nvSpPr>
        <p:spPr>
          <a:xfrm>
            <a:off x="735489" y="121697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79;p19">
            <a:extLst>
              <a:ext uri="{FF2B5EF4-FFF2-40B4-BE49-F238E27FC236}">
                <a16:creationId xmlns:a16="http://schemas.microsoft.com/office/drawing/2014/main" id="{30ABE292-FBFD-48EB-80E6-DEA883436647}"/>
              </a:ext>
            </a:extLst>
          </p:cNvPr>
          <p:cNvSpPr/>
          <p:nvPr/>
        </p:nvSpPr>
        <p:spPr>
          <a:xfrm>
            <a:off x="5870595" y="29880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89;p19">
            <a:extLst>
              <a:ext uri="{FF2B5EF4-FFF2-40B4-BE49-F238E27FC236}">
                <a16:creationId xmlns:a16="http://schemas.microsoft.com/office/drawing/2014/main" id="{1F3FCF9B-A480-4F6B-8307-E0117F8CAE9D}"/>
              </a:ext>
            </a:extLst>
          </p:cNvPr>
          <p:cNvSpPr/>
          <p:nvPr/>
        </p:nvSpPr>
        <p:spPr>
          <a:xfrm rot="-1609377">
            <a:off x="7287713" y="124640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56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5881" y="1403540"/>
            <a:ext cx="2311619"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Umang Sharma</a:t>
            </a:r>
            <a:endParaRPr b="1" dirty="0"/>
          </a:p>
          <a:p>
            <a:pPr marL="285750" indent="-285750"/>
            <a:r>
              <a:rPr lang="en-US" dirty="0">
                <a:solidFill>
                  <a:srgbClr val="003B55"/>
                </a:solidFill>
              </a:rPr>
              <a:t>Team Leader</a:t>
            </a:r>
          </a:p>
          <a:p>
            <a:pPr marL="285750" indent="-285750"/>
            <a:r>
              <a:rPr lang="en-US" dirty="0">
                <a:solidFill>
                  <a:srgbClr val="003B55"/>
                </a:solidFill>
              </a:rPr>
              <a:t>Implementation of backend </a:t>
            </a:r>
          </a:p>
          <a:p>
            <a:pPr marL="285750" indent="-285750"/>
            <a:r>
              <a:rPr lang="en-US" dirty="0">
                <a:solidFill>
                  <a:srgbClr val="003B55"/>
                </a:solidFill>
              </a:rPr>
              <a:t>Collaborating the different technologies used in the project and the hardware and sensors used</a:t>
            </a:r>
            <a:endParaRPr dirty="0">
              <a:solidFill>
                <a:srgbClr val="003B55"/>
              </a:solidFill>
            </a:endParaRPr>
          </a:p>
        </p:txBody>
      </p:sp>
      <p:sp>
        <p:nvSpPr>
          <p:cNvPr id="3898" name="Google Shape;3898;p20"/>
          <p:cNvSpPr txBox="1">
            <a:spLocks noGrp="1"/>
          </p:cNvSpPr>
          <p:nvPr>
            <p:ph type="title"/>
          </p:nvPr>
        </p:nvSpPr>
        <p:spPr>
          <a:xfrm>
            <a:off x="365881" y="285483"/>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Role of each Team Member</a:t>
            </a:r>
            <a:endParaRPr dirty="0"/>
          </a:p>
        </p:txBody>
      </p:sp>
      <p:sp>
        <p:nvSpPr>
          <p:cNvPr id="3899" name="Google Shape;3899;p20"/>
          <p:cNvSpPr txBox="1">
            <a:spLocks noGrp="1"/>
          </p:cNvSpPr>
          <p:nvPr>
            <p:ph type="body" idx="2"/>
          </p:nvPr>
        </p:nvSpPr>
        <p:spPr>
          <a:xfrm>
            <a:off x="2892744" y="1403540"/>
            <a:ext cx="2311619"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err="1"/>
              <a:t>Suryansh</a:t>
            </a:r>
            <a:r>
              <a:rPr lang="en-IN" b="1" dirty="0"/>
              <a:t> Bhardwaj</a:t>
            </a:r>
            <a:endParaRPr b="1" dirty="0"/>
          </a:p>
          <a:p>
            <a:pPr marL="285750" indent="-285750"/>
            <a:r>
              <a:rPr lang="en-US" dirty="0"/>
              <a:t>Exploration and Implementation of the various Machine Learning algorithms that can be used and applied onto the data collected. </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Google Shape;3899;p20">
            <a:extLst>
              <a:ext uri="{FF2B5EF4-FFF2-40B4-BE49-F238E27FC236}">
                <a16:creationId xmlns:a16="http://schemas.microsoft.com/office/drawing/2014/main" id="{1328D682-F2F0-48A1-8C89-2F86858105A6}"/>
              </a:ext>
            </a:extLst>
          </p:cNvPr>
          <p:cNvSpPr txBox="1">
            <a:spLocks/>
          </p:cNvSpPr>
          <p:nvPr/>
        </p:nvSpPr>
        <p:spPr>
          <a:xfrm>
            <a:off x="5419607" y="1403540"/>
            <a:ext cx="2311619"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None/>
            </a:pPr>
            <a:r>
              <a:rPr lang="en-US" b="1" dirty="0"/>
              <a:t>Prakhar Srivastava</a:t>
            </a:r>
          </a:p>
          <a:p>
            <a:pPr marL="285750" indent="-285750"/>
            <a:r>
              <a:rPr lang="en-US" dirty="0"/>
              <a:t>Exploration and creation of the User Interface for the online 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1CE653-D541-4D64-B882-200BC2D78B6E}"/>
              </a:ext>
            </a:extLst>
          </p:cNvPr>
          <p:cNvSpPr>
            <a:spLocks noGrp="1"/>
          </p:cNvSpPr>
          <p:nvPr>
            <p:ph type="sldNum" idx="4294967295"/>
          </p:nvPr>
        </p:nvSpPr>
        <p:spPr>
          <a:xfrm>
            <a:off x="0" y="4719638"/>
            <a:ext cx="547688" cy="393700"/>
          </a:xfrm>
        </p:spPr>
        <p:txBody>
          <a:bodyPr/>
          <a:lstStyle/>
          <a:p>
            <a:pPr marL="0" lvl="0" indent="0" algn="l" rtl="0">
              <a:spcBef>
                <a:spcPts val="0"/>
              </a:spcBef>
              <a:spcAft>
                <a:spcPts val="0"/>
              </a:spcAft>
              <a:buNone/>
            </a:pPr>
            <a:fld id="{00000000-1234-1234-1234-123412341234}" type="slidenum">
              <a:rPr lang="en" smtClean="0"/>
              <a:t>16</a:t>
            </a:fld>
            <a:endParaRPr lang="en"/>
          </a:p>
        </p:txBody>
      </p:sp>
      <p:graphicFrame>
        <p:nvGraphicFramePr>
          <p:cNvPr id="7" name="Table 7">
            <a:extLst>
              <a:ext uri="{FF2B5EF4-FFF2-40B4-BE49-F238E27FC236}">
                <a16:creationId xmlns:a16="http://schemas.microsoft.com/office/drawing/2014/main" id="{20B46B73-8150-4C9D-86B4-7AB7C4465BC7}"/>
              </a:ext>
            </a:extLst>
          </p:cNvPr>
          <p:cNvGraphicFramePr>
            <a:graphicFrameLocks noGrp="1"/>
          </p:cNvGraphicFramePr>
          <p:nvPr>
            <p:extLst>
              <p:ext uri="{D42A27DB-BD31-4B8C-83A1-F6EECF244321}">
                <p14:modId xmlns:p14="http://schemas.microsoft.com/office/powerpoint/2010/main" val="3442389430"/>
              </p:ext>
            </p:extLst>
          </p:nvPr>
        </p:nvGraphicFramePr>
        <p:xfrm>
          <a:off x="0" y="0"/>
          <a:ext cx="9151752" cy="3290459"/>
        </p:xfrm>
        <a:graphic>
          <a:graphicData uri="http://schemas.openxmlformats.org/drawingml/2006/table">
            <a:tbl>
              <a:tblPr firstRow="1" bandRow="1">
                <a:tableStyleId>{284E427A-3D55-4303-BF80-6455036E1DE7}</a:tableStyleId>
              </a:tblPr>
              <a:tblGrid>
                <a:gridCol w="1348352">
                  <a:extLst>
                    <a:ext uri="{9D8B030D-6E8A-4147-A177-3AD203B41FA5}">
                      <a16:colId xmlns:a16="http://schemas.microsoft.com/office/drawing/2014/main" val="2139647837"/>
                    </a:ext>
                  </a:extLst>
                </a:gridCol>
                <a:gridCol w="767166">
                  <a:extLst>
                    <a:ext uri="{9D8B030D-6E8A-4147-A177-3AD203B41FA5}">
                      <a16:colId xmlns:a16="http://schemas.microsoft.com/office/drawing/2014/main" val="1561226410"/>
                    </a:ext>
                  </a:extLst>
                </a:gridCol>
                <a:gridCol w="643180">
                  <a:extLst>
                    <a:ext uri="{9D8B030D-6E8A-4147-A177-3AD203B41FA5}">
                      <a16:colId xmlns:a16="http://schemas.microsoft.com/office/drawing/2014/main" val="881792443"/>
                    </a:ext>
                  </a:extLst>
                </a:gridCol>
                <a:gridCol w="472698">
                  <a:extLst>
                    <a:ext uri="{9D8B030D-6E8A-4147-A177-3AD203B41FA5}">
                      <a16:colId xmlns:a16="http://schemas.microsoft.com/office/drawing/2014/main" val="1266144361"/>
                    </a:ext>
                  </a:extLst>
                </a:gridCol>
                <a:gridCol w="588936">
                  <a:extLst>
                    <a:ext uri="{9D8B030D-6E8A-4147-A177-3AD203B41FA5}">
                      <a16:colId xmlns:a16="http://schemas.microsoft.com/office/drawing/2014/main" val="2313655298"/>
                    </a:ext>
                  </a:extLst>
                </a:gridCol>
                <a:gridCol w="829159">
                  <a:extLst>
                    <a:ext uri="{9D8B030D-6E8A-4147-A177-3AD203B41FA5}">
                      <a16:colId xmlns:a16="http://schemas.microsoft.com/office/drawing/2014/main" val="2544097475"/>
                    </a:ext>
                  </a:extLst>
                </a:gridCol>
                <a:gridCol w="340963">
                  <a:extLst>
                    <a:ext uri="{9D8B030D-6E8A-4147-A177-3AD203B41FA5}">
                      <a16:colId xmlns:a16="http://schemas.microsoft.com/office/drawing/2014/main" val="824442284"/>
                    </a:ext>
                  </a:extLst>
                </a:gridCol>
                <a:gridCol w="464949">
                  <a:extLst>
                    <a:ext uri="{9D8B030D-6E8A-4147-A177-3AD203B41FA5}">
                      <a16:colId xmlns:a16="http://schemas.microsoft.com/office/drawing/2014/main" val="764016724"/>
                    </a:ext>
                  </a:extLst>
                </a:gridCol>
                <a:gridCol w="813661">
                  <a:extLst>
                    <a:ext uri="{9D8B030D-6E8A-4147-A177-3AD203B41FA5}">
                      <a16:colId xmlns:a16="http://schemas.microsoft.com/office/drawing/2014/main" val="1995382628"/>
                    </a:ext>
                  </a:extLst>
                </a:gridCol>
                <a:gridCol w="1061634">
                  <a:extLst>
                    <a:ext uri="{9D8B030D-6E8A-4147-A177-3AD203B41FA5}">
                      <a16:colId xmlns:a16="http://schemas.microsoft.com/office/drawing/2014/main" val="1374416051"/>
                    </a:ext>
                  </a:extLst>
                </a:gridCol>
                <a:gridCol w="480448">
                  <a:extLst>
                    <a:ext uri="{9D8B030D-6E8A-4147-A177-3AD203B41FA5}">
                      <a16:colId xmlns:a16="http://schemas.microsoft.com/office/drawing/2014/main" val="3170323464"/>
                    </a:ext>
                  </a:extLst>
                </a:gridCol>
                <a:gridCol w="333213">
                  <a:extLst>
                    <a:ext uri="{9D8B030D-6E8A-4147-A177-3AD203B41FA5}">
                      <a16:colId xmlns:a16="http://schemas.microsoft.com/office/drawing/2014/main" val="193824534"/>
                    </a:ext>
                  </a:extLst>
                </a:gridCol>
                <a:gridCol w="588936">
                  <a:extLst>
                    <a:ext uri="{9D8B030D-6E8A-4147-A177-3AD203B41FA5}">
                      <a16:colId xmlns:a16="http://schemas.microsoft.com/office/drawing/2014/main" val="1022163949"/>
                    </a:ext>
                  </a:extLst>
                </a:gridCol>
                <a:gridCol w="418457">
                  <a:extLst>
                    <a:ext uri="{9D8B030D-6E8A-4147-A177-3AD203B41FA5}">
                      <a16:colId xmlns:a16="http://schemas.microsoft.com/office/drawing/2014/main" val="2165324289"/>
                    </a:ext>
                  </a:extLst>
                </a:gridCol>
              </a:tblGrid>
              <a:tr h="730065">
                <a:tc>
                  <a:txBody>
                    <a:bodyPr/>
                    <a:lstStyle/>
                    <a:p>
                      <a:r>
                        <a:rPr lang="en-IN" dirty="0">
                          <a:latin typeface="Titillium Web Light" panose="020B0604020202020204" charset="0"/>
                        </a:rPr>
                        <a:t>Activity</a:t>
                      </a:r>
                    </a:p>
                  </a:txBody>
                  <a:tcPr/>
                </a:tc>
                <a:tc>
                  <a:txBody>
                    <a:bodyPr/>
                    <a:lstStyle/>
                    <a:p>
                      <a:r>
                        <a:rPr lang="en-IN" dirty="0">
                          <a:latin typeface="Titillium Web Light" panose="020B0604020202020204" charset="0"/>
                        </a:rPr>
                        <a:t>March</a:t>
                      </a:r>
                    </a:p>
                  </a:txBody>
                  <a:tcPr>
                    <a:lnB w="25400" cap="flat" cmpd="sng" algn="ctr">
                      <a:noFill/>
                      <a:prstDash val="solid"/>
                    </a:lnB>
                  </a:tcPr>
                </a:tc>
                <a:tc>
                  <a:txBody>
                    <a:bodyPr/>
                    <a:lstStyle/>
                    <a:p>
                      <a:r>
                        <a:rPr lang="en-IN" dirty="0">
                          <a:latin typeface="Titillium Web Light" panose="020B0604020202020204" charset="0"/>
                        </a:rPr>
                        <a:t>April</a:t>
                      </a:r>
                    </a:p>
                  </a:txBody>
                  <a:tcPr>
                    <a:lnB w="25400" cap="flat" cmpd="sng" algn="ctr">
                      <a:noFill/>
                      <a:prstDash val="solid"/>
                    </a:lnB>
                  </a:tcPr>
                </a:tc>
                <a:tc gridSpan="2">
                  <a:txBody>
                    <a:bodyPr/>
                    <a:lstStyle/>
                    <a:p>
                      <a:r>
                        <a:rPr lang="en-IN" dirty="0">
                          <a:latin typeface="Titillium Web Light" panose="020B0604020202020204" charset="0"/>
                        </a:rPr>
                        <a:t>May</a:t>
                      </a:r>
                    </a:p>
                  </a:txBody>
                  <a:tcPr>
                    <a:lnB w="25400" cap="flat" cmpd="sng" algn="ctr">
                      <a:noFill/>
                      <a:prstDash val="solid"/>
                    </a:lnB>
                  </a:tcPr>
                </a:tc>
                <a:tc hMerge="1">
                  <a:txBody>
                    <a:bodyPr/>
                    <a:lstStyle/>
                    <a:p>
                      <a:endParaRPr lang="en-IN" dirty="0">
                        <a:latin typeface="Titillium Web Light" panose="020B0604020202020204" charset="0"/>
                      </a:endParaRPr>
                    </a:p>
                  </a:txBody>
                  <a:tcPr/>
                </a:tc>
                <a:tc>
                  <a:txBody>
                    <a:bodyPr/>
                    <a:lstStyle/>
                    <a:p>
                      <a:r>
                        <a:rPr lang="en-IN" dirty="0">
                          <a:latin typeface="Titillium Web Light" panose="020B0604020202020204" charset="0"/>
                        </a:rPr>
                        <a:t>June</a:t>
                      </a:r>
                    </a:p>
                  </a:txBody>
                  <a:tcPr>
                    <a:lnB w="25400" cap="flat" cmpd="sng" algn="ctr">
                      <a:noFill/>
                      <a:prstDash val="solid"/>
                    </a:lnB>
                  </a:tcPr>
                </a:tc>
                <a:tc gridSpan="2">
                  <a:txBody>
                    <a:bodyPr/>
                    <a:lstStyle/>
                    <a:p>
                      <a:r>
                        <a:rPr lang="en-IN" dirty="0">
                          <a:latin typeface="Titillium Web Light" panose="020B0604020202020204" charset="0"/>
                        </a:rPr>
                        <a:t>July</a:t>
                      </a:r>
                    </a:p>
                  </a:txBody>
                  <a:tcPr>
                    <a:lnB w="25400" cap="flat" cmpd="sng" algn="ctr">
                      <a:noFill/>
                      <a:prstDash val="solid"/>
                    </a:lnB>
                  </a:tcPr>
                </a:tc>
                <a:tc hMerge="1">
                  <a:txBody>
                    <a:bodyPr/>
                    <a:lstStyle/>
                    <a:p>
                      <a:endParaRPr lang="en-IN" dirty="0">
                        <a:latin typeface="Titillium Web Light" panose="020B0604020202020204" charset="0"/>
                      </a:endParaRPr>
                    </a:p>
                  </a:txBody>
                  <a:tcPr/>
                </a:tc>
                <a:tc>
                  <a:txBody>
                    <a:bodyPr/>
                    <a:lstStyle/>
                    <a:p>
                      <a:r>
                        <a:rPr lang="en-IN" dirty="0">
                          <a:latin typeface="Titillium Web Light" panose="020B0604020202020204" charset="0"/>
                        </a:rPr>
                        <a:t>August</a:t>
                      </a:r>
                    </a:p>
                  </a:txBody>
                  <a:tcPr>
                    <a:lnB w="25400" cap="flat" cmpd="sng" algn="ctr">
                      <a:noFill/>
                      <a:prstDash val="solid"/>
                    </a:lnB>
                  </a:tcPr>
                </a:tc>
                <a:tc>
                  <a:txBody>
                    <a:bodyPr/>
                    <a:lstStyle/>
                    <a:p>
                      <a:r>
                        <a:rPr lang="en-IN" dirty="0">
                          <a:latin typeface="Titillium Web Light" panose="020B0604020202020204" charset="0"/>
                        </a:rPr>
                        <a:t>September</a:t>
                      </a:r>
                    </a:p>
                  </a:txBody>
                  <a:tcPr>
                    <a:lnB w="25400" cap="flat" cmpd="sng" algn="ctr">
                      <a:noFill/>
                      <a:prstDash val="solid"/>
                    </a:lnB>
                  </a:tcPr>
                </a:tc>
                <a:tc gridSpan="2">
                  <a:txBody>
                    <a:bodyPr/>
                    <a:lstStyle/>
                    <a:p>
                      <a:r>
                        <a:rPr lang="en-IN" dirty="0">
                          <a:latin typeface="Titillium Web Light" panose="020B0604020202020204" charset="0"/>
                        </a:rPr>
                        <a:t>October</a:t>
                      </a:r>
                    </a:p>
                  </a:txBody>
                  <a:tcPr>
                    <a:lnB w="25400" cap="flat" cmpd="sng" algn="ctr">
                      <a:noFill/>
                      <a:prstDash val="solid"/>
                    </a:lnB>
                  </a:tcPr>
                </a:tc>
                <a:tc hMerge="1">
                  <a:txBody>
                    <a:bodyPr/>
                    <a:lstStyle/>
                    <a:p>
                      <a:endParaRPr lang="en-IN" dirty="0">
                        <a:latin typeface="Titillium Web Light" panose="020B0604020202020204" charset="0"/>
                      </a:endParaRPr>
                    </a:p>
                  </a:txBody>
                  <a:tcPr/>
                </a:tc>
                <a:tc gridSpan="2">
                  <a:txBody>
                    <a:bodyPr/>
                    <a:lstStyle/>
                    <a:p>
                      <a:r>
                        <a:rPr lang="en-IN" dirty="0">
                          <a:latin typeface="Titillium Web Light" panose="020B0604020202020204" charset="0"/>
                        </a:rPr>
                        <a:t>November</a:t>
                      </a:r>
                    </a:p>
                  </a:txBody>
                  <a:tcPr>
                    <a:lnB w="25400" cap="flat" cmpd="sng" algn="ctr">
                      <a:noFill/>
                      <a:prstDash val="solid"/>
                    </a:lnB>
                  </a:tcPr>
                </a:tc>
                <a:tc hMerge="1">
                  <a:txBody>
                    <a:bodyPr/>
                    <a:lstStyle/>
                    <a:p>
                      <a:endParaRPr lang="en-IN" dirty="0">
                        <a:latin typeface="Titillium Web Light" panose="020B0604020202020204" charset="0"/>
                      </a:endParaRPr>
                    </a:p>
                  </a:txBody>
                  <a:tcPr/>
                </a:tc>
                <a:extLst>
                  <a:ext uri="{0D108BD9-81ED-4DB2-BD59-A6C34878D82A}">
                    <a16:rowId xmlns:a16="http://schemas.microsoft.com/office/drawing/2014/main" val="2092870944"/>
                  </a:ext>
                </a:extLst>
              </a:tr>
              <a:tr h="374370">
                <a:tc rowSpan="2">
                  <a:txBody>
                    <a:bodyPr/>
                    <a:lstStyle/>
                    <a:p>
                      <a:r>
                        <a:rPr lang="en-IN" dirty="0">
                          <a:latin typeface="Titillium Web Light" panose="020B0604020202020204" charset="0"/>
                        </a:rPr>
                        <a:t>Backend</a:t>
                      </a:r>
                    </a:p>
                  </a:txBody>
                  <a:tcPr>
                    <a:lnR w="9525" cap="flat" cmpd="sng" algn="ctr">
                      <a:noFill/>
                      <a:prstDash val="solid"/>
                    </a:lnR>
                  </a:tcPr>
                </a:tc>
                <a:tc>
                  <a:txBody>
                    <a:bodyPr/>
                    <a:lstStyle/>
                    <a:p>
                      <a:endParaRPr lang="en-IN" dirty="0">
                        <a:solidFill>
                          <a:srgbClr val="00B050"/>
                        </a:solidFill>
                        <a:highlight>
                          <a:srgbClr val="92D050"/>
                        </a:highlight>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89073815"/>
                  </a:ext>
                </a:extLst>
              </a:tr>
              <a:tr h="374370">
                <a:tc vMerge="1">
                  <a:txBody>
                    <a:bodyPr/>
                    <a:lstStyle/>
                    <a:p>
                      <a:endParaRPr lang="en-IN"/>
                    </a:p>
                  </a:txBody>
                  <a:tcPr/>
                </a:tc>
                <a:tc>
                  <a:txBody>
                    <a:bodyPr/>
                    <a:lstStyle/>
                    <a:p>
                      <a:endParaRPr lang="en-IN" dirty="0">
                        <a:solidFill>
                          <a:srgbClr val="00B050"/>
                        </a:solidFill>
                        <a:highlight>
                          <a:srgbClr val="92D050"/>
                        </a:highlight>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9525" cap="flat" cmpd="sng" algn="ctr">
                      <a:noFill/>
                      <a:prstDash val="solid"/>
                    </a:lnL>
                    <a:lnR w="9525" cap="flat" cmpd="sng" algn="ctr">
                      <a:noFill/>
                      <a:prstDash val="solid"/>
                    </a:lnR>
                    <a:lnT w="25400"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883298"/>
                  </a:ext>
                </a:extLst>
              </a:tr>
              <a:tr h="365032">
                <a:tc rowSpan="2">
                  <a:txBody>
                    <a:bodyPr/>
                    <a:lstStyle/>
                    <a:p>
                      <a:r>
                        <a:rPr lang="en-IN" dirty="0">
                          <a:latin typeface="Titillium Web Light" panose="020B0604020202020204" charset="0"/>
                        </a:rPr>
                        <a:t>User Interface</a:t>
                      </a:r>
                    </a:p>
                  </a:txBody>
                  <a:tcPr>
                    <a:lnR w="12700" cap="flat" cmpd="sng" algn="ctr">
                      <a:noFill/>
                      <a:prstDash val="solid"/>
                      <a:round/>
                      <a:headEnd type="none" w="med" len="med"/>
                      <a:tailEnd type="none" w="med" len="med"/>
                    </a:ln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4E3DC"/>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7955503"/>
                  </a:ext>
                </a:extLst>
              </a:tr>
              <a:tr h="365032">
                <a:tc vMerge="1">
                  <a:txBody>
                    <a:bodyPr/>
                    <a:lstStyle/>
                    <a:p>
                      <a:endParaRPr lang="en-IN"/>
                    </a:p>
                  </a:txBody>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87511"/>
                  </a:ext>
                </a:extLst>
              </a:tr>
              <a:tr h="540795">
                <a:tc rowSpan="2">
                  <a:txBody>
                    <a:bodyPr/>
                    <a:lstStyle/>
                    <a:p>
                      <a:r>
                        <a:rPr lang="en-IN" dirty="0">
                          <a:latin typeface="Titillium Web Light" panose="020B0604020202020204" charset="0"/>
                        </a:rPr>
                        <a:t>Integration of IoT device with backend</a:t>
                      </a:r>
                    </a:p>
                  </a:txBody>
                  <a:tcPr>
                    <a:lnR w="12700" cap="flat" cmpd="sng" algn="ctr">
                      <a:noFill/>
                      <a:prstDash val="solid"/>
                      <a:round/>
                      <a:headEnd type="none" w="med" len="med"/>
                      <a:tailEnd type="none" w="med" len="med"/>
                    </a:ln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161991"/>
                  </a:ext>
                </a:extLst>
              </a:tr>
              <a:tr h="540795">
                <a:tc vMerge="1">
                  <a:txBody>
                    <a:bodyPr/>
                    <a:lstStyle/>
                    <a:p>
                      <a:endParaRPr lang="en-IN"/>
                    </a:p>
                  </a:txBody>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Titillium Web Light"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9069354"/>
                  </a:ext>
                </a:extLst>
              </a:tr>
            </a:tbl>
          </a:graphicData>
        </a:graphic>
      </p:graphicFrame>
      <p:graphicFrame>
        <p:nvGraphicFramePr>
          <p:cNvPr id="3" name="Table 2">
            <a:extLst>
              <a:ext uri="{FF2B5EF4-FFF2-40B4-BE49-F238E27FC236}">
                <a16:creationId xmlns:a16="http://schemas.microsoft.com/office/drawing/2014/main" id="{AB4C5914-1D04-4339-9251-9164495C1515}"/>
              </a:ext>
            </a:extLst>
          </p:cNvPr>
          <p:cNvGraphicFramePr>
            <a:graphicFrameLocks noGrp="1"/>
          </p:cNvGraphicFramePr>
          <p:nvPr>
            <p:extLst>
              <p:ext uri="{D42A27DB-BD31-4B8C-83A1-F6EECF244321}">
                <p14:modId xmlns:p14="http://schemas.microsoft.com/office/powerpoint/2010/main" val="1472679912"/>
              </p:ext>
            </p:extLst>
          </p:nvPr>
        </p:nvGraphicFramePr>
        <p:xfrm>
          <a:off x="-7752" y="3290459"/>
          <a:ext cx="9151752" cy="1854096"/>
        </p:xfrm>
        <a:graphic>
          <a:graphicData uri="http://schemas.openxmlformats.org/drawingml/2006/table">
            <a:tbl>
              <a:tblPr firstRow="1" bandRow="1">
                <a:tableStyleId>{37CE84F3-28C3-443E-9E96-99CF82512B78}</a:tableStyleId>
              </a:tblPr>
              <a:tblGrid>
                <a:gridCol w="1348352">
                  <a:extLst>
                    <a:ext uri="{9D8B030D-6E8A-4147-A177-3AD203B41FA5}">
                      <a16:colId xmlns:a16="http://schemas.microsoft.com/office/drawing/2014/main" val="1967821616"/>
                    </a:ext>
                  </a:extLst>
                </a:gridCol>
                <a:gridCol w="767166">
                  <a:extLst>
                    <a:ext uri="{9D8B030D-6E8A-4147-A177-3AD203B41FA5}">
                      <a16:colId xmlns:a16="http://schemas.microsoft.com/office/drawing/2014/main" val="3810221705"/>
                    </a:ext>
                  </a:extLst>
                </a:gridCol>
                <a:gridCol w="643180">
                  <a:extLst>
                    <a:ext uri="{9D8B030D-6E8A-4147-A177-3AD203B41FA5}">
                      <a16:colId xmlns:a16="http://schemas.microsoft.com/office/drawing/2014/main" val="4083796952"/>
                    </a:ext>
                  </a:extLst>
                </a:gridCol>
                <a:gridCol w="472698">
                  <a:extLst>
                    <a:ext uri="{9D8B030D-6E8A-4147-A177-3AD203B41FA5}">
                      <a16:colId xmlns:a16="http://schemas.microsoft.com/office/drawing/2014/main" val="608642326"/>
                    </a:ext>
                  </a:extLst>
                </a:gridCol>
                <a:gridCol w="588936">
                  <a:extLst>
                    <a:ext uri="{9D8B030D-6E8A-4147-A177-3AD203B41FA5}">
                      <a16:colId xmlns:a16="http://schemas.microsoft.com/office/drawing/2014/main" val="3017103851"/>
                    </a:ext>
                  </a:extLst>
                </a:gridCol>
                <a:gridCol w="829159">
                  <a:extLst>
                    <a:ext uri="{9D8B030D-6E8A-4147-A177-3AD203B41FA5}">
                      <a16:colId xmlns:a16="http://schemas.microsoft.com/office/drawing/2014/main" val="1371081995"/>
                    </a:ext>
                  </a:extLst>
                </a:gridCol>
                <a:gridCol w="340963">
                  <a:extLst>
                    <a:ext uri="{9D8B030D-6E8A-4147-A177-3AD203B41FA5}">
                      <a16:colId xmlns:a16="http://schemas.microsoft.com/office/drawing/2014/main" val="610754000"/>
                    </a:ext>
                  </a:extLst>
                </a:gridCol>
                <a:gridCol w="464949">
                  <a:extLst>
                    <a:ext uri="{9D8B030D-6E8A-4147-A177-3AD203B41FA5}">
                      <a16:colId xmlns:a16="http://schemas.microsoft.com/office/drawing/2014/main" val="1582259616"/>
                    </a:ext>
                  </a:extLst>
                </a:gridCol>
                <a:gridCol w="813661">
                  <a:extLst>
                    <a:ext uri="{9D8B030D-6E8A-4147-A177-3AD203B41FA5}">
                      <a16:colId xmlns:a16="http://schemas.microsoft.com/office/drawing/2014/main" val="3561455283"/>
                    </a:ext>
                  </a:extLst>
                </a:gridCol>
                <a:gridCol w="1061634">
                  <a:extLst>
                    <a:ext uri="{9D8B030D-6E8A-4147-A177-3AD203B41FA5}">
                      <a16:colId xmlns:a16="http://schemas.microsoft.com/office/drawing/2014/main" val="690589353"/>
                    </a:ext>
                  </a:extLst>
                </a:gridCol>
                <a:gridCol w="480448">
                  <a:extLst>
                    <a:ext uri="{9D8B030D-6E8A-4147-A177-3AD203B41FA5}">
                      <a16:colId xmlns:a16="http://schemas.microsoft.com/office/drawing/2014/main" val="3976082353"/>
                    </a:ext>
                  </a:extLst>
                </a:gridCol>
                <a:gridCol w="333213">
                  <a:extLst>
                    <a:ext uri="{9D8B030D-6E8A-4147-A177-3AD203B41FA5}">
                      <a16:colId xmlns:a16="http://schemas.microsoft.com/office/drawing/2014/main" val="1122111226"/>
                    </a:ext>
                  </a:extLst>
                </a:gridCol>
                <a:gridCol w="588936">
                  <a:extLst>
                    <a:ext uri="{9D8B030D-6E8A-4147-A177-3AD203B41FA5}">
                      <a16:colId xmlns:a16="http://schemas.microsoft.com/office/drawing/2014/main" val="914296399"/>
                    </a:ext>
                  </a:extLst>
                </a:gridCol>
                <a:gridCol w="418457">
                  <a:extLst>
                    <a:ext uri="{9D8B030D-6E8A-4147-A177-3AD203B41FA5}">
                      <a16:colId xmlns:a16="http://schemas.microsoft.com/office/drawing/2014/main" val="3808741277"/>
                    </a:ext>
                  </a:extLst>
                </a:gridCol>
              </a:tblGrid>
              <a:tr h="618032">
                <a:tc>
                  <a:txBody>
                    <a:bodyPr/>
                    <a:lstStyle/>
                    <a:p>
                      <a:r>
                        <a:rPr lang="en-IN" dirty="0"/>
                        <a:t>ML model</a:t>
                      </a:r>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extLst>
                  <a:ext uri="{0D108BD9-81ED-4DB2-BD59-A6C34878D82A}">
                    <a16:rowId xmlns:a16="http://schemas.microsoft.com/office/drawing/2014/main" val="3085285388"/>
                  </a:ext>
                </a:extLst>
              </a:tr>
              <a:tr h="618032">
                <a:tc>
                  <a:txBody>
                    <a:bodyPr/>
                    <a:lstStyle/>
                    <a:p>
                      <a:r>
                        <a:rPr lang="en-IN" dirty="0"/>
                        <a:t>Evaluation</a:t>
                      </a:r>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extLst>
                  <a:ext uri="{0D108BD9-81ED-4DB2-BD59-A6C34878D82A}">
                    <a16:rowId xmlns:a16="http://schemas.microsoft.com/office/drawing/2014/main" val="2138536459"/>
                  </a:ext>
                </a:extLst>
              </a:tr>
              <a:tr h="618032">
                <a:tc>
                  <a:txBody>
                    <a:bodyPr/>
                    <a:lstStyle/>
                    <a:p>
                      <a:r>
                        <a:rPr lang="en-IN" dirty="0"/>
                        <a:t>Final Report</a:t>
                      </a:r>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extLst>
                  <a:ext uri="{0D108BD9-81ED-4DB2-BD59-A6C34878D82A}">
                    <a16:rowId xmlns:a16="http://schemas.microsoft.com/office/drawing/2014/main" val="2020187811"/>
                  </a:ext>
                </a:extLst>
              </a:tr>
            </a:tbl>
          </a:graphicData>
        </a:graphic>
      </p:graphicFrame>
    </p:spTree>
    <p:extLst>
      <p:ext uri="{BB962C8B-B14F-4D97-AF65-F5344CB8AC3E}">
        <p14:creationId xmlns:p14="http://schemas.microsoft.com/office/powerpoint/2010/main" val="273849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423400" y="794856"/>
            <a:ext cx="6361542" cy="4132527"/>
          </a:xfrm>
          <a:prstGeom prst="rect">
            <a:avLst/>
          </a:prstGeom>
        </p:spPr>
        <p:txBody>
          <a:bodyPr spcFirstLastPara="1" wrap="square" lIns="91425" tIns="91425" rIns="91425" bIns="91425" anchor="t" anchorCtr="0">
            <a:noAutofit/>
          </a:bodyPr>
          <a:lstStyle/>
          <a:p>
            <a:pPr marL="228600" indent="-228600">
              <a:buSzPct val="125000"/>
              <a:buFont typeface="+mj-lt"/>
              <a:buAutoNum type="arabicPeriod"/>
            </a:pPr>
            <a:r>
              <a:rPr lang="en-US" sz="1200" dirty="0">
                <a:solidFill>
                  <a:schemeClr val="bg1"/>
                </a:solidFill>
              </a:rPr>
              <a:t>Sophia </a:t>
            </a:r>
            <a:r>
              <a:rPr lang="en-US" sz="1200" dirty="0" err="1">
                <a:solidFill>
                  <a:schemeClr val="bg1"/>
                </a:solidFill>
              </a:rPr>
              <a:t>Karastogianni</a:t>
            </a:r>
            <a:r>
              <a:rPr lang="en-US" sz="1200" dirty="0">
                <a:solidFill>
                  <a:schemeClr val="bg1"/>
                </a:solidFill>
              </a:rPr>
              <a:t>, Stella T. </a:t>
            </a:r>
            <a:r>
              <a:rPr lang="en-US" sz="1200" dirty="0" err="1">
                <a:solidFill>
                  <a:schemeClr val="bg1"/>
                </a:solidFill>
              </a:rPr>
              <a:t>Girousi</a:t>
            </a:r>
            <a:r>
              <a:rPr lang="en-US" sz="1200" dirty="0">
                <a:solidFill>
                  <a:schemeClr val="bg1"/>
                </a:solidFill>
              </a:rPr>
              <a:t>. pH: Principles and Measurement. December 2016. Available </a:t>
            </a:r>
            <a:r>
              <a:rPr lang="en-US" sz="1200" dirty="0">
                <a:solidFill>
                  <a:schemeClr val="bg1"/>
                </a:solidFill>
                <a:hlinkClick r:id="rId3"/>
              </a:rPr>
              <a:t>https://www.researchgate.net/publication/301702485_pH_Principles_and_Measurement</a:t>
            </a:r>
            <a:endParaRPr lang="en-US" sz="1200" dirty="0">
              <a:solidFill>
                <a:schemeClr val="bg1"/>
              </a:solidFill>
            </a:endParaRPr>
          </a:p>
          <a:p>
            <a:pPr marL="228600" indent="-228600">
              <a:buSzPct val="125000"/>
              <a:buFont typeface="+mj-lt"/>
              <a:buAutoNum type="arabicPeriod"/>
            </a:pPr>
            <a:r>
              <a:rPr lang="en-US" sz="1200" dirty="0">
                <a:solidFill>
                  <a:schemeClr val="bg1"/>
                </a:solidFill>
              </a:rPr>
              <a:t>E. J. Williamson, Frank </a:t>
            </a:r>
            <a:r>
              <a:rPr lang="en-US" sz="1200" dirty="0" err="1">
                <a:solidFill>
                  <a:schemeClr val="bg1"/>
                </a:solidFill>
              </a:rPr>
              <a:t>Wiersma</a:t>
            </a:r>
            <a:r>
              <a:rPr lang="en-US" sz="1200" dirty="0">
                <a:solidFill>
                  <a:schemeClr val="bg1"/>
                </a:solidFill>
              </a:rPr>
              <a:t> ,L. O. Fine. A Study of the Sodium Adsorption Ratio and Residual Sodium Carbonate Concepts of Irrigation Waters as They Affect Exchangeable Sodium of Soil Under Semiarid Conditions. Available </a:t>
            </a:r>
            <a:r>
              <a:rPr lang="en-US" sz="1200" dirty="0">
                <a:solidFill>
                  <a:schemeClr val="bg1"/>
                </a:solidFill>
                <a:hlinkClick r:id="rId4"/>
              </a:rPr>
              <a:t>https://acsess.onlinelibrary.wiley.com/doi/abs/10.2136/sssaj1959.0361599500230004 0011x</a:t>
            </a:r>
            <a:endParaRPr lang="en-US" sz="1200" dirty="0">
              <a:solidFill>
                <a:schemeClr val="bg1"/>
              </a:solidFill>
            </a:endParaRPr>
          </a:p>
          <a:p>
            <a:pPr marL="228600" indent="-228600">
              <a:buSzPct val="125000"/>
              <a:buFont typeface="+mj-lt"/>
              <a:buAutoNum type="arabicPeriod"/>
            </a:pPr>
            <a:r>
              <a:rPr lang="en-US" sz="1200" dirty="0">
                <a:solidFill>
                  <a:schemeClr val="bg1"/>
                </a:solidFill>
              </a:rPr>
              <a:t>IEEE Internet of Things Journal. Issue 6, March15,-2021.Available </a:t>
            </a:r>
            <a:r>
              <a:rPr lang="en-US" sz="1200" dirty="0">
                <a:solidFill>
                  <a:schemeClr val="bg1"/>
                </a:solidFill>
                <a:hlinkClick r:id="rId5"/>
              </a:rPr>
              <a:t>https://ieeexplore.ieee.org/xpl/mostRecentIssue.jsp?punumber=6488907</a:t>
            </a:r>
            <a:endParaRPr lang="en-US" sz="1200" dirty="0">
              <a:solidFill>
                <a:schemeClr val="bg1"/>
              </a:solidFill>
            </a:endParaRPr>
          </a:p>
          <a:p>
            <a:pPr marL="228600" indent="-228600">
              <a:buSzPct val="125000"/>
              <a:buFont typeface="+mj-lt"/>
              <a:buAutoNum type="arabicPeriod"/>
            </a:pPr>
            <a:r>
              <a:rPr lang="en-US" sz="1200" dirty="0">
                <a:solidFill>
                  <a:schemeClr val="bg1"/>
                </a:solidFill>
              </a:rPr>
              <a:t>B. Das, P. Jain. Real-time water quality monitoring system using internet of things, in 2017 International Conference on Computer, Communications and Electronics (</a:t>
            </a:r>
            <a:r>
              <a:rPr lang="en-US" sz="1200" dirty="0" err="1">
                <a:solidFill>
                  <a:schemeClr val="bg1"/>
                </a:solidFill>
              </a:rPr>
              <a:t>Comptelix</a:t>
            </a:r>
            <a:r>
              <a:rPr lang="en-US" sz="1200" dirty="0">
                <a:solidFill>
                  <a:schemeClr val="bg1"/>
                </a:solidFill>
              </a:rPr>
              <a:t>), Jaipur, Rajasthan India, 1–2 July 2017. IEEE</a:t>
            </a:r>
          </a:p>
          <a:p>
            <a:pPr marL="228600" indent="-228600">
              <a:buSzPct val="125000"/>
              <a:buFont typeface="+mj-lt"/>
              <a:buAutoNum type="arabicPeriod"/>
            </a:pPr>
            <a:r>
              <a:rPr lang="en-US" sz="1200" dirty="0">
                <a:solidFill>
                  <a:schemeClr val="bg1"/>
                </a:solidFill>
              </a:rPr>
              <a:t>J. Shah, An internet of things based model for smart water distribution with quality monitoring. Int. J. </a:t>
            </a:r>
            <a:r>
              <a:rPr lang="en-US" sz="1200" dirty="0" err="1">
                <a:solidFill>
                  <a:schemeClr val="bg1"/>
                </a:solidFill>
              </a:rPr>
              <a:t>Innov</a:t>
            </a:r>
            <a:r>
              <a:rPr lang="en-US" sz="1200" dirty="0">
                <a:solidFill>
                  <a:schemeClr val="bg1"/>
                </a:solidFill>
              </a:rPr>
              <a:t>. Res. Sci. Eng. Technol. 6(3), 3446–3451 (2017). Available </a:t>
            </a:r>
            <a:r>
              <a:rPr lang="en-US" sz="1200" dirty="0">
                <a:solidFill>
                  <a:schemeClr val="bg1"/>
                </a:solidFill>
                <a:hlinkClick r:id="rId6"/>
              </a:rPr>
              <a:t>http://dx.doi.org/10.15680/IJI RSET.2017.0603074</a:t>
            </a:r>
            <a:endParaRPr lang="en-US" sz="1200" dirty="0">
              <a:solidFill>
                <a:schemeClr val="bg1"/>
              </a:solidFill>
            </a:endParaRPr>
          </a:p>
          <a:p>
            <a:pPr marL="228600" indent="-228600">
              <a:buSzPct val="125000"/>
              <a:buFont typeface="+mj-lt"/>
              <a:buAutoNum type="arabicPeriod"/>
            </a:pPr>
            <a:r>
              <a:rPr lang="en-US" sz="1200" dirty="0">
                <a:solidFill>
                  <a:schemeClr val="bg1"/>
                </a:solidFill>
              </a:rPr>
              <a:t>G. Bruce </a:t>
            </a:r>
            <a:r>
              <a:rPr lang="en-US" sz="1200" dirty="0" err="1">
                <a:solidFill>
                  <a:schemeClr val="bg1"/>
                </a:solidFill>
              </a:rPr>
              <a:t>Wiersma</a:t>
            </a:r>
            <a:r>
              <a:rPr lang="en-US" sz="1200" dirty="0">
                <a:solidFill>
                  <a:schemeClr val="bg1"/>
                </a:solidFill>
              </a:rPr>
              <a:t> (2021). Environmental Monitoring and Assessment Vol.193. Available </a:t>
            </a:r>
            <a:r>
              <a:rPr lang="en-US" sz="1200" dirty="0">
                <a:solidFill>
                  <a:schemeClr val="bg1"/>
                </a:solidFill>
                <a:hlinkClick r:id="rId7"/>
              </a:rPr>
              <a:t>https://www.springer.com/journal/10661</a:t>
            </a:r>
            <a:endParaRPr lang="en-US" sz="1200" dirty="0">
              <a:solidFill>
                <a:schemeClr val="bg1"/>
              </a:solidFill>
            </a:endParaRPr>
          </a:p>
          <a:p>
            <a:pPr marL="0" indent="0">
              <a:buSzPct val="125000"/>
              <a:buNone/>
            </a:pPr>
            <a:endParaRPr lang="en-US" sz="1200" u="sng" dirty="0">
              <a:solidFill>
                <a:schemeClr val="bg1"/>
              </a:solidFill>
            </a:endParaRPr>
          </a:p>
        </p:txBody>
      </p:sp>
      <p:sp>
        <p:nvSpPr>
          <p:cNvPr id="3877" name="Google Shape;3877;p19"/>
          <p:cNvSpPr txBox="1">
            <a:spLocks noGrp="1"/>
          </p:cNvSpPr>
          <p:nvPr>
            <p:ph type="ctrTitle" idx="4294967295"/>
          </p:nvPr>
        </p:nvSpPr>
        <p:spPr>
          <a:xfrm>
            <a:off x="207484" y="94631"/>
            <a:ext cx="6361541" cy="700225"/>
          </a:xfrm>
          <a:prstGeom prst="rect">
            <a:avLst/>
          </a:prstGeom>
        </p:spPr>
        <p:txBody>
          <a:bodyPr spcFirstLastPara="1" wrap="square" lIns="91425" tIns="91425" rIns="91425" bIns="91425" anchor="b" anchorCtr="0">
            <a:noAutofit/>
          </a:bodyPr>
          <a:lstStyle/>
          <a:p>
            <a:pPr lvl="0"/>
            <a:r>
              <a:rPr lang="en-IN" sz="4000" dirty="0">
                <a:solidFill>
                  <a:schemeClr val="bg1"/>
                </a:solidFill>
              </a:rPr>
              <a:t>REFERENCES</a:t>
            </a:r>
            <a:endParaRPr sz="4000" dirty="0">
              <a:solidFill>
                <a:schemeClr val="bg1"/>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431492" y="794856"/>
            <a:ext cx="6361542" cy="4132527"/>
          </a:xfrm>
          <a:prstGeom prst="rect">
            <a:avLst/>
          </a:prstGeom>
        </p:spPr>
        <p:txBody>
          <a:bodyPr spcFirstLastPara="1" wrap="square" lIns="91425" tIns="91425" rIns="91425" bIns="91425" anchor="t" anchorCtr="0">
            <a:noAutofit/>
          </a:bodyPr>
          <a:lstStyle/>
          <a:p>
            <a:pPr marL="228600" indent="-228600">
              <a:buSzPct val="125000"/>
              <a:buFont typeface="+mj-lt"/>
              <a:buAutoNum type="arabicPeriod" startAt="7"/>
            </a:pPr>
            <a:r>
              <a:rPr lang="en-US" sz="1200" dirty="0">
                <a:solidFill>
                  <a:schemeClr val="bg1"/>
                </a:solidFill>
              </a:rPr>
              <a:t>M.C. Zin, G. Lenin, </a:t>
            </a:r>
            <a:r>
              <a:rPr lang="en-US" sz="1200" dirty="0" err="1">
                <a:solidFill>
                  <a:schemeClr val="bg1"/>
                </a:solidFill>
              </a:rPr>
              <a:t>L.H.Chong</a:t>
            </a:r>
            <a:r>
              <a:rPr lang="en-US" sz="1200" dirty="0">
                <a:solidFill>
                  <a:schemeClr val="bg1"/>
                </a:solidFill>
              </a:rPr>
              <a:t>, M. </a:t>
            </a:r>
            <a:r>
              <a:rPr lang="en-US" sz="1200" dirty="0" err="1">
                <a:solidFill>
                  <a:schemeClr val="bg1"/>
                </a:solidFill>
              </a:rPr>
              <a:t>Prassana</a:t>
            </a:r>
            <a:r>
              <a:rPr lang="en-US" sz="1200" dirty="0">
                <a:solidFill>
                  <a:schemeClr val="bg1"/>
                </a:solidFill>
              </a:rPr>
              <a:t>, Real-time water quality system in internet of things, in IOP Conference Series: Materials Science and Engineering, </a:t>
            </a:r>
            <a:r>
              <a:rPr lang="en-US" sz="1200" dirty="0" err="1">
                <a:solidFill>
                  <a:schemeClr val="bg1"/>
                </a:solidFill>
              </a:rPr>
              <a:t>vol</a:t>
            </a:r>
            <a:r>
              <a:rPr lang="en-US" sz="1200" dirty="0">
                <a:solidFill>
                  <a:schemeClr val="bg1"/>
                </a:solidFill>
              </a:rPr>
              <a:t> 495, no 1, p. 012021 (2019). </a:t>
            </a:r>
            <a:r>
              <a:rPr lang="en-US" sz="1200" dirty="0">
                <a:solidFill>
                  <a:schemeClr val="bg1"/>
                </a:solidFill>
                <a:hlinkClick r:id="rId3"/>
              </a:rPr>
              <a:t>http://dx.doi.org/10.1088/1757-899X/495/1/012021</a:t>
            </a:r>
            <a:endParaRPr lang="en-US" sz="1200" dirty="0">
              <a:solidFill>
                <a:schemeClr val="bg1"/>
              </a:solidFill>
            </a:endParaRPr>
          </a:p>
          <a:p>
            <a:pPr marL="228600" indent="-228600">
              <a:buSzPct val="125000"/>
              <a:buFont typeface="+mj-lt"/>
              <a:buAutoNum type="arabicPeriod" startAt="7"/>
            </a:pPr>
            <a:r>
              <a:rPr lang="en-US" sz="1200" dirty="0">
                <a:solidFill>
                  <a:schemeClr val="bg1"/>
                </a:solidFill>
              </a:rPr>
              <a:t> K. </a:t>
            </a:r>
            <a:r>
              <a:rPr lang="en-US" sz="1200" dirty="0" err="1">
                <a:solidFill>
                  <a:schemeClr val="bg1"/>
                </a:solidFill>
              </a:rPr>
              <a:t>Saravanan</a:t>
            </a:r>
            <a:r>
              <a:rPr lang="en-US" sz="1200" dirty="0">
                <a:solidFill>
                  <a:schemeClr val="bg1"/>
                </a:solidFill>
              </a:rPr>
              <a:t>, E. </a:t>
            </a:r>
            <a:r>
              <a:rPr lang="en-US" sz="1200" dirty="0" err="1">
                <a:solidFill>
                  <a:schemeClr val="bg1"/>
                </a:solidFill>
              </a:rPr>
              <a:t>Anusuya</a:t>
            </a:r>
            <a:r>
              <a:rPr lang="en-US" sz="1200" dirty="0">
                <a:solidFill>
                  <a:schemeClr val="bg1"/>
                </a:solidFill>
              </a:rPr>
              <a:t>, R. Kumar, Real-time water quality monitoring using Internet of Things in SCADA. Environ. </a:t>
            </a:r>
            <a:r>
              <a:rPr lang="en-US" sz="1200" dirty="0" err="1">
                <a:solidFill>
                  <a:schemeClr val="bg1"/>
                </a:solidFill>
              </a:rPr>
              <a:t>Monit</a:t>
            </a:r>
            <a:r>
              <a:rPr lang="en-US" sz="1200" dirty="0">
                <a:solidFill>
                  <a:schemeClr val="bg1"/>
                </a:solidFill>
              </a:rPr>
              <a:t>. Assess. 190(9), 556 (2018). https://doi.org/10.1007/s10 661-018-6914-x</a:t>
            </a:r>
          </a:p>
          <a:p>
            <a:pPr marL="228600" indent="-228600">
              <a:buSzPct val="125000"/>
              <a:buFont typeface="+mj-lt"/>
              <a:buAutoNum type="arabicPeriod" startAt="7"/>
            </a:pPr>
            <a:r>
              <a:rPr lang="en-IN" sz="1200" dirty="0">
                <a:solidFill>
                  <a:schemeClr val="bg1"/>
                </a:solidFill>
              </a:rPr>
              <a:t> Alex </a:t>
            </a:r>
            <a:r>
              <a:rPr lang="en-IN" sz="1200" dirty="0" err="1">
                <a:solidFill>
                  <a:schemeClr val="bg1"/>
                </a:solidFill>
              </a:rPr>
              <a:t>Keinan</a:t>
            </a:r>
            <a:r>
              <a:rPr lang="en-IN" sz="1200" dirty="0">
                <a:solidFill>
                  <a:schemeClr val="bg1"/>
                </a:solidFill>
              </a:rPr>
              <a:t> , New equipment allows for sampling, testing water in real time(2017).Available </a:t>
            </a:r>
            <a:r>
              <a:rPr lang="en-IN" sz="1200" dirty="0">
                <a:solidFill>
                  <a:schemeClr val="bg1"/>
                </a:solidFill>
                <a:hlinkClick r:id="rId4"/>
              </a:rPr>
              <a:t>https://www.foodengineeringmag.com/articles/96511-newequipment-allows-for-sampling-testing-water-in-real-time </a:t>
            </a:r>
            <a:endParaRPr lang="en-US" sz="1200" u="sng" dirty="0">
              <a:solidFill>
                <a:schemeClr val="bg1"/>
              </a:solidFill>
            </a:endParaRPr>
          </a:p>
          <a:p>
            <a:pPr marL="228600" indent="-228600">
              <a:buSzPct val="125000"/>
              <a:buFont typeface="+mj-lt"/>
              <a:buAutoNum type="arabicPeriod" startAt="7"/>
            </a:pPr>
            <a:r>
              <a:rPr lang="en-IN" sz="1200" dirty="0">
                <a:solidFill>
                  <a:schemeClr val="bg1"/>
                </a:solidFill>
              </a:rPr>
              <a:t> VWM Vienna Water Monitoring Solutions. Source: </a:t>
            </a:r>
            <a:r>
              <a:rPr lang="en-IN" sz="1200" dirty="0">
                <a:solidFill>
                  <a:schemeClr val="bg1"/>
                </a:solidFill>
                <a:hlinkClick r:id="rId5"/>
              </a:rPr>
              <a:t>www.vienna-watermonitoring.com</a:t>
            </a:r>
            <a:endParaRPr lang="en-IN" sz="1200" dirty="0">
              <a:solidFill>
                <a:schemeClr val="bg1"/>
              </a:solidFill>
            </a:endParaRPr>
          </a:p>
          <a:p>
            <a:pPr marL="228600" indent="-228600">
              <a:buSzPct val="125000"/>
              <a:buFont typeface="+mj-lt"/>
              <a:buAutoNum type="arabicPeriod" startAt="7"/>
            </a:pPr>
            <a:r>
              <a:rPr lang="en-IN" sz="1200" dirty="0">
                <a:solidFill>
                  <a:schemeClr val="bg1"/>
                </a:solidFill>
              </a:rPr>
              <a:t> IEEE Wireless Communications. Issue 1, February-2021.Available </a:t>
            </a:r>
            <a:r>
              <a:rPr lang="en-IN" sz="1200" dirty="0">
                <a:solidFill>
                  <a:schemeClr val="bg1"/>
                </a:solidFill>
                <a:hlinkClick r:id="rId6"/>
              </a:rPr>
              <a:t>https://ieeexplore.ieee.org/xpl/mostRecentIssue.jsp?punumber=77422</a:t>
            </a:r>
            <a:endParaRPr lang="en-IN" sz="1200" dirty="0">
              <a:solidFill>
                <a:schemeClr val="bg1"/>
              </a:solidFill>
            </a:endParaRPr>
          </a:p>
          <a:p>
            <a:pPr marL="228600" indent="-228600">
              <a:buSzPct val="125000"/>
              <a:buFont typeface="+mj-lt"/>
              <a:buAutoNum type="arabicPeriod" startAt="7"/>
            </a:pPr>
            <a:r>
              <a:rPr lang="en-IN" sz="1200" dirty="0">
                <a:solidFill>
                  <a:schemeClr val="bg1"/>
                </a:solidFill>
              </a:rPr>
              <a:t> Ismail </a:t>
            </a:r>
            <a:r>
              <a:rPr lang="en-IN" sz="1200" dirty="0" err="1">
                <a:solidFill>
                  <a:schemeClr val="bg1"/>
                </a:solidFill>
              </a:rPr>
              <a:t>Butun</a:t>
            </a:r>
            <a:r>
              <a:rPr lang="en-IN" sz="1200" dirty="0">
                <a:solidFill>
                  <a:schemeClr val="bg1"/>
                </a:solidFill>
              </a:rPr>
              <a:t>, </a:t>
            </a:r>
            <a:r>
              <a:rPr lang="en-IN" sz="1200" dirty="0" err="1">
                <a:solidFill>
                  <a:schemeClr val="bg1"/>
                </a:solidFill>
              </a:rPr>
              <a:t>Nuno</a:t>
            </a:r>
            <a:r>
              <a:rPr lang="en-IN" sz="1200" dirty="0">
                <a:solidFill>
                  <a:schemeClr val="bg1"/>
                </a:solidFill>
              </a:rPr>
              <a:t> Pereira, Mikael </a:t>
            </a:r>
            <a:r>
              <a:rPr lang="en-IN" sz="1200" dirty="0" err="1">
                <a:solidFill>
                  <a:schemeClr val="bg1"/>
                </a:solidFill>
              </a:rPr>
              <a:t>Gidlund</a:t>
            </a:r>
            <a:r>
              <a:rPr lang="en-IN" sz="1200" dirty="0">
                <a:solidFill>
                  <a:schemeClr val="bg1"/>
                </a:solidFill>
              </a:rPr>
              <a:t>. Analysis of </a:t>
            </a:r>
            <a:r>
              <a:rPr lang="en-IN" sz="1200" dirty="0" err="1">
                <a:solidFill>
                  <a:schemeClr val="bg1"/>
                </a:solidFill>
              </a:rPr>
              <a:t>LoRaWAN</a:t>
            </a:r>
            <a:r>
              <a:rPr lang="en-IN" sz="1200" dirty="0">
                <a:solidFill>
                  <a:schemeClr val="bg1"/>
                </a:solidFill>
              </a:rPr>
              <a:t> v1.1 security: research paper (2018). Available https://www.researchgate.net/publication/325493576_Analysis_of_LoRaWAN_v11_s </a:t>
            </a:r>
            <a:r>
              <a:rPr lang="en-IN" sz="1200" dirty="0" err="1">
                <a:solidFill>
                  <a:schemeClr val="bg1"/>
                </a:solidFill>
              </a:rPr>
              <a:t>ecurity_research_paper</a:t>
            </a:r>
            <a:endParaRPr lang="en-US" sz="1200" dirty="0">
              <a:solidFill>
                <a:schemeClr val="bg1"/>
              </a:solidFill>
            </a:endParaRPr>
          </a:p>
          <a:p>
            <a:pPr marL="0" indent="0">
              <a:buSzPct val="125000"/>
              <a:buNone/>
            </a:pPr>
            <a:endParaRPr lang="en-IN" sz="1200" dirty="0">
              <a:solidFill>
                <a:schemeClr val="bg1"/>
              </a:solidFill>
            </a:endParaRPr>
          </a:p>
        </p:txBody>
      </p:sp>
      <p:sp>
        <p:nvSpPr>
          <p:cNvPr id="3877" name="Google Shape;3877;p19"/>
          <p:cNvSpPr txBox="1">
            <a:spLocks noGrp="1"/>
          </p:cNvSpPr>
          <p:nvPr>
            <p:ph type="ctrTitle" idx="4294967295"/>
          </p:nvPr>
        </p:nvSpPr>
        <p:spPr>
          <a:xfrm>
            <a:off x="207484" y="94631"/>
            <a:ext cx="6361541" cy="700225"/>
          </a:xfrm>
          <a:prstGeom prst="rect">
            <a:avLst/>
          </a:prstGeom>
        </p:spPr>
        <p:txBody>
          <a:bodyPr spcFirstLastPara="1" wrap="square" lIns="91425" tIns="91425" rIns="91425" bIns="91425" anchor="b" anchorCtr="0">
            <a:noAutofit/>
          </a:bodyPr>
          <a:lstStyle/>
          <a:p>
            <a:pPr lvl="0"/>
            <a:r>
              <a:rPr lang="en-IN" sz="4000" dirty="0">
                <a:solidFill>
                  <a:schemeClr val="bg1"/>
                </a:solidFill>
              </a:rPr>
              <a:t>REFERENCES</a:t>
            </a:r>
            <a:endParaRPr sz="4000" dirty="0">
              <a:solidFill>
                <a:schemeClr val="bg1"/>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04560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80BFB7"/>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80BFB7"/>
              </a:solidFill>
              <a:effectLst/>
              <a:uLnTx/>
              <a:uFillTx/>
              <a:latin typeface="Dosis ExtraLight"/>
              <a:sym typeface="Dosis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2" name="Google Shape;3842;p14"/>
          <p:cNvSpPr txBox="1">
            <a:spLocks noGrp="1"/>
          </p:cNvSpPr>
          <p:nvPr>
            <p:ph type="body" idx="2"/>
          </p:nvPr>
        </p:nvSpPr>
        <p:spPr>
          <a:xfrm>
            <a:off x="4256494" y="398089"/>
            <a:ext cx="3569089" cy="43143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Titillium Web Light" panose="020B0604020202020204" charset="0"/>
                <a:ea typeface="Titillium Web"/>
                <a:cs typeface="Titillium Web"/>
                <a:sym typeface="Titillium Web"/>
              </a:rPr>
              <a:t>Project scope</a:t>
            </a:r>
            <a:endParaRPr sz="3600" b="1" dirty="0">
              <a:latin typeface="Titillium Web Light" panose="020B0604020202020204" charset="0"/>
              <a:ea typeface="Titillium Web"/>
              <a:cs typeface="Titillium Web"/>
              <a:sym typeface="Titillium Web"/>
            </a:endParaRPr>
          </a:p>
          <a:p>
            <a:pPr marL="164465" indent="0">
              <a:buNone/>
              <a:tabLst>
                <a:tab pos="433705" algn="l"/>
              </a:tabLst>
            </a:pPr>
            <a:r>
              <a:rPr lang="en-US" sz="1400" dirty="0">
                <a:latin typeface="Titillium Web Light" panose="020B0604020202020204" charset="0"/>
                <a:ea typeface="Times New Roman" panose="02020603050405020304" pitchFamily="18" charset="0"/>
              </a:rPr>
              <a:t>F</a:t>
            </a:r>
            <a:r>
              <a:rPr lang="en-US" sz="1400" b="0" dirty="0">
                <a:effectLst/>
                <a:latin typeface="Titillium Web Light" panose="020B0604020202020204" charset="0"/>
                <a:ea typeface="Times New Roman" panose="02020603050405020304" pitchFamily="18" charset="0"/>
              </a:rPr>
              <a:t>arming sector is a billion dollar industry which </a:t>
            </a:r>
            <a:r>
              <a:rPr lang="en-US" sz="1400" dirty="0">
                <a:latin typeface="Titillium Web Light" panose="020B0604020202020204" charset="0"/>
                <a:ea typeface="Times New Roman" panose="02020603050405020304" pitchFamily="18" charset="0"/>
              </a:rPr>
              <a:t>accounts for almost 15% contribution to the GDP of India </a:t>
            </a:r>
          </a:p>
          <a:p>
            <a:pPr marL="164465" indent="0">
              <a:buNone/>
              <a:tabLst>
                <a:tab pos="433705" algn="l"/>
              </a:tabLst>
            </a:pPr>
            <a:r>
              <a:rPr lang="en-US" sz="1400" dirty="0">
                <a:latin typeface="Titillium Web Light" panose="020B0604020202020204" charset="0"/>
                <a:ea typeface="Times New Roman" panose="02020603050405020304" pitchFamily="18" charset="0"/>
              </a:rPr>
              <a:t>A</a:t>
            </a:r>
            <a:r>
              <a:rPr lang="en-US" sz="1400" b="0" dirty="0">
                <a:effectLst/>
                <a:latin typeface="Titillium Web Light" panose="020B0604020202020204" charset="0"/>
                <a:ea typeface="Times New Roman" panose="02020603050405020304" pitchFamily="18" charset="0"/>
              </a:rPr>
              <a:t> large number of farmers are still dependent on fresh water for their crops. The water is derived from one of the natural sources and often requires treatment to ensure good quality of water </a:t>
            </a:r>
            <a:r>
              <a:rPr lang="en-US" sz="1400" dirty="0">
                <a:latin typeface="Titillium Web Light" panose="020B0604020202020204" charset="0"/>
                <a:ea typeface="Times New Roman" panose="02020603050405020304" pitchFamily="18" charset="0"/>
              </a:rPr>
              <a:t>for the</a:t>
            </a:r>
            <a:r>
              <a:rPr lang="en-US" sz="1400" b="0" dirty="0">
                <a:effectLst/>
                <a:latin typeface="Titillium Web Light" panose="020B0604020202020204" charset="0"/>
                <a:ea typeface="Times New Roman" panose="02020603050405020304" pitchFamily="18" charset="0"/>
              </a:rPr>
              <a:t> crops. </a:t>
            </a:r>
          </a:p>
          <a:p>
            <a:pPr marL="164465" indent="0">
              <a:buNone/>
              <a:tabLst>
                <a:tab pos="433705" algn="l"/>
              </a:tabLst>
            </a:pPr>
            <a:r>
              <a:rPr lang="en-US" sz="1400" dirty="0">
                <a:latin typeface="Titillium Web Light" panose="020B0604020202020204" charset="0"/>
                <a:ea typeface="Times New Roman" panose="02020603050405020304" pitchFamily="18" charset="0"/>
              </a:rPr>
              <a:t>O</a:t>
            </a:r>
            <a:r>
              <a:rPr lang="en-US" sz="1400" b="0" dirty="0">
                <a:effectLst/>
                <a:latin typeface="Titillium Web Light" panose="020B0604020202020204" charset="0"/>
                <a:ea typeface="Times New Roman" panose="02020603050405020304" pitchFamily="18" charset="0"/>
              </a:rPr>
              <a:t>ur solution can be of huge help </a:t>
            </a:r>
            <a:r>
              <a:rPr lang="en-US" sz="1400" dirty="0">
                <a:latin typeface="Titillium Web Light" panose="020B0604020202020204" charset="0"/>
                <a:ea typeface="Times New Roman" panose="02020603050405020304" pitchFamily="18" charset="0"/>
              </a:rPr>
              <a:t>in providing</a:t>
            </a:r>
            <a:r>
              <a:rPr lang="en-US" sz="1400" b="0" dirty="0">
                <a:effectLst/>
                <a:latin typeface="Titillium Web Light" panose="020B0604020202020204" charset="0"/>
                <a:ea typeface="Times New Roman" panose="02020603050405020304" pitchFamily="18" charset="0"/>
              </a:rPr>
              <a:t> farmers with a constant flow of suitable irrigation water and thereby reducing their dependency on artificial fertilizers to ensure their yield.</a:t>
            </a:r>
            <a:br>
              <a:rPr lang="en-US" sz="1800" dirty="0">
                <a:effectLst/>
                <a:latin typeface="Times New Roman" panose="02020603050405020304" pitchFamily="18" charset="0"/>
                <a:ea typeface="Times New Roman" panose="02020603050405020304" pitchFamily="18" charset="0"/>
              </a:rPr>
            </a:br>
            <a:r>
              <a:rPr lang="en-US" sz="1400" b="0" i="0" u="none" strike="noStrike" baseline="0" dirty="0">
                <a:solidFill>
                  <a:srgbClr val="003B55"/>
                </a:solidFill>
                <a:latin typeface="Titillium Web" panose="020B0604020202020204" charset="0"/>
              </a:rPr>
              <a:t>  </a:t>
            </a:r>
            <a:endParaRPr lang="en-IN" sz="1400" dirty="0">
              <a:solidFill>
                <a:srgbClr val="003B55"/>
              </a:solidFill>
              <a:latin typeface="Titillium Web" panose="020B0604020202020204" charset="0"/>
            </a:endParaRPr>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640231" y="405838"/>
            <a:ext cx="3242400" cy="40964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IN" sz="3600" b="1" dirty="0">
                <a:latin typeface="Titillium Web Light" panose="020B0604020202020204" charset="0"/>
              </a:rPr>
              <a:t>Problem Statement	</a:t>
            </a:r>
            <a:endParaRPr sz="3600" b="1" dirty="0">
              <a:latin typeface="Titillium Web Light" panose="020B0604020202020204" charset="0"/>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US" sz="1400" dirty="0"/>
              <a:t>Currently water quality is monitored through </a:t>
            </a:r>
            <a:r>
              <a:rPr lang="en-US" sz="1400" b="1" dirty="0"/>
              <a:t>time consuming laboratory methods</a:t>
            </a:r>
            <a:r>
              <a:rPr lang="en-US" sz="1400" dirty="0"/>
              <a:t> and with various </a:t>
            </a:r>
            <a:r>
              <a:rPr lang="en-US" sz="1400" b="1" dirty="0"/>
              <a:t>costly sensors </a:t>
            </a:r>
            <a:r>
              <a:rPr lang="en-US" sz="1400" dirty="0"/>
              <a:t>having low sensitivity which delays any action and is highly inefficient. </a:t>
            </a:r>
          </a:p>
          <a:p>
            <a:pPr marL="0" lvl="0" indent="0" algn="l" rtl="0">
              <a:spcBef>
                <a:spcPts val="600"/>
              </a:spcBef>
              <a:spcAft>
                <a:spcPts val="0"/>
              </a:spcAft>
              <a:buClr>
                <a:schemeClr val="dk1"/>
              </a:buClr>
              <a:buSzPts val="1100"/>
              <a:buFont typeface="Arial"/>
              <a:buNone/>
            </a:pPr>
            <a:r>
              <a:rPr lang="en-US" sz="1400" dirty="0"/>
              <a:t>Our team proposes a </a:t>
            </a:r>
            <a:r>
              <a:rPr lang="en-US" sz="1400" b="1" dirty="0"/>
              <a:t>cost effective</a:t>
            </a:r>
            <a:r>
              <a:rPr lang="en-US" sz="1400" dirty="0"/>
              <a:t> and scalable solution where, with the help of </a:t>
            </a:r>
            <a:r>
              <a:rPr lang="en-US" sz="1400" b="1" dirty="0"/>
              <a:t>machine learning models</a:t>
            </a:r>
            <a:r>
              <a:rPr lang="en-US" sz="1400" dirty="0"/>
              <a:t> and sensors, water quality will be calculated and if it is unsuitable for irrigation, it would be redirected to a treatment facility. </a:t>
            </a:r>
            <a:endParaRPr lang="en-US"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483104" y="215019"/>
            <a:ext cx="636154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7200" dirty="0">
                <a:solidFill>
                  <a:srgbClr val="D3EBD5"/>
                </a:solidFill>
              </a:rPr>
              <a:t>Project Objectives</a:t>
            </a:r>
            <a:endParaRPr sz="7200" dirty="0">
              <a:solidFill>
                <a:srgbClr val="D3EBD5"/>
              </a:solidFill>
            </a:endParaRPr>
          </a:p>
        </p:txBody>
      </p:sp>
      <p:sp>
        <p:nvSpPr>
          <p:cNvPr id="10" name="Google Shape;3888;p19">
            <a:extLst>
              <a:ext uri="{FF2B5EF4-FFF2-40B4-BE49-F238E27FC236}">
                <a16:creationId xmlns:a16="http://schemas.microsoft.com/office/drawing/2014/main" id="{61C5A7B6-C203-4D01-BA65-6E9216C2B72F}"/>
              </a:ext>
            </a:extLst>
          </p:cNvPr>
          <p:cNvSpPr/>
          <p:nvPr/>
        </p:nvSpPr>
        <p:spPr>
          <a:xfrm rot="2466991">
            <a:off x="192195" y="268324"/>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9"/>
          <p:cNvSpPr txBox="1">
            <a:spLocks noGrp="1"/>
          </p:cNvSpPr>
          <p:nvPr>
            <p:ph type="subTitle" idx="4294967295"/>
          </p:nvPr>
        </p:nvSpPr>
        <p:spPr>
          <a:xfrm>
            <a:off x="640231" y="1252723"/>
            <a:ext cx="7356894" cy="784800"/>
          </a:xfrm>
          <a:prstGeom prst="rect">
            <a:avLst/>
          </a:prstGeom>
        </p:spPr>
        <p:txBody>
          <a:bodyPr spcFirstLastPara="1" wrap="square" lIns="91425" tIns="91425" rIns="91425" bIns="91425" anchor="t" anchorCtr="0">
            <a:noAutofit/>
          </a:bodyPr>
          <a:lstStyle/>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2"/>
                </a:solidFill>
                <a:latin typeface="Titillium Web Light" panose="020B0604020202020204" charset="0"/>
                <a:ea typeface="Times New Roman" panose="02020603050405020304" pitchFamily="18" charset="0"/>
              </a:rPr>
              <a:t>I</a:t>
            </a:r>
            <a:r>
              <a:rPr lang="en-US" sz="1800" dirty="0">
                <a:solidFill>
                  <a:schemeClr val="accent2"/>
                </a:solidFill>
                <a:effectLst/>
                <a:latin typeface="Titillium Web Light" panose="020B0604020202020204" charset="0"/>
                <a:ea typeface="Times New Roman" panose="02020603050405020304" pitchFamily="18" charset="0"/>
              </a:rPr>
              <a:t>ntegrate</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different</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sensors</a:t>
            </a:r>
            <a:r>
              <a:rPr lang="en-US" sz="1800" spc="-2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and</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Wi-Fi</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module</a:t>
            </a:r>
            <a:r>
              <a:rPr lang="en-US" sz="1800" spc="-3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with</a:t>
            </a:r>
            <a:r>
              <a:rPr lang="en-US" sz="1800" spc="-15" dirty="0">
                <a:solidFill>
                  <a:schemeClr val="accent2"/>
                </a:solidFill>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an</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IoT</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device</a:t>
            </a:r>
            <a:r>
              <a:rPr lang="en-US" sz="1800" spc="-30" dirty="0">
                <a:solidFill>
                  <a:schemeClr val="accent2"/>
                </a:solidFill>
                <a:effectLst/>
                <a:latin typeface="Titillium Web Light" panose="020B0604020202020204" charset="0"/>
                <a:ea typeface="Times New Roman" panose="02020603050405020304" pitchFamily="18" charset="0"/>
              </a:rPr>
              <a:t> </a:t>
            </a:r>
          </a:p>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2"/>
                </a:solidFill>
                <a:latin typeface="Titillium Web Light" panose="020B0604020202020204" charset="0"/>
                <a:ea typeface="Times New Roman" panose="02020603050405020304" pitchFamily="18" charset="0"/>
              </a:rPr>
              <a:t>P</a:t>
            </a:r>
            <a:r>
              <a:rPr lang="en-US" sz="1800" dirty="0">
                <a:solidFill>
                  <a:schemeClr val="accent2"/>
                </a:solidFill>
                <a:effectLst/>
                <a:latin typeface="Titillium Web Light" panose="020B0604020202020204" charset="0"/>
                <a:ea typeface="Times New Roman" panose="02020603050405020304" pitchFamily="18" charset="0"/>
              </a:rPr>
              <a:t>rocess data from different sensors, calibrate</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their</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readings</a:t>
            </a:r>
            <a:r>
              <a:rPr lang="en-US" sz="1800" spc="-3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and</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send</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it</a:t>
            </a:r>
            <a:r>
              <a:rPr lang="en-US" sz="1800" spc="-2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to</a:t>
            </a:r>
            <a:r>
              <a:rPr lang="en-US" sz="1800" spc="-2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web</a:t>
            </a:r>
            <a:r>
              <a:rPr lang="en-US" sz="1800" spc="-3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portal</a:t>
            </a:r>
            <a:r>
              <a:rPr lang="en-US" sz="1800" spc="-2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using</a:t>
            </a:r>
            <a:r>
              <a:rPr lang="en-US" sz="1800" spc="-2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the</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IoT</a:t>
            </a:r>
            <a:r>
              <a:rPr lang="en-US" sz="1800" spc="-2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device.</a:t>
            </a:r>
            <a:endParaRPr lang="en-IN" sz="1800" dirty="0">
              <a:solidFill>
                <a:schemeClr val="accent2"/>
              </a:solidFill>
              <a:effectLst/>
              <a:latin typeface="Titillium Web Light" panose="020B0604020202020204" charset="0"/>
              <a:ea typeface="Times New Roman" panose="02020603050405020304" pitchFamily="18" charset="0"/>
            </a:endParaRPr>
          </a:p>
          <a:p>
            <a:pPr marL="342900" marR="838200" lvl="0" indent="-342900" algn="just">
              <a:lnSpc>
                <a:spcPct val="145000"/>
              </a:lnSpc>
              <a:spcBef>
                <a:spcPts val="95"/>
              </a:spcBef>
              <a:spcAft>
                <a:spcPts val="0"/>
              </a:spcAft>
              <a:buFont typeface="Symbol" panose="05050102010706020507" pitchFamily="18" charset="2"/>
              <a:buChar char=""/>
              <a:tabLst>
                <a:tab pos="1753235" algn="l"/>
              </a:tabLst>
            </a:pPr>
            <a:r>
              <a:rPr lang="en-US" sz="1800" dirty="0">
                <a:solidFill>
                  <a:schemeClr val="accent2"/>
                </a:solidFill>
                <a:latin typeface="Titillium Web Light" panose="020B0604020202020204" charset="0"/>
                <a:ea typeface="Times New Roman" panose="02020603050405020304" pitchFamily="18" charset="0"/>
              </a:rPr>
              <a:t>D</a:t>
            </a:r>
            <a:r>
              <a:rPr lang="en-US" sz="1800" dirty="0">
                <a:solidFill>
                  <a:schemeClr val="accent2"/>
                </a:solidFill>
                <a:effectLst/>
                <a:latin typeface="Titillium Web Light" panose="020B0604020202020204" charset="0"/>
                <a:ea typeface="Times New Roman" panose="02020603050405020304" pitchFamily="18" charset="0"/>
              </a:rPr>
              <a:t>evelop an interactive web dashboard to tabulate live readings from the sensors for the</a:t>
            </a:r>
            <a:r>
              <a:rPr lang="en-US" sz="1800" spc="-1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user.</a:t>
            </a:r>
            <a:endParaRPr lang="en-IN" sz="1800" dirty="0">
              <a:solidFill>
                <a:schemeClr val="accent2"/>
              </a:solidFill>
              <a:effectLst/>
              <a:latin typeface="Titillium Web Light" panose="020B0604020202020204" charset="0"/>
              <a:ea typeface="Times New Roman" panose="02020603050405020304" pitchFamily="18" charset="0"/>
            </a:endParaRPr>
          </a:p>
          <a:p>
            <a:pPr marL="342900" marR="835025" lvl="0" indent="-342900" algn="just">
              <a:lnSpc>
                <a:spcPct val="148000"/>
              </a:lnSpc>
              <a:spcBef>
                <a:spcPts val="90"/>
              </a:spcBef>
              <a:spcAft>
                <a:spcPts val="0"/>
              </a:spcAft>
              <a:buFont typeface="Symbol" panose="05050102010706020507" pitchFamily="18" charset="2"/>
              <a:buChar char=""/>
              <a:tabLst>
                <a:tab pos="1753235" algn="l"/>
              </a:tabLst>
            </a:pPr>
            <a:r>
              <a:rPr lang="en-US" sz="1800" dirty="0">
                <a:solidFill>
                  <a:schemeClr val="accent2"/>
                </a:solidFill>
                <a:latin typeface="Titillium Web Light" panose="020B0604020202020204" charset="0"/>
                <a:ea typeface="Times New Roman" panose="02020603050405020304" pitchFamily="18" charset="0"/>
              </a:rPr>
              <a:t>P</a:t>
            </a:r>
            <a:r>
              <a:rPr lang="en-US" sz="1800" dirty="0">
                <a:solidFill>
                  <a:schemeClr val="accent2"/>
                </a:solidFill>
                <a:effectLst/>
                <a:latin typeface="Titillium Web Light" panose="020B0604020202020204" charset="0"/>
                <a:ea typeface="Times New Roman" panose="02020603050405020304" pitchFamily="18" charset="0"/>
              </a:rPr>
              <a:t>erform</a:t>
            </a:r>
            <a:r>
              <a:rPr lang="en-US" sz="1800" spc="-6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analysis</a:t>
            </a:r>
            <a:r>
              <a:rPr lang="en-US" sz="1800" spc="-6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of</a:t>
            </a:r>
            <a:r>
              <a:rPr lang="en-US" sz="1800" spc="-6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data</a:t>
            </a:r>
            <a:r>
              <a:rPr lang="en-US" sz="1800" spc="-6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gathered</a:t>
            </a:r>
            <a:r>
              <a:rPr lang="en-US" sz="1800" spc="-6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from</a:t>
            </a:r>
            <a:r>
              <a:rPr lang="en-US" sz="1800" spc="-65"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different</a:t>
            </a:r>
            <a:r>
              <a:rPr lang="en-US" sz="1800" spc="-5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sensors</a:t>
            </a:r>
            <a:r>
              <a:rPr lang="en-US" sz="1800" spc="-65" dirty="0">
                <a:solidFill>
                  <a:schemeClr val="accent2"/>
                </a:solidFill>
                <a:effectLst/>
                <a:latin typeface="Titillium Web Light" panose="020B0604020202020204" charset="0"/>
                <a:ea typeface="Times New Roman" panose="02020603050405020304" pitchFamily="18" charset="0"/>
              </a:rPr>
              <a:t> and </a:t>
            </a:r>
            <a:r>
              <a:rPr lang="en-US" sz="1800" dirty="0">
                <a:solidFill>
                  <a:schemeClr val="accent2"/>
                </a:solidFill>
                <a:effectLst/>
                <a:latin typeface="Titillium Web Light" panose="020B0604020202020204" charset="0"/>
                <a:ea typeface="Times New Roman" panose="02020603050405020304" pitchFamily="18" charset="0"/>
              </a:rPr>
              <a:t>determine</a:t>
            </a:r>
            <a:r>
              <a:rPr lang="en-US" sz="1800" spc="-70" dirty="0">
                <a:solidFill>
                  <a:schemeClr val="accent2"/>
                </a:solidFill>
                <a:effectLst/>
                <a:latin typeface="Titillium Web Light" panose="020B0604020202020204" charset="0"/>
                <a:ea typeface="Times New Roman" panose="02020603050405020304" pitchFamily="18" charset="0"/>
              </a:rPr>
              <a:t> </a:t>
            </a:r>
            <a:r>
              <a:rPr lang="en-US" sz="1800" dirty="0">
                <a:solidFill>
                  <a:schemeClr val="accent2"/>
                </a:solidFill>
                <a:effectLst/>
                <a:latin typeface="Titillium Web Light" panose="020B0604020202020204" charset="0"/>
                <a:ea typeface="Times New Roman" panose="02020603050405020304" pitchFamily="18" charset="0"/>
              </a:rPr>
              <a:t>water quality and classify it as good quality or bad quality.</a:t>
            </a:r>
          </a:p>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	To process data from different sensors like SAR sensor, pH sensor humidity sensor etc. calibrate the readings and send it to web portal using the IoT device.</a:t>
            </a:r>
          </a:p>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	To develop an interactive web dashboard to tabulate live readings from the sensors for the user.</a:t>
            </a:r>
          </a:p>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	To perform analysis of data gathered from different sensors to determine quality of water and to classify water as good quality or bad quality and to generate a corresponding signal to IoT device to turn on the appropriate water pump, i.e., treatment pump (in case of bad-quality water) or field water pump (in case of good-quality water).</a:t>
            </a:r>
          </a:p>
          <a:p>
            <a:pPr marL="342900" marR="835660" lvl="0" indent="-342900" algn="just">
              <a:lnSpc>
                <a:spcPct val="145000"/>
              </a:lnSpc>
              <a:spcBef>
                <a:spcPts val="20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-Fi</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module</a:t>
            </a:r>
            <a:r>
              <a:rPr lang="en-US" sz="1800" spc="-3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with</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an</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IoT</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device</a:t>
            </a:r>
            <a:r>
              <a:rPr lang="en-US" sz="1800" spc="-3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and</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build</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a cost-effective hardware setup</a:t>
            </a:r>
            <a:r>
              <a:rPr lang="en-US" sz="1800" spc="-1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[8].</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342900" marR="835660" lvl="0" indent="-342900" algn="just">
              <a:lnSpc>
                <a:spcPct val="145000"/>
              </a:lnSpc>
              <a:spcBef>
                <a:spcPts val="7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To process data from different sensors like SAR sensor, pH sensor humidity sensor</a:t>
            </a:r>
            <a:r>
              <a:rPr lang="en-US" sz="1800" spc="-3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etc.</a:t>
            </a:r>
            <a:r>
              <a:rPr lang="en-US" sz="1800" spc="-2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calibrate</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the</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readings</a:t>
            </a:r>
            <a:r>
              <a:rPr lang="en-US" sz="1800" spc="-3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and</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send</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it</a:t>
            </a:r>
            <a:r>
              <a:rPr lang="en-US" sz="1800" spc="-2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to</a:t>
            </a:r>
            <a:r>
              <a:rPr lang="en-US" sz="1800" spc="-2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web</a:t>
            </a:r>
            <a:r>
              <a:rPr lang="en-US" sz="1800" spc="-3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portal</a:t>
            </a:r>
            <a:r>
              <a:rPr lang="en-US" sz="1800" spc="-2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using</a:t>
            </a:r>
            <a:r>
              <a:rPr lang="en-US" sz="1800" spc="-2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the</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IoT</a:t>
            </a:r>
            <a:r>
              <a:rPr lang="en-US" sz="1800" spc="-2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device.</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342900" marR="838200" lvl="0" indent="-342900" algn="just">
              <a:lnSpc>
                <a:spcPct val="145000"/>
              </a:lnSpc>
              <a:spcBef>
                <a:spcPts val="95"/>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To develop an interactive web dashboard to tabulate live readings from the sensors for the</a:t>
            </a:r>
            <a:r>
              <a:rPr lang="en-US" sz="1800" spc="-1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user.</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342900" marR="835025" lvl="0" indent="-342900" algn="just">
              <a:lnSpc>
                <a:spcPct val="148000"/>
              </a:lnSpc>
              <a:spcBef>
                <a:spcPts val="90"/>
              </a:spcBef>
              <a:spcAft>
                <a:spcPts val="0"/>
              </a:spcAft>
              <a:buFont typeface="Symbol" panose="05050102010706020507" pitchFamily="18" charset="2"/>
              <a:buChar char=""/>
              <a:tabLst>
                <a:tab pos="1753235" algn="l"/>
              </a:tabLst>
            </a:pPr>
            <a:r>
              <a:rPr lang="en-US" sz="1800" dirty="0">
                <a:solidFill>
                  <a:schemeClr val="accent1"/>
                </a:solidFill>
                <a:effectLst/>
                <a:latin typeface="Times New Roman" panose="02020603050405020304" pitchFamily="18" charset="0"/>
                <a:ea typeface="Times New Roman" panose="02020603050405020304" pitchFamily="18" charset="0"/>
              </a:rPr>
              <a:t>To</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perform</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analysis</a:t>
            </a:r>
            <a:r>
              <a:rPr lang="en-US" sz="1800" spc="-6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of</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data</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gathered</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from</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different</a:t>
            </a:r>
            <a:r>
              <a:rPr lang="en-US" sz="1800" spc="-5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sensors</a:t>
            </a:r>
            <a:r>
              <a:rPr lang="en-US" sz="1800" spc="-6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to</a:t>
            </a:r>
            <a:r>
              <a:rPr lang="en-US" sz="1800" spc="-4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determine</a:t>
            </a:r>
            <a:r>
              <a:rPr lang="en-US" sz="1800" spc="-7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quality of water and to classify water as good quality or bad quality and to generate a corresponding signal to IoT device to turn on the appropriate water pump, </a:t>
            </a:r>
            <a:r>
              <a:rPr lang="en-US" sz="1800" i="1" dirty="0">
                <a:solidFill>
                  <a:schemeClr val="accent1"/>
                </a:solidFill>
                <a:effectLst/>
                <a:latin typeface="Times New Roman" panose="02020603050405020304" pitchFamily="18" charset="0"/>
                <a:ea typeface="Times New Roman" panose="02020603050405020304" pitchFamily="18" charset="0"/>
              </a:rPr>
              <a:t>i.e., </a:t>
            </a:r>
            <a:r>
              <a:rPr lang="en-US" sz="1800" dirty="0">
                <a:solidFill>
                  <a:schemeClr val="accent1"/>
                </a:solidFill>
                <a:effectLst/>
                <a:latin typeface="Times New Roman" panose="02020603050405020304" pitchFamily="18" charset="0"/>
                <a:ea typeface="Times New Roman" panose="02020603050405020304" pitchFamily="18" charset="0"/>
              </a:rPr>
              <a:t>treatment pump (in case of bad-quality water) or field water pump (in case of good-quality</a:t>
            </a:r>
            <a:r>
              <a:rPr lang="en-US" sz="1800" spc="-5"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accent1"/>
                </a:solidFill>
                <a:effectLst/>
                <a:latin typeface="Times New Roman" panose="02020603050405020304" pitchFamily="18" charset="0"/>
                <a:ea typeface="Times New Roman" panose="02020603050405020304" pitchFamily="18" charset="0"/>
              </a:rPr>
              <a:t>water).</a:t>
            </a:r>
            <a:endParaRPr lang="en-IN" sz="1800" dirty="0">
              <a:solidFill>
                <a:schemeClr val="accent1"/>
              </a:solidFill>
              <a:effectLst/>
              <a:latin typeface="Times New Roman" panose="02020603050405020304" pitchFamily="18" charset="0"/>
              <a:ea typeface="Times New Roman" panose="02020603050405020304" pitchFamily="18" charset="0"/>
            </a:endParaRPr>
          </a:p>
        </p:txBody>
      </p:sp>
      <p:grpSp>
        <p:nvGrpSpPr>
          <p:cNvPr id="5" name="Google Shape;3880;p19">
            <a:extLst>
              <a:ext uri="{FF2B5EF4-FFF2-40B4-BE49-F238E27FC236}">
                <a16:creationId xmlns:a16="http://schemas.microsoft.com/office/drawing/2014/main" id="{5F061716-54F6-45D5-9155-57CD0645DAC4}"/>
              </a:ext>
            </a:extLst>
          </p:cNvPr>
          <p:cNvGrpSpPr/>
          <p:nvPr/>
        </p:nvGrpSpPr>
        <p:grpSpPr>
          <a:xfrm>
            <a:off x="6421587" y="215019"/>
            <a:ext cx="1160371" cy="1160688"/>
            <a:chOff x="6654650" y="3665275"/>
            <a:chExt cx="409100" cy="409125"/>
          </a:xfrm>
        </p:grpSpPr>
        <p:sp>
          <p:nvSpPr>
            <p:cNvPr id="6" name="Google Shape;3881;p19">
              <a:extLst>
                <a:ext uri="{FF2B5EF4-FFF2-40B4-BE49-F238E27FC236}">
                  <a16:creationId xmlns:a16="http://schemas.microsoft.com/office/drawing/2014/main" id="{DF6440F4-90BF-46BA-A045-5AC6DDFA57D5}"/>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82;p19">
              <a:extLst>
                <a:ext uri="{FF2B5EF4-FFF2-40B4-BE49-F238E27FC236}">
                  <a16:creationId xmlns:a16="http://schemas.microsoft.com/office/drawing/2014/main" id="{1C692DF7-2B8E-4A14-9F5C-02601357170E}"/>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8" name="Google Shape;3879;p19">
            <a:extLst>
              <a:ext uri="{FF2B5EF4-FFF2-40B4-BE49-F238E27FC236}">
                <a16:creationId xmlns:a16="http://schemas.microsoft.com/office/drawing/2014/main" id="{D727289E-8191-4D76-AA2D-6DEFF8F76876}"/>
              </a:ext>
            </a:extLst>
          </p:cNvPr>
          <p:cNvSpPr/>
          <p:nvPr/>
        </p:nvSpPr>
        <p:spPr>
          <a:xfrm>
            <a:off x="735489" y="121697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79;p19">
            <a:extLst>
              <a:ext uri="{FF2B5EF4-FFF2-40B4-BE49-F238E27FC236}">
                <a16:creationId xmlns:a16="http://schemas.microsoft.com/office/drawing/2014/main" id="{30ABE292-FBFD-48EB-80E6-DEA883436647}"/>
              </a:ext>
            </a:extLst>
          </p:cNvPr>
          <p:cNvSpPr/>
          <p:nvPr/>
        </p:nvSpPr>
        <p:spPr>
          <a:xfrm>
            <a:off x="5870595" y="29880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89;p19">
            <a:extLst>
              <a:ext uri="{FF2B5EF4-FFF2-40B4-BE49-F238E27FC236}">
                <a16:creationId xmlns:a16="http://schemas.microsoft.com/office/drawing/2014/main" id="{1F3FCF9B-A480-4F6B-8307-E0117F8CAE9D}"/>
              </a:ext>
            </a:extLst>
          </p:cNvPr>
          <p:cNvSpPr/>
          <p:nvPr/>
        </p:nvSpPr>
        <p:spPr>
          <a:xfrm rot="-1609377">
            <a:off x="7287713" y="124640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61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173687"/>
            <a:ext cx="6761100" cy="12986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LITERATURE SURVEY</a:t>
            </a:r>
            <a:br>
              <a:rPr lang="en" dirty="0"/>
            </a:br>
            <a:r>
              <a:rPr lang="en" sz="2400" dirty="0"/>
              <a:t>INDICES USED FOR WATER  QUALITY MONITORING</a:t>
            </a:r>
            <a:endParaRPr dirty="0"/>
          </a:p>
        </p:txBody>
      </p:sp>
      <p:sp>
        <p:nvSpPr>
          <p:cNvPr id="3988" name="Google Shape;3988;p30"/>
          <p:cNvSpPr txBox="1">
            <a:spLocks noGrp="1"/>
          </p:cNvSpPr>
          <p:nvPr>
            <p:ph type="body" idx="1"/>
          </p:nvPr>
        </p:nvSpPr>
        <p:spPr>
          <a:xfrm>
            <a:off x="2819431" y="2571750"/>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Chemical Oxygen Demand</a:t>
            </a:r>
            <a:endParaRPr dirty="0"/>
          </a:p>
        </p:txBody>
      </p:sp>
      <p:sp>
        <p:nvSpPr>
          <p:cNvPr id="3989" name="Google Shape;3989;p30"/>
          <p:cNvSpPr txBox="1">
            <a:spLocks noGrp="1"/>
          </p:cNvSpPr>
          <p:nvPr>
            <p:ph type="body" idx="2"/>
          </p:nvPr>
        </p:nvSpPr>
        <p:spPr>
          <a:xfrm>
            <a:off x="5300200" y="2571750"/>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Dissolved Oxygen</a:t>
            </a:r>
            <a:endParaRPr dirty="0"/>
          </a:p>
        </p:txBody>
      </p:sp>
      <p:sp>
        <p:nvSpPr>
          <p:cNvPr id="3990" name="Google Shape;3990;p30"/>
          <p:cNvSpPr txBox="1">
            <a:spLocks noGrp="1"/>
          </p:cNvSpPr>
          <p:nvPr>
            <p:ph type="body" idx="3"/>
          </p:nvPr>
        </p:nvSpPr>
        <p:spPr>
          <a:xfrm>
            <a:off x="5300199" y="1907164"/>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Turbidity</a:t>
            </a:r>
            <a:endParaRPr b="1" dirty="0"/>
          </a:p>
        </p:txBody>
      </p:sp>
      <p:sp>
        <p:nvSpPr>
          <p:cNvPr id="3991" name="Google Shape;3991;p30"/>
          <p:cNvSpPr txBox="1">
            <a:spLocks noGrp="1"/>
          </p:cNvSpPr>
          <p:nvPr>
            <p:ph type="body" idx="1"/>
          </p:nvPr>
        </p:nvSpPr>
        <p:spPr>
          <a:xfrm>
            <a:off x="2924365" y="1896541"/>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pH</a:t>
            </a:r>
            <a:endParaRPr b="1" dirty="0"/>
          </a:p>
        </p:txBody>
      </p:sp>
      <p:sp>
        <p:nvSpPr>
          <p:cNvPr id="3992" name="Google Shape;3992;p30"/>
          <p:cNvSpPr txBox="1">
            <a:spLocks noGrp="1"/>
          </p:cNvSpPr>
          <p:nvPr>
            <p:ph type="body" idx="2"/>
          </p:nvPr>
        </p:nvSpPr>
        <p:spPr>
          <a:xfrm>
            <a:off x="548531" y="1896541"/>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Sodium Absorption Ratio</a:t>
            </a:r>
            <a:endParaRPr b="1" dirty="0"/>
          </a:p>
        </p:txBody>
      </p:sp>
      <p:sp>
        <p:nvSpPr>
          <p:cNvPr id="3993" name="Google Shape;3993;p30"/>
          <p:cNvSpPr txBox="1">
            <a:spLocks noGrp="1"/>
          </p:cNvSpPr>
          <p:nvPr>
            <p:ph type="body" idx="3"/>
          </p:nvPr>
        </p:nvSpPr>
        <p:spPr>
          <a:xfrm>
            <a:off x="575000" y="2628544"/>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Temperature</a:t>
            </a:r>
            <a:endParaRPr b="1" dirty="0"/>
          </a:p>
          <a:p>
            <a:pPr marL="0" lvl="0" indent="0" algn="l"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0" name="Google Shape;3993;p30">
            <a:extLst>
              <a:ext uri="{FF2B5EF4-FFF2-40B4-BE49-F238E27FC236}">
                <a16:creationId xmlns:a16="http://schemas.microsoft.com/office/drawing/2014/main" id="{0B4A6907-759D-4BB1-9763-3F3A4E78FD8F}"/>
              </a:ext>
            </a:extLst>
          </p:cNvPr>
          <p:cNvSpPr txBox="1">
            <a:spLocks/>
          </p:cNvSpPr>
          <p:nvPr/>
        </p:nvSpPr>
        <p:spPr>
          <a:xfrm>
            <a:off x="575000" y="3360547"/>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Salinity</a:t>
            </a:r>
          </a:p>
          <a:p>
            <a:pPr marL="0" indent="0">
              <a:buFont typeface="Titillium Web Light"/>
              <a:buNone/>
            </a:pPr>
            <a:endParaRPr lang="en-IN" sz="1200" dirty="0"/>
          </a:p>
        </p:txBody>
      </p:sp>
      <p:sp>
        <p:nvSpPr>
          <p:cNvPr id="11" name="Google Shape;3993;p30">
            <a:extLst>
              <a:ext uri="{FF2B5EF4-FFF2-40B4-BE49-F238E27FC236}">
                <a16:creationId xmlns:a16="http://schemas.microsoft.com/office/drawing/2014/main" id="{5407D94F-457C-4737-AB7C-9DCC06940812}"/>
              </a:ext>
            </a:extLst>
          </p:cNvPr>
          <p:cNvSpPr txBox="1">
            <a:spLocks/>
          </p:cNvSpPr>
          <p:nvPr/>
        </p:nvSpPr>
        <p:spPr>
          <a:xfrm>
            <a:off x="2873675" y="3411069"/>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Electrical Conductivity</a:t>
            </a:r>
          </a:p>
          <a:p>
            <a:pPr marL="0" indent="0">
              <a:buFont typeface="Titillium Web Light"/>
              <a:buNone/>
            </a:pPr>
            <a:endParaRPr lang="en-IN" sz="1200" dirty="0"/>
          </a:p>
        </p:txBody>
      </p:sp>
      <p:sp>
        <p:nvSpPr>
          <p:cNvPr id="12" name="Google Shape;3993;p30">
            <a:extLst>
              <a:ext uri="{FF2B5EF4-FFF2-40B4-BE49-F238E27FC236}">
                <a16:creationId xmlns:a16="http://schemas.microsoft.com/office/drawing/2014/main" id="{8448AE21-1F05-44B0-A349-3B36E75EBDFF}"/>
              </a:ext>
            </a:extLst>
          </p:cNvPr>
          <p:cNvSpPr txBox="1">
            <a:spLocks/>
          </p:cNvSpPr>
          <p:nvPr/>
        </p:nvSpPr>
        <p:spPr>
          <a:xfrm>
            <a:off x="5300200" y="3360547"/>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Total Nitrogen</a:t>
            </a:r>
          </a:p>
          <a:p>
            <a:pPr marL="0" indent="0">
              <a:buFont typeface="Titillium Web Light"/>
              <a:buNone/>
            </a:pPr>
            <a:endParaRPr lang="en-IN" sz="1200" dirty="0"/>
          </a:p>
        </p:txBody>
      </p:sp>
      <p:sp>
        <p:nvSpPr>
          <p:cNvPr id="14" name="Google Shape;3993;p30">
            <a:extLst>
              <a:ext uri="{FF2B5EF4-FFF2-40B4-BE49-F238E27FC236}">
                <a16:creationId xmlns:a16="http://schemas.microsoft.com/office/drawing/2014/main" id="{4081A6CB-64F2-405A-A28D-214C7698470B}"/>
              </a:ext>
            </a:extLst>
          </p:cNvPr>
          <p:cNvSpPr txBox="1">
            <a:spLocks/>
          </p:cNvSpPr>
          <p:nvPr/>
        </p:nvSpPr>
        <p:spPr>
          <a:xfrm>
            <a:off x="575000"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Biochemical Oxygen Demand</a:t>
            </a:r>
          </a:p>
          <a:p>
            <a:pPr marL="0" indent="0">
              <a:buFont typeface="Titillium Web Light"/>
              <a:buNone/>
            </a:pPr>
            <a:endParaRPr lang="en-IN" sz="1200" dirty="0"/>
          </a:p>
        </p:txBody>
      </p:sp>
      <p:sp>
        <p:nvSpPr>
          <p:cNvPr id="15" name="Google Shape;3993;p30">
            <a:extLst>
              <a:ext uri="{FF2B5EF4-FFF2-40B4-BE49-F238E27FC236}">
                <a16:creationId xmlns:a16="http://schemas.microsoft.com/office/drawing/2014/main" id="{CE367492-1E06-4BC1-A979-F846D0FBA415}"/>
              </a:ext>
            </a:extLst>
          </p:cNvPr>
          <p:cNvSpPr txBox="1">
            <a:spLocks/>
          </p:cNvSpPr>
          <p:nvPr/>
        </p:nvSpPr>
        <p:spPr>
          <a:xfrm>
            <a:off x="2924365"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Total Phosphorus</a:t>
            </a:r>
          </a:p>
          <a:p>
            <a:pPr marL="0" indent="0">
              <a:buFont typeface="Titillium Web Light"/>
              <a:buNone/>
            </a:pPr>
            <a:endParaRPr lang="en-IN" sz="1200" dirty="0"/>
          </a:p>
        </p:txBody>
      </p:sp>
      <p:sp>
        <p:nvSpPr>
          <p:cNvPr id="16" name="Google Shape;3993;p30">
            <a:extLst>
              <a:ext uri="{FF2B5EF4-FFF2-40B4-BE49-F238E27FC236}">
                <a16:creationId xmlns:a16="http://schemas.microsoft.com/office/drawing/2014/main" id="{414A48C8-D8E8-48F3-ACE0-0E174FDAF552}"/>
              </a:ext>
            </a:extLst>
          </p:cNvPr>
          <p:cNvSpPr txBox="1">
            <a:spLocks/>
          </p:cNvSpPr>
          <p:nvPr/>
        </p:nvSpPr>
        <p:spPr>
          <a:xfrm>
            <a:off x="5323475"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Oxygen Reduction Potential</a:t>
            </a:r>
          </a:p>
          <a:p>
            <a:pPr marL="0" indent="0">
              <a:buFont typeface="Titillium Web Light"/>
              <a:buNone/>
            </a:pP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567250" y="30381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WORK</a:t>
            </a:r>
            <a:endParaRPr dirty="0"/>
          </a:p>
        </p:txBody>
      </p:sp>
      <p:graphicFrame>
        <p:nvGraphicFramePr>
          <p:cNvPr id="3938" name="Google Shape;3938;p25"/>
          <p:cNvGraphicFramePr/>
          <p:nvPr>
            <p:extLst>
              <p:ext uri="{D42A27DB-BD31-4B8C-83A1-F6EECF244321}">
                <p14:modId xmlns:p14="http://schemas.microsoft.com/office/powerpoint/2010/main" val="1570929457"/>
              </p:ext>
            </p:extLst>
          </p:nvPr>
        </p:nvGraphicFramePr>
        <p:xfrm>
          <a:off x="567251" y="1324750"/>
          <a:ext cx="6761099" cy="3410450"/>
        </p:xfrm>
        <a:graphic>
          <a:graphicData uri="http://schemas.openxmlformats.org/drawingml/2006/table">
            <a:tbl>
              <a:tblPr>
                <a:noFill/>
                <a:tableStyleId>{F5A28EFD-C747-4B63-B342-DE6663AAD031}</a:tableStyleId>
              </a:tblPr>
              <a:tblGrid>
                <a:gridCol w="1401034">
                  <a:extLst>
                    <a:ext uri="{9D8B030D-6E8A-4147-A177-3AD203B41FA5}">
                      <a16:colId xmlns:a16="http://schemas.microsoft.com/office/drawing/2014/main" val="20000"/>
                    </a:ext>
                  </a:extLst>
                </a:gridCol>
                <a:gridCol w="1979515">
                  <a:extLst>
                    <a:ext uri="{9D8B030D-6E8A-4147-A177-3AD203B41FA5}">
                      <a16:colId xmlns:a16="http://schemas.microsoft.com/office/drawing/2014/main" val="20001"/>
                    </a:ext>
                  </a:extLst>
                </a:gridCol>
                <a:gridCol w="1690275">
                  <a:extLst>
                    <a:ext uri="{9D8B030D-6E8A-4147-A177-3AD203B41FA5}">
                      <a16:colId xmlns:a16="http://schemas.microsoft.com/office/drawing/2014/main" val="20002"/>
                    </a:ext>
                  </a:extLst>
                </a:gridCol>
                <a:gridCol w="1690275">
                  <a:extLst>
                    <a:ext uri="{9D8B030D-6E8A-4147-A177-3AD203B41FA5}">
                      <a16:colId xmlns:a16="http://schemas.microsoft.com/office/drawing/2014/main" val="20003"/>
                    </a:ext>
                  </a:extLst>
                </a:gridCol>
              </a:tblGrid>
              <a:tr h="795742">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Features</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Technology used</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Miscellaneous</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812059">
                <a:tc>
                  <a:txBody>
                    <a:bodyPr/>
                    <a:lstStyle/>
                    <a:p>
                      <a:pPr marL="0" lvl="0" indent="0" algn="r" rtl="0">
                        <a:spcBef>
                          <a:spcPts val="0"/>
                        </a:spcBef>
                        <a:spcAft>
                          <a:spcPts val="0"/>
                        </a:spcAft>
                        <a:buNone/>
                      </a:pPr>
                      <a:r>
                        <a:rPr lang="en-IN" sz="1400" dirty="0" err="1">
                          <a:solidFill>
                            <a:srgbClr val="0B87A1"/>
                          </a:solidFill>
                          <a:latin typeface="Titillium Web" panose="020B0604020202020204" charset="0"/>
                        </a:rPr>
                        <a:t>Shafi</a:t>
                      </a:r>
                      <a:r>
                        <a:rPr lang="en-IN" sz="1400" dirty="0">
                          <a:solidFill>
                            <a:srgbClr val="0B87A1"/>
                          </a:solidFill>
                          <a:latin typeface="Titillium Web" panose="020B0604020202020204" charset="0"/>
                        </a:rPr>
                        <a:t>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Temperature,pH, Turbidity </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IN" b="0" dirty="0">
                          <a:solidFill>
                            <a:srgbClr val="003B55"/>
                          </a:solidFill>
                          <a:latin typeface="Titillium Web"/>
                          <a:ea typeface="Titillium Web"/>
                          <a:cs typeface="Titillium Web"/>
                          <a:sym typeface="Titillium Web"/>
                        </a:rPr>
                        <a:t>SVM, KNN, Deep NN</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Deep NN had the highest accuracy</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812059">
                <a:tc>
                  <a:txBody>
                    <a:bodyPr/>
                    <a:lstStyle/>
                    <a:p>
                      <a:pPr marL="0" lvl="0" indent="0" algn="r" rtl="0">
                        <a:spcBef>
                          <a:spcPts val="0"/>
                        </a:spcBef>
                        <a:spcAft>
                          <a:spcPts val="0"/>
                        </a:spcAft>
                        <a:buNone/>
                      </a:pPr>
                      <a:r>
                        <a:rPr lang="en-IN" sz="1400" dirty="0">
                          <a:solidFill>
                            <a:srgbClr val="0B87A1"/>
                          </a:solidFill>
                          <a:latin typeface="Titillium Web" panose="020B0604020202020204" charset="0"/>
                        </a:rPr>
                        <a:t>Zin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0" dirty="0">
                          <a:solidFill>
                            <a:srgbClr val="003B55"/>
                          </a:solidFill>
                          <a:latin typeface="Titillium Web"/>
                          <a:ea typeface="Titillium Web"/>
                          <a:cs typeface="Titillium Web"/>
                          <a:sym typeface="Titillium Web"/>
                        </a:rPr>
                        <a:t>Temperature, pH, Turbidity, Carbon Dioxide</a:t>
                      </a:r>
                    </a:p>
                    <a:p>
                      <a:pPr marL="0" lvl="0" indent="0" algn="ctr" rtl="0">
                        <a:spcBef>
                          <a:spcPts val="0"/>
                        </a:spcBef>
                        <a:spcAft>
                          <a:spcPts val="0"/>
                        </a:spcAft>
                        <a:buNone/>
                      </a:pP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Wireless sensor network using Zigbee, FPGA</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IoT</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extLst>
                  <a:ext uri="{0D108BD9-81ED-4DB2-BD59-A6C34878D82A}">
                    <a16:rowId xmlns:a16="http://schemas.microsoft.com/office/drawing/2014/main" val="10002"/>
                  </a:ext>
                </a:extLst>
              </a:tr>
              <a:tr h="812059">
                <a:tc>
                  <a:txBody>
                    <a:bodyPr/>
                    <a:lstStyle/>
                    <a:p>
                      <a:pPr marL="0" lvl="0" indent="0" algn="r" rtl="0">
                        <a:spcBef>
                          <a:spcPts val="0"/>
                        </a:spcBef>
                        <a:spcAft>
                          <a:spcPts val="0"/>
                        </a:spcAft>
                        <a:buNone/>
                      </a:pPr>
                      <a:r>
                        <a:rPr lang="en-IN" sz="1400" dirty="0">
                          <a:solidFill>
                            <a:srgbClr val="0B87A1"/>
                          </a:solidFill>
                          <a:latin typeface="Titillium Web" panose="020B0604020202020204" charset="0"/>
                        </a:rPr>
                        <a:t>Saravanan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Turbidity, Temperature and Colour</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Employed a GSM module for wireless Data Transfer</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SCADA system enabled by IoT</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3"/>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168513" y="0"/>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State Diagram</a:t>
            </a:r>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13" name="Picture 12">
            <a:extLst>
              <a:ext uri="{FF2B5EF4-FFF2-40B4-BE49-F238E27FC236}">
                <a16:creationId xmlns:a16="http://schemas.microsoft.com/office/drawing/2014/main" id="{F5DC894B-80E2-433E-91D3-0F4283263DD7}"/>
              </a:ext>
            </a:extLst>
          </p:cNvPr>
          <p:cNvPicPr>
            <a:picLocks noChangeAspect="1"/>
          </p:cNvPicPr>
          <p:nvPr/>
        </p:nvPicPr>
        <p:blipFill>
          <a:blip r:embed="rId3"/>
          <a:stretch>
            <a:fillRect/>
          </a:stretch>
        </p:blipFill>
        <p:spPr>
          <a:xfrm>
            <a:off x="168513" y="663530"/>
            <a:ext cx="8541534" cy="4321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43EE-84F0-4FB7-9778-921972FA996D}"/>
              </a:ext>
            </a:extLst>
          </p:cNvPr>
          <p:cNvSpPr>
            <a:spLocks noGrp="1"/>
          </p:cNvSpPr>
          <p:nvPr>
            <p:ph type="title"/>
          </p:nvPr>
        </p:nvSpPr>
        <p:spPr>
          <a:xfrm>
            <a:off x="365881" y="119443"/>
            <a:ext cx="6761100" cy="857400"/>
          </a:xfrm>
        </p:spPr>
        <p:txBody>
          <a:bodyPr/>
          <a:lstStyle/>
          <a:p>
            <a:r>
              <a:rPr lang="en-IN" dirty="0"/>
              <a:t>Component Diagram</a:t>
            </a:r>
          </a:p>
        </p:txBody>
      </p:sp>
      <p:sp>
        <p:nvSpPr>
          <p:cNvPr id="4" name="Slide Number Placeholder 3">
            <a:extLst>
              <a:ext uri="{FF2B5EF4-FFF2-40B4-BE49-F238E27FC236}">
                <a16:creationId xmlns:a16="http://schemas.microsoft.com/office/drawing/2014/main" id="{FDC77383-8976-46A1-BE06-31D5E76D5F1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4F27AF0E-5AB1-440A-8E58-90587D131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50" y="1079175"/>
            <a:ext cx="6919467" cy="3538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97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1" y="82952"/>
            <a:ext cx="7609668" cy="5060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627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9296-BF49-4C97-801B-C1AC859A54F1}"/>
              </a:ext>
            </a:extLst>
          </p:cNvPr>
          <p:cNvSpPr>
            <a:spLocks noGrp="1"/>
          </p:cNvSpPr>
          <p:nvPr>
            <p:ph type="title"/>
          </p:nvPr>
        </p:nvSpPr>
        <p:spPr>
          <a:xfrm>
            <a:off x="470327" y="63008"/>
            <a:ext cx="6155198" cy="598891"/>
          </a:xfrm>
        </p:spPr>
        <p:txBody>
          <a:bodyPr/>
          <a:lstStyle/>
          <a:p>
            <a:r>
              <a:rPr lang="en-IN" dirty="0"/>
              <a:t>Activity Diagram</a:t>
            </a:r>
          </a:p>
        </p:txBody>
      </p:sp>
      <p:sp>
        <p:nvSpPr>
          <p:cNvPr id="4" name="Slide Number Placeholder 3">
            <a:extLst>
              <a:ext uri="{FF2B5EF4-FFF2-40B4-BE49-F238E27FC236}">
                <a16:creationId xmlns:a16="http://schemas.microsoft.com/office/drawing/2014/main" id="{905136AE-203C-4512-835C-936F109B6DC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0BFEDC77-A71B-4B0A-B3EC-984B1CFEC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1" y="586706"/>
            <a:ext cx="7088804" cy="4349292"/>
          </a:xfrm>
          <a:prstGeom prst="rect">
            <a:avLst/>
          </a:prstGeom>
        </p:spPr>
      </p:pic>
    </p:spTree>
    <p:extLst>
      <p:ext uri="{BB962C8B-B14F-4D97-AF65-F5344CB8AC3E}">
        <p14:creationId xmlns:p14="http://schemas.microsoft.com/office/powerpoint/2010/main" val="410930866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TotalTime>
  <Words>1326</Words>
  <Application>Microsoft Office PowerPoint</Application>
  <PresentationFormat>On-screen Show (16:9)</PresentationFormat>
  <Paragraphs>138</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Symbol</vt:lpstr>
      <vt:lpstr>Arial</vt:lpstr>
      <vt:lpstr>Dosis</vt:lpstr>
      <vt:lpstr>Times New Roman</vt:lpstr>
      <vt:lpstr>Titillium Web</vt:lpstr>
      <vt:lpstr>Courier New</vt:lpstr>
      <vt:lpstr>Dosis ExtraLight</vt:lpstr>
      <vt:lpstr>Titillium Web Light</vt:lpstr>
      <vt:lpstr>Mowbray template</vt:lpstr>
      <vt:lpstr>IoT based Water Quality Assistant for Irrigation</vt:lpstr>
      <vt:lpstr>PowerPoint Presentation</vt:lpstr>
      <vt:lpstr>Project Objectives</vt:lpstr>
      <vt:lpstr>LITERATURE SURVEY INDICES USED FOR WATER  QUALITY MONITORING</vt:lpstr>
      <vt:lpstr>RESEARCH WORK</vt:lpstr>
      <vt:lpstr>State Diagram</vt:lpstr>
      <vt:lpstr>Component Diagram</vt:lpstr>
      <vt:lpstr>PowerPoint Presentation</vt:lpstr>
      <vt:lpstr>Activity Diagram</vt:lpstr>
      <vt:lpstr>DESIGN</vt:lpstr>
      <vt:lpstr>PowerPoint Presentation</vt:lpstr>
      <vt:lpstr>PowerPoint Presentation</vt:lpstr>
      <vt:lpstr>Arduino Uno  Rs. 585</vt:lpstr>
      <vt:lpstr>Project Outcomes</vt:lpstr>
      <vt:lpstr>Role of each Team Member</vt:lpstr>
      <vt:lpstr>PowerPoint Presentation</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umang Sharma</dc:creator>
  <cp:lastModifiedBy>umang Sharma</cp:lastModifiedBy>
  <cp:revision>47</cp:revision>
  <dcterms:modified xsi:type="dcterms:W3CDTF">2021-08-28T06:52:52Z</dcterms:modified>
</cp:coreProperties>
</file>