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Proxima Nova" panose="02000506030000020004" pitchFamily="2" charset="0"/>
      <p:regular r:id="rId39"/>
      <p:bold r:id="rId40"/>
      <p:italic r:id="rId41"/>
      <p:boldItalic r:id="rId42"/>
    </p:embeddedFont>
    <p:embeddedFont>
      <p:font typeface="Raleway" panose="020B0503030101060003" pitchFamily="34" charset="77"/>
      <p:regular r:id="rId43"/>
      <p:bold r:id="rId44"/>
      <p:italic r:id="rId45"/>
      <p:boldItalic r:id="rId46"/>
    </p:embeddedFont>
    <p:embeddedFont>
      <p:font typeface="Raleway ExtraBold" panose="020B0803030101060003" pitchFamily="34" charset="77"/>
      <p:bold r:id="rId47"/>
      <p:italic r:id="rId48"/>
      <p:boldItalic r:id="rId49"/>
    </p:embeddedFont>
    <p:embeddedFont>
      <p:font typeface="Verdana" panose="020B060403050404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B29E88-B0AD-443B-AEE9-B87F06CB1E5F}">
  <a:tblStyle styleId="{32B29E88-B0AD-443B-AEE9-B87F06CB1E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9"/>
  </p:normalViewPr>
  <p:slideViewPr>
    <p:cSldViewPr snapToGrid="0" snapToObjects="1">
      <p:cViewPr varScale="1">
        <p:scale>
          <a:sx n="139" d="100"/>
          <a:sy n="139" d="100"/>
        </p:scale>
        <p:origin x="8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codeburst.io/javascript-what-the-heck-is-a-callback-aba4da2deced"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s.google.com/web/fundamentals/primers/promise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c380a0f77_2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c380a0f7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Walk thru code</a:t>
            </a:r>
            <a:endParaRPr/>
          </a:p>
          <a:p>
            <a:pPr marL="0" lvl="0" indent="0" algn="l" rtl="0">
              <a:spcBef>
                <a:spcPts val="0"/>
              </a:spcBef>
              <a:spcAft>
                <a:spcPts val="0"/>
              </a:spcAft>
              <a:buNone/>
            </a:pPr>
            <a:r>
              <a:rPr lang="en"/>
              <a:t>Point some stuff 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cd8a31991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cd8a319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c30449428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c304494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Async and await codes, generic - Andrew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c30449428_0_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c3044942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c380a0f77_5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c380a0f77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c380a0f77_5_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c380a0f77_5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If you invoke an asynchronous method without using the await keyword, you’re doing a synchronous method call and the compiler gives you an error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c380a0f77_5_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c380a0f77_5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If you invoke an asynchronous method without using the await keyword, you’re doing a synchronous method call and the compiler also gives you an error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c380a0f77_5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c380a0f77_5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Consider, for example, if DoWorkAsync was named DoWork but still left asynchronous. If one was to write “string message = DoWork()” and the await keyword isn’t provided, the compiler gives an error because it calls the asynchronous version of DoWork(). That version returns a Task&lt;String&gt; object, not a string as initially intended.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c380a0f77_5_6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c380a0f77_5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380a0f77_5_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380a0f77_5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c472d04d5_0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c472d04d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c380a0f77_5_8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c380a0f77_5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c380a0f77_5_9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c380a0f77_5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c380a0f77_5_1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c380a0f77_5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 starts!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c380a0f77_5_1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c380a0f77_5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Instead of allocating an object on the heap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c380a0f77_5_1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c380a0f77_5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should add checks to the beginning of the method. However, since the entire method runs asynchronously, there’s no guarantee the checks run before control is returned to the caller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c380a0f77_5_1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c380a0f77_5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Checks done first. However, checks executed synchronously</a:t>
            </a:r>
            <a:endParaRPr/>
          </a:p>
          <a:p>
            <a:pPr marL="457200" lvl="0" indent="-317500" algn="l" rtl="0">
              <a:spcBef>
                <a:spcPts val="0"/>
              </a:spcBef>
              <a:spcAft>
                <a:spcPts val="0"/>
              </a:spcAft>
              <a:buSzPts val="1400"/>
              <a:buChar char="●"/>
            </a:pPr>
            <a:r>
              <a:rPr lang="en"/>
              <a:t>The private function executed asynchronously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c30449428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c3044942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4. Introduce Javascript await and async : Mark</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c380a0f77_6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c380a0f77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c380a0f77_6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c380a0f77_6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*code sourced from:</a:t>
            </a:r>
            <a:r>
              <a:rPr lang="en" u="sng">
                <a:solidFill>
                  <a:schemeClr val="accent5"/>
                </a:solidFill>
                <a:hlinkClick r:id="rId3"/>
              </a:rPr>
              <a:t>https://codeburst.io/javascript-what-the-heck-is-a-callback-aba4da2deced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c380a0f77_6_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c380a0f77_6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sourced from:</a:t>
            </a:r>
            <a:r>
              <a:rPr lang="en" u="sng">
                <a:solidFill>
                  <a:schemeClr val="hlink"/>
                </a:solidFill>
                <a:hlinkClick r:id="rId3"/>
              </a:rPr>
              <a:t>https://developers.google.com/web/fundamentals/primers/promises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e5e7f234_0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e5e7f23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c380a0f77_6_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c380a0f77_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c30449428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c30449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a:t>
            </a:r>
            <a:r>
              <a:rPr lang="en">
                <a:solidFill>
                  <a:schemeClr val="dk1"/>
                </a:solidFill>
              </a:rPr>
              <a:t> show difference and</a:t>
            </a:r>
            <a:r>
              <a:rPr lang="en"/>
              <a:t> Sum up - Tracy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 promise is an object which can be returned synchronously from an asynchronous function.</a:t>
            </a:r>
            <a:endParaRPr/>
          </a:p>
          <a:p>
            <a:pPr marL="457200" lvl="0" indent="-317500" algn="l" rtl="0">
              <a:spcBef>
                <a:spcPts val="0"/>
              </a:spcBef>
              <a:spcAft>
                <a:spcPts val="0"/>
              </a:spcAft>
              <a:buSzPts val="1400"/>
              <a:buChar char="●"/>
            </a:pPr>
            <a:r>
              <a:rPr lang="en"/>
              <a:t>The most notable thing is that </a:t>
            </a:r>
            <a:r>
              <a:rPr lang="en" b="1"/>
              <a:t>Promises</a:t>
            </a:r>
            <a:r>
              <a:rPr lang="en"/>
              <a:t> automatically unwrap and this often makes dealing with these basic async operations feel easier in JavaScript even though it has less language features and configuration to help you solve the problem.</a:t>
            </a:r>
            <a:endParaRPr/>
          </a:p>
          <a:p>
            <a:pPr marL="457200" lvl="0" indent="-317500" algn="l" rtl="0">
              <a:spcBef>
                <a:spcPts val="0"/>
              </a:spcBef>
              <a:spcAft>
                <a:spcPts val="0"/>
              </a:spcAft>
              <a:buSzPts val="1400"/>
              <a:buChar char="●"/>
            </a:pPr>
            <a:r>
              <a:rPr lang="en" sz="1200">
                <a:solidFill>
                  <a:srgbClr val="333333"/>
                </a:solidFill>
                <a:highlight>
                  <a:srgbClr val="FFFFFF"/>
                </a:highlight>
              </a:rPr>
              <a:t>JavaScript engine is a single threaded event-based engine. It is ideal to perform I/O intensive operations.</a:t>
            </a:r>
            <a:endParaRPr sz="1200">
              <a:solidFill>
                <a:srgbClr val="333333"/>
              </a:solidFill>
              <a:highlight>
                <a:srgbClr val="FFFFFF"/>
              </a:highlight>
            </a:endParaRPr>
          </a:p>
          <a:p>
            <a:pPr marL="457200" lvl="0" indent="-304800" algn="l" rtl="0">
              <a:spcBef>
                <a:spcPts val="0"/>
              </a:spcBef>
              <a:spcAft>
                <a:spcPts val="0"/>
              </a:spcAft>
              <a:buClr>
                <a:srgbClr val="333333"/>
              </a:buClr>
              <a:buSzPts val="1200"/>
              <a:buChar char="●"/>
            </a:pPr>
            <a:r>
              <a:rPr lang="en" sz="1200" b="1">
                <a:solidFill>
                  <a:srgbClr val="333333"/>
                </a:solidFill>
                <a:highlight>
                  <a:srgbClr val="FFFFFF"/>
                </a:highlight>
              </a:rPr>
              <a:t>Javascript uses an asynchronous non-blocking model with a single-threaded event loop for its I/O interfaces.</a:t>
            </a:r>
            <a:endParaRPr sz="1200" b="1">
              <a:solidFill>
                <a:srgbClr val="333333"/>
              </a:solidFill>
              <a:highlight>
                <a:srgbClr val="FFFFFF"/>
              </a:highlight>
            </a:endParaRPr>
          </a:p>
          <a:p>
            <a:pPr marL="457200" lvl="0" indent="-304800" algn="l" rtl="0">
              <a:spcBef>
                <a:spcPts val="0"/>
              </a:spcBef>
              <a:spcAft>
                <a:spcPts val="0"/>
              </a:spcAft>
              <a:buClr>
                <a:srgbClr val="333333"/>
              </a:buClr>
              <a:buSzPts val="1200"/>
              <a:buChar char="●"/>
            </a:pPr>
            <a:r>
              <a:rPr lang="en" sz="1200">
                <a:solidFill>
                  <a:srgbClr val="333333"/>
                </a:solidFill>
                <a:highlight>
                  <a:srgbClr val="FFFFFF"/>
                </a:highlight>
              </a:rPr>
              <a:t>JavaScript engine was able to handle a huge number of concurrent web requests, much more than a traditional web server using a thread pool to handle web requests, since threads are expensive and cannot be generated in great number.</a:t>
            </a:r>
            <a:endParaRPr sz="1200">
              <a:solidFill>
                <a:srgbClr val="333333"/>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c314b3f9c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c314b3f9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and lambda expression or anonymous methods</a:t>
            </a:r>
            <a:endParaRPr/>
          </a:p>
          <a:p>
            <a:pPr marL="457200" lvl="0" indent="-317500" algn="l" rtl="0">
              <a:spcBef>
                <a:spcPts val="0"/>
              </a:spcBef>
              <a:spcAft>
                <a:spcPts val="0"/>
              </a:spcAft>
              <a:buSzPts val="1400"/>
              <a:buChar char="●"/>
            </a:pPr>
            <a:r>
              <a:rPr lang="en"/>
              <a:t>enable the method to do work in a nonblocking manner.</a:t>
            </a:r>
            <a:endParaRPr/>
          </a:p>
          <a:p>
            <a:pPr marL="457200" lvl="0" indent="-317500" algn="l" rtl="0">
              <a:spcBef>
                <a:spcPts val="0"/>
              </a:spcBef>
              <a:spcAft>
                <a:spcPts val="0"/>
              </a:spcAft>
              <a:buSzPts val="1400"/>
              <a:buChar char="●"/>
            </a:pPr>
            <a:r>
              <a:rPr lang="en"/>
              <a:t>run synchronously until the await keyword is encountered.</a:t>
            </a:r>
            <a:endParaRPr/>
          </a:p>
          <a:p>
            <a:pPr marL="457200" lvl="0" indent="-317500" algn="l" rtl="0">
              <a:spcBef>
                <a:spcPts val="0"/>
              </a:spcBef>
              <a:spcAft>
                <a:spcPts val="0"/>
              </a:spcAft>
              <a:buSzPts val="1400"/>
              <a:buChar char="●"/>
            </a:pPr>
            <a:r>
              <a:rPr lang="en"/>
              <a:t>can have multiple await contexts.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c314b3f9c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c314b3f9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When the await expression is encountered, the calling thread is suspended until the awaited task is complete. In the meantime,</a:t>
            </a:r>
            <a:r>
              <a:rPr lang="en" b="1"/>
              <a:t> control is returned to the caller of the method.</a:t>
            </a:r>
            <a:endParaRPr b="1"/>
          </a:p>
          <a:p>
            <a:pPr marL="457200" lvl="0" indent="-317500" algn="l" rtl="0">
              <a:spcBef>
                <a:spcPts val="0"/>
              </a:spcBef>
              <a:spcAft>
                <a:spcPts val="0"/>
              </a:spcAft>
              <a:buSzPts val="1400"/>
              <a:buChar char="●"/>
            </a:pPr>
            <a:r>
              <a:rPr lang="en"/>
              <a:t>The await keyword will hide the returned Task object from view, </a:t>
            </a:r>
            <a:r>
              <a:rPr lang="en" b="1"/>
              <a:t>appearing to directly return the underlying return value. Methods with no return value simply return void.</a:t>
            </a:r>
            <a:endParaRPr b="1"/>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c314b3f9c_0_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c314b3f9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Task object might cause boxing and unboxing. </a:t>
            </a:r>
            <a:endParaRPr/>
          </a:p>
          <a:p>
            <a:pPr marL="0" lvl="0" indent="0" algn="l" rtl="0">
              <a:spcBef>
                <a:spcPts val="0"/>
              </a:spcBef>
              <a:spcAft>
                <a:spcPts val="0"/>
              </a:spcAft>
              <a:buNone/>
            </a:pPr>
            <a:r>
              <a:rPr lang="en"/>
              <a:t>Task is a class. </a:t>
            </a:r>
            <a:r>
              <a:rPr lang="en" b="1"/>
              <a:t>As a class, that means that any operation which needs to create one needs to allocate an object</a:t>
            </a:r>
            <a:r>
              <a:rPr lang="en"/>
              <a:t>, and the more objects that are allocated, the more work the garbage collector needs to do, and the more resources we spend on it that could be spent doing other things.</a:t>
            </a:r>
            <a:endParaRPr/>
          </a:p>
          <a:p>
            <a:pPr marL="0" lvl="0" indent="0" algn="l" rtl="0">
              <a:spcBef>
                <a:spcPts val="0"/>
              </a:spcBef>
              <a:spcAft>
                <a:spcPts val="0"/>
              </a:spcAft>
              <a:buClr>
                <a:schemeClr val="dk1"/>
              </a:buClr>
              <a:buSzPts val="1100"/>
              <a:buFont typeface="Arial"/>
              <a:buNone/>
            </a:pPr>
            <a:r>
              <a:rPr lang="en">
                <a:solidFill>
                  <a:schemeClr val="dk1"/>
                </a:solidFill>
              </a:rPr>
              <a:t>ValueTask doesn’t force allocation of an object on the heap.</a:t>
            </a:r>
            <a:endParaRPr/>
          </a:p>
          <a:p>
            <a:pPr marL="0" lvl="0" indent="0" algn="l" rtl="0">
              <a:spcBef>
                <a:spcPts val="0"/>
              </a:spcBef>
              <a:spcAft>
                <a:spcPts val="0"/>
              </a:spcAft>
              <a:buNone/>
            </a:pPr>
            <a:r>
              <a:rPr lang="en"/>
              <a:t>2. Give an example that when we didn’t add Async at the end of the method name and the user therefore forgot to add await =&gt; compile error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ce5e7f234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ce5e7f2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c372cc8f2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c372cc8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Your application shouldn't make a phone appear frozen while it's downloading data from the web.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ce5e7f234_0_1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ce5e7f23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c30449428_0_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c3044942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c30449428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c304494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c30449428_0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c3044942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bg>
      <p:bgPr>
        <a:solidFill>
          <a:srgbClr val="FFB600"/>
        </a:solidFill>
        <a:effectLst/>
      </p:bgPr>
    </p:bg>
    <p:spTree>
      <p:nvGrpSpPr>
        <p:cNvPr id="1" name="Shape 50"/>
        <p:cNvGrpSpPr/>
        <p:nvPr/>
      </p:nvGrpSpPr>
      <p:grpSpPr>
        <a:xfrm>
          <a:off x="0" y="0"/>
          <a:ext cx="0" cy="0"/>
          <a:chOff x="0" y="0"/>
          <a:chExt cx="0" cy="0"/>
        </a:xfrm>
      </p:grpSpPr>
      <p:sp>
        <p:nvSpPr>
          <p:cNvPr id="51" name="Google Shape;51;p1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_1">
    <p:bg>
      <p:bgPr>
        <a:solidFill>
          <a:srgbClr val="FFB600"/>
        </a:solidFill>
        <a:effectLst/>
      </p:bgPr>
    </p:bg>
    <p:spTree>
      <p:nvGrpSpPr>
        <p:cNvPr id="1" name="Shape 53"/>
        <p:cNvGrpSpPr/>
        <p:nvPr/>
      </p:nvGrpSpPr>
      <p:grpSpPr>
        <a:xfrm>
          <a:off x="0" y="0"/>
          <a:ext cx="0" cy="0"/>
          <a:chOff x="0" y="0"/>
          <a:chExt cx="0" cy="0"/>
        </a:xfrm>
      </p:grpSpPr>
      <p:sp>
        <p:nvSpPr>
          <p:cNvPr id="54" name="Google Shape;54;p14"/>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14"/>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a:solidFill>
                  <a:srgbClr val="FFFFFF"/>
                </a:solidFill>
              </a:defRPr>
            </a:lvl1pPr>
            <a:lvl2pPr lvl="1" rtl="0">
              <a:spcBef>
                <a:spcPts val="1600"/>
              </a:spcBef>
              <a:spcAft>
                <a:spcPts val="0"/>
              </a:spcAft>
              <a:buClr>
                <a:srgbClr val="FFFFFF"/>
              </a:buClr>
              <a:buSzPts val="3000"/>
              <a:buNone/>
              <a:defRPr sz="3000">
                <a:solidFill>
                  <a:srgbClr val="FFFFFF"/>
                </a:solidFill>
              </a:defRPr>
            </a:lvl2pPr>
            <a:lvl3pPr lvl="2" rtl="0">
              <a:spcBef>
                <a:spcPts val="1600"/>
              </a:spcBef>
              <a:spcAft>
                <a:spcPts val="0"/>
              </a:spcAft>
              <a:buClr>
                <a:srgbClr val="FFFFFF"/>
              </a:buClr>
              <a:buSzPts val="3000"/>
              <a:buNone/>
              <a:defRPr sz="3000">
                <a:solidFill>
                  <a:srgbClr val="FFFFFF"/>
                </a:solidFill>
              </a:defRPr>
            </a:lvl3pPr>
            <a:lvl4pPr lvl="3" rtl="0">
              <a:spcBef>
                <a:spcPts val="1600"/>
              </a:spcBef>
              <a:spcAft>
                <a:spcPts val="0"/>
              </a:spcAft>
              <a:buClr>
                <a:srgbClr val="FFFFFF"/>
              </a:buClr>
              <a:buSzPts val="3000"/>
              <a:buNone/>
              <a:defRPr sz="3000">
                <a:solidFill>
                  <a:srgbClr val="FFFFFF"/>
                </a:solidFill>
              </a:defRPr>
            </a:lvl4pPr>
            <a:lvl5pPr lvl="4" rtl="0">
              <a:spcBef>
                <a:spcPts val="1600"/>
              </a:spcBef>
              <a:spcAft>
                <a:spcPts val="0"/>
              </a:spcAft>
              <a:buClr>
                <a:srgbClr val="FFFFFF"/>
              </a:buClr>
              <a:buSzPts val="3000"/>
              <a:buNone/>
              <a:defRPr sz="3000">
                <a:solidFill>
                  <a:srgbClr val="FFFFFF"/>
                </a:solidFill>
              </a:defRPr>
            </a:lvl5pPr>
            <a:lvl6pPr lvl="5" rtl="0">
              <a:spcBef>
                <a:spcPts val="1600"/>
              </a:spcBef>
              <a:spcAft>
                <a:spcPts val="0"/>
              </a:spcAft>
              <a:buClr>
                <a:srgbClr val="FFFFFF"/>
              </a:buClr>
              <a:buSzPts val="3000"/>
              <a:buNone/>
              <a:defRPr sz="3000">
                <a:solidFill>
                  <a:srgbClr val="FFFFFF"/>
                </a:solidFill>
              </a:defRPr>
            </a:lvl6pPr>
            <a:lvl7pPr lvl="6" rtl="0">
              <a:spcBef>
                <a:spcPts val="1600"/>
              </a:spcBef>
              <a:spcAft>
                <a:spcPts val="0"/>
              </a:spcAft>
              <a:buClr>
                <a:srgbClr val="FFFFFF"/>
              </a:buClr>
              <a:buSzPts val="3000"/>
              <a:buNone/>
              <a:defRPr sz="3000">
                <a:solidFill>
                  <a:srgbClr val="FFFFFF"/>
                </a:solidFill>
              </a:defRPr>
            </a:lvl7pPr>
            <a:lvl8pPr lvl="7" rtl="0">
              <a:spcBef>
                <a:spcPts val="1600"/>
              </a:spcBef>
              <a:spcAft>
                <a:spcPts val="0"/>
              </a:spcAft>
              <a:buClr>
                <a:srgbClr val="FFFFFF"/>
              </a:buClr>
              <a:buSzPts val="3000"/>
              <a:buNone/>
              <a:defRPr sz="3000">
                <a:solidFill>
                  <a:srgbClr val="FFFFFF"/>
                </a:solidFill>
              </a:defRPr>
            </a:lvl8pPr>
            <a:lvl9pPr lvl="8" rtl="0">
              <a:spcBef>
                <a:spcPts val="1600"/>
              </a:spcBef>
              <a:spcAft>
                <a:spcPts val="160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685800" y="1000243"/>
            <a:ext cx="7772400" cy="319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a:t>C# Asynchronous Programming Using async and await</a:t>
            </a:r>
            <a:endParaRPr sz="5000" dirty="0"/>
          </a:p>
          <a:p>
            <a:pPr marL="0" lvl="0" indent="0" algn="l" rtl="0">
              <a:spcBef>
                <a:spcPts val="0"/>
              </a:spcBef>
              <a:spcAft>
                <a:spcPts val="0"/>
              </a:spcAft>
              <a:buNone/>
            </a:pPr>
            <a:r>
              <a:rPr lang="en" sz="2400" dirty="0"/>
              <a:t>Created by : Umang </a:t>
            </a:r>
            <a:r>
              <a:rPr lang="en" sz="2400" dirty="0" err="1"/>
              <a:t>Dobariya</a:t>
            </a:r>
            <a:endParaRPr sz="5000" dirty="0"/>
          </a:p>
        </p:txBody>
      </p:sp>
      <p:grpSp>
        <p:nvGrpSpPr>
          <p:cNvPr id="62" name="Google Shape;62;p15"/>
          <p:cNvGrpSpPr/>
          <p:nvPr/>
        </p:nvGrpSpPr>
        <p:grpSpPr>
          <a:xfrm>
            <a:off x="7864658" y="371176"/>
            <a:ext cx="896264" cy="896314"/>
            <a:chOff x="570875" y="4322250"/>
            <a:chExt cx="443300" cy="443325"/>
          </a:xfrm>
        </p:grpSpPr>
        <p:sp>
          <p:nvSpPr>
            <p:cNvPr id="63" name="Google Shape;63;p15"/>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37" name="Google Shape;137;p24"/>
          <p:cNvSpPr txBox="1"/>
          <p:nvPr/>
        </p:nvSpPr>
        <p:spPr>
          <a:xfrm>
            <a:off x="244925" y="521275"/>
            <a:ext cx="3354300" cy="4142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2000" b="1">
              <a:solidFill>
                <a:schemeClr val="dk2"/>
              </a:solidFill>
              <a:latin typeface="Raleway"/>
              <a:ea typeface="Raleway"/>
              <a:cs typeface="Raleway"/>
              <a:sym typeface="Raleway"/>
            </a:endParaRPr>
          </a:p>
          <a:p>
            <a:pPr marL="0" lvl="0" indent="0" algn="l" rtl="0">
              <a:spcBef>
                <a:spcPts val="600"/>
              </a:spcBef>
              <a:spcAft>
                <a:spcPts val="0"/>
              </a:spcAft>
              <a:buNone/>
            </a:pPr>
            <a:endParaRPr sz="2000" b="1">
              <a:solidFill>
                <a:schemeClr val="dk2"/>
              </a:solidFill>
              <a:latin typeface="Raleway"/>
              <a:ea typeface="Raleway"/>
              <a:cs typeface="Raleway"/>
              <a:sym typeface="Raleway"/>
            </a:endParaRPr>
          </a:p>
          <a:p>
            <a:pPr marL="457200" lvl="0" indent="-368300" algn="l" rtl="0">
              <a:spcBef>
                <a:spcPts val="600"/>
              </a:spcBef>
              <a:spcAft>
                <a:spcPts val="0"/>
              </a:spcAft>
              <a:buClr>
                <a:srgbClr val="434343"/>
              </a:buClr>
              <a:buSzPts val="2200"/>
              <a:buFont typeface="Raleway Light"/>
              <a:buChar char="●"/>
            </a:pPr>
            <a:r>
              <a:rPr lang="en" sz="2200">
                <a:solidFill>
                  <a:schemeClr val="dk2"/>
                </a:solidFill>
              </a:rPr>
              <a:t>AsyncCallback</a:t>
            </a:r>
            <a:r>
              <a:rPr lang="en" sz="2200" b="1">
                <a:solidFill>
                  <a:schemeClr val="dk2"/>
                </a:solidFill>
              </a:rPr>
              <a:t> </a:t>
            </a:r>
            <a:r>
              <a:rPr lang="en" sz="2200">
                <a:solidFill>
                  <a:schemeClr val="dk2"/>
                </a:solidFill>
              </a:rPr>
              <a:t>will call the specified method when async call is done.</a:t>
            </a:r>
            <a:endParaRPr sz="2200">
              <a:solidFill>
                <a:schemeClr val="dk2"/>
              </a:solidFill>
            </a:endParaRPr>
          </a:p>
          <a:p>
            <a:pPr marL="0" lvl="0" indent="0" algn="l" rtl="0">
              <a:spcBef>
                <a:spcPts val="600"/>
              </a:spcBef>
              <a:spcAft>
                <a:spcPts val="0"/>
              </a:spcAft>
              <a:buNone/>
            </a:pPr>
            <a:endParaRPr sz="2200">
              <a:solidFill>
                <a:schemeClr val="dk2"/>
              </a:solidFill>
            </a:endParaRPr>
          </a:p>
          <a:p>
            <a:pPr marL="457200" lvl="0" indent="-368300" algn="l" rtl="0">
              <a:spcBef>
                <a:spcPts val="600"/>
              </a:spcBef>
              <a:spcAft>
                <a:spcPts val="0"/>
              </a:spcAft>
              <a:buClr>
                <a:srgbClr val="434343"/>
              </a:buClr>
              <a:buSzPts val="2200"/>
              <a:buFont typeface="Arial"/>
              <a:buChar char="●"/>
            </a:pPr>
            <a:r>
              <a:rPr lang="en" sz="2200">
                <a:solidFill>
                  <a:schemeClr val="dk2"/>
                </a:solidFill>
              </a:rPr>
              <a:t>Useful for avoiding blocking of calling thread</a:t>
            </a:r>
            <a:endParaRPr sz="2200">
              <a:solidFill>
                <a:schemeClr val="dk2"/>
              </a:solidFill>
            </a:endParaRPr>
          </a:p>
        </p:txBody>
      </p:sp>
      <p:sp>
        <p:nvSpPr>
          <p:cNvPr id="138" name="Google Shape;138;p24"/>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txBox="1"/>
          <p:nvPr/>
        </p:nvSpPr>
        <p:spPr>
          <a:xfrm>
            <a:off x="422075" y="521275"/>
            <a:ext cx="5670600" cy="796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800" b="1">
                <a:solidFill>
                  <a:schemeClr val="dk2"/>
                </a:solidFill>
                <a:latin typeface="Raleway"/>
                <a:ea typeface="Raleway"/>
                <a:cs typeface="Raleway"/>
                <a:sym typeface="Raleway"/>
              </a:rPr>
              <a:t>Async Callbacks</a:t>
            </a:r>
            <a:endParaRPr sz="2800"/>
          </a:p>
        </p:txBody>
      </p:sp>
      <p:pic>
        <p:nvPicPr>
          <p:cNvPr id="140" name="Google Shape;140;p24"/>
          <p:cNvPicPr preferRelativeResize="0"/>
          <p:nvPr/>
        </p:nvPicPr>
        <p:blipFill>
          <a:blip r:embed="rId3">
            <a:alphaModFix/>
          </a:blip>
          <a:stretch>
            <a:fillRect/>
          </a:stretch>
        </p:blipFill>
        <p:spPr>
          <a:xfrm>
            <a:off x="3521450" y="1846275"/>
            <a:ext cx="5439500" cy="15061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body" idx="1"/>
          </p:nvPr>
        </p:nvSpPr>
        <p:spPr>
          <a:xfrm>
            <a:off x="163525" y="573075"/>
            <a:ext cx="3905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Using async delegates</a:t>
            </a:r>
            <a:endParaRPr sz="2400"/>
          </a:p>
        </p:txBody>
      </p:sp>
      <p:sp>
        <p:nvSpPr>
          <p:cNvPr id="146" name="Google Shape;146;p25"/>
          <p:cNvSpPr txBox="1">
            <a:spLocks noGrp="1"/>
          </p:cNvSpPr>
          <p:nvPr>
            <p:ph type="body" idx="2"/>
          </p:nvPr>
        </p:nvSpPr>
        <p:spPr>
          <a:xfrm>
            <a:off x="5318550" y="573075"/>
            <a:ext cx="33063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Using async keyword</a:t>
            </a:r>
            <a:endParaRPr sz="2400"/>
          </a:p>
        </p:txBody>
      </p:sp>
      <p:sp>
        <p:nvSpPr>
          <p:cNvPr id="147" name="Google Shape;14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48" name="Google Shape;148;p25"/>
          <p:cNvPicPr preferRelativeResize="0"/>
          <p:nvPr/>
        </p:nvPicPr>
        <p:blipFill>
          <a:blip r:embed="rId3">
            <a:alphaModFix/>
          </a:blip>
          <a:stretch>
            <a:fillRect/>
          </a:stretch>
        </p:blipFill>
        <p:spPr>
          <a:xfrm>
            <a:off x="5415425" y="1119075"/>
            <a:ext cx="2760950" cy="2019075"/>
          </a:xfrm>
          <a:prstGeom prst="rect">
            <a:avLst/>
          </a:prstGeom>
          <a:noFill/>
          <a:ln w="9525" cap="flat" cmpd="sng">
            <a:solidFill>
              <a:schemeClr val="dk2"/>
            </a:solidFill>
            <a:prstDash val="solid"/>
            <a:round/>
            <a:headEnd type="none" w="sm" len="sm"/>
            <a:tailEnd type="none" w="sm" len="sm"/>
          </a:ln>
        </p:spPr>
      </p:pic>
      <p:pic>
        <p:nvPicPr>
          <p:cNvPr id="149" name="Google Shape;149;p25"/>
          <p:cNvPicPr preferRelativeResize="0"/>
          <p:nvPr/>
        </p:nvPicPr>
        <p:blipFill>
          <a:blip r:embed="rId4">
            <a:alphaModFix/>
          </a:blip>
          <a:stretch>
            <a:fillRect/>
          </a:stretch>
        </p:blipFill>
        <p:spPr>
          <a:xfrm>
            <a:off x="152400" y="1119075"/>
            <a:ext cx="4944025" cy="310478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Asynchronous Calls with the Async Keyword </a:t>
            </a:r>
            <a:endParaRPr/>
          </a:p>
        </p:txBody>
      </p:sp>
      <p:sp>
        <p:nvSpPr>
          <p:cNvPr id="155" name="Google Shape;155;p26"/>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body" idx="1"/>
          </p:nvPr>
        </p:nvSpPr>
        <p:spPr>
          <a:xfrm>
            <a:off x="922000" y="1578225"/>
            <a:ext cx="7133100" cy="2810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accent1"/>
              </a:buClr>
              <a:buSzPts val="2200"/>
              <a:buChar char="●"/>
            </a:pPr>
            <a:r>
              <a:rPr lang="en" sz="2200"/>
              <a:t>For </a:t>
            </a:r>
            <a:r>
              <a:rPr lang="en" sz="2200" b="1"/>
              <a:t>async</a:t>
            </a:r>
            <a:r>
              <a:rPr lang="en" sz="2200"/>
              <a:t>/</a:t>
            </a:r>
            <a:r>
              <a:rPr lang="en" sz="2200" b="1"/>
              <a:t>await</a:t>
            </a:r>
            <a:r>
              <a:rPr lang="en" sz="2200"/>
              <a:t> keywords, compiler generates significant threading code in background for you</a:t>
            </a:r>
            <a:endParaRPr sz="2200"/>
          </a:p>
          <a:p>
            <a:pPr marL="914400" lvl="1" indent="-368300" algn="l" rtl="0">
              <a:spcBef>
                <a:spcPts val="1600"/>
              </a:spcBef>
              <a:spcAft>
                <a:spcPts val="0"/>
              </a:spcAft>
              <a:buSzPts val="2200"/>
              <a:buChar char="○"/>
            </a:pPr>
            <a:r>
              <a:rPr lang="en" sz="2200"/>
              <a:t>Mitigate burden of writing complex threading code</a:t>
            </a:r>
            <a:endParaRPr sz="2200"/>
          </a:p>
          <a:p>
            <a:pPr marL="914400" lvl="1" indent="-368300" algn="l" rtl="0">
              <a:spcBef>
                <a:spcPts val="1600"/>
              </a:spcBef>
              <a:spcAft>
                <a:spcPts val="1600"/>
              </a:spcAft>
              <a:buSzPts val="2200"/>
              <a:buChar char="○"/>
            </a:pPr>
            <a:r>
              <a:rPr lang="en" sz="2200"/>
              <a:t>Uses parts of </a:t>
            </a:r>
            <a:r>
              <a:rPr lang="en" sz="2200" b="1"/>
              <a:t>System.Threading</a:t>
            </a:r>
            <a:r>
              <a:rPr lang="en" sz="2200"/>
              <a:t> and </a:t>
            </a:r>
            <a:r>
              <a:rPr lang="en" sz="2200" b="1"/>
              <a:t>System.Threading.Tasks</a:t>
            </a:r>
            <a:r>
              <a:rPr lang="en" sz="2200"/>
              <a:t> namespaces</a:t>
            </a:r>
            <a:endParaRPr sz="2200"/>
          </a:p>
        </p:txBody>
      </p:sp>
      <p:sp>
        <p:nvSpPr>
          <p:cNvPr id="161" name="Google Shape;161;p27"/>
          <p:cNvSpPr txBox="1">
            <a:spLocks noGrp="1"/>
          </p:cNvSpPr>
          <p:nvPr>
            <p:ph type="title"/>
          </p:nvPr>
        </p:nvSpPr>
        <p:spPr>
          <a:xfrm>
            <a:off x="1055500" y="388750"/>
            <a:ext cx="68661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Async/Await VS Former Threading Procedures</a:t>
            </a:r>
            <a:endParaRPr sz="2800"/>
          </a:p>
        </p:txBody>
      </p:sp>
      <p:sp>
        <p:nvSpPr>
          <p:cNvPr id="162" name="Google Shape;16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3" name="Google Shape;163;p27"/>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body" idx="1"/>
          </p:nvPr>
        </p:nvSpPr>
        <p:spPr>
          <a:xfrm>
            <a:off x="910825" y="1268503"/>
            <a:ext cx="3543300" cy="3027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accent1"/>
              </a:buClr>
              <a:buSzPts val="2200"/>
              <a:buChar char="●"/>
            </a:pPr>
            <a:r>
              <a:rPr lang="en" sz="2200" b="1"/>
              <a:t>async</a:t>
            </a:r>
            <a:r>
              <a:rPr lang="en" sz="2200"/>
              <a:t> keyword assures a method, lambda expression, or anonymous method will be invoked asynchronously</a:t>
            </a:r>
            <a:endParaRPr sz="2200"/>
          </a:p>
          <a:p>
            <a:pPr marL="457200" lvl="0" indent="-368300" algn="l" rtl="0">
              <a:spcBef>
                <a:spcPts val="1600"/>
              </a:spcBef>
              <a:spcAft>
                <a:spcPts val="0"/>
              </a:spcAft>
              <a:buClr>
                <a:schemeClr val="accent1"/>
              </a:buClr>
              <a:buSzPts val="2200"/>
              <a:buChar char="●"/>
            </a:pPr>
            <a:r>
              <a:rPr lang="en" sz="2200"/>
              <a:t>CLR creates new thread of execution</a:t>
            </a:r>
            <a:endParaRPr sz="2200"/>
          </a:p>
          <a:p>
            <a:pPr marL="457200" lvl="0" indent="0" algn="l" rtl="0">
              <a:spcBef>
                <a:spcPts val="1600"/>
              </a:spcBef>
              <a:spcAft>
                <a:spcPts val="1600"/>
              </a:spcAft>
              <a:buNone/>
            </a:pPr>
            <a:endParaRPr sz="2200"/>
          </a:p>
        </p:txBody>
      </p:sp>
      <p:sp>
        <p:nvSpPr>
          <p:cNvPr id="169" name="Google Shape;169;p28"/>
          <p:cNvSpPr txBox="1">
            <a:spLocks noGrp="1"/>
          </p:cNvSpPr>
          <p:nvPr>
            <p:ph type="title"/>
          </p:nvPr>
        </p:nvSpPr>
        <p:spPr>
          <a:xfrm>
            <a:off x="1138950" y="411100"/>
            <a:ext cx="68661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Async Keyword</a:t>
            </a:r>
            <a:endParaRPr sz="2800"/>
          </a:p>
        </p:txBody>
      </p:sp>
      <p:sp>
        <p:nvSpPr>
          <p:cNvPr id="170" name="Google Shape;17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71" name="Google Shape;171;p28"/>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 name="Google Shape;172;p28"/>
          <p:cNvPicPr preferRelativeResize="0"/>
          <p:nvPr/>
        </p:nvPicPr>
        <p:blipFill>
          <a:blip r:embed="rId3">
            <a:alphaModFix/>
          </a:blip>
          <a:stretch>
            <a:fillRect/>
          </a:stretch>
        </p:blipFill>
        <p:spPr>
          <a:xfrm>
            <a:off x="4678676" y="1414875"/>
            <a:ext cx="3543300" cy="27348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body" idx="1"/>
          </p:nvPr>
        </p:nvSpPr>
        <p:spPr>
          <a:xfrm>
            <a:off x="878775" y="1442450"/>
            <a:ext cx="3543300" cy="3252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accent1"/>
              </a:buClr>
              <a:buSzPts val="2200"/>
              <a:buChar char="●"/>
            </a:pPr>
            <a:r>
              <a:rPr lang="en" sz="2200" b="1"/>
              <a:t>await</a:t>
            </a:r>
            <a:r>
              <a:rPr lang="en" sz="2200"/>
              <a:t> pauses current thread until task is complete</a:t>
            </a:r>
            <a:endParaRPr sz="2200"/>
          </a:p>
          <a:p>
            <a:pPr marL="457200" lvl="0" indent="-368300" algn="l" rtl="0">
              <a:spcBef>
                <a:spcPts val="1600"/>
              </a:spcBef>
              <a:spcAft>
                <a:spcPts val="0"/>
              </a:spcAft>
              <a:buClr>
                <a:schemeClr val="accent1"/>
              </a:buClr>
              <a:buSzPts val="2200"/>
              <a:buChar char="●"/>
            </a:pPr>
            <a:r>
              <a:rPr lang="en" sz="2200"/>
              <a:t>Calling thread free to operate as such</a:t>
            </a:r>
            <a:endParaRPr sz="2200"/>
          </a:p>
          <a:p>
            <a:pPr marL="457200" lvl="0" indent="-368300" algn="l" rtl="0">
              <a:spcBef>
                <a:spcPts val="1600"/>
              </a:spcBef>
              <a:spcAft>
                <a:spcPts val="0"/>
              </a:spcAft>
              <a:buClr>
                <a:schemeClr val="accent1"/>
              </a:buClr>
              <a:buSzPts val="2200"/>
              <a:buChar char="●"/>
            </a:pPr>
            <a:r>
              <a:rPr lang="en" sz="2200"/>
              <a:t>Async function without await =&gt; synchronous</a:t>
            </a:r>
            <a:endParaRPr sz="2200"/>
          </a:p>
          <a:p>
            <a:pPr marL="457200" lvl="0" indent="0" algn="l" rtl="0">
              <a:spcBef>
                <a:spcPts val="1600"/>
              </a:spcBef>
              <a:spcAft>
                <a:spcPts val="1600"/>
              </a:spcAft>
              <a:buNone/>
            </a:pPr>
            <a:endParaRPr sz="2200"/>
          </a:p>
        </p:txBody>
      </p:sp>
      <p:sp>
        <p:nvSpPr>
          <p:cNvPr id="178" name="Google Shape;178;p29"/>
          <p:cNvSpPr txBox="1">
            <a:spLocks noGrp="1"/>
          </p:cNvSpPr>
          <p:nvPr>
            <p:ph type="title"/>
          </p:nvPr>
        </p:nvSpPr>
        <p:spPr>
          <a:xfrm>
            <a:off x="1138950" y="388750"/>
            <a:ext cx="68661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Await Keyword</a:t>
            </a:r>
            <a:endParaRPr sz="2800"/>
          </a:p>
        </p:txBody>
      </p:sp>
      <p:sp>
        <p:nvSpPr>
          <p:cNvPr id="179" name="Google Shape;17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80" name="Google Shape;180;p2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29"/>
          <p:cNvPicPr preferRelativeResize="0"/>
          <p:nvPr/>
        </p:nvPicPr>
        <p:blipFill>
          <a:blip r:embed="rId3">
            <a:alphaModFix/>
          </a:blip>
          <a:stretch>
            <a:fillRect/>
          </a:stretch>
        </p:blipFill>
        <p:spPr>
          <a:xfrm>
            <a:off x="5477448" y="1442450"/>
            <a:ext cx="2858000" cy="314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body" idx="1"/>
          </p:nvPr>
        </p:nvSpPr>
        <p:spPr>
          <a:xfrm>
            <a:off x="1011425" y="892499"/>
            <a:ext cx="3543300" cy="36978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Clr>
                <a:schemeClr val="accent1"/>
              </a:buClr>
              <a:buSzPts val="2200"/>
              <a:buFont typeface="Raleway Light"/>
              <a:buChar char="●"/>
            </a:pPr>
            <a:r>
              <a:rPr lang="en" sz="2200"/>
              <a:t>Async functions return </a:t>
            </a:r>
            <a:r>
              <a:rPr lang="en" sz="2200" b="1"/>
              <a:t>Task&lt;T&gt;</a:t>
            </a:r>
            <a:endParaRPr sz="2200" b="1"/>
          </a:p>
          <a:p>
            <a:pPr marL="914400" marR="0" lvl="1" indent="-368300" algn="l" rtl="0">
              <a:lnSpc>
                <a:spcPct val="100000"/>
              </a:lnSpc>
              <a:spcBef>
                <a:spcPts val="0"/>
              </a:spcBef>
              <a:spcAft>
                <a:spcPts val="0"/>
              </a:spcAft>
              <a:buSzPts val="2200"/>
              <a:buChar char="○"/>
            </a:pPr>
            <a:r>
              <a:rPr lang="en" sz="2200"/>
              <a:t>Desired return type is the underlying T</a:t>
            </a:r>
            <a:endParaRPr sz="2200"/>
          </a:p>
          <a:p>
            <a:pPr marL="457200" marR="0" lvl="0" indent="-368300" algn="l" rtl="0">
              <a:lnSpc>
                <a:spcPct val="100000"/>
              </a:lnSpc>
              <a:spcBef>
                <a:spcPts val="0"/>
              </a:spcBef>
              <a:spcAft>
                <a:spcPts val="0"/>
              </a:spcAft>
              <a:buClr>
                <a:schemeClr val="accent1"/>
              </a:buClr>
              <a:buSzPts val="2200"/>
              <a:buChar char="●"/>
            </a:pPr>
            <a:r>
              <a:rPr lang="en" sz="2200"/>
              <a:t>Await extracts internal return value inside Task object</a:t>
            </a:r>
            <a:endParaRPr sz="2200"/>
          </a:p>
          <a:p>
            <a:pPr marL="457200" lvl="0" indent="0" algn="l" rtl="0">
              <a:spcBef>
                <a:spcPts val="0"/>
              </a:spcBef>
              <a:spcAft>
                <a:spcPts val="1600"/>
              </a:spcAft>
              <a:buNone/>
            </a:pPr>
            <a:endParaRPr sz="2200"/>
          </a:p>
        </p:txBody>
      </p:sp>
      <p:sp>
        <p:nvSpPr>
          <p:cNvPr id="187" name="Google Shape;187;p30"/>
          <p:cNvSpPr txBox="1">
            <a:spLocks noGrp="1"/>
          </p:cNvSpPr>
          <p:nvPr>
            <p:ph type="title"/>
          </p:nvPr>
        </p:nvSpPr>
        <p:spPr>
          <a:xfrm>
            <a:off x="1138950" y="262050"/>
            <a:ext cx="68661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Await Keyword (cont.)</a:t>
            </a:r>
            <a:endParaRPr sz="2800"/>
          </a:p>
        </p:txBody>
      </p:sp>
      <p:sp>
        <p:nvSpPr>
          <p:cNvPr id="188" name="Google Shape;18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89" name="Google Shape;189;p3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 name="Google Shape;190;p30"/>
          <p:cNvPicPr preferRelativeResize="0"/>
          <p:nvPr/>
        </p:nvPicPr>
        <p:blipFill>
          <a:blip r:embed="rId3">
            <a:alphaModFix/>
          </a:blip>
          <a:stretch>
            <a:fillRect/>
          </a:stretch>
        </p:blipFill>
        <p:spPr>
          <a:xfrm>
            <a:off x="5199975" y="1088825"/>
            <a:ext cx="3357347" cy="369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body" idx="1"/>
          </p:nvPr>
        </p:nvSpPr>
        <p:spPr>
          <a:xfrm>
            <a:off x="799050" y="1246150"/>
            <a:ext cx="4246500" cy="302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Clr>
                <a:schemeClr val="accent1"/>
              </a:buClr>
              <a:buSzPts val="2200"/>
              <a:buFont typeface="Raleway Light"/>
              <a:buChar char="●"/>
            </a:pPr>
            <a:r>
              <a:rPr lang="en" sz="2200"/>
              <a:t>Provide method names with “</a:t>
            </a:r>
            <a:r>
              <a:rPr lang="en" sz="2200" b="1"/>
              <a:t>Async</a:t>
            </a:r>
            <a:r>
              <a:rPr lang="en" sz="2200"/>
              <a:t>” suffix</a:t>
            </a:r>
            <a:endParaRPr sz="2200"/>
          </a:p>
          <a:p>
            <a:pPr marL="457200" marR="0" lvl="0" indent="-368300" algn="l" rtl="0">
              <a:lnSpc>
                <a:spcPct val="100000"/>
              </a:lnSpc>
              <a:spcBef>
                <a:spcPts val="0"/>
              </a:spcBef>
              <a:spcAft>
                <a:spcPts val="0"/>
              </a:spcAft>
              <a:buClr>
                <a:schemeClr val="accent1"/>
              </a:buClr>
              <a:buSzPts val="2200"/>
              <a:buChar char="●"/>
            </a:pPr>
            <a:r>
              <a:rPr lang="en" sz="2200"/>
              <a:t>For example,</a:t>
            </a:r>
            <a:endParaRPr sz="2200"/>
          </a:p>
          <a:p>
            <a:pPr marL="457200" marR="0" lvl="0" indent="0" algn="l" rtl="0">
              <a:lnSpc>
                <a:spcPct val="100000"/>
              </a:lnSpc>
              <a:spcBef>
                <a:spcPts val="600"/>
              </a:spcBef>
              <a:spcAft>
                <a:spcPts val="0"/>
              </a:spcAft>
              <a:buNone/>
            </a:pPr>
            <a:r>
              <a:rPr lang="en" sz="2200"/>
              <a:t>string message = DoWork()</a:t>
            </a:r>
            <a:endParaRPr sz="2200"/>
          </a:p>
        </p:txBody>
      </p:sp>
      <p:sp>
        <p:nvSpPr>
          <p:cNvPr id="196" name="Google Shape;196;p31"/>
          <p:cNvSpPr txBox="1">
            <a:spLocks noGrp="1"/>
          </p:cNvSpPr>
          <p:nvPr>
            <p:ph type="title"/>
          </p:nvPr>
        </p:nvSpPr>
        <p:spPr>
          <a:xfrm>
            <a:off x="1138950" y="388750"/>
            <a:ext cx="68661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Naming Conventions</a:t>
            </a:r>
            <a:endParaRPr sz="2800"/>
          </a:p>
        </p:txBody>
      </p:sp>
      <p:sp>
        <p:nvSpPr>
          <p:cNvPr id="197" name="Google Shape;19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98" name="Google Shape;198;p31"/>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1600"/>
              </a:spcBef>
              <a:spcAft>
                <a:spcPts val="0"/>
              </a:spcAft>
              <a:buClr>
                <a:schemeClr val="dk1"/>
              </a:buClr>
              <a:buSzPts val="1100"/>
              <a:buFont typeface="Arial"/>
              <a:buNone/>
            </a:pPr>
            <a:endParaRPr/>
          </a:p>
          <a:p>
            <a:pPr marL="0" lvl="0" indent="0" algn="l" rtl="0">
              <a:lnSpc>
                <a:spcPct val="100000"/>
              </a:lnSpc>
              <a:spcBef>
                <a:spcPts val="1600"/>
              </a:spcBef>
              <a:spcAft>
                <a:spcPts val="1600"/>
              </a:spcAft>
              <a:buNone/>
            </a:pPr>
            <a:endParaRPr/>
          </a:p>
        </p:txBody>
      </p:sp>
      <p:pic>
        <p:nvPicPr>
          <p:cNvPr id="200" name="Google Shape;200;p31"/>
          <p:cNvPicPr preferRelativeResize="0"/>
          <p:nvPr/>
        </p:nvPicPr>
        <p:blipFill>
          <a:blip r:embed="rId3">
            <a:alphaModFix/>
          </a:blip>
          <a:stretch>
            <a:fillRect/>
          </a:stretch>
        </p:blipFill>
        <p:spPr>
          <a:xfrm>
            <a:off x="5094775" y="1476951"/>
            <a:ext cx="3823525" cy="230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body" idx="1"/>
          </p:nvPr>
        </p:nvSpPr>
        <p:spPr>
          <a:xfrm>
            <a:off x="585400" y="1562703"/>
            <a:ext cx="3543300" cy="302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Clr>
                <a:srgbClr val="FFB600"/>
              </a:buClr>
              <a:buSzPts val="2200"/>
              <a:buFont typeface="Raleway Light"/>
              <a:buChar char="●"/>
            </a:pPr>
            <a:r>
              <a:rPr lang="en" sz="2200"/>
              <a:t>Use </a:t>
            </a:r>
            <a:r>
              <a:rPr lang="en" sz="2200" b="1"/>
              <a:t>non-generic Task</a:t>
            </a:r>
            <a:r>
              <a:rPr lang="en" sz="2200"/>
              <a:t> class and exclude any return statements</a:t>
            </a:r>
            <a:endParaRPr sz="2200"/>
          </a:p>
        </p:txBody>
      </p:sp>
      <p:sp>
        <p:nvSpPr>
          <p:cNvPr id="206" name="Google Shape;206;p32"/>
          <p:cNvSpPr txBox="1">
            <a:spLocks noGrp="1"/>
          </p:cNvSpPr>
          <p:nvPr>
            <p:ph type="title"/>
          </p:nvPr>
        </p:nvSpPr>
        <p:spPr>
          <a:xfrm>
            <a:off x="1138950" y="411100"/>
            <a:ext cx="68661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Async Methods Returning Void</a:t>
            </a:r>
            <a:endParaRPr sz="2800"/>
          </a:p>
        </p:txBody>
      </p:sp>
      <p:sp>
        <p:nvSpPr>
          <p:cNvPr id="207" name="Google Shape;20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08" name="Google Shape;208;p32"/>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 name="Google Shape;209;p32"/>
          <p:cNvPicPr preferRelativeResize="0"/>
          <p:nvPr/>
        </p:nvPicPr>
        <p:blipFill>
          <a:blip r:embed="rId3">
            <a:alphaModFix/>
          </a:blip>
          <a:stretch>
            <a:fillRect/>
          </a:stretch>
        </p:blipFill>
        <p:spPr>
          <a:xfrm>
            <a:off x="4128700" y="2035313"/>
            <a:ext cx="5015300" cy="1681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body" idx="1"/>
          </p:nvPr>
        </p:nvSpPr>
        <p:spPr>
          <a:xfrm>
            <a:off x="745300" y="1562703"/>
            <a:ext cx="3543300" cy="302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Clr>
                <a:srgbClr val="FFB600"/>
              </a:buClr>
              <a:buSzPts val="2200"/>
              <a:buFont typeface="Raleway Light"/>
              <a:buChar char="●"/>
            </a:pPr>
            <a:r>
              <a:rPr lang="en" sz="2200"/>
              <a:t>Multiple </a:t>
            </a:r>
            <a:r>
              <a:rPr lang="en" sz="2200" b="1"/>
              <a:t>await</a:t>
            </a:r>
            <a:r>
              <a:rPr lang="en" sz="2200"/>
              <a:t> statements can be placed in a single async method</a:t>
            </a:r>
            <a:endParaRPr sz="2200"/>
          </a:p>
        </p:txBody>
      </p:sp>
      <p:sp>
        <p:nvSpPr>
          <p:cNvPr id="215" name="Google Shape;215;p33"/>
          <p:cNvSpPr txBox="1">
            <a:spLocks noGrp="1"/>
          </p:cNvSpPr>
          <p:nvPr>
            <p:ph type="title"/>
          </p:nvPr>
        </p:nvSpPr>
        <p:spPr>
          <a:xfrm>
            <a:off x="1138950" y="411100"/>
            <a:ext cx="68661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Async Methods with Multiple Awaits</a:t>
            </a:r>
            <a:endParaRPr sz="2800"/>
          </a:p>
        </p:txBody>
      </p:sp>
      <p:sp>
        <p:nvSpPr>
          <p:cNvPr id="216" name="Google Shape;21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17" name="Google Shape;217;p33"/>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Google Shape;218;p33"/>
          <p:cNvPicPr preferRelativeResize="0"/>
          <p:nvPr/>
        </p:nvPicPr>
        <p:blipFill>
          <a:blip r:embed="rId3">
            <a:alphaModFix/>
          </a:blip>
          <a:stretch>
            <a:fillRect/>
          </a:stretch>
        </p:blipFill>
        <p:spPr>
          <a:xfrm>
            <a:off x="4208725" y="1564773"/>
            <a:ext cx="4935275" cy="20139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72" name="Google Shape;72;p16"/>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txBox="1"/>
          <p:nvPr/>
        </p:nvSpPr>
        <p:spPr>
          <a:xfrm>
            <a:off x="391200" y="409950"/>
            <a:ext cx="7401300" cy="5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t>Synchronous Programming</a:t>
            </a:r>
            <a:endParaRPr sz="2800" b="1"/>
          </a:p>
        </p:txBody>
      </p:sp>
      <p:sp>
        <p:nvSpPr>
          <p:cNvPr id="74" name="Google Shape;74;p16"/>
          <p:cNvSpPr txBox="1"/>
          <p:nvPr/>
        </p:nvSpPr>
        <p:spPr>
          <a:xfrm>
            <a:off x="254850" y="1349850"/>
            <a:ext cx="8634300" cy="3429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FFB600"/>
              </a:buClr>
              <a:buSzPts val="2400"/>
              <a:buChar char="●"/>
            </a:pPr>
            <a:r>
              <a:rPr lang="en" sz="2400">
                <a:solidFill>
                  <a:schemeClr val="accent2"/>
                </a:solidFill>
              </a:rPr>
              <a:t>Synchronous Nature.</a:t>
            </a:r>
            <a:endParaRPr sz="2400">
              <a:solidFill>
                <a:schemeClr val="accent2"/>
              </a:solidFill>
            </a:endParaRPr>
          </a:p>
          <a:p>
            <a:pPr marL="457200" lvl="0" indent="-381000" algn="l" rtl="0">
              <a:spcBef>
                <a:spcPts val="0"/>
              </a:spcBef>
              <a:spcAft>
                <a:spcPts val="0"/>
              </a:spcAft>
              <a:buClr>
                <a:srgbClr val="FFB600"/>
              </a:buClr>
              <a:buSzPts val="2400"/>
              <a:buChar char="●"/>
            </a:pPr>
            <a:r>
              <a:rPr lang="en" sz="2400">
                <a:solidFill>
                  <a:srgbClr val="0000FF"/>
                </a:solidFill>
              </a:rPr>
              <a:t>Line by Line</a:t>
            </a:r>
            <a:r>
              <a:rPr lang="en" sz="2400">
                <a:solidFill>
                  <a:schemeClr val="accent1"/>
                </a:solidFill>
              </a:rPr>
              <a:t> </a:t>
            </a:r>
            <a:r>
              <a:rPr lang="en" sz="2400">
                <a:solidFill>
                  <a:schemeClr val="accent2"/>
                </a:solidFill>
              </a:rPr>
              <a:t>Execution. </a:t>
            </a:r>
            <a:endParaRPr sz="2400">
              <a:solidFill>
                <a:schemeClr val="accent2"/>
              </a:solidFill>
            </a:endParaRPr>
          </a:p>
          <a:p>
            <a:pPr marL="457200" lvl="0" indent="-381000" algn="l" rtl="0">
              <a:spcBef>
                <a:spcPts val="0"/>
              </a:spcBef>
              <a:spcAft>
                <a:spcPts val="0"/>
              </a:spcAft>
              <a:buClr>
                <a:srgbClr val="FFB600"/>
              </a:buClr>
              <a:buSzPts val="2400"/>
              <a:buChar char="●"/>
            </a:pPr>
            <a:r>
              <a:rPr lang="en" sz="2400">
                <a:solidFill>
                  <a:schemeClr val="accent2"/>
                </a:solidFill>
              </a:rPr>
              <a:t>Execution wait for function to return.</a:t>
            </a:r>
            <a:endParaRPr sz="2400">
              <a:solidFill>
                <a:schemeClr val="accent2"/>
              </a:solidFill>
            </a:endParaRPr>
          </a:p>
          <a:p>
            <a:pPr marL="457200" lvl="0" indent="-381000" algn="l" rtl="0">
              <a:spcBef>
                <a:spcPts val="0"/>
              </a:spcBef>
              <a:spcAft>
                <a:spcPts val="0"/>
              </a:spcAft>
              <a:buClr>
                <a:srgbClr val="FFB600"/>
              </a:buClr>
              <a:buSzPts val="2400"/>
              <a:buChar char="●"/>
            </a:pPr>
            <a:r>
              <a:rPr lang="en" sz="2400">
                <a:solidFill>
                  <a:schemeClr val="accent2"/>
                </a:solidFill>
              </a:rPr>
              <a:t>When function takes more time.</a:t>
            </a:r>
            <a:endParaRPr sz="2400">
              <a:solidFill>
                <a:schemeClr val="accent2"/>
              </a:solidFill>
            </a:endParaRPr>
          </a:p>
          <a:p>
            <a:pPr marL="457200" lvl="0" indent="-381000" algn="l" rtl="0">
              <a:spcBef>
                <a:spcPts val="0"/>
              </a:spcBef>
              <a:spcAft>
                <a:spcPts val="0"/>
              </a:spcAft>
              <a:buClr>
                <a:srgbClr val="FFB600"/>
              </a:buClr>
              <a:buSzPts val="2400"/>
              <a:buChar char="●"/>
            </a:pPr>
            <a:r>
              <a:rPr lang="en" sz="2400">
                <a:solidFill>
                  <a:schemeClr val="accent2"/>
                </a:solidFill>
              </a:rPr>
              <a:t>Worst case scenario: Downloading or reading a large file.</a:t>
            </a:r>
            <a:endParaRPr sz="2400">
              <a:solidFill>
                <a:schemeClr val="accent2"/>
              </a:solidFill>
            </a:endParaRPr>
          </a:p>
          <a:p>
            <a:pPr marL="457200" lvl="0" indent="0" algn="l" rtl="0">
              <a:spcBef>
                <a:spcPts val="0"/>
              </a:spcBef>
              <a:spcAft>
                <a:spcPts val="0"/>
              </a:spcAft>
              <a:buNone/>
            </a:pPr>
            <a:r>
              <a:rPr lang="en" sz="2400">
                <a:solidFill>
                  <a:schemeClr val="accent2"/>
                </a:solidFill>
              </a:rPr>
              <a:t>                                  </a:t>
            </a:r>
            <a:endParaRPr sz="2400">
              <a:solidFill>
                <a:schemeClr val="accent2"/>
              </a:solidFill>
            </a:endParaRPr>
          </a:p>
          <a:p>
            <a:pPr marL="457200" lvl="0" indent="0" algn="l" rtl="0">
              <a:spcBef>
                <a:spcPts val="0"/>
              </a:spcBef>
              <a:spcAft>
                <a:spcPts val="0"/>
              </a:spcAft>
              <a:buNone/>
            </a:pPr>
            <a:r>
              <a:rPr lang="en" sz="2200">
                <a:solidFill>
                  <a:schemeClr val="accent2"/>
                </a:solidFill>
              </a:rPr>
              <a:t>               </a:t>
            </a:r>
            <a:endParaRPr sz="2200">
              <a:solidFill>
                <a:schemeClr val="accent2"/>
              </a:solidFill>
            </a:endParaRPr>
          </a:p>
          <a:p>
            <a:pPr marL="457200" lvl="0" indent="0" algn="l" rtl="0">
              <a:spcBef>
                <a:spcPts val="0"/>
              </a:spcBef>
              <a:spcAft>
                <a:spcPts val="0"/>
              </a:spcAft>
              <a:buNone/>
            </a:pPr>
            <a:r>
              <a:rPr lang="en">
                <a:solidFill>
                  <a:schemeClr val="accent2"/>
                </a:solidFill>
              </a:rPr>
              <a:t> </a:t>
            </a:r>
            <a:endParaRPr>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body" idx="1"/>
          </p:nvPr>
        </p:nvSpPr>
        <p:spPr>
          <a:xfrm>
            <a:off x="398000" y="1562700"/>
            <a:ext cx="3890700" cy="33957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Clr>
                <a:srgbClr val="FFB600"/>
              </a:buClr>
              <a:buSzPts val="2200"/>
              <a:buFont typeface="Raleway Light"/>
              <a:buChar char="●"/>
            </a:pPr>
            <a:r>
              <a:rPr lang="en" sz="2200"/>
              <a:t>Invoke </a:t>
            </a:r>
            <a:r>
              <a:rPr lang="en" sz="2200" b="1"/>
              <a:t>async</a:t>
            </a:r>
            <a:r>
              <a:rPr lang="en" sz="2200"/>
              <a:t> method without </a:t>
            </a:r>
            <a:r>
              <a:rPr lang="en" sz="2200" b="1"/>
              <a:t>await</a:t>
            </a:r>
            <a:r>
              <a:rPr lang="en" sz="2200"/>
              <a:t>?</a:t>
            </a:r>
            <a:endParaRPr sz="2200"/>
          </a:p>
          <a:p>
            <a:pPr marL="914400" marR="0" lvl="1" indent="-368300" algn="l" rtl="0">
              <a:lnSpc>
                <a:spcPct val="100000"/>
              </a:lnSpc>
              <a:spcBef>
                <a:spcPts val="0"/>
              </a:spcBef>
              <a:spcAft>
                <a:spcPts val="0"/>
              </a:spcAft>
              <a:buSzPts val="2200"/>
              <a:buChar char="○"/>
            </a:pPr>
            <a:r>
              <a:rPr lang="en" sz="2200"/>
              <a:t>Call </a:t>
            </a:r>
            <a:r>
              <a:rPr lang="en" sz="2200" b="1"/>
              <a:t>Result</a:t>
            </a:r>
            <a:r>
              <a:rPr lang="en" sz="2200"/>
              <a:t> on method</a:t>
            </a:r>
            <a:endParaRPr sz="2200"/>
          </a:p>
          <a:p>
            <a:pPr marL="914400" marR="0" lvl="1" indent="-368300" algn="l" rtl="0">
              <a:lnSpc>
                <a:spcPct val="100000"/>
              </a:lnSpc>
              <a:spcBef>
                <a:spcPts val="0"/>
              </a:spcBef>
              <a:spcAft>
                <a:spcPts val="0"/>
              </a:spcAft>
              <a:buSzPts val="2200"/>
              <a:buChar char="○"/>
            </a:pPr>
            <a:r>
              <a:rPr lang="en" sz="2200" b="1"/>
              <a:t>Result</a:t>
            </a:r>
            <a:r>
              <a:rPr lang="en" sz="2200"/>
              <a:t> is a property of </a:t>
            </a:r>
            <a:r>
              <a:rPr lang="en" sz="2200" b="1"/>
              <a:t>Task</a:t>
            </a:r>
            <a:endParaRPr sz="2200" b="1"/>
          </a:p>
          <a:p>
            <a:pPr marL="914400" marR="0" lvl="1" indent="-368300" algn="l" rtl="0">
              <a:lnSpc>
                <a:spcPct val="100000"/>
              </a:lnSpc>
              <a:spcBef>
                <a:spcPts val="0"/>
              </a:spcBef>
              <a:spcAft>
                <a:spcPts val="0"/>
              </a:spcAft>
              <a:buSzPts val="2200"/>
              <a:buChar char="○"/>
            </a:pPr>
            <a:r>
              <a:rPr lang="en" sz="2200"/>
              <a:t>For void async method, call </a:t>
            </a:r>
            <a:r>
              <a:rPr lang="en" sz="2200" b="1"/>
              <a:t>Wait()</a:t>
            </a:r>
            <a:r>
              <a:rPr lang="en" sz="2200"/>
              <a:t> on the Task</a:t>
            </a:r>
            <a:endParaRPr sz="2200"/>
          </a:p>
        </p:txBody>
      </p:sp>
      <p:sp>
        <p:nvSpPr>
          <p:cNvPr id="224" name="Google Shape;224;p34"/>
          <p:cNvSpPr txBox="1">
            <a:spLocks noGrp="1"/>
          </p:cNvSpPr>
          <p:nvPr>
            <p:ph type="title"/>
          </p:nvPr>
        </p:nvSpPr>
        <p:spPr>
          <a:xfrm>
            <a:off x="1138950" y="411100"/>
            <a:ext cx="68661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Calling Async Methods from Non-Async Methods</a:t>
            </a:r>
            <a:endParaRPr sz="2800"/>
          </a:p>
        </p:txBody>
      </p:sp>
      <p:sp>
        <p:nvSpPr>
          <p:cNvPr id="225" name="Google Shape;22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26" name="Google Shape;226;p34"/>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txBox="1">
            <a:spLocks noGrp="1"/>
          </p:cNvSpPr>
          <p:nvPr>
            <p:ph type="body" idx="2"/>
          </p:nvPr>
        </p:nvSpPr>
        <p:spPr>
          <a:xfrm>
            <a:off x="4348425" y="1562700"/>
            <a:ext cx="4393200" cy="30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None/>
            </a:pPr>
            <a:endParaRPr sz="1500">
              <a:solidFill>
                <a:schemeClr val="dk1"/>
              </a:solidFill>
              <a:latin typeface="Verdana"/>
              <a:ea typeface="Verdana"/>
              <a:cs typeface="Verdana"/>
              <a:sym typeface="Verdana"/>
            </a:endParaRPr>
          </a:p>
          <a:p>
            <a:pPr marL="0" lvl="0" indent="0" algn="l" rtl="0">
              <a:spcBef>
                <a:spcPts val="1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spcBef>
                <a:spcPts val="1600"/>
              </a:spcBef>
              <a:spcAft>
                <a:spcPts val="1600"/>
              </a:spcAft>
              <a:buNone/>
            </a:pPr>
            <a:r>
              <a:rPr lang="en" sz="1100">
                <a:solidFill>
                  <a:schemeClr val="dk1"/>
                </a:solidFill>
                <a:latin typeface="Arial"/>
                <a:ea typeface="Arial"/>
                <a:cs typeface="Arial"/>
                <a:sym typeface="Arial"/>
              </a:rPr>
              <a:t>	 </a:t>
            </a:r>
            <a:endParaRPr/>
          </a:p>
        </p:txBody>
      </p:sp>
      <p:sp>
        <p:nvSpPr>
          <p:cNvPr id="228" name="Google Shape;228;p34"/>
          <p:cNvSpPr txBox="1"/>
          <p:nvPr/>
        </p:nvSpPr>
        <p:spPr>
          <a:xfrm>
            <a:off x="4458025" y="1958400"/>
            <a:ext cx="43932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chemeClr val="dk1"/>
                </a:solidFill>
                <a:latin typeface="Verdana"/>
                <a:ea typeface="Verdana"/>
                <a:cs typeface="Verdana"/>
                <a:sym typeface="Verdana"/>
              </a:rPr>
              <a:t>Console.WriteLine(DoWorkAsync().Result)</a:t>
            </a:r>
            <a:endParaRPr sz="1500">
              <a:solidFill>
                <a:schemeClr val="dk1"/>
              </a:solidFill>
              <a:latin typeface="Verdana"/>
              <a:ea typeface="Verdana"/>
              <a:cs typeface="Verdana"/>
              <a:sym typeface="Verdana"/>
            </a:endParaRPr>
          </a:p>
          <a:p>
            <a:pPr marL="0" lvl="0" indent="0" algn="l" rtl="0">
              <a:lnSpc>
                <a:spcPct val="115000"/>
              </a:lnSpc>
              <a:spcBef>
                <a:spcPts val="1600"/>
              </a:spcBef>
              <a:spcAft>
                <a:spcPts val="1600"/>
              </a:spcAft>
              <a:buNone/>
            </a:pPr>
            <a:r>
              <a:rPr lang="en" sz="1500">
                <a:solidFill>
                  <a:schemeClr val="dk1"/>
                </a:solidFill>
                <a:latin typeface="Verdana"/>
                <a:ea typeface="Verdana"/>
                <a:cs typeface="Verdana"/>
                <a:sym typeface="Verdana"/>
              </a:rPr>
              <a:t>MethodReturningVoidAsync().Wait()</a:t>
            </a:r>
            <a:r>
              <a:rPr lang="en" sz="1100">
                <a:solidFill>
                  <a:schemeClr val="dk1"/>
                </a:solidFil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 calcmode="lin" valueType="num">
                                      <p:cBhvr additive="base">
                                        <p:cTn id="7" dur="1000"/>
                                        <p:tgtEl>
                                          <p:spTgt spid="22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fade">
                                      <p:cBhvr>
                                        <p:cTn id="12" dur="1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body" idx="1"/>
          </p:nvPr>
        </p:nvSpPr>
        <p:spPr>
          <a:xfrm>
            <a:off x="745300" y="1562703"/>
            <a:ext cx="3543300" cy="302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Clr>
                <a:schemeClr val="accent1"/>
              </a:buClr>
              <a:buSzPts val="2200"/>
              <a:buFont typeface="Raleway Light"/>
              <a:buChar char="●"/>
            </a:pPr>
            <a:r>
              <a:rPr lang="en" sz="2200"/>
              <a:t>Await calls can be placed in catch and finally blocks</a:t>
            </a:r>
            <a:endParaRPr sz="2200"/>
          </a:p>
          <a:p>
            <a:pPr marL="457200" marR="0" lvl="0" indent="-368300" algn="l" rtl="0">
              <a:lnSpc>
                <a:spcPct val="100000"/>
              </a:lnSpc>
              <a:spcBef>
                <a:spcPts val="0"/>
              </a:spcBef>
              <a:spcAft>
                <a:spcPts val="0"/>
              </a:spcAft>
              <a:buClr>
                <a:schemeClr val="accent1"/>
              </a:buClr>
              <a:buSzPts val="2200"/>
              <a:buChar char="●"/>
            </a:pPr>
            <a:r>
              <a:rPr lang="en" sz="2200"/>
              <a:t>Method must be async</a:t>
            </a:r>
            <a:endParaRPr sz="2200"/>
          </a:p>
        </p:txBody>
      </p:sp>
      <p:sp>
        <p:nvSpPr>
          <p:cNvPr id="234" name="Google Shape;234;p35"/>
          <p:cNvSpPr txBox="1">
            <a:spLocks noGrp="1"/>
          </p:cNvSpPr>
          <p:nvPr>
            <p:ph type="title"/>
          </p:nvPr>
        </p:nvSpPr>
        <p:spPr>
          <a:xfrm>
            <a:off x="1138950" y="411100"/>
            <a:ext cx="68661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Await in catch and finally Blocks</a:t>
            </a:r>
            <a:endParaRPr sz="2800"/>
          </a:p>
        </p:txBody>
      </p:sp>
      <p:sp>
        <p:nvSpPr>
          <p:cNvPr id="235" name="Google Shape;23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36" name="Google Shape;236;p35"/>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35"/>
          <p:cNvPicPr preferRelativeResize="0"/>
          <p:nvPr/>
        </p:nvPicPr>
        <p:blipFill>
          <a:blip r:embed="rId3">
            <a:alphaModFix/>
          </a:blip>
          <a:stretch>
            <a:fillRect/>
          </a:stretch>
        </p:blipFill>
        <p:spPr>
          <a:xfrm>
            <a:off x="4348425" y="1471525"/>
            <a:ext cx="3981450" cy="3209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body" idx="1"/>
          </p:nvPr>
        </p:nvSpPr>
        <p:spPr>
          <a:xfrm>
            <a:off x="1132800" y="1393025"/>
            <a:ext cx="6922500" cy="31230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accent1"/>
              </a:buClr>
              <a:buSzPts val="2400"/>
              <a:buChar char="●"/>
            </a:pPr>
            <a:r>
              <a:rPr lang="en" sz="2400"/>
              <a:t>Before C# 7, only permissible return types were Task, Task&lt;T&gt;, and void</a:t>
            </a:r>
            <a:endParaRPr sz="2400"/>
          </a:p>
          <a:p>
            <a:pPr marL="914400" marR="0" lvl="1" indent="-381000" algn="l" rtl="0">
              <a:lnSpc>
                <a:spcPct val="100000"/>
              </a:lnSpc>
              <a:spcBef>
                <a:spcPts val="0"/>
              </a:spcBef>
              <a:spcAft>
                <a:spcPts val="0"/>
              </a:spcAft>
              <a:buSzPts val="2400"/>
              <a:buChar char="○"/>
            </a:pPr>
            <a:r>
              <a:rPr lang="en" sz="2400"/>
              <a:t>C#7 enables more variety in return types, as long as async pattern is followed</a:t>
            </a:r>
            <a:endParaRPr sz="2400"/>
          </a:p>
          <a:p>
            <a:pPr marL="914400" marR="0" lvl="1" indent="-381000" algn="l" rtl="0">
              <a:lnSpc>
                <a:spcPct val="100000"/>
              </a:lnSpc>
              <a:spcBef>
                <a:spcPts val="0"/>
              </a:spcBef>
              <a:spcAft>
                <a:spcPts val="0"/>
              </a:spcAft>
              <a:buSzPts val="2400"/>
              <a:buChar char="○"/>
            </a:pPr>
            <a:r>
              <a:rPr lang="en" sz="2400"/>
              <a:t>Example: ValueTask from System.Threading.Tasks.Extensions NuGet package</a:t>
            </a:r>
            <a:endParaRPr sz="2400"/>
          </a:p>
        </p:txBody>
      </p:sp>
      <p:sp>
        <p:nvSpPr>
          <p:cNvPr id="243" name="Google Shape;243;p36"/>
          <p:cNvSpPr txBox="1">
            <a:spLocks noGrp="1"/>
          </p:cNvSpPr>
          <p:nvPr>
            <p:ph type="title"/>
          </p:nvPr>
        </p:nvSpPr>
        <p:spPr>
          <a:xfrm>
            <a:off x="235175" y="404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Generalized Async Return Types</a:t>
            </a:r>
            <a:endParaRPr sz="3200"/>
          </a:p>
        </p:txBody>
      </p:sp>
      <p:sp>
        <p:nvSpPr>
          <p:cNvPr id="244" name="Google Shape;24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45" name="Google Shape;245;p36"/>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body" idx="1"/>
          </p:nvPr>
        </p:nvSpPr>
        <p:spPr>
          <a:xfrm>
            <a:off x="207775" y="1183100"/>
            <a:ext cx="7847400" cy="34164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Clr>
                <a:srgbClr val="FFB600"/>
              </a:buClr>
              <a:buSzPts val="2200"/>
              <a:buFont typeface="Raleway Light"/>
              <a:buChar char="●"/>
            </a:pPr>
            <a:r>
              <a:rPr lang="en" sz="2200"/>
              <a:t>Similar to Task&lt;T&gt;</a:t>
            </a:r>
            <a:endParaRPr sz="2200"/>
          </a:p>
          <a:p>
            <a:pPr marL="914400" marR="0" lvl="1" indent="-368300" algn="l" rtl="0">
              <a:lnSpc>
                <a:spcPct val="100000"/>
              </a:lnSpc>
              <a:spcBef>
                <a:spcPts val="0"/>
              </a:spcBef>
              <a:spcAft>
                <a:spcPts val="0"/>
              </a:spcAft>
              <a:buSzPts val="2200"/>
              <a:buChar char="○"/>
            </a:pPr>
            <a:r>
              <a:rPr lang="en" sz="2200"/>
              <a:t>Task for value type</a:t>
            </a:r>
            <a:endParaRPr sz="2200"/>
          </a:p>
        </p:txBody>
      </p:sp>
      <p:sp>
        <p:nvSpPr>
          <p:cNvPr id="251" name="Google Shape;25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ValueTask</a:t>
            </a:r>
            <a:endParaRPr sz="2800"/>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53" name="Google Shape;253;p37"/>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37"/>
          <p:cNvPicPr preferRelativeResize="0"/>
          <p:nvPr/>
        </p:nvPicPr>
        <p:blipFill>
          <a:blip r:embed="rId3">
            <a:alphaModFix/>
          </a:blip>
          <a:stretch>
            <a:fillRect/>
          </a:stretch>
        </p:blipFill>
        <p:spPr>
          <a:xfrm>
            <a:off x="2433625" y="2257050"/>
            <a:ext cx="6219824" cy="2737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body" idx="1"/>
          </p:nvPr>
        </p:nvSpPr>
        <p:spPr>
          <a:xfrm>
            <a:off x="396400" y="1489353"/>
            <a:ext cx="3543300" cy="302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Clr>
                <a:srgbClr val="FFB600"/>
              </a:buClr>
              <a:buSzPts val="2200"/>
              <a:buFont typeface="Raleway Light"/>
              <a:buChar char="●"/>
            </a:pPr>
            <a:r>
              <a:rPr lang="en" sz="2200"/>
              <a:t>From C# 7.0</a:t>
            </a:r>
            <a:endParaRPr sz="2200"/>
          </a:p>
          <a:p>
            <a:pPr marL="457200" marR="0" lvl="0" indent="-368300" algn="l" rtl="0">
              <a:lnSpc>
                <a:spcPct val="100000"/>
              </a:lnSpc>
              <a:spcBef>
                <a:spcPts val="0"/>
              </a:spcBef>
              <a:spcAft>
                <a:spcPts val="0"/>
              </a:spcAft>
              <a:buClr>
                <a:srgbClr val="FFB600"/>
              </a:buClr>
              <a:buSzPts val="2200"/>
              <a:buFont typeface="Raleway Light"/>
              <a:buChar char="●"/>
            </a:pPr>
            <a:r>
              <a:rPr lang="en" sz="2200"/>
              <a:t>Can be useful to check an asynchronous function’s input data</a:t>
            </a:r>
            <a:endParaRPr sz="2200"/>
          </a:p>
        </p:txBody>
      </p:sp>
      <p:sp>
        <p:nvSpPr>
          <p:cNvPr id="260" name="Google Shape;26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Local Functions</a:t>
            </a:r>
            <a:endParaRPr sz="2800"/>
          </a:p>
        </p:txBody>
      </p:sp>
      <p:sp>
        <p:nvSpPr>
          <p:cNvPr id="261" name="Google Shape;26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62" name="Google Shape;262;p38"/>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3" name="Google Shape;263;p38"/>
          <p:cNvPicPr preferRelativeResize="0"/>
          <p:nvPr/>
        </p:nvPicPr>
        <p:blipFill>
          <a:blip r:embed="rId3">
            <a:alphaModFix/>
          </a:blip>
          <a:stretch>
            <a:fillRect/>
          </a:stretch>
        </p:blipFill>
        <p:spPr>
          <a:xfrm>
            <a:off x="3939700" y="1668750"/>
            <a:ext cx="5128199" cy="2341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Local Functions (cont.)</a:t>
            </a:r>
            <a:endParaRPr sz="2800"/>
          </a:p>
        </p:txBody>
      </p:sp>
      <p:sp>
        <p:nvSpPr>
          <p:cNvPr id="269" name="Google Shape;26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70" name="Google Shape;270;p3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1" name="Google Shape;271;p39"/>
          <p:cNvPicPr preferRelativeResize="0"/>
          <p:nvPr/>
        </p:nvPicPr>
        <p:blipFill>
          <a:blip r:embed="rId3">
            <a:alphaModFix/>
          </a:blip>
          <a:stretch>
            <a:fillRect/>
          </a:stretch>
        </p:blipFill>
        <p:spPr>
          <a:xfrm>
            <a:off x="1791275" y="1214700"/>
            <a:ext cx="5561450" cy="3745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Asynchronous Programming in Javascript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959100" y="51815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About Asynchronous Programming in Javascript</a:t>
            </a:r>
            <a:endParaRPr sz="3200"/>
          </a:p>
        </p:txBody>
      </p:sp>
      <p:sp>
        <p:nvSpPr>
          <p:cNvPr id="282" name="Google Shape;282;p41"/>
          <p:cNvSpPr txBox="1">
            <a:spLocks noGrp="1"/>
          </p:cNvSpPr>
          <p:nvPr>
            <p:ph type="body" idx="1"/>
          </p:nvPr>
        </p:nvSpPr>
        <p:spPr>
          <a:xfrm>
            <a:off x="769600" y="1963575"/>
            <a:ext cx="7449900" cy="3027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B600"/>
              </a:buClr>
              <a:buSzPts val="2400"/>
              <a:buChar char="●"/>
            </a:pPr>
            <a:r>
              <a:rPr lang="en" sz="2400"/>
              <a:t>Javascript supports asynchronous programming through callbacks and promises.</a:t>
            </a:r>
            <a:endParaRPr sz="2400"/>
          </a:p>
          <a:p>
            <a:pPr marL="457200" lvl="0" indent="-381000" algn="l" rtl="0">
              <a:spcBef>
                <a:spcPts val="0"/>
              </a:spcBef>
              <a:spcAft>
                <a:spcPts val="0"/>
              </a:spcAft>
              <a:buClr>
                <a:srgbClr val="FFB600"/>
              </a:buClr>
              <a:buSzPts val="2400"/>
              <a:buChar char="●"/>
            </a:pPr>
            <a:r>
              <a:rPr lang="en" sz="2400"/>
              <a:t>Like C# Javascript supports the async-await syntax</a:t>
            </a:r>
            <a:endParaRPr sz="2400"/>
          </a:p>
        </p:txBody>
      </p:sp>
      <p:sp>
        <p:nvSpPr>
          <p:cNvPr id="283" name="Google Shape;28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84" name="Google Shape;284;p41"/>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Callbacks</a:t>
            </a:r>
            <a:endParaRPr sz="3200"/>
          </a:p>
        </p:txBody>
      </p:sp>
      <p:sp>
        <p:nvSpPr>
          <p:cNvPr id="291" name="Google Shape;291;p42"/>
          <p:cNvSpPr txBox="1">
            <a:spLocks noGrp="1"/>
          </p:cNvSpPr>
          <p:nvPr>
            <p:ph type="body" idx="1"/>
          </p:nvPr>
        </p:nvSpPr>
        <p:spPr>
          <a:xfrm>
            <a:off x="82775" y="1152475"/>
            <a:ext cx="5076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FFB600"/>
              </a:buClr>
              <a:buSzPts val="2200"/>
              <a:buChar char="●"/>
            </a:pPr>
            <a:r>
              <a:rPr lang="en" sz="2200"/>
              <a:t>The original way to handle asynchronous situations in Javascript</a:t>
            </a:r>
            <a:endParaRPr sz="2200"/>
          </a:p>
          <a:p>
            <a:pPr marL="457200" lvl="0" indent="-368300" algn="l" rtl="0">
              <a:spcBef>
                <a:spcPts val="1600"/>
              </a:spcBef>
              <a:spcAft>
                <a:spcPts val="0"/>
              </a:spcAft>
              <a:buClr>
                <a:srgbClr val="FFB600"/>
              </a:buClr>
              <a:buSzPts val="2200"/>
              <a:buChar char="●"/>
            </a:pPr>
            <a:r>
              <a:rPr lang="en" sz="2200">
                <a:solidFill>
                  <a:schemeClr val="dk2"/>
                </a:solidFill>
              </a:rPr>
              <a:t>A callback is when a function executes after another function finishes  </a:t>
            </a:r>
            <a:endParaRPr sz="2200"/>
          </a:p>
          <a:p>
            <a:pPr marL="457200" lvl="0" indent="-368300" algn="l" rtl="0">
              <a:spcBef>
                <a:spcPts val="1600"/>
              </a:spcBef>
              <a:spcAft>
                <a:spcPts val="0"/>
              </a:spcAft>
              <a:buClr>
                <a:srgbClr val="FFB600"/>
              </a:buClr>
              <a:buSzPts val="2200"/>
              <a:buChar char="●"/>
            </a:pPr>
            <a:r>
              <a:rPr lang="en" sz="2200"/>
              <a:t>In Javascript, functions are objects</a:t>
            </a:r>
            <a:endParaRPr sz="2200"/>
          </a:p>
          <a:p>
            <a:pPr marL="0" lvl="0" indent="0" algn="l" rtl="0">
              <a:spcBef>
                <a:spcPts val="1600"/>
              </a:spcBef>
              <a:spcAft>
                <a:spcPts val="1600"/>
              </a:spcAft>
              <a:buNone/>
            </a:pPr>
            <a:endParaRPr sz="2200"/>
          </a:p>
        </p:txBody>
      </p:sp>
      <p:sp>
        <p:nvSpPr>
          <p:cNvPr id="292" name="Google Shape;29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293" name="Google Shape;293;p42"/>
          <p:cNvPicPr preferRelativeResize="0"/>
          <p:nvPr/>
        </p:nvPicPr>
        <p:blipFill>
          <a:blip r:embed="rId3">
            <a:alphaModFix/>
          </a:blip>
          <a:stretch>
            <a:fillRect/>
          </a:stretch>
        </p:blipFill>
        <p:spPr>
          <a:xfrm>
            <a:off x="4543413" y="1316500"/>
            <a:ext cx="4600575" cy="198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p:nvPr/>
        </p:nvSpPr>
        <p:spPr>
          <a:xfrm>
            <a:off x="8207577" y="1402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3"/>
          <p:cNvSpPr txBox="1">
            <a:spLocks noGrp="1"/>
          </p:cNvSpPr>
          <p:nvPr>
            <p:ph type="title"/>
          </p:nvPr>
        </p:nvSpPr>
        <p:spPr>
          <a:xfrm>
            <a:off x="3879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Promises</a:t>
            </a:r>
            <a:endParaRPr sz="3200"/>
          </a:p>
        </p:txBody>
      </p:sp>
      <p:sp>
        <p:nvSpPr>
          <p:cNvPr id="300" name="Google Shape;300;p43"/>
          <p:cNvSpPr txBox="1">
            <a:spLocks noGrp="1"/>
          </p:cNvSpPr>
          <p:nvPr>
            <p:ph type="body" idx="1"/>
          </p:nvPr>
        </p:nvSpPr>
        <p:spPr>
          <a:xfrm>
            <a:off x="6900" y="1228675"/>
            <a:ext cx="45207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FFB600"/>
              </a:buClr>
              <a:buSzPts val="2200"/>
              <a:buChar char="●"/>
            </a:pPr>
            <a:r>
              <a:rPr lang="en" sz="2200"/>
              <a:t>Readability and Control</a:t>
            </a:r>
            <a:endParaRPr sz="2200"/>
          </a:p>
          <a:p>
            <a:pPr marL="457200" lvl="0" indent="-368300" algn="l" rtl="0">
              <a:spcBef>
                <a:spcPts val="0"/>
              </a:spcBef>
              <a:spcAft>
                <a:spcPts val="0"/>
              </a:spcAft>
              <a:buClr>
                <a:srgbClr val="FFB600"/>
              </a:buClr>
              <a:buSzPts val="2200"/>
              <a:buChar char="●"/>
            </a:pPr>
            <a:r>
              <a:rPr lang="en" sz="2200"/>
              <a:t>Promises have four states: fulfilled, rejected,pending and settled</a:t>
            </a:r>
            <a:endParaRPr sz="2200"/>
          </a:p>
          <a:p>
            <a:pPr marL="457200" lvl="0" indent="-368300" algn="l" rtl="0">
              <a:spcBef>
                <a:spcPts val="0"/>
              </a:spcBef>
              <a:spcAft>
                <a:spcPts val="0"/>
              </a:spcAft>
              <a:buClr>
                <a:srgbClr val="FFB600"/>
              </a:buClr>
              <a:buSzPts val="2200"/>
              <a:buChar char="●"/>
            </a:pPr>
            <a:r>
              <a:rPr lang="en" sz="2200"/>
              <a:t>Helps avoid unintentional chained “callback hell” situations.</a:t>
            </a:r>
            <a:endParaRPr sz="2200"/>
          </a:p>
        </p:txBody>
      </p:sp>
      <p:sp>
        <p:nvSpPr>
          <p:cNvPr id="301" name="Google Shape;30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302" name="Google Shape;302;p43"/>
          <p:cNvPicPr preferRelativeResize="0"/>
          <p:nvPr/>
        </p:nvPicPr>
        <p:blipFill>
          <a:blip r:embed="rId3">
            <a:alphaModFix/>
          </a:blip>
          <a:stretch>
            <a:fillRect/>
          </a:stretch>
        </p:blipFill>
        <p:spPr>
          <a:xfrm>
            <a:off x="4223975" y="1304400"/>
            <a:ext cx="4843824" cy="299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Issues with Synchronous Programming</a:t>
            </a:r>
            <a:endParaRPr b="1"/>
          </a:p>
        </p:txBody>
      </p:sp>
      <p:sp>
        <p:nvSpPr>
          <p:cNvPr id="80" name="Google Shape;80;p17"/>
          <p:cNvSpPr txBox="1">
            <a:spLocks noGrp="1"/>
          </p:cNvSpPr>
          <p:nvPr>
            <p:ph type="body" idx="1"/>
          </p:nvPr>
        </p:nvSpPr>
        <p:spPr>
          <a:xfrm>
            <a:off x="311700" y="1546100"/>
            <a:ext cx="8367000" cy="3359700"/>
          </a:xfrm>
          <a:prstGeom prst="rect">
            <a:avLst/>
          </a:prstGeom>
        </p:spPr>
        <p:txBody>
          <a:bodyPr spcFirstLastPara="1" wrap="square" lIns="91425" tIns="91425" rIns="91425" bIns="91425" anchor="t" anchorCtr="0">
            <a:noAutofit/>
          </a:bodyPr>
          <a:lstStyle/>
          <a:p>
            <a:pPr marL="457200" lvl="0" indent="-406400" algn="l" rtl="0">
              <a:lnSpc>
                <a:spcPct val="100000"/>
              </a:lnSpc>
              <a:spcBef>
                <a:spcPts val="0"/>
              </a:spcBef>
              <a:spcAft>
                <a:spcPts val="0"/>
              </a:spcAft>
              <a:buClr>
                <a:schemeClr val="accent1"/>
              </a:buClr>
              <a:buSzPts val="2800"/>
              <a:buFont typeface="Proxima Nova"/>
              <a:buChar char="●"/>
            </a:pPr>
            <a:r>
              <a:rPr lang="en" sz="2800">
                <a:solidFill>
                  <a:schemeClr val="dk1"/>
                </a:solidFill>
                <a:latin typeface="Proxima Nova"/>
                <a:ea typeface="Proxima Nova"/>
                <a:cs typeface="Proxima Nova"/>
                <a:sym typeface="Proxima Nova"/>
              </a:rPr>
              <a:t>Client wants UI to be responsive. </a:t>
            </a:r>
            <a:endParaRPr sz="2800">
              <a:solidFill>
                <a:schemeClr val="dk1"/>
              </a:solidFill>
              <a:latin typeface="Proxima Nova"/>
              <a:ea typeface="Proxima Nova"/>
              <a:cs typeface="Proxima Nova"/>
              <a:sym typeface="Proxima Nova"/>
            </a:endParaRPr>
          </a:p>
          <a:p>
            <a:pPr marL="457200" lvl="0" indent="-406400" algn="l" rtl="0">
              <a:lnSpc>
                <a:spcPct val="100000"/>
              </a:lnSpc>
              <a:spcBef>
                <a:spcPts val="0"/>
              </a:spcBef>
              <a:spcAft>
                <a:spcPts val="0"/>
              </a:spcAft>
              <a:buClr>
                <a:schemeClr val="accent1"/>
              </a:buClr>
              <a:buSzPts val="2800"/>
              <a:buFont typeface="Proxima Nova"/>
              <a:buChar char="●"/>
            </a:pPr>
            <a:r>
              <a:rPr lang="en" sz="2800">
                <a:solidFill>
                  <a:srgbClr val="0000FF"/>
                </a:solidFill>
                <a:latin typeface="Proxima Nova"/>
                <a:ea typeface="Proxima Nova"/>
                <a:cs typeface="Proxima Nova"/>
                <a:sym typeface="Proxima Nova"/>
              </a:rPr>
              <a:t>Badly impacts</a:t>
            </a:r>
            <a:r>
              <a:rPr lang="en" sz="2800">
                <a:solidFill>
                  <a:schemeClr val="dk1"/>
                </a:solidFill>
                <a:latin typeface="Proxima Nova"/>
                <a:ea typeface="Proxima Nova"/>
                <a:cs typeface="Proxima Nova"/>
                <a:sym typeface="Proxima Nova"/>
              </a:rPr>
              <a:t> the UI.</a:t>
            </a:r>
            <a:endParaRPr sz="2800">
              <a:solidFill>
                <a:schemeClr val="dk1"/>
              </a:solidFill>
              <a:latin typeface="Proxima Nova"/>
              <a:ea typeface="Proxima Nova"/>
              <a:cs typeface="Proxima Nova"/>
              <a:sym typeface="Proxima Nova"/>
            </a:endParaRPr>
          </a:p>
          <a:p>
            <a:pPr marL="457200" lvl="0" indent="-406400" algn="l" rtl="0">
              <a:lnSpc>
                <a:spcPct val="100000"/>
              </a:lnSpc>
              <a:spcBef>
                <a:spcPts val="0"/>
              </a:spcBef>
              <a:spcAft>
                <a:spcPts val="0"/>
              </a:spcAft>
              <a:buClr>
                <a:schemeClr val="accent1"/>
              </a:buClr>
              <a:buSzPts val="2800"/>
              <a:buFont typeface="Proxima Nova"/>
              <a:buChar char="●"/>
            </a:pPr>
            <a:r>
              <a:rPr lang="en" sz="2800">
                <a:solidFill>
                  <a:schemeClr val="dk1"/>
                </a:solidFill>
                <a:latin typeface="Proxima Nova"/>
                <a:ea typeface="Proxima Nova"/>
                <a:cs typeface="Proxima Nova"/>
                <a:sym typeface="Proxima Nova"/>
              </a:rPr>
              <a:t>Behaviour leaves end users with bad user experience.</a:t>
            </a:r>
            <a:endParaRPr sz="2800"/>
          </a:p>
        </p:txBody>
      </p:sp>
      <p:sp>
        <p:nvSpPr>
          <p:cNvPr id="81" name="Google Shape;8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82" name="Google Shape;82;p17"/>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4"/>
          <p:cNvSpPr txBox="1">
            <a:spLocks noGrp="1"/>
          </p:cNvSpPr>
          <p:nvPr>
            <p:ph type="title"/>
          </p:nvPr>
        </p:nvSpPr>
        <p:spPr>
          <a:xfrm>
            <a:off x="4641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Async/Await syntax in Javascript</a:t>
            </a:r>
            <a:endParaRPr sz="3200"/>
          </a:p>
        </p:txBody>
      </p:sp>
      <p:sp>
        <p:nvSpPr>
          <p:cNvPr id="308" name="Google Shape;308;p44"/>
          <p:cNvSpPr txBox="1">
            <a:spLocks noGrp="1"/>
          </p:cNvSpPr>
          <p:nvPr>
            <p:ph type="body" idx="1"/>
          </p:nvPr>
        </p:nvSpPr>
        <p:spPr>
          <a:xfrm>
            <a:off x="235500" y="1457275"/>
            <a:ext cx="46329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FFB600"/>
              </a:buClr>
              <a:buSzPts val="2200"/>
              <a:buChar char="●"/>
            </a:pPr>
            <a:r>
              <a:rPr lang="en" sz="2200"/>
              <a:t>Most Manageable way to handle asynchronous Javascript</a:t>
            </a:r>
            <a:endParaRPr sz="2200"/>
          </a:p>
          <a:p>
            <a:pPr marL="457200" lvl="0" indent="-368300" algn="l" rtl="0">
              <a:spcBef>
                <a:spcPts val="0"/>
              </a:spcBef>
              <a:spcAft>
                <a:spcPts val="0"/>
              </a:spcAft>
              <a:buClr>
                <a:srgbClr val="FFB600"/>
              </a:buClr>
              <a:buSzPts val="2200"/>
              <a:buChar char="●"/>
            </a:pPr>
            <a:r>
              <a:rPr lang="en" sz="2200"/>
              <a:t>The latest in a series of readability improvements</a:t>
            </a:r>
            <a:endParaRPr sz="2200"/>
          </a:p>
        </p:txBody>
      </p:sp>
      <p:sp>
        <p:nvSpPr>
          <p:cNvPr id="309" name="Google Shape;309;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10" name="Google Shape;310;p44"/>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1" name="Google Shape;311;p44"/>
          <p:cNvPicPr preferRelativeResize="0"/>
          <p:nvPr/>
        </p:nvPicPr>
        <p:blipFill>
          <a:blip r:embed="rId3">
            <a:alphaModFix/>
          </a:blip>
          <a:stretch>
            <a:fillRect/>
          </a:stretch>
        </p:blipFill>
        <p:spPr>
          <a:xfrm>
            <a:off x="4944600" y="1546025"/>
            <a:ext cx="4076550" cy="22883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5"/>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Summary</a:t>
            </a:r>
            <a:endParaRPr/>
          </a:p>
        </p:txBody>
      </p:sp>
      <p:sp>
        <p:nvSpPr>
          <p:cNvPr id="317" name="Google Shape;317;p45"/>
          <p:cNvSpPr txBox="1"/>
          <p:nvPr/>
        </p:nvSpPr>
        <p:spPr>
          <a:xfrm>
            <a:off x="6858000" y="-228600"/>
            <a:ext cx="30000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9600">
              <a:solidFill>
                <a:srgbClr val="434343"/>
              </a:solidFill>
              <a:latin typeface="Raleway ExtraBold"/>
              <a:ea typeface="Raleway ExtraBold"/>
              <a:cs typeface="Raleway ExtraBold"/>
              <a:sym typeface="Raleway ExtraBo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6"/>
          <p:cNvSpPr txBox="1">
            <a:spLocks noGrp="1"/>
          </p:cNvSpPr>
          <p:nvPr>
            <p:ph type="title"/>
          </p:nvPr>
        </p:nvSpPr>
        <p:spPr>
          <a:xfrm>
            <a:off x="672875" y="586975"/>
            <a:ext cx="7518600" cy="122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Difference between async and await in C# and Javascript</a:t>
            </a:r>
            <a:endParaRPr sz="3200"/>
          </a:p>
        </p:txBody>
      </p:sp>
      <p:sp>
        <p:nvSpPr>
          <p:cNvPr id="323" name="Google Shape;323;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324" name="Google Shape;324;p46"/>
          <p:cNvGrpSpPr/>
          <p:nvPr/>
        </p:nvGrpSpPr>
        <p:grpSpPr>
          <a:xfrm>
            <a:off x="8027859" y="216231"/>
            <a:ext cx="663187" cy="680899"/>
            <a:chOff x="3955900" y="2984500"/>
            <a:chExt cx="414000" cy="422525"/>
          </a:xfrm>
        </p:grpSpPr>
        <p:sp>
          <p:nvSpPr>
            <p:cNvPr id="325" name="Google Shape;325;p46"/>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6"/>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6"/>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28" name="Google Shape;328;p46"/>
          <p:cNvGraphicFramePr/>
          <p:nvPr/>
        </p:nvGraphicFramePr>
        <p:xfrm>
          <a:off x="952500" y="1962825"/>
          <a:ext cx="7239000" cy="2787285"/>
        </p:xfrm>
        <a:graphic>
          <a:graphicData uri="http://schemas.openxmlformats.org/drawingml/2006/table">
            <a:tbl>
              <a:tblPr>
                <a:noFill/>
                <a:tableStyleId>{32B29E88-B0AD-443B-AEE9-B87F06CB1E5F}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78900">
                <a:tc>
                  <a:txBody>
                    <a:bodyPr/>
                    <a:lstStyle/>
                    <a:p>
                      <a:pPr marL="0" lvl="0" indent="0" algn="l" rtl="0">
                        <a:spcBef>
                          <a:spcPts val="0"/>
                        </a:spcBef>
                        <a:spcAft>
                          <a:spcPts val="0"/>
                        </a:spcAft>
                        <a:buNone/>
                      </a:pPr>
                      <a:r>
                        <a:rPr lang="en"/>
                        <a:t>Differences</a:t>
                      </a:r>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a:t>C#</a:t>
                      </a:r>
                      <a:endParaRPr b="1"/>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a:t>Javascript</a:t>
                      </a:r>
                      <a:endParaRPr b="1"/>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431625">
                <a:tc>
                  <a:txBody>
                    <a:bodyPr/>
                    <a:lstStyle/>
                    <a:p>
                      <a:pPr marL="0" lvl="0" indent="0" algn="l" rtl="0">
                        <a:spcBef>
                          <a:spcPts val="0"/>
                        </a:spcBef>
                        <a:spcAft>
                          <a:spcPts val="0"/>
                        </a:spcAft>
                        <a:buNone/>
                      </a:pPr>
                      <a:r>
                        <a:rPr lang="en" b="1"/>
                        <a:t>Underlying</a:t>
                      </a:r>
                      <a:endParaRPr b="1"/>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t>Task</a:t>
                      </a:r>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t>Promise</a:t>
                      </a:r>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526950">
                <a:tc>
                  <a:txBody>
                    <a:bodyPr/>
                    <a:lstStyle/>
                    <a:p>
                      <a:pPr marL="0" lvl="0" indent="0" algn="l" rtl="0">
                        <a:spcBef>
                          <a:spcPts val="0"/>
                        </a:spcBef>
                        <a:spcAft>
                          <a:spcPts val="0"/>
                        </a:spcAft>
                        <a:buNone/>
                      </a:pPr>
                      <a:r>
                        <a:rPr lang="en" b="1"/>
                        <a:t>Use cases</a:t>
                      </a:r>
                      <a:endParaRPr b="1"/>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t>I/O &amp; CPU-bound tasks</a:t>
                      </a:r>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t>I/O tasks</a:t>
                      </a:r>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526950">
                <a:tc>
                  <a:txBody>
                    <a:bodyPr/>
                    <a:lstStyle/>
                    <a:p>
                      <a:pPr marL="0" lvl="0" indent="0" algn="l" rtl="0">
                        <a:spcBef>
                          <a:spcPts val="0"/>
                        </a:spcBef>
                        <a:spcAft>
                          <a:spcPts val="0"/>
                        </a:spcAft>
                        <a:buNone/>
                      </a:pPr>
                      <a:r>
                        <a:rPr lang="en" b="1"/>
                        <a:t>Multi-thread</a:t>
                      </a:r>
                      <a:endParaRPr b="1"/>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t>Use Task.Run</a:t>
                      </a:r>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t>single-threaded; Promise doesn’t help with CPU-bound tasks</a:t>
                      </a:r>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r h="526950">
                <a:tc>
                  <a:txBody>
                    <a:bodyPr/>
                    <a:lstStyle/>
                    <a:p>
                      <a:pPr marL="0" lvl="0" indent="0" algn="l" rtl="0">
                        <a:spcBef>
                          <a:spcPts val="0"/>
                        </a:spcBef>
                        <a:spcAft>
                          <a:spcPts val="0"/>
                        </a:spcAft>
                        <a:buNone/>
                      </a:pPr>
                      <a:r>
                        <a:rPr lang="en" b="1"/>
                        <a:t>Asynchronous pattern</a:t>
                      </a:r>
                      <a:endParaRPr b="1"/>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t>Task-based Asynchronous Pattern</a:t>
                      </a:r>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t>Event-based Asynchronous Pattern</a:t>
                      </a:r>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grpSp>
        <p:nvGrpSpPr>
          <p:cNvPr id="334" name="Google Shape;334;p47"/>
          <p:cNvGrpSpPr/>
          <p:nvPr/>
        </p:nvGrpSpPr>
        <p:grpSpPr>
          <a:xfrm>
            <a:off x="8198910" y="255448"/>
            <a:ext cx="603832" cy="672340"/>
            <a:chOff x="2594325" y="1627175"/>
            <a:chExt cx="440850" cy="440850"/>
          </a:xfrm>
        </p:grpSpPr>
        <p:sp>
          <p:nvSpPr>
            <p:cNvPr id="335" name="Google Shape;335;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47"/>
          <p:cNvSpPr txBox="1"/>
          <p:nvPr/>
        </p:nvSpPr>
        <p:spPr>
          <a:xfrm>
            <a:off x="689950" y="1529625"/>
            <a:ext cx="7635000" cy="3573000"/>
          </a:xfrm>
          <a:prstGeom prst="rect">
            <a:avLst/>
          </a:prstGeom>
          <a:noFill/>
          <a:ln>
            <a:noFill/>
          </a:ln>
        </p:spPr>
        <p:txBody>
          <a:bodyPr spcFirstLastPara="1" wrap="square" lIns="91425" tIns="91425" rIns="91425" bIns="91425" anchor="t" anchorCtr="0">
            <a:noAutofit/>
          </a:bodyPr>
          <a:lstStyle/>
          <a:p>
            <a:pPr marL="457200" lvl="0" indent="-406400" algn="l" rtl="0">
              <a:spcBef>
                <a:spcPts val="600"/>
              </a:spcBef>
              <a:spcAft>
                <a:spcPts val="0"/>
              </a:spcAft>
              <a:buClr>
                <a:srgbClr val="FFB600"/>
              </a:buClr>
              <a:buSzPts val="2800"/>
              <a:buFont typeface="Raleway"/>
              <a:buChar char="❖"/>
            </a:pPr>
            <a:r>
              <a:rPr lang="en" sz="2800">
                <a:solidFill>
                  <a:schemeClr val="dk2"/>
                </a:solidFill>
              </a:rPr>
              <a:t>Methods can be marked with the </a:t>
            </a:r>
            <a:r>
              <a:rPr lang="en" sz="2800" b="1">
                <a:solidFill>
                  <a:schemeClr val="dk2"/>
                </a:solidFill>
              </a:rPr>
              <a:t>async</a:t>
            </a:r>
            <a:r>
              <a:rPr lang="en" sz="2800">
                <a:solidFill>
                  <a:schemeClr val="dk2"/>
                </a:solidFill>
              </a:rPr>
              <a:t> keyword:</a:t>
            </a:r>
            <a:endParaRPr sz="2800">
              <a:solidFill>
                <a:schemeClr val="dk2"/>
              </a:solidFill>
            </a:endParaRPr>
          </a:p>
          <a:p>
            <a:pPr marL="914400" lvl="1" indent="-406400" algn="l" rtl="0">
              <a:spcBef>
                <a:spcPts val="0"/>
              </a:spcBef>
              <a:spcAft>
                <a:spcPts val="0"/>
              </a:spcAft>
              <a:buClr>
                <a:srgbClr val="FFB600"/>
              </a:buClr>
              <a:buSzPts val="2800"/>
              <a:buChar char="➢"/>
            </a:pPr>
            <a:r>
              <a:rPr lang="en" sz="2800" b="1">
                <a:solidFill>
                  <a:schemeClr val="dk2"/>
                </a:solidFill>
              </a:rPr>
              <a:t>nonblocking</a:t>
            </a:r>
            <a:r>
              <a:rPr lang="en" sz="2800">
                <a:solidFill>
                  <a:schemeClr val="dk2"/>
                </a:solidFill>
              </a:rPr>
              <a:t> manner.</a:t>
            </a:r>
            <a:endParaRPr sz="2800">
              <a:solidFill>
                <a:schemeClr val="dk2"/>
              </a:solidFill>
            </a:endParaRPr>
          </a:p>
          <a:p>
            <a:pPr marL="914400" lvl="1" indent="-406400" algn="l" rtl="0">
              <a:spcBef>
                <a:spcPts val="0"/>
              </a:spcBef>
              <a:spcAft>
                <a:spcPts val="0"/>
              </a:spcAft>
              <a:buClr>
                <a:srgbClr val="FFB600"/>
              </a:buClr>
              <a:buSzPts val="2800"/>
              <a:buChar char="➢"/>
            </a:pPr>
            <a:r>
              <a:rPr lang="en" sz="2800">
                <a:solidFill>
                  <a:schemeClr val="dk2"/>
                </a:solidFill>
              </a:rPr>
              <a:t>multiple await contexts.</a:t>
            </a:r>
            <a:endParaRPr sz="2800">
              <a:solidFill>
                <a:schemeClr val="dk2"/>
              </a:solidFill>
            </a:endParaRPr>
          </a:p>
          <a:p>
            <a:pPr marL="914400" lvl="1" indent="-406400" algn="l" rtl="0">
              <a:spcBef>
                <a:spcPts val="0"/>
              </a:spcBef>
              <a:spcAft>
                <a:spcPts val="0"/>
              </a:spcAft>
              <a:buClr>
                <a:srgbClr val="FFB600"/>
              </a:buClr>
              <a:buSzPts val="2800"/>
              <a:buChar char="➢"/>
            </a:pPr>
            <a:r>
              <a:rPr lang="en" sz="2800">
                <a:solidFill>
                  <a:schemeClr val="dk2"/>
                </a:solidFill>
              </a:rPr>
              <a:t>run synchronously until we see the </a:t>
            </a:r>
            <a:r>
              <a:rPr lang="en" sz="2800" b="1">
                <a:solidFill>
                  <a:schemeClr val="dk2"/>
                </a:solidFill>
              </a:rPr>
              <a:t>await</a:t>
            </a:r>
            <a:r>
              <a:rPr lang="en" sz="2800">
                <a:solidFill>
                  <a:schemeClr val="dk2"/>
                </a:solidFill>
              </a:rPr>
              <a:t> keyword.</a:t>
            </a:r>
            <a:endParaRPr sz="2800">
              <a:solidFill>
                <a:schemeClr val="dk2"/>
              </a:solidFill>
            </a:endParaRPr>
          </a:p>
        </p:txBody>
      </p:sp>
      <p:sp>
        <p:nvSpPr>
          <p:cNvPr id="339" name="Google Shape;339;p47"/>
          <p:cNvSpPr txBox="1">
            <a:spLocks noGrp="1"/>
          </p:cNvSpPr>
          <p:nvPr>
            <p:ph type="title"/>
          </p:nvPr>
        </p:nvSpPr>
        <p:spPr>
          <a:xfrm>
            <a:off x="922000" y="67745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Key Points (1/3)</a:t>
            </a:r>
            <a:endParaRPr sz="3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45" name="Google Shape;345;p48"/>
          <p:cNvSpPr txBox="1">
            <a:spLocks noGrp="1"/>
          </p:cNvSpPr>
          <p:nvPr>
            <p:ph type="title"/>
          </p:nvPr>
        </p:nvSpPr>
        <p:spPr>
          <a:xfrm>
            <a:off x="922000" y="67745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Key Points (2/3)</a:t>
            </a:r>
            <a:endParaRPr sz="3600"/>
          </a:p>
        </p:txBody>
      </p:sp>
      <p:sp>
        <p:nvSpPr>
          <p:cNvPr id="346" name="Google Shape;346;p48"/>
          <p:cNvSpPr txBox="1">
            <a:spLocks noGrp="1"/>
          </p:cNvSpPr>
          <p:nvPr>
            <p:ph type="body" idx="1"/>
          </p:nvPr>
        </p:nvSpPr>
        <p:spPr>
          <a:xfrm>
            <a:off x="739800" y="1382450"/>
            <a:ext cx="7359600" cy="3027600"/>
          </a:xfrm>
          <a:prstGeom prst="rect">
            <a:avLst/>
          </a:prstGeom>
        </p:spPr>
        <p:txBody>
          <a:bodyPr spcFirstLastPara="1" wrap="square" lIns="91425" tIns="91425" rIns="91425" bIns="91425" anchor="t" anchorCtr="0">
            <a:noAutofit/>
          </a:bodyPr>
          <a:lstStyle/>
          <a:p>
            <a:pPr marL="457200" marR="0" lvl="0" indent="-406400" algn="l" rtl="0">
              <a:lnSpc>
                <a:spcPct val="100000"/>
              </a:lnSpc>
              <a:spcBef>
                <a:spcPts val="600"/>
              </a:spcBef>
              <a:spcAft>
                <a:spcPts val="0"/>
              </a:spcAft>
              <a:buClr>
                <a:srgbClr val="FFB600"/>
              </a:buClr>
              <a:buSzPts val="2800"/>
              <a:buFont typeface="Raleway"/>
              <a:buChar char="❖"/>
            </a:pPr>
            <a:r>
              <a:rPr lang="en" sz="2800"/>
              <a:t>The </a:t>
            </a:r>
            <a:r>
              <a:rPr lang="en" sz="2800" b="1">
                <a:latin typeface="Raleway"/>
                <a:ea typeface="Raleway"/>
                <a:cs typeface="Raleway"/>
                <a:sym typeface="Raleway"/>
              </a:rPr>
              <a:t>await </a:t>
            </a:r>
            <a:r>
              <a:rPr lang="en" sz="2800"/>
              <a:t>keyword:</a:t>
            </a:r>
            <a:endParaRPr sz="2800"/>
          </a:p>
          <a:p>
            <a:pPr marL="914400" marR="0" lvl="1" indent="-406400" algn="l" rtl="0">
              <a:lnSpc>
                <a:spcPct val="100000"/>
              </a:lnSpc>
              <a:spcBef>
                <a:spcPts val="0"/>
              </a:spcBef>
              <a:spcAft>
                <a:spcPts val="0"/>
              </a:spcAft>
              <a:buClr>
                <a:schemeClr val="accent1"/>
              </a:buClr>
              <a:buSzPts val="2800"/>
              <a:buChar char="➢"/>
            </a:pPr>
            <a:r>
              <a:rPr lang="en" sz="2800"/>
              <a:t>the calling thread stop until the awaited task is complete.</a:t>
            </a:r>
            <a:endParaRPr sz="2800"/>
          </a:p>
          <a:p>
            <a:pPr marL="914400" marR="0" lvl="1" indent="-406400" algn="l" rtl="0">
              <a:lnSpc>
                <a:spcPct val="100000"/>
              </a:lnSpc>
              <a:spcBef>
                <a:spcPts val="0"/>
              </a:spcBef>
              <a:spcAft>
                <a:spcPts val="0"/>
              </a:spcAft>
              <a:buClr>
                <a:schemeClr val="accent1"/>
              </a:buClr>
              <a:buSzPts val="2800"/>
              <a:buChar char="➢"/>
            </a:pPr>
            <a:r>
              <a:rPr lang="en" sz="2800"/>
              <a:t>hide the returned </a:t>
            </a:r>
            <a:r>
              <a:rPr lang="en" sz="2800" b="1"/>
              <a:t>Task</a:t>
            </a:r>
            <a:r>
              <a:rPr lang="en" sz="2800"/>
              <a:t> object from view.  </a:t>
            </a:r>
            <a:endParaRPr sz="2800"/>
          </a:p>
        </p:txBody>
      </p:sp>
      <p:grpSp>
        <p:nvGrpSpPr>
          <p:cNvPr id="347" name="Google Shape;347;p48"/>
          <p:cNvGrpSpPr/>
          <p:nvPr/>
        </p:nvGrpSpPr>
        <p:grpSpPr>
          <a:xfrm>
            <a:off x="8198910" y="255448"/>
            <a:ext cx="603832" cy="672340"/>
            <a:chOff x="2594325" y="1627175"/>
            <a:chExt cx="440850" cy="440850"/>
          </a:xfrm>
        </p:grpSpPr>
        <p:sp>
          <p:nvSpPr>
            <p:cNvPr id="348" name="Google Shape;348;p4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48"/>
          <p:cNvSpPr txBox="1"/>
          <p:nvPr/>
        </p:nvSpPr>
        <p:spPr>
          <a:xfrm>
            <a:off x="0" y="0"/>
            <a:ext cx="46842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p:txBody>
      </p:sp>
      <p:pic>
        <p:nvPicPr>
          <p:cNvPr id="352" name="Google Shape;352;p48"/>
          <p:cNvPicPr preferRelativeResize="0"/>
          <p:nvPr/>
        </p:nvPicPr>
        <p:blipFill>
          <a:blip r:embed="rId3">
            <a:alphaModFix/>
          </a:blip>
          <a:stretch>
            <a:fillRect/>
          </a:stretch>
        </p:blipFill>
        <p:spPr>
          <a:xfrm>
            <a:off x="4194400" y="3322900"/>
            <a:ext cx="4340000" cy="1820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58" name="Google Shape;358;p49"/>
          <p:cNvSpPr txBox="1">
            <a:spLocks noGrp="1"/>
          </p:cNvSpPr>
          <p:nvPr>
            <p:ph type="title"/>
          </p:nvPr>
        </p:nvSpPr>
        <p:spPr>
          <a:xfrm>
            <a:off x="922000" y="67745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Key Points (3/3)</a:t>
            </a:r>
            <a:endParaRPr sz="3600"/>
          </a:p>
        </p:txBody>
      </p:sp>
      <p:sp>
        <p:nvSpPr>
          <p:cNvPr id="359" name="Google Shape;359;p49"/>
          <p:cNvSpPr txBox="1">
            <a:spLocks noGrp="1"/>
          </p:cNvSpPr>
          <p:nvPr>
            <p:ph type="body" idx="1"/>
          </p:nvPr>
        </p:nvSpPr>
        <p:spPr>
          <a:xfrm>
            <a:off x="892200" y="1534850"/>
            <a:ext cx="7359600" cy="3195300"/>
          </a:xfrm>
          <a:prstGeom prst="rect">
            <a:avLst/>
          </a:prstGeom>
        </p:spPr>
        <p:txBody>
          <a:bodyPr spcFirstLastPara="1" wrap="square" lIns="91425" tIns="91425" rIns="91425" bIns="91425" anchor="t" anchorCtr="0">
            <a:noAutofit/>
          </a:bodyPr>
          <a:lstStyle/>
          <a:p>
            <a:pPr marL="457200" marR="0" lvl="0" indent="-406400" algn="l" rtl="0">
              <a:lnSpc>
                <a:spcPct val="100000"/>
              </a:lnSpc>
              <a:spcBef>
                <a:spcPts val="600"/>
              </a:spcBef>
              <a:spcAft>
                <a:spcPts val="0"/>
              </a:spcAft>
              <a:buClr>
                <a:srgbClr val="FFB600"/>
              </a:buClr>
              <a:buSzPts val="2800"/>
              <a:buChar char="❖"/>
            </a:pPr>
            <a:r>
              <a:rPr lang="en" sz="2800"/>
              <a:t>If we have stack variables, using </a:t>
            </a:r>
            <a:r>
              <a:rPr lang="en" sz="2800" b="1">
                <a:latin typeface="Raleway"/>
                <a:ea typeface="Raleway"/>
                <a:cs typeface="Raleway"/>
                <a:sym typeface="Raleway"/>
              </a:rPr>
              <a:t>ValueTask</a:t>
            </a:r>
            <a:r>
              <a:rPr lang="en" sz="2800"/>
              <a:t> is more efficient than </a:t>
            </a:r>
            <a:r>
              <a:rPr lang="en" sz="2800" b="1">
                <a:latin typeface="Raleway"/>
                <a:ea typeface="Raleway"/>
                <a:cs typeface="Raleway"/>
                <a:sym typeface="Raleway"/>
              </a:rPr>
              <a:t>Task</a:t>
            </a:r>
            <a:r>
              <a:rPr lang="en" sz="2800"/>
              <a:t> object.</a:t>
            </a:r>
            <a:endParaRPr sz="2800"/>
          </a:p>
          <a:p>
            <a:pPr marL="457200" marR="0" lvl="0" indent="-406400" algn="l" rtl="0">
              <a:lnSpc>
                <a:spcPct val="100000"/>
              </a:lnSpc>
              <a:spcBef>
                <a:spcPts val="0"/>
              </a:spcBef>
              <a:spcAft>
                <a:spcPts val="0"/>
              </a:spcAft>
              <a:buClr>
                <a:srgbClr val="FFB600"/>
              </a:buClr>
              <a:buSzPts val="2800"/>
              <a:buChar char="❖"/>
            </a:pPr>
            <a:r>
              <a:rPr lang="en" sz="2800"/>
              <a:t>Naming convention of async method.</a:t>
            </a:r>
            <a:endParaRPr sz="2800"/>
          </a:p>
        </p:txBody>
      </p:sp>
      <p:grpSp>
        <p:nvGrpSpPr>
          <p:cNvPr id="360" name="Google Shape;360;p49"/>
          <p:cNvGrpSpPr/>
          <p:nvPr/>
        </p:nvGrpSpPr>
        <p:grpSpPr>
          <a:xfrm>
            <a:off x="8198910" y="255448"/>
            <a:ext cx="603832" cy="672340"/>
            <a:chOff x="2594325" y="1627175"/>
            <a:chExt cx="440850" cy="440850"/>
          </a:xfrm>
        </p:grpSpPr>
        <p:sp>
          <p:nvSpPr>
            <p:cNvPr id="361" name="Google Shape;361;p4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69" name="Google Shape;369;p50"/>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rgbClr val="FFB600"/>
                </a:solidFill>
              </a:rPr>
              <a:t>Thanks!</a:t>
            </a:r>
            <a:endParaRPr sz="9600">
              <a:solidFill>
                <a:srgbClr val="FFB600"/>
              </a:solidFill>
            </a:endParaRPr>
          </a:p>
        </p:txBody>
      </p:sp>
      <p:sp>
        <p:nvSpPr>
          <p:cNvPr id="370" name="Google Shape;370;p50"/>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197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Asynchronous Programming</a:t>
            </a:r>
            <a:endParaRPr b="1"/>
          </a:p>
          <a:p>
            <a:pPr marL="0" lvl="0" indent="0" algn="l" rtl="0">
              <a:spcBef>
                <a:spcPts val="0"/>
              </a:spcBef>
              <a:spcAft>
                <a:spcPts val="0"/>
              </a:spcAft>
              <a:buNone/>
            </a:pPr>
            <a:endParaRPr/>
          </a:p>
        </p:txBody>
      </p:sp>
      <p:sp>
        <p:nvSpPr>
          <p:cNvPr id="88" name="Google Shape;88;p18"/>
          <p:cNvSpPr txBox="1">
            <a:spLocks noGrp="1"/>
          </p:cNvSpPr>
          <p:nvPr>
            <p:ph type="body" idx="1"/>
          </p:nvPr>
        </p:nvSpPr>
        <p:spPr>
          <a:xfrm>
            <a:off x="311700" y="770275"/>
            <a:ext cx="8481900" cy="3669000"/>
          </a:xfrm>
          <a:prstGeom prst="rect">
            <a:avLst/>
          </a:prstGeom>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Clr>
                <a:srgbClr val="FFB600"/>
              </a:buClr>
              <a:buSzPts val="2200"/>
              <a:buChar char="●"/>
            </a:pPr>
            <a:r>
              <a:rPr lang="en" sz="2200">
                <a:solidFill>
                  <a:schemeClr val="dk1"/>
                </a:solidFill>
              </a:rPr>
              <a:t>  Parallel Programming.</a:t>
            </a:r>
            <a:endParaRPr sz="2200">
              <a:solidFill>
                <a:schemeClr val="dk1"/>
              </a:solidFill>
            </a:endParaRPr>
          </a:p>
          <a:p>
            <a:pPr marL="0" lvl="0" indent="0" algn="l" rtl="0">
              <a:lnSpc>
                <a:spcPct val="100000"/>
              </a:lnSpc>
              <a:spcBef>
                <a:spcPts val="0"/>
              </a:spcBef>
              <a:spcAft>
                <a:spcPts val="0"/>
              </a:spcAft>
              <a:buNone/>
            </a:pPr>
            <a:endParaRPr sz="2200">
              <a:solidFill>
                <a:schemeClr val="dk1"/>
              </a:solidFill>
            </a:endParaRPr>
          </a:p>
          <a:p>
            <a:pPr marL="0" lvl="0" indent="0" algn="l" rtl="0">
              <a:lnSpc>
                <a:spcPct val="100000"/>
              </a:lnSpc>
              <a:spcBef>
                <a:spcPts val="0"/>
              </a:spcBef>
              <a:spcAft>
                <a:spcPts val="0"/>
              </a:spcAft>
              <a:buNone/>
            </a:pPr>
            <a:endParaRPr sz="2200">
              <a:solidFill>
                <a:schemeClr val="dk1"/>
              </a:solidFill>
            </a:endParaRPr>
          </a:p>
          <a:p>
            <a:pPr marL="0" lvl="0" indent="0" algn="l" rtl="0">
              <a:lnSpc>
                <a:spcPct val="100000"/>
              </a:lnSpc>
              <a:spcBef>
                <a:spcPts val="0"/>
              </a:spcBef>
              <a:spcAft>
                <a:spcPts val="0"/>
              </a:spcAft>
              <a:buNone/>
            </a:pPr>
            <a:r>
              <a:rPr lang="en" sz="2800" b="1">
                <a:solidFill>
                  <a:schemeClr val="accent2"/>
                </a:solidFill>
                <a:latin typeface="Proxima Nova"/>
                <a:ea typeface="Proxima Nova"/>
                <a:cs typeface="Proxima Nova"/>
                <a:sym typeface="Proxima Nova"/>
              </a:rPr>
              <a:t>Process of executing function:</a:t>
            </a:r>
            <a:endParaRPr sz="2800" b="1">
              <a:solidFill>
                <a:schemeClr val="accent2"/>
              </a:solidFill>
              <a:latin typeface="Proxima Nova"/>
              <a:ea typeface="Proxima Nova"/>
              <a:cs typeface="Proxima Nova"/>
              <a:sym typeface="Proxima Nova"/>
            </a:endParaRPr>
          </a:p>
          <a:p>
            <a:pPr marL="457200" lvl="0" indent="0" algn="l" rtl="0">
              <a:lnSpc>
                <a:spcPct val="100000"/>
              </a:lnSpc>
              <a:spcBef>
                <a:spcPts val="0"/>
              </a:spcBef>
              <a:spcAft>
                <a:spcPts val="0"/>
              </a:spcAft>
              <a:buNone/>
            </a:pPr>
            <a:r>
              <a:rPr lang="en" sz="2200">
                <a:solidFill>
                  <a:schemeClr val="accent2"/>
                </a:solidFill>
                <a:latin typeface="Proxima Nova"/>
                <a:ea typeface="Proxima Nova"/>
                <a:cs typeface="Proxima Nova"/>
                <a:sym typeface="Proxima Nova"/>
              </a:rPr>
              <a:t> </a:t>
            </a:r>
            <a:r>
              <a:rPr lang="en" sz="2400">
                <a:solidFill>
                  <a:schemeClr val="accent2"/>
                </a:solidFill>
                <a:latin typeface="Proxima Nova"/>
                <a:ea typeface="Proxima Nova"/>
                <a:cs typeface="Proxima Nova"/>
                <a:sym typeface="Proxima Nova"/>
              </a:rPr>
              <a:t>  1. You create the thread.</a:t>
            </a:r>
            <a:endParaRPr sz="24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None/>
            </a:pPr>
            <a:r>
              <a:rPr lang="en" sz="2400">
                <a:solidFill>
                  <a:schemeClr val="accent2"/>
                </a:solidFill>
                <a:latin typeface="Proxima Nova"/>
                <a:ea typeface="Proxima Nova"/>
                <a:cs typeface="Proxima Nova"/>
                <a:sym typeface="Proxima Nova"/>
              </a:rPr>
              <a:t>        2. The thread starts executing separately.</a:t>
            </a:r>
            <a:endParaRPr sz="24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None/>
            </a:pPr>
            <a:r>
              <a:rPr lang="en" sz="2400">
                <a:solidFill>
                  <a:schemeClr val="accent2"/>
                </a:solidFill>
                <a:latin typeface="Proxima Nova"/>
                <a:ea typeface="Proxima Nova"/>
                <a:cs typeface="Proxima Nova"/>
                <a:sym typeface="Proxima Nova"/>
              </a:rPr>
              <a:t>        3. An asynchronous method call (creation of a thread) will </a:t>
            </a:r>
            <a:endParaRPr sz="24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None/>
            </a:pPr>
            <a:r>
              <a:rPr lang="en" sz="2400">
                <a:solidFill>
                  <a:schemeClr val="accent2"/>
                </a:solidFill>
                <a:latin typeface="Proxima Nova"/>
                <a:ea typeface="Proxima Nova"/>
                <a:cs typeface="Proxima Nova"/>
                <a:sym typeface="Proxima Nova"/>
              </a:rPr>
              <a:t>            return Immediately.</a:t>
            </a:r>
            <a:endParaRPr sz="24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None/>
            </a:pPr>
            <a:r>
              <a:rPr lang="en" sz="2400">
                <a:solidFill>
                  <a:schemeClr val="accent2"/>
                </a:solidFill>
                <a:latin typeface="Proxima Nova"/>
                <a:ea typeface="Proxima Nova"/>
                <a:cs typeface="Proxima Nova"/>
                <a:sym typeface="Proxima Nova"/>
              </a:rPr>
              <a:t>        4. Main and new thread work in parallel. </a:t>
            </a:r>
            <a:endParaRPr sz="2400">
              <a:solidFill>
                <a:schemeClr val="dk1"/>
              </a:solidFill>
            </a:endParaRPr>
          </a:p>
          <a:p>
            <a:pPr marL="457200" lvl="0" indent="0" algn="l" rtl="0">
              <a:lnSpc>
                <a:spcPct val="100000"/>
              </a:lnSpc>
              <a:spcBef>
                <a:spcPts val="0"/>
              </a:spcBef>
              <a:spcAft>
                <a:spcPts val="0"/>
              </a:spcAft>
              <a:buClr>
                <a:schemeClr val="dk1"/>
              </a:buClr>
              <a:buSzPts val="1100"/>
              <a:buFont typeface="Arial"/>
              <a:buNone/>
            </a:pPr>
            <a:endParaRPr sz="2200">
              <a:solidFill>
                <a:schemeClr val="accent2"/>
              </a:solidFill>
              <a:latin typeface="Proxima Nova"/>
              <a:ea typeface="Proxima Nova"/>
              <a:cs typeface="Proxima Nova"/>
              <a:sym typeface="Proxima Nova"/>
            </a:endParaRPr>
          </a:p>
        </p:txBody>
      </p:sp>
      <p:sp>
        <p:nvSpPr>
          <p:cNvPr id="89" name="Google Shape;8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0" name="Google Shape;90;p18"/>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96" name="Google Shape;96;p19"/>
          <p:cNvSpPr txBox="1"/>
          <p:nvPr/>
        </p:nvSpPr>
        <p:spPr>
          <a:xfrm>
            <a:off x="475800" y="584125"/>
            <a:ext cx="8192400" cy="38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dk1"/>
                </a:solidFill>
                <a:latin typeface="Proxima Nova"/>
                <a:ea typeface="Proxima Nova"/>
                <a:cs typeface="Proxima Nova"/>
                <a:sym typeface="Proxima Nova"/>
              </a:rPr>
              <a:t> </a:t>
            </a:r>
            <a:endParaRPr sz="2200">
              <a:solidFill>
                <a:srgbClr val="212121"/>
              </a:solidFill>
              <a:latin typeface="Proxima Nova"/>
              <a:ea typeface="Proxima Nova"/>
              <a:cs typeface="Proxima Nova"/>
              <a:sym typeface="Proxima Nova"/>
            </a:endParaRPr>
          </a:p>
          <a:p>
            <a:pPr marL="457200" lvl="0" indent="0" algn="l" rtl="0">
              <a:spcBef>
                <a:spcPts val="0"/>
              </a:spcBef>
              <a:spcAft>
                <a:spcPts val="0"/>
              </a:spcAft>
              <a:buNone/>
            </a:pPr>
            <a:r>
              <a:rPr lang="en" sz="2200">
                <a:solidFill>
                  <a:srgbClr val="212121"/>
                </a:solidFill>
                <a:latin typeface="Proxima Nova"/>
                <a:ea typeface="Proxima Nova"/>
                <a:cs typeface="Proxima Nova"/>
                <a:sym typeface="Proxima Nova"/>
              </a:rPr>
              <a:t>     </a:t>
            </a:r>
            <a:endParaRPr sz="2200">
              <a:solidFill>
                <a:srgbClr val="212121"/>
              </a:solidFill>
              <a:latin typeface="Proxima Nova"/>
              <a:ea typeface="Proxima Nova"/>
              <a:cs typeface="Proxima Nova"/>
              <a:sym typeface="Proxima Nova"/>
            </a:endParaRPr>
          </a:p>
          <a:p>
            <a:pPr marL="0" lvl="0" indent="0" algn="l" rtl="0">
              <a:spcBef>
                <a:spcPts val="0"/>
              </a:spcBef>
              <a:spcAft>
                <a:spcPts val="0"/>
              </a:spcAft>
              <a:buNone/>
            </a:pPr>
            <a:endParaRPr sz="1200">
              <a:solidFill>
                <a:srgbClr val="212121"/>
              </a:solidFill>
              <a:latin typeface="Proxima Nova"/>
              <a:ea typeface="Proxima Nova"/>
              <a:cs typeface="Proxima Nova"/>
              <a:sym typeface="Proxima Nova"/>
            </a:endParaRPr>
          </a:p>
          <a:p>
            <a:pPr marL="457200" lvl="0" indent="0" algn="l" rtl="0">
              <a:spcBef>
                <a:spcPts val="0"/>
              </a:spcBef>
              <a:spcAft>
                <a:spcPts val="0"/>
              </a:spcAft>
              <a:buNone/>
            </a:pPr>
            <a:endParaRPr sz="1200">
              <a:solidFill>
                <a:srgbClr val="212121"/>
              </a:solidFill>
              <a:latin typeface="Proxima Nova"/>
              <a:ea typeface="Proxima Nova"/>
              <a:cs typeface="Proxima Nova"/>
              <a:sym typeface="Proxima Nova"/>
            </a:endParaRPr>
          </a:p>
          <a:p>
            <a:pPr marL="0" lvl="0" indent="0" algn="l" rtl="0">
              <a:spcBef>
                <a:spcPts val="0"/>
              </a:spcBef>
              <a:spcAft>
                <a:spcPts val="0"/>
              </a:spcAft>
              <a:buNone/>
            </a:pPr>
            <a:endParaRPr sz="1200">
              <a:solidFill>
                <a:srgbClr val="212121"/>
              </a:solidFill>
              <a:latin typeface="Proxima Nova"/>
              <a:ea typeface="Proxima Nova"/>
              <a:cs typeface="Proxima Nova"/>
              <a:sym typeface="Proxima Nova"/>
            </a:endParaRPr>
          </a:p>
        </p:txBody>
      </p:sp>
      <p:sp>
        <p:nvSpPr>
          <p:cNvPr id="97" name="Google Shape;97;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txBox="1"/>
          <p:nvPr/>
        </p:nvSpPr>
        <p:spPr>
          <a:xfrm>
            <a:off x="583275" y="1175400"/>
            <a:ext cx="7521000" cy="30000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dk1"/>
              </a:buClr>
              <a:buSzPts val="2800"/>
              <a:buChar char="●"/>
            </a:pPr>
            <a:r>
              <a:rPr lang="en" sz="2800" b="1">
                <a:solidFill>
                  <a:schemeClr val="dk1"/>
                </a:solidFill>
              </a:rPr>
              <a:t>Three Patterns : </a:t>
            </a:r>
            <a:endParaRPr sz="2800" b="1">
              <a:solidFill>
                <a:schemeClr val="dk1"/>
              </a:solidFill>
            </a:endParaRPr>
          </a:p>
          <a:p>
            <a:pPr marL="914400" lvl="0" indent="-368300" algn="l" rtl="0">
              <a:spcBef>
                <a:spcPts val="0"/>
              </a:spcBef>
              <a:spcAft>
                <a:spcPts val="0"/>
              </a:spcAft>
              <a:buClr>
                <a:schemeClr val="dk1"/>
              </a:buClr>
              <a:buSzPts val="2200"/>
              <a:buAutoNum type="arabicPeriod"/>
            </a:pPr>
            <a:r>
              <a:rPr lang="en" sz="2200">
                <a:solidFill>
                  <a:schemeClr val="dk1"/>
                </a:solidFill>
              </a:rPr>
              <a:t>Task based Asynchronous Programming Model</a:t>
            </a:r>
            <a:endParaRPr sz="2200">
              <a:solidFill>
                <a:schemeClr val="dk1"/>
              </a:solidFill>
            </a:endParaRPr>
          </a:p>
          <a:p>
            <a:pPr marL="914400" lvl="0" indent="0" algn="l" rtl="0">
              <a:spcBef>
                <a:spcPts val="0"/>
              </a:spcBef>
              <a:spcAft>
                <a:spcPts val="0"/>
              </a:spcAft>
              <a:buNone/>
            </a:pPr>
            <a:endParaRPr sz="2200">
              <a:solidFill>
                <a:schemeClr val="dk1"/>
              </a:solidFill>
            </a:endParaRPr>
          </a:p>
          <a:p>
            <a:pPr marL="914400" lvl="0" indent="-368300" algn="l" rtl="0">
              <a:spcBef>
                <a:spcPts val="0"/>
              </a:spcBef>
              <a:spcAft>
                <a:spcPts val="0"/>
              </a:spcAft>
              <a:buClr>
                <a:schemeClr val="dk1"/>
              </a:buClr>
              <a:buSzPts val="2200"/>
              <a:buAutoNum type="arabicPeriod"/>
            </a:pPr>
            <a:r>
              <a:rPr lang="en" sz="2200">
                <a:solidFill>
                  <a:schemeClr val="dk1"/>
                </a:solidFill>
              </a:rPr>
              <a:t>Event based Asynchronous Programming Model</a:t>
            </a:r>
            <a:endParaRPr sz="2200">
              <a:solidFill>
                <a:schemeClr val="dk1"/>
              </a:solidFill>
            </a:endParaRPr>
          </a:p>
          <a:p>
            <a:pPr marL="914400" lvl="0" indent="0" algn="l" rtl="0">
              <a:spcBef>
                <a:spcPts val="0"/>
              </a:spcBef>
              <a:spcAft>
                <a:spcPts val="0"/>
              </a:spcAft>
              <a:buNone/>
            </a:pPr>
            <a:endParaRPr sz="2200">
              <a:solidFill>
                <a:schemeClr val="dk1"/>
              </a:solidFill>
            </a:endParaRPr>
          </a:p>
          <a:p>
            <a:pPr marL="914400" lvl="0" indent="-368300" algn="l" rtl="0">
              <a:spcBef>
                <a:spcPts val="0"/>
              </a:spcBef>
              <a:spcAft>
                <a:spcPts val="0"/>
              </a:spcAft>
              <a:buClr>
                <a:schemeClr val="dk1"/>
              </a:buClr>
              <a:buSzPts val="2200"/>
              <a:buAutoNum type="arabicPeriod"/>
            </a:pPr>
            <a:r>
              <a:rPr lang="en" sz="2200">
                <a:solidFill>
                  <a:schemeClr val="dk1"/>
                </a:solidFill>
              </a:rPr>
              <a:t>Asynchronous Programming Model</a:t>
            </a:r>
            <a:endParaRPr sz="2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250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Synchronous                              Asynchronous</a:t>
            </a:r>
            <a:endParaRPr sz="2400" b="1"/>
          </a:p>
          <a:p>
            <a:pPr marL="0" lvl="0" indent="0" algn="l" rtl="0">
              <a:spcBef>
                <a:spcPts val="0"/>
              </a:spcBef>
              <a:spcAft>
                <a:spcPts val="0"/>
              </a:spcAft>
              <a:buClr>
                <a:schemeClr val="dk1"/>
              </a:buClr>
              <a:buSzPts val="1100"/>
              <a:buFont typeface="Arial"/>
              <a:buNone/>
            </a:pPr>
            <a:endParaRPr sz="2000"/>
          </a:p>
        </p:txBody>
      </p:sp>
      <p:sp>
        <p:nvSpPr>
          <p:cNvPr id="104" name="Google Shape;104;p20"/>
          <p:cNvSpPr txBox="1">
            <a:spLocks noGrp="1"/>
          </p:cNvSpPr>
          <p:nvPr>
            <p:ph type="body" idx="1"/>
          </p:nvPr>
        </p:nvSpPr>
        <p:spPr>
          <a:xfrm>
            <a:off x="311700" y="692925"/>
            <a:ext cx="39999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000">
              <a:solidFill>
                <a:schemeClr val="dk1"/>
              </a:solidFill>
              <a:latin typeface="Courier New"/>
              <a:ea typeface="Courier New"/>
              <a:cs typeface="Courier New"/>
              <a:sym typeface="Courier New"/>
            </a:endParaRPr>
          </a:p>
          <a:p>
            <a:pPr marL="0" lvl="0" indent="0" algn="l" rtl="0">
              <a:spcBef>
                <a:spcPts val="0"/>
              </a:spcBef>
              <a:spcAft>
                <a:spcPts val="1600"/>
              </a:spcAft>
              <a:buNone/>
            </a:pPr>
            <a:endParaRPr/>
          </a:p>
        </p:txBody>
      </p:sp>
      <p:sp>
        <p:nvSpPr>
          <p:cNvPr id="105" name="Google Shape;10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06" name="Google Shape;106;p20"/>
          <p:cNvPicPr preferRelativeResize="0"/>
          <p:nvPr/>
        </p:nvPicPr>
        <p:blipFill>
          <a:blip r:embed="rId3">
            <a:alphaModFix/>
          </a:blip>
          <a:stretch>
            <a:fillRect/>
          </a:stretch>
        </p:blipFill>
        <p:spPr>
          <a:xfrm>
            <a:off x="161275" y="818075"/>
            <a:ext cx="4251175" cy="3331425"/>
          </a:xfrm>
          <a:prstGeom prst="rect">
            <a:avLst/>
          </a:prstGeom>
          <a:noFill/>
          <a:ln>
            <a:noFill/>
          </a:ln>
        </p:spPr>
      </p:pic>
      <p:pic>
        <p:nvPicPr>
          <p:cNvPr id="107" name="Google Shape;107;p20"/>
          <p:cNvPicPr preferRelativeResize="0"/>
          <p:nvPr/>
        </p:nvPicPr>
        <p:blipFill>
          <a:blip r:embed="rId4">
            <a:alphaModFix/>
          </a:blip>
          <a:stretch>
            <a:fillRect/>
          </a:stretch>
        </p:blipFill>
        <p:spPr>
          <a:xfrm>
            <a:off x="4748200" y="823300"/>
            <a:ext cx="3999900" cy="38074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13" name="Google Shape;113;p21"/>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txBox="1"/>
          <p:nvPr/>
        </p:nvSpPr>
        <p:spPr>
          <a:xfrm>
            <a:off x="331263" y="382600"/>
            <a:ext cx="4098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Synchronous Output</a:t>
            </a:r>
            <a:endParaRPr sz="2400" b="1"/>
          </a:p>
        </p:txBody>
      </p:sp>
      <p:sp>
        <p:nvSpPr>
          <p:cNvPr id="115" name="Google Shape;115;p21"/>
          <p:cNvSpPr txBox="1"/>
          <p:nvPr/>
        </p:nvSpPr>
        <p:spPr>
          <a:xfrm>
            <a:off x="4657650" y="471050"/>
            <a:ext cx="3716400" cy="36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Asynchronous Output</a:t>
            </a:r>
            <a:endParaRPr sz="2400" b="1"/>
          </a:p>
        </p:txBody>
      </p:sp>
      <p:sp>
        <p:nvSpPr>
          <p:cNvPr id="116" name="Google Shape;116;p21"/>
          <p:cNvSpPr txBox="1"/>
          <p:nvPr/>
        </p:nvSpPr>
        <p:spPr>
          <a:xfrm>
            <a:off x="4657650" y="990625"/>
            <a:ext cx="3393600" cy="242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coffee is ready</a:t>
            </a:r>
            <a:endParaRPr/>
          </a:p>
          <a:p>
            <a:pPr marL="0" lvl="0" indent="0" algn="l" rtl="0">
              <a:spcBef>
                <a:spcPts val="0"/>
              </a:spcBef>
              <a:spcAft>
                <a:spcPts val="0"/>
              </a:spcAft>
              <a:buNone/>
            </a:pPr>
            <a:r>
              <a:rPr lang="en"/>
              <a:t>toast is ready</a:t>
            </a:r>
            <a:endParaRPr/>
          </a:p>
          <a:p>
            <a:pPr marL="0" lvl="0" indent="0" algn="l" rtl="0">
              <a:spcBef>
                <a:spcPts val="0"/>
              </a:spcBef>
              <a:spcAft>
                <a:spcPts val="0"/>
              </a:spcAft>
              <a:buNone/>
            </a:pPr>
            <a:r>
              <a:rPr lang="en"/>
              <a:t>Juice is ready</a:t>
            </a:r>
            <a:endParaRPr/>
          </a:p>
          <a:p>
            <a:pPr marL="0" lvl="0" indent="0" algn="l" rtl="0">
              <a:spcBef>
                <a:spcPts val="0"/>
              </a:spcBef>
              <a:spcAft>
                <a:spcPts val="0"/>
              </a:spcAft>
              <a:buNone/>
            </a:pPr>
            <a:r>
              <a:rPr lang="en"/>
              <a:t>eggs are ready</a:t>
            </a:r>
            <a:endParaRPr/>
          </a:p>
          <a:p>
            <a:pPr marL="0" lvl="0" indent="0" algn="l" rtl="0">
              <a:spcBef>
                <a:spcPts val="0"/>
              </a:spcBef>
              <a:spcAft>
                <a:spcPts val="0"/>
              </a:spcAft>
              <a:buNone/>
            </a:pPr>
            <a:r>
              <a:rPr lang="en"/>
              <a:t>bacon is ready</a:t>
            </a:r>
            <a:endParaRPr/>
          </a:p>
          <a:p>
            <a:pPr marL="0" lvl="0" indent="0" algn="l" rtl="0">
              <a:spcBef>
                <a:spcPts val="0"/>
              </a:spcBef>
              <a:spcAft>
                <a:spcPts val="0"/>
              </a:spcAft>
              <a:buNone/>
            </a:pPr>
            <a:r>
              <a:rPr lang="en"/>
              <a:t>Breakfast is ready!</a:t>
            </a:r>
            <a:endParaRPr/>
          </a:p>
          <a:p>
            <a:pPr marL="0" lvl="0" indent="0" algn="l" rtl="0">
              <a:spcBef>
                <a:spcPts val="0"/>
              </a:spcBef>
              <a:spcAft>
                <a:spcPts val="0"/>
              </a:spcAft>
              <a:buNone/>
            </a:pPr>
            <a:r>
              <a:rPr lang="en"/>
              <a:t>Elapsed Time </a:t>
            </a:r>
            <a:r>
              <a:rPr lang="en">
                <a:highlight>
                  <a:srgbClr val="FF9900"/>
                </a:highlight>
              </a:rPr>
              <a:t>16.0543</a:t>
            </a:r>
            <a:endParaRPr>
              <a:highlight>
                <a:srgbClr val="FF9900"/>
              </a:highlight>
            </a:endParaRPr>
          </a:p>
        </p:txBody>
      </p:sp>
      <p:sp>
        <p:nvSpPr>
          <p:cNvPr id="117" name="Google Shape;117;p21"/>
          <p:cNvSpPr txBox="1"/>
          <p:nvPr/>
        </p:nvSpPr>
        <p:spPr>
          <a:xfrm>
            <a:off x="331275" y="990625"/>
            <a:ext cx="3552600" cy="242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coffee is ready</a:t>
            </a:r>
            <a:endParaRPr/>
          </a:p>
          <a:p>
            <a:pPr marL="0" lvl="0" indent="0" algn="l" rtl="0">
              <a:spcBef>
                <a:spcPts val="0"/>
              </a:spcBef>
              <a:spcAft>
                <a:spcPts val="0"/>
              </a:spcAft>
              <a:buNone/>
            </a:pPr>
            <a:r>
              <a:rPr lang="en"/>
              <a:t>eggs are ready</a:t>
            </a:r>
            <a:endParaRPr/>
          </a:p>
          <a:p>
            <a:pPr marL="0" lvl="0" indent="0" algn="l" rtl="0">
              <a:spcBef>
                <a:spcPts val="0"/>
              </a:spcBef>
              <a:spcAft>
                <a:spcPts val="0"/>
              </a:spcAft>
              <a:buNone/>
            </a:pPr>
            <a:r>
              <a:rPr lang="en"/>
              <a:t>bacon is ready</a:t>
            </a:r>
            <a:endParaRPr/>
          </a:p>
          <a:p>
            <a:pPr marL="0" lvl="0" indent="0" algn="l" rtl="0">
              <a:spcBef>
                <a:spcPts val="0"/>
              </a:spcBef>
              <a:spcAft>
                <a:spcPts val="0"/>
              </a:spcAft>
              <a:buNone/>
            </a:pPr>
            <a:r>
              <a:rPr lang="en"/>
              <a:t>toast is ready</a:t>
            </a:r>
            <a:endParaRPr/>
          </a:p>
          <a:p>
            <a:pPr marL="0" lvl="0" indent="0" algn="l" rtl="0">
              <a:spcBef>
                <a:spcPts val="0"/>
              </a:spcBef>
              <a:spcAft>
                <a:spcPts val="0"/>
              </a:spcAft>
              <a:buNone/>
            </a:pPr>
            <a:r>
              <a:rPr lang="en"/>
              <a:t>Juice is ready</a:t>
            </a:r>
            <a:endParaRPr/>
          </a:p>
          <a:p>
            <a:pPr marL="0" lvl="0" indent="0" algn="l" rtl="0">
              <a:spcBef>
                <a:spcPts val="0"/>
              </a:spcBef>
              <a:spcAft>
                <a:spcPts val="0"/>
              </a:spcAft>
              <a:buNone/>
            </a:pPr>
            <a:r>
              <a:rPr lang="en"/>
              <a:t>Breakfast is ready</a:t>
            </a:r>
            <a:endParaRPr/>
          </a:p>
          <a:p>
            <a:pPr marL="0" lvl="0" indent="0" algn="l" rtl="0">
              <a:spcBef>
                <a:spcPts val="0"/>
              </a:spcBef>
              <a:spcAft>
                <a:spcPts val="0"/>
              </a:spcAft>
              <a:buNone/>
            </a:pPr>
            <a:r>
              <a:rPr lang="en"/>
              <a:t>Elapsed Time</a:t>
            </a:r>
            <a:r>
              <a:rPr lang="en">
                <a:highlight>
                  <a:srgbClr val="FF9900"/>
                </a:highlight>
              </a:rPr>
              <a:t> 21.4355</a:t>
            </a:r>
            <a:endParaRPr>
              <a:highlight>
                <a:srgbClr val="FF99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ctrTitle"/>
          </p:nvPr>
        </p:nvSpPr>
        <p:spPr>
          <a:xfrm>
            <a:off x="560125" y="3260676"/>
            <a:ext cx="7772400" cy="84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Before .NET 4.5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body" idx="1"/>
          </p:nvPr>
        </p:nvSpPr>
        <p:spPr>
          <a:xfrm>
            <a:off x="453800" y="197925"/>
            <a:ext cx="3893700" cy="4646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u="sng"/>
              <a:t>Asynchronous Delegates</a:t>
            </a:r>
            <a:endParaRPr sz="1800" b="1" u="sng"/>
          </a:p>
          <a:p>
            <a:pPr marL="457200" lvl="0" indent="-342900" algn="l" rtl="0">
              <a:lnSpc>
                <a:spcPct val="100000"/>
              </a:lnSpc>
              <a:spcBef>
                <a:spcPts val="1600"/>
              </a:spcBef>
              <a:spcAft>
                <a:spcPts val="0"/>
              </a:spcAft>
              <a:buSzPts val="1800"/>
              <a:buChar char="●"/>
            </a:pPr>
            <a:r>
              <a:rPr lang="en" sz="1800" b="1"/>
              <a:t>Delegate</a:t>
            </a:r>
            <a:r>
              <a:rPr lang="en" sz="1800"/>
              <a:t> methods are synchronous when invoked using “normal” syntax.</a:t>
            </a:r>
            <a:endParaRPr sz="1800"/>
          </a:p>
          <a:p>
            <a:pPr marL="457200" lvl="0" indent="-342900" algn="l" rtl="0">
              <a:lnSpc>
                <a:spcPct val="100000"/>
              </a:lnSpc>
              <a:spcBef>
                <a:spcPts val="0"/>
              </a:spcBef>
              <a:spcAft>
                <a:spcPts val="0"/>
              </a:spcAft>
              <a:buSzPts val="1800"/>
              <a:buChar char="●"/>
            </a:pPr>
            <a:r>
              <a:rPr lang="en" sz="1800"/>
              <a:t>Delegate types are automatically equipped with </a:t>
            </a:r>
            <a:r>
              <a:rPr lang="en" sz="1800" b="1"/>
              <a:t>BeginInvoke</a:t>
            </a:r>
            <a:r>
              <a:rPr lang="en" sz="1800"/>
              <a:t>() and </a:t>
            </a:r>
            <a:r>
              <a:rPr lang="en" sz="1800" b="1"/>
              <a:t>EndInvoke</a:t>
            </a:r>
            <a:r>
              <a:rPr lang="en" sz="1800"/>
              <a:t>().</a:t>
            </a:r>
            <a:endParaRPr sz="1800"/>
          </a:p>
          <a:p>
            <a:pPr marL="0" lvl="0" indent="0" algn="l" rtl="0">
              <a:lnSpc>
                <a:spcPct val="100000"/>
              </a:lnSpc>
              <a:spcBef>
                <a:spcPts val="1600"/>
              </a:spcBef>
              <a:spcAft>
                <a:spcPts val="0"/>
              </a:spcAft>
              <a:buNone/>
            </a:pPr>
            <a:r>
              <a:rPr lang="en" sz="1800" b="1" u="sng"/>
              <a:t>IAsyncResult Interface</a:t>
            </a:r>
            <a:endParaRPr sz="1800" b="1" u="sng"/>
          </a:p>
          <a:p>
            <a:pPr marL="457200" lvl="0" indent="-342900" algn="l" rtl="0">
              <a:lnSpc>
                <a:spcPct val="100000"/>
              </a:lnSpc>
              <a:spcBef>
                <a:spcPts val="600"/>
              </a:spcBef>
              <a:spcAft>
                <a:spcPts val="0"/>
              </a:spcAft>
              <a:buSzPts val="1800"/>
              <a:buChar char="●"/>
            </a:pPr>
            <a:r>
              <a:rPr lang="en" sz="1800" b="1"/>
              <a:t>BeginInvoke</a:t>
            </a:r>
            <a:r>
              <a:rPr lang="en" sz="1800"/>
              <a:t> will always return an </a:t>
            </a:r>
            <a:r>
              <a:rPr lang="en" sz="1800" b="1"/>
              <a:t>IAsyncResult</a:t>
            </a:r>
            <a:r>
              <a:rPr lang="en" sz="1800"/>
              <a:t> object.</a:t>
            </a:r>
            <a:endParaRPr sz="1800"/>
          </a:p>
          <a:p>
            <a:pPr marL="457200" lvl="0" indent="-342900" algn="l" rtl="0">
              <a:lnSpc>
                <a:spcPct val="100000"/>
              </a:lnSpc>
              <a:spcBef>
                <a:spcPts val="0"/>
              </a:spcBef>
              <a:spcAft>
                <a:spcPts val="0"/>
              </a:spcAft>
              <a:buSzPts val="1800"/>
              <a:buChar char="●"/>
            </a:pPr>
            <a:r>
              <a:rPr lang="en" sz="1800" b="1"/>
              <a:t>EndInvoke</a:t>
            </a:r>
            <a:r>
              <a:rPr lang="en" sz="1800"/>
              <a:t> requires an </a:t>
            </a:r>
            <a:r>
              <a:rPr lang="en" sz="1800" b="1"/>
              <a:t>IAsyncResult</a:t>
            </a:r>
            <a:r>
              <a:rPr lang="en" sz="1800"/>
              <a:t> as its only parameter.</a:t>
            </a:r>
            <a:endParaRPr sz="1800"/>
          </a:p>
          <a:p>
            <a:pPr marL="457200" lvl="0" indent="0" algn="l" rtl="0">
              <a:spcBef>
                <a:spcPts val="0"/>
              </a:spcBef>
              <a:spcAft>
                <a:spcPts val="1600"/>
              </a:spcAft>
              <a:buNone/>
            </a:pPr>
            <a:endParaRPr sz="1800"/>
          </a:p>
        </p:txBody>
      </p:sp>
      <p:sp>
        <p:nvSpPr>
          <p:cNvPr id="128" name="Google Shape;12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29" name="Google Shape;129;p23"/>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0" name="Google Shape;130;p23"/>
          <p:cNvPicPr preferRelativeResize="0"/>
          <p:nvPr/>
        </p:nvPicPr>
        <p:blipFill>
          <a:blip r:embed="rId3">
            <a:alphaModFix/>
          </a:blip>
          <a:stretch>
            <a:fillRect/>
          </a:stretch>
        </p:blipFill>
        <p:spPr>
          <a:xfrm>
            <a:off x="4499900" y="1241224"/>
            <a:ext cx="4395645" cy="796150"/>
          </a:xfrm>
          <a:prstGeom prst="rect">
            <a:avLst/>
          </a:prstGeom>
          <a:noFill/>
          <a:ln w="9525" cap="flat" cmpd="sng">
            <a:solidFill>
              <a:schemeClr val="dk2"/>
            </a:solidFill>
            <a:prstDash val="solid"/>
            <a:round/>
            <a:headEnd type="none" w="sm" len="sm"/>
            <a:tailEnd type="none" w="sm" len="sm"/>
          </a:ln>
        </p:spPr>
      </p:pic>
      <p:pic>
        <p:nvPicPr>
          <p:cNvPr id="131" name="Google Shape;131;p23"/>
          <p:cNvPicPr preferRelativeResize="0"/>
          <p:nvPr/>
        </p:nvPicPr>
        <p:blipFill>
          <a:blip r:embed="rId4">
            <a:alphaModFix/>
          </a:blip>
          <a:stretch>
            <a:fillRect/>
          </a:stretch>
        </p:blipFill>
        <p:spPr>
          <a:xfrm>
            <a:off x="4284275" y="2898500"/>
            <a:ext cx="4683293" cy="9036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1524</Words>
  <Application>Microsoft Macintosh PowerPoint</Application>
  <PresentationFormat>On-screen Show (16:9)</PresentationFormat>
  <Paragraphs>235</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Raleway ExtraBold</vt:lpstr>
      <vt:lpstr>Arial</vt:lpstr>
      <vt:lpstr>Courier New</vt:lpstr>
      <vt:lpstr>Verdana</vt:lpstr>
      <vt:lpstr>Proxima Nova</vt:lpstr>
      <vt:lpstr>Raleway Light</vt:lpstr>
      <vt:lpstr>Raleway</vt:lpstr>
      <vt:lpstr>Simple Light</vt:lpstr>
      <vt:lpstr>C# Asynchronous Programming Using async and await Created by : Umang Dobariya</vt:lpstr>
      <vt:lpstr>PowerPoint Presentation</vt:lpstr>
      <vt:lpstr>Issues with Synchronous Programming</vt:lpstr>
      <vt:lpstr>Asynchronous Programming </vt:lpstr>
      <vt:lpstr>PowerPoint Presentation</vt:lpstr>
      <vt:lpstr>Synchronous                              Asynchronous </vt:lpstr>
      <vt:lpstr>PowerPoint Presentation</vt:lpstr>
      <vt:lpstr>Before .NET 4.5</vt:lpstr>
      <vt:lpstr>PowerPoint Presentation</vt:lpstr>
      <vt:lpstr>PowerPoint Presentation</vt:lpstr>
      <vt:lpstr>PowerPoint Presentation</vt:lpstr>
      <vt:lpstr>Asynchronous Calls with the Async Keyword </vt:lpstr>
      <vt:lpstr>Async/Await VS Former Threading Procedures</vt:lpstr>
      <vt:lpstr>Async Keyword</vt:lpstr>
      <vt:lpstr>Await Keyword</vt:lpstr>
      <vt:lpstr>Await Keyword (cont.)</vt:lpstr>
      <vt:lpstr>Naming Conventions</vt:lpstr>
      <vt:lpstr>Async Methods Returning Void</vt:lpstr>
      <vt:lpstr>Async Methods with Multiple Awaits</vt:lpstr>
      <vt:lpstr>Calling Async Methods from Non-Async Methods</vt:lpstr>
      <vt:lpstr>Await in catch and finally Blocks</vt:lpstr>
      <vt:lpstr>Generalized Async Return Types</vt:lpstr>
      <vt:lpstr>ValueTask</vt:lpstr>
      <vt:lpstr>Local Functions</vt:lpstr>
      <vt:lpstr>Local Functions (cont.)</vt:lpstr>
      <vt:lpstr>Asynchronous Programming in Javascript</vt:lpstr>
      <vt:lpstr>About Asynchronous Programming in Javascript</vt:lpstr>
      <vt:lpstr>Callbacks</vt:lpstr>
      <vt:lpstr>Promises</vt:lpstr>
      <vt:lpstr>Async/Await syntax in Javascript</vt:lpstr>
      <vt:lpstr>Summary</vt:lpstr>
      <vt:lpstr>Difference between async and await in C# and Javascript</vt:lpstr>
      <vt:lpstr>Key Points (1/3)</vt:lpstr>
      <vt:lpstr>Key Points (2/3)</vt:lpstr>
      <vt:lpstr>Key Points (3/3)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Asynchronous Programming Using async and await Created by : Umang Dobariya</dc:title>
  <cp:lastModifiedBy>Dobariya, Umang M</cp:lastModifiedBy>
  <cp:revision>1</cp:revision>
  <dcterms:modified xsi:type="dcterms:W3CDTF">2020-02-25T21:37:09Z</dcterms:modified>
</cp:coreProperties>
</file>