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4" r:id="rId3"/>
    <p:sldId id="257" r:id="rId4"/>
    <p:sldId id="258" r:id="rId5"/>
    <p:sldId id="259" r:id="rId6"/>
    <p:sldId id="260" r:id="rId7"/>
    <p:sldId id="261" r:id="rId8"/>
    <p:sldId id="268" r:id="rId9"/>
    <p:sldId id="269" r:id="rId10"/>
    <p:sldId id="267" r:id="rId11"/>
    <p:sldId id="266" r:id="rId12"/>
    <p:sldId id="26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4632"/>
  </p:normalViewPr>
  <p:slideViewPr>
    <p:cSldViewPr snapToGrid="0" snapToObjects="1">
      <p:cViewPr varScale="1">
        <p:scale>
          <a:sx n="113" d="100"/>
          <a:sy n="113" d="100"/>
        </p:scale>
        <p:origin x="52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00555E-1BCA-6C47-B93C-D862A57FF0D5}" type="doc">
      <dgm:prSet loTypeId="urn:microsoft.com/office/officeart/2005/8/layout/vProcess5" loCatId="" qsTypeId="urn:microsoft.com/office/officeart/2005/8/quickstyle/simple1" qsCatId="simple" csTypeId="urn:microsoft.com/office/officeart/2005/8/colors/accent1_2" csCatId="accent1" phldr="1"/>
      <dgm:spPr/>
      <dgm:t>
        <a:bodyPr/>
        <a:lstStyle/>
        <a:p>
          <a:endParaRPr lang="en-US"/>
        </a:p>
      </dgm:t>
    </dgm:pt>
    <dgm:pt modelId="{ABCFDBE5-DF9A-AB41-BEB9-CDF54B327259}">
      <dgm:prSet phldrT="[Text]"/>
      <dgm:spPr/>
      <dgm:t>
        <a:bodyPr/>
        <a:lstStyle/>
        <a:p>
          <a:r>
            <a:rPr lang="en-US" dirty="0"/>
            <a:t>adopt the NS client library to send the notification messages to the notification service</a:t>
          </a:r>
        </a:p>
      </dgm:t>
    </dgm:pt>
    <dgm:pt modelId="{9DA16C6D-11A4-7446-8391-AFFC28947B20}" type="parTrans" cxnId="{16BA71E5-6190-1D4A-8E7F-C9FB64CEFFC1}">
      <dgm:prSet/>
      <dgm:spPr/>
      <dgm:t>
        <a:bodyPr/>
        <a:lstStyle/>
        <a:p>
          <a:endParaRPr lang="en-US"/>
        </a:p>
      </dgm:t>
    </dgm:pt>
    <dgm:pt modelId="{ABB1EFB4-44C1-3545-AE78-07BD8A3D518C}" type="sibTrans" cxnId="{16BA71E5-6190-1D4A-8E7F-C9FB64CEFFC1}">
      <dgm:prSet/>
      <dgm:spPr/>
      <dgm:t>
        <a:bodyPr/>
        <a:lstStyle/>
        <a:p>
          <a:endParaRPr lang="en-US"/>
        </a:p>
      </dgm:t>
    </dgm:pt>
    <dgm:pt modelId="{AEC9D7AF-692E-0D4A-AAA1-FEF8086D473E}">
      <dgm:prSet phldrT="[Text]"/>
      <dgm:spPr/>
      <dgm:t>
        <a:bodyPr/>
        <a:lstStyle/>
        <a:p>
          <a:pPr algn="l"/>
          <a:r>
            <a:rPr lang="en-US" dirty="0"/>
            <a:t>prepare the template for different notifications in template registry/use the existing standard templates for message content preparation</a:t>
          </a:r>
        </a:p>
      </dgm:t>
    </dgm:pt>
    <dgm:pt modelId="{1A3CC50D-DF60-2A4F-9162-339FC0F15CD9}" type="parTrans" cxnId="{E09579F5-ACAB-2A49-9736-E0EA37209397}">
      <dgm:prSet/>
      <dgm:spPr/>
      <dgm:t>
        <a:bodyPr/>
        <a:lstStyle/>
        <a:p>
          <a:endParaRPr lang="en-US"/>
        </a:p>
      </dgm:t>
    </dgm:pt>
    <dgm:pt modelId="{2EB14E21-68A4-5447-9029-A8AD7CB09CC1}" type="sibTrans" cxnId="{E09579F5-ACAB-2A49-9736-E0EA37209397}">
      <dgm:prSet/>
      <dgm:spPr/>
      <dgm:t>
        <a:bodyPr/>
        <a:lstStyle/>
        <a:p>
          <a:endParaRPr lang="en-US"/>
        </a:p>
      </dgm:t>
    </dgm:pt>
    <dgm:pt modelId="{E515FA2B-6032-4241-8D21-BD2118E4F0B8}">
      <dgm:prSet/>
      <dgm:spPr/>
      <dgm:t>
        <a:bodyPr/>
        <a:lstStyle/>
        <a:p>
          <a:r>
            <a:rPr lang="en-US" dirty="0"/>
            <a:t>capture the events and user actions and prepare the appropriate payload to be sent to NS</a:t>
          </a:r>
        </a:p>
      </dgm:t>
    </dgm:pt>
    <dgm:pt modelId="{515DFE40-F3A3-1644-BA16-CC193EEF311C}" type="parTrans" cxnId="{41648A99-04BE-644B-A791-AB56C86DAB4D}">
      <dgm:prSet/>
      <dgm:spPr/>
      <dgm:t>
        <a:bodyPr/>
        <a:lstStyle/>
        <a:p>
          <a:endParaRPr lang="en-US"/>
        </a:p>
      </dgm:t>
    </dgm:pt>
    <dgm:pt modelId="{523F5602-5EF5-7C42-9B37-7DEDA23D1000}" type="sibTrans" cxnId="{41648A99-04BE-644B-A791-AB56C86DAB4D}">
      <dgm:prSet/>
      <dgm:spPr/>
      <dgm:t>
        <a:bodyPr/>
        <a:lstStyle/>
        <a:p>
          <a:endParaRPr lang="en-US"/>
        </a:p>
      </dgm:t>
    </dgm:pt>
    <dgm:pt modelId="{44FA7855-2EAB-4641-AC51-D1DAF1D44C7E}" type="pres">
      <dgm:prSet presAssocID="{F100555E-1BCA-6C47-B93C-D862A57FF0D5}" presName="outerComposite" presStyleCnt="0">
        <dgm:presLayoutVars>
          <dgm:chMax val="5"/>
          <dgm:dir/>
          <dgm:resizeHandles val="exact"/>
        </dgm:presLayoutVars>
      </dgm:prSet>
      <dgm:spPr/>
    </dgm:pt>
    <dgm:pt modelId="{9948DBF6-B492-2345-8FB0-6D3615818BBC}" type="pres">
      <dgm:prSet presAssocID="{F100555E-1BCA-6C47-B93C-D862A57FF0D5}" presName="dummyMaxCanvas" presStyleCnt="0">
        <dgm:presLayoutVars/>
      </dgm:prSet>
      <dgm:spPr/>
    </dgm:pt>
    <dgm:pt modelId="{1B60A894-13B0-DE4C-97EF-0E37EF562A5D}" type="pres">
      <dgm:prSet presAssocID="{F100555E-1BCA-6C47-B93C-D862A57FF0D5}" presName="ThreeNodes_1" presStyleLbl="node1" presStyleIdx="0" presStyleCnt="3" custLinFactNeighborX="799" custLinFactNeighborY="4181">
        <dgm:presLayoutVars>
          <dgm:bulletEnabled val="1"/>
        </dgm:presLayoutVars>
      </dgm:prSet>
      <dgm:spPr/>
    </dgm:pt>
    <dgm:pt modelId="{FA724A0F-6DD8-314D-B03C-7741F52EBE1C}" type="pres">
      <dgm:prSet presAssocID="{F100555E-1BCA-6C47-B93C-D862A57FF0D5}" presName="ThreeNodes_2" presStyleLbl="node1" presStyleIdx="1" presStyleCnt="3">
        <dgm:presLayoutVars>
          <dgm:bulletEnabled val="1"/>
        </dgm:presLayoutVars>
      </dgm:prSet>
      <dgm:spPr/>
    </dgm:pt>
    <dgm:pt modelId="{08190C8F-EDC9-384E-9098-9978609BB193}" type="pres">
      <dgm:prSet presAssocID="{F100555E-1BCA-6C47-B93C-D862A57FF0D5}" presName="ThreeNodes_3" presStyleLbl="node1" presStyleIdx="2" presStyleCnt="3">
        <dgm:presLayoutVars>
          <dgm:bulletEnabled val="1"/>
        </dgm:presLayoutVars>
      </dgm:prSet>
      <dgm:spPr/>
    </dgm:pt>
    <dgm:pt modelId="{171F5534-D4DC-7F4B-B0A9-0B21CFD4F0FE}" type="pres">
      <dgm:prSet presAssocID="{F100555E-1BCA-6C47-B93C-D862A57FF0D5}" presName="ThreeConn_1-2" presStyleLbl="fgAccFollowNode1" presStyleIdx="0" presStyleCnt="2">
        <dgm:presLayoutVars>
          <dgm:bulletEnabled val="1"/>
        </dgm:presLayoutVars>
      </dgm:prSet>
      <dgm:spPr/>
    </dgm:pt>
    <dgm:pt modelId="{8CEBBFCC-E272-2848-9099-442F95E83490}" type="pres">
      <dgm:prSet presAssocID="{F100555E-1BCA-6C47-B93C-D862A57FF0D5}" presName="ThreeConn_2-3" presStyleLbl="fgAccFollowNode1" presStyleIdx="1" presStyleCnt="2">
        <dgm:presLayoutVars>
          <dgm:bulletEnabled val="1"/>
        </dgm:presLayoutVars>
      </dgm:prSet>
      <dgm:spPr/>
    </dgm:pt>
    <dgm:pt modelId="{126FE4C4-C392-CB4D-9C85-49444FB775D3}" type="pres">
      <dgm:prSet presAssocID="{F100555E-1BCA-6C47-B93C-D862A57FF0D5}" presName="ThreeNodes_1_text" presStyleLbl="node1" presStyleIdx="2" presStyleCnt="3">
        <dgm:presLayoutVars>
          <dgm:bulletEnabled val="1"/>
        </dgm:presLayoutVars>
      </dgm:prSet>
      <dgm:spPr/>
    </dgm:pt>
    <dgm:pt modelId="{A23903DD-0C25-7443-AF56-B96EA1ECEFA3}" type="pres">
      <dgm:prSet presAssocID="{F100555E-1BCA-6C47-B93C-D862A57FF0D5}" presName="ThreeNodes_2_text" presStyleLbl="node1" presStyleIdx="2" presStyleCnt="3">
        <dgm:presLayoutVars>
          <dgm:bulletEnabled val="1"/>
        </dgm:presLayoutVars>
      </dgm:prSet>
      <dgm:spPr/>
    </dgm:pt>
    <dgm:pt modelId="{C446F420-BEB0-7C4F-A38B-D56E28CE83D1}" type="pres">
      <dgm:prSet presAssocID="{F100555E-1BCA-6C47-B93C-D862A57FF0D5}" presName="ThreeNodes_3_text" presStyleLbl="node1" presStyleIdx="2" presStyleCnt="3">
        <dgm:presLayoutVars>
          <dgm:bulletEnabled val="1"/>
        </dgm:presLayoutVars>
      </dgm:prSet>
      <dgm:spPr/>
    </dgm:pt>
  </dgm:ptLst>
  <dgm:cxnLst>
    <dgm:cxn modelId="{29BBBD0A-F207-8D44-AF43-70D3286452AD}" type="presOf" srcId="{AEC9D7AF-692E-0D4A-AAA1-FEF8086D473E}" destId="{08190C8F-EDC9-384E-9098-9978609BB193}" srcOrd="0" destOrd="0" presId="urn:microsoft.com/office/officeart/2005/8/layout/vProcess5"/>
    <dgm:cxn modelId="{48482715-515E-2C45-9423-90B1C4CC8FBD}" type="presOf" srcId="{ABCFDBE5-DF9A-AB41-BEB9-CDF54B327259}" destId="{126FE4C4-C392-CB4D-9C85-49444FB775D3}" srcOrd="1" destOrd="0" presId="urn:microsoft.com/office/officeart/2005/8/layout/vProcess5"/>
    <dgm:cxn modelId="{27157C50-2C42-034B-95F5-4B5F430FBEA3}" type="presOf" srcId="{AEC9D7AF-692E-0D4A-AAA1-FEF8086D473E}" destId="{C446F420-BEB0-7C4F-A38B-D56E28CE83D1}" srcOrd="1" destOrd="0" presId="urn:microsoft.com/office/officeart/2005/8/layout/vProcess5"/>
    <dgm:cxn modelId="{D5A33A55-5D39-8840-BC7E-B4AF664413FE}" type="presOf" srcId="{F100555E-1BCA-6C47-B93C-D862A57FF0D5}" destId="{44FA7855-2EAB-4641-AC51-D1DAF1D44C7E}" srcOrd="0" destOrd="0" presId="urn:microsoft.com/office/officeart/2005/8/layout/vProcess5"/>
    <dgm:cxn modelId="{CCF78C5C-A5C6-1D4B-8717-231C16EACB1F}" type="presOf" srcId="{E515FA2B-6032-4241-8D21-BD2118E4F0B8}" destId="{FA724A0F-6DD8-314D-B03C-7741F52EBE1C}" srcOrd="0" destOrd="0" presId="urn:microsoft.com/office/officeart/2005/8/layout/vProcess5"/>
    <dgm:cxn modelId="{4747996B-1FFE-6D4E-ADAD-DC2783F90EBE}" type="presOf" srcId="{E515FA2B-6032-4241-8D21-BD2118E4F0B8}" destId="{A23903DD-0C25-7443-AF56-B96EA1ECEFA3}" srcOrd="1" destOrd="0" presId="urn:microsoft.com/office/officeart/2005/8/layout/vProcess5"/>
    <dgm:cxn modelId="{3E950273-F67F-B948-AE9B-6242A7C32073}" type="presOf" srcId="{ABB1EFB4-44C1-3545-AE78-07BD8A3D518C}" destId="{171F5534-D4DC-7F4B-B0A9-0B21CFD4F0FE}" srcOrd="0" destOrd="0" presId="urn:microsoft.com/office/officeart/2005/8/layout/vProcess5"/>
    <dgm:cxn modelId="{41648A99-04BE-644B-A791-AB56C86DAB4D}" srcId="{F100555E-1BCA-6C47-B93C-D862A57FF0D5}" destId="{E515FA2B-6032-4241-8D21-BD2118E4F0B8}" srcOrd="1" destOrd="0" parTransId="{515DFE40-F3A3-1644-BA16-CC193EEF311C}" sibTransId="{523F5602-5EF5-7C42-9B37-7DEDA23D1000}"/>
    <dgm:cxn modelId="{0C4A7CA1-E4E7-CD47-B816-ED3E754A9AA9}" type="presOf" srcId="{523F5602-5EF5-7C42-9B37-7DEDA23D1000}" destId="{8CEBBFCC-E272-2848-9099-442F95E83490}" srcOrd="0" destOrd="0" presId="urn:microsoft.com/office/officeart/2005/8/layout/vProcess5"/>
    <dgm:cxn modelId="{3016EAE2-DBC5-6848-BAC5-00BFE30E021C}" type="presOf" srcId="{ABCFDBE5-DF9A-AB41-BEB9-CDF54B327259}" destId="{1B60A894-13B0-DE4C-97EF-0E37EF562A5D}" srcOrd="0" destOrd="0" presId="urn:microsoft.com/office/officeart/2005/8/layout/vProcess5"/>
    <dgm:cxn modelId="{16BA71E5-6190-1D4A-8E7F-C9FB64CEFFC1}" srcId="{F100555E-1BCA-6C47-B93C-D862A57FF0D5}" destId="{ABCFDBE5-DF9A-AB41-BEB9-CDF54B327259}" srcOrd="0" destOrd="0" parTransId="{9DA16C6D-11A4-7446-8391-AFFC28947B20}" sibTransId="{ABB1EFB4-44C1-3545-AE78-07BD8A3D518C}"/>
    <dgm:cxn modelId="{E09579F5-ACAB-2A49-9736-E0EA37209397}" srcId="{F100555E-1BCA-6C47-B93C-D862A57FF0D5}" destId="{AEC9D7AF-692E-0D4A-AAA1-FEF8086D473E}" srcOrd="2" destOrd="0" parTransId="{1A3CC50D-DF60-2A4F-9162-339FC0F15CD9}" sibTransId="{2EB14E21-68A4-5447-9029-A8AD7CB09CC1}"/>
    <dgm:cxn modelId="{3FBFB56C-506C-A148-8689-6D9B31E956CA}" type="presParOf" srcId="{44FA7855-2EAB-4641-AC51-D1DAF1D44C7E}" destId="{9948DBF6-B492-2345-8FB0-6D3615818BBC}" srcOrd="0" destOrd="0" presId="urn:microsoft.com/office/officeart/2005/8/layout/vProcess5"/>
    <dgm:cxn modelId="{2973D5BF-8DA4-DC40-9A9F-DE7CA1544F04}" type="presParOf" srcId="{44FA7855-2EAB-4641-AC51-D1DAF1D44C7E}" destId="{1B60A894-13B0-DE4C-97EF-0E37EF562A5D}" srcOrd="1" destOrd="0" presId="urn:microsoft.com/office/officeart/2005/8/layout/vProcess5"/>
    <dgm:cxn modelId="{0C6E5985-B60F-DD44-B8F2-4818A067B136}" type="presParOf" srcId="{44FA7855-2EAB-4641-AC51-D1DAF1D44C7E}" destId="{FA724A0F-6DD8-314D-B03C-7741F52EBE1C}" srcOrd="2" destOrd="0" presId="urn:microsoft.com/office/officeart/2005/8/layout/vProcess5"/>
    <dgm:cxn modelId="{3A549DF9-4E0E-F149-ABF7-0815F0FAD067}" type="presParOf" srcId="{44FA7855-2EAB-4641-AC51-D1DAF1D44C7E}" destId="{08190C8F-EDC9-384E-9098-9978609BB193}" srcOrd="3" destOrd="0" presId="urn:microsoft.com/office/officeart/2005/8/layout/vProcess5"/>
    <dgm:cxn modelId="{00DBBB77-9D15-7841-91B1-86388275757D}" type="presParOf" srcId="{44FA7855-2EAB-4641-AC51-D1DAF1D44C7E}" destId="{171F5534-D4DC-7F4B-B0A9-0B21CFD4F0FE}" srcOrd="4" destOrd="0" presId="urn:microsoft.com/office/officeart/2005/8/layout/vProcess5"/>
    <dgm:cxn modelId="{51284B69-4070-654B-B69B-DD2B059DC719}" type="presParOf" srcId="{44FA7855-2EAB-4641-AC51-D1DAF1D44C7E}" destId="{8CEBBFCC-E272-2848-9099-442F95E83490}" srcOrd="5" destOrd="0" presId="urn:microsoft.com/office/officeart/2005/8/layout/vProcess5"/>
    <dgm:cxn modelId="{7C0B5639-C471-5643-8E8D-86D2918E119D}" type="presParOf" srcId="{44FA7855-2EAB-4641-AC51-D1DAF1D44C7E}" destId="{126FE4C4-C392-CB4D-9C85-49444FB775D3}" srcOrd="6" destOrd="0" presId="urn:microsoft.com/office/officeart/2005/8/layout/vProcess5"/>
    <dgm:cxn modelId="{D50BD8F7-4135-4D40-A7F4-13C242D76577}" type="presParOf" srcId="{44FA7855-2EAB-4641-AC51-D1DAF1D44C7E}" destId="{A23903DD-0C25-7443-AF56-B96EA1ECEFA3}" srcOrd="7" destOrd="0" presId="urn:microsoft.com/office/officeart/2005/8/layout/vProcess5"/>
    <dgm:cxn modelId="{496D3FA3-1B7C-AF46-AD16-24E3F85247A9}" type="presParOf" srcId="{44FA7855-2EAB-4641-AC51-D1DAF1D44C7E}" destId="{C446F420-BEB0-7C4F-A38B-D56E28CE83D1}"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CECF430-21DE-A44D-8BF0-4D531029FABE}" type="doc">
      <dgm:prSet loTypeId="urn:microsoft.com/office/officeart/2005/8/layout/list1" loCatId="" qsTypeId="urn:microsoft.com/office/officeart/2005/8/quickstyle/simple1" qsCatId="simple" csTypeId="urn:microsoft.com/office/officeart/2005/8/colors/accent1_2" csCatId="accent1" phldr="1"/>
      <dgm:spPr/>
      <dgm:t>
        <a:bodyPr/>
        <a:lstStyle/>
        <a:p>
          <a:endParaRPr lang="en-US"/>
        </a:p>
      </dgm:t>
    </dgm:pt>
    <dgm:pt modelId="{3243446D-9ADD-CF40-ACAC-E920BBB63D7D}">
      <dgm:prSet phldrT="[Text]"/>
      <dgm:spPr/>
      <dgm:t>
        <a:bodyPr/>
        <a:lstStyle/>
        <a:p>
          <a:r>
            <a:rPr lang="en-US" dirty="0"/>
            <a:t>Logging and Monitoring using Kibana</a:t>
          </a:r>
        </a:p>
      </dgm:t>
    </dgm:pt>
    <dgm:pt modelId="{468D1486-1E11-8A47-8583-ECEB9B75DE21}" type="parTrans" cxnId="{6364BBA4-FE2B-C047-BC23-1DC562DDDB0E}">
      <dgm:prSet/>
      <dgm:spPr/>
      <dgm:t>
        <a:bodyPr/>
        <a:lstStyle/>
        <a:p>
          <a:endParaRPr lang="en-US"/>
        </a:p>
      </dgm:t>
    </dgm:pt>
    <dgm:pt modelId="{F9447697-7A2F-2E44-AAF3-BE6C496A619E}" type="sibTrans" cxnId="{6364BBA4-FE2B-C047-BC23-1DC562DDDB0E}">
      <dgm:prSet/>
      <dgm:spPr/>
      <dgm:t>
        <a:bodyPr/>
        <a:lstStyle/>
        <a:p>
          <a:endParaRPr lang="en-US"/>
        </a:p>
      </dgm:t>
    </dgm:pt>
    <dgm:pt modelId="{FEAE4003-42D0-6146-B29F-34E87A03746A}">
      <dgm:prSet phldrT="[Text]"/>
      <dgm:spPr/>
      <dgm:t>
        <a:bodyPr/>
        <a:lstStyle/>
        <a:p>
          <a:r>
            <a:rPr lang="en-US" dirty="0"/>
            <a:t>In case of the technical failures retry sending the notifications</a:t>
          </a:r>
        </a:p>
      </dgm:t>
    </dgm:pt>
    <dgm:pt modelId="{BA62F3F0-54D1-A84E-858C-61950EB8F8B4}" type="parTrans" cxnId="{1DB85D7F-47F7-DA4C-AFCD-AD0E47FE309B}">
      <dgm:prSet/>
      <dgm:spPr/>
      <dgm:t>
        <a:bodyPr/>
        <a:lstStyle/>
        <a:p>
          <a:endParaRPr lang="en-US"/>
        </a:p>
      </dgm:t>
    </dgm:pt>
    <dgm:pt modelId="{ECD4F876-B13B-3649-869E-DAD39B01EE13}" type="sibTrans" cxnId="{1DB85D7F-47F7-DA4C-AFCD-AD0E47FE309B}">
      <dgm:prSet/>
      <dgm:spPr/>
      <dgm:t>
        <a:bodyPr/>
        <a:lstStyle/>
        <a:p>
          <a:endParaRPr lang="en-US"/>
        </a:p>
      </dgm:t>
    </dgm:pt>
    <dgm:pt modelId="{0B9BDA09-0E08-634E-BFF7-056FA3CDDD5D}">
      <dgm:prSet phldrT="[Text]"/>
      <dgm:spPr/>
      <dgm:t>
        <a:bodyPr/>
        <a:lstStyle/>
        <a:p>
          <a:r>
            <a:rPr lang="en-US" dirty="0"/>
            <a:t>As the streams are getting used so the process can be throttled</a:t>
          </a:r>
        </a:p>
      </dgm:t>
    </dgm:pt>
    <dgm:pt modelId="{694681F3-749C-4D4D-8F5E-6B007E4E4199}" type="parTrans" cxnId="{C5774CD5-F4B5-514C-8500-A8E00CCA12FF}">
      <dgm:prSet/>
      <dgm:spPr/>
      <dgm:t>
        <a:bodyPr/>
        <a:lstStyle/>
        <a:p>
          <a:endParaRPr lang="en-US"/>
        </a:p>
      </dgm:t>
    </dgm:pt>
    <dgm:pt modelId="{DC5E7166-A7F7-434A-8F7E-8FC5293ABB26}" type="sibTrans" cxnId="{C5774CD5-F4B5-514C-8500-A8E00CCA12FF}">
      <dgm:prSet/>
      <dgm:spPr/>
      <dgm:t>
        <a:bodyPr/>
        <a:lstStyle/>
        <a:p>
          <a:endParaRPr lang="en-US"/>
        </a:p>
      </dgm:t>
    </dgm:pt>
    <dgm:pt modelId="{F55EC948-AD14-6840-BE1B-73E7A0F38218}" type="pres">
      <dgm:prSet presAssocID="{4CECF430-21DE-A44D-8BF0-4D531029FABE}" presName="linear" presStyleCnt="0">
        <dgm:presLayoutVars>
          <dgm:dir/>
          <dgm:animLvl val="lvl"/>
          <dgm:resizeHandles val="exact"/>
        </dgm:presLayoutVars>
      </dgm:prSet>
      <dgm:spPr/>
    </dgm:pt>
    <dgm:pt modelId="{5300EA97-4674-D249-B23F-0FB559C5FF43}" type="pres">
      <dgm:prSet presAssocID="{3243446D-9ADD-CF40-ACAC-E920BBB63D7D}" presName="parentLin" presStyleCnt="0"/>
      <dgm:spPr/>
    </dgm:pt>
    <dgm:pt modelId="{4F88AC90-A215-C244-B518-F913EAEC72E7}" type="pres">
      <dgm:prSet presAssocID="{3243446D-9ADD-CF40-ACAC-E920BBB63D7D}" presName="parentLeftMargin" presStyleLbl="node1" presStyleIdx="0" presStyleCnt="3"/>
      <dgm:spPr/>
    </dgm:pt>
    <dgm:pt modelId="{37575DEB-08A8-5247-98B3-FDA8954CE84C}" type="pres">
      <dgm:prSet presAssocID="{3243446D-9ADD-CF40-ACAC-E920BBB63D7D}" presName="parentText" presStyleLbl="node1" presStyleIdx="0" presStyleCnt="3">
        <dgm:presLayoutVars>
          <dgm:chMax val="0"/>
          <dgm:bulletEnabled val="1"/>
        </dgm:presLayoutVars>
      </dgm:prSet>
      <dgm:spPr/>
    </dgm:pt>
    <dgm:pt modelId="{3A0F0BBE-FF95-E840-AF10-294DBD7CD4C6}" type="pres">
      <dgm:prSet presAssocID="{3243446D-9ADD-CF40-ACAC-E920BBB63D7D}" presName="negativeSpace" presStyleCnt="0"/>
      <dgm:spPr/>
    </dgm:pt>
    <dgm:pt modelId="{ED19E5ED-A9FB-1441-BF0D-5399B9741B81}" type="pres">
      <dgm:prSet presAssocID="{3243446D-9ADD-CF40-ACAC-E920BBB63D7D}" presName="childText" presStyleLbl="conFgAcc1" presStyleIdx="0" presStyleCnt="3">
        <dgm:presLayoutVars>
          <dgm:bulletEnabled val="1"/>
        </dgm:presLayoutVars>
      </dgm:prSet>
      <dgm:spPr/>
    </dgm:pt>
    <dgm:pt modelId="{D4FF258A-834A-0C4C-8F2B-EA7EFE304BA3}" type="pres">
      <dgm:prSet presAssocID="{F9447697-7A2F-2E44-AAF3-BE6C496A619E}" presName="spaceBetweenRectangles" presStyleCnt="0"/>
      <dgm:spPr/>
    </dgm:pt>
    <dgm:pt modelId="{5E53E69B-EC66-FC4B-BE37-D1954BF9B3EF}" type="pres">
      <dgm:prSet presAssocID="{FEAE4003-42D0-6146-B29F-34E87A03746A}" presName="parentLin" presStyleCnt="0"/>
      <dgm:spPr/>
    </dgm:pt>
    <dgm:pt modelId="{80655DB1-DD32-064A-8776-1F982D785EEA}" type="pres">
      <dgm:prSet presAssocID="{FEAE4003-42D0-6146-B29F-34E87A03746A}" presName="parentLeftMargin" presStyleLbl="node1" presStyleIdx="0" presStyleCnt="3"/>
      <dgm:spPr/>
    </dgm:pt>
    <dgm:pt modelId="{F03DF0A1-ED3F-2547-A729-C1DA0A55E2BA}" type="pres">
      <dgm:prSet presAssocID="{FEAE4003-42D0-6146-B29F-34E87A03746A}" presName="parentText" presStyleLbl="node1" presStyleIdx="1" presStyleCnt="3">
        <dgm:presLayoutVars>
          <dgm:chMax val="0"/>
          <dgm:bulletEnabled val="1"/>
        </dgm:presLayoutVars>
      </dgm:prSet>
      <dgm:spPr/>
    </dgm:pt>
    <dgm:pt modelId="{A4D6D2A0-2E57-9544-BC67-C03B3E23DA3D}" type="pres">
      <dgm:prSet presAssocID="{FEAE4003-42D0-6146-B29F-34E87A03746A}" presName="negativeSpace" presStyleCnt="0"/>
      <dgm:spPr/>
    </dgm:pt>
    <dgm:pt modelId="{7A7C3D86-D753-7641-8DCB-05A94BA08530}" type="pres">
      <dgm:prSet presAssocID="{FEAE4003-42D0-6146-B29F-34E87A03746A}" presName="childText" presStyleLbl="conFgAcc1" presStyleIdx="1" presStyleCnt="3">
        <dgm:presLayoutVars>
          <dgm:bulletEnabled val="1"/>
        </dgm:presLayoutVars>
      </dgm:prSet>
      <dgm:spPr/>
    </dgm:pt>
    <dgm:pt modelId="{557DB7B3-DE03-C84B-A417-74C705FE0C23}" type="pres">
      <dgm:prSet presAssocID="{ECD4F876-B13B-3649-869E-DAD39B01EE13}" presName="spaceBetweenRectangles" presStyleCnt="0"/>
      <dgm:spPr/>
    </dgm:pt>
    <dgm:pt modelId="{DBC3E6DA-6CD3-5540-8F36-69240C900F99}" type="pres">
      <dgm:prSet presAssocID="{0B9BDA09-0E08-634E-BFF7-056FA3CDDD5D}" presName="parentLin" presStyleCnt="0"/>
      <dgm:spPr/>
    </dgm:pt>
    <dgm:pt modelId="{6DABA20C-F7D5-9B4F-AC07-7A148EB3F530}" type="pres">
      <dgm:prSet presAssocID="{0B9BDA09-0E08-634E-BFF7-056FA3CDDD5D}" presName="parentLeftMargin" presStyleLbl="node1" presStyleIdx="1" presStyleCnt="3"/>
      <dgm:spPr/>
    </dgm:pt>
    <dgm:pt modelId="{92DB0402-57DC-D446-B91F-23ADE670205F}" type="pres">
      <dgm:prSet presAssocID="{0B9BDA09-0E08-634E-BFF7-056FA3CDDD5D}" presName="parentText" presStyleLbl="node1" presStyleIdx="2" presStyleCnt="3">
        <dgm:presLayoutVars>
          <dgm:chMax val="0"/>
          <dgm:bulletEnabled val="1"/>
        </dgm:presLayoutVars>
      </dgm:prSet>
      <dgm:spPr/>
    </dgm:pt>
    <dgm:pt modelId="{304E94E5-EC29-8B41-A068-A3799387F0DD}" type="pres">
      <dgm:prSet presAssocID="{0B9BDA09-0E08-634E-BFF7-056FA3CDDD5D}" presName="negativeSpace" presStyleCnt="0"/>
      <dgm:spPr/>
    </dgm:pt>
    <dgm:pt modelId="{D1ABCAD1-62DA-8A42-AB65-1382FC9090DB}" type="pres">
      <dgm:prSet presAssocID="{0B9BDA09-0E08-634E-BFF7-056FA3CDDD5D}" presName="childText" presStyleLbl="conFgAcc1" presStyleIdx="2" presStyleCnt="3">
        <dgm:presLayoutVars>
          <dgm:bulletEnabled val="1"/>
        </dgm:presLayoutVars>
      </dgm:prSet>
      <dgm:spPr/>
    </dgm:pt>
  </dgm:ptLst>
  <dgm:cxnLst>
    <dgm:cxn modelId="{8F429705-2BD5-5B4D-8272-9A80E5F8E3CD}" type="presOf" srcId="{FEAE4003-42D0-6146-B29F-34E87A03746A}" destId="{80655DB1-DD32-064A-8776-1F982D785EEA}" srcOrd="0" destOrd="0" presId="urn:microsoft.com/office/officeart/2005/8/layout/list1"/>
    <dgm:cxn modelId="{E599321A-CADD-4441-8225-0443412F1C3B}" type="presOf" srcId="{4CECF430-21DE-A44D-8BF0-4D531029FABE}" destId="{F55EC948-AD14-6840-BE1B-73E7A0F38218}" srcOrd="0" destOrd="0" presId="urn:microsoft.com/office/officeart/2005/8/layout/list1"/>
    <dgm:cxn modelId="{E756FE45-DBAD-984B-9FEE-4C105ED223C3}" type="presOf" srcId="{0B9BDA09-0E08-634E-BFF7-056FA3CDDD5D}" destId="{6DABA20C-F7D5-9B4F-AC07-7A148EB3F530}" srcOrd="0" destOrd="0" presId="urn:microsoft.com/office/officeart/2005/8/layout/list1"/>
    <dgm:cxn modelId="{1DB85D7F-47F7-DA4C-AFCD-AD0E47FE309B}" srcId="{4CECF430-21DE-A44D-8BF0-4D531029FABE}" destId="{FEAE4003-42D0-6146-B29F-34E87A03746A}" srcOrd="1" destOrd="0" parTransId="{BA62F3F0-54D1-A84E-858C-61950EB8F8B4}" sibTransId="{ECD4F876-B13B-3649-869E-DAD39B01EE13}"/>
    <dgm:cxn modelId="{A4CF2D8B-651D-CB4E-B927-DF5881BD1BA0}" type="presOf" srcId="{3243446D-9ADD-CF40-ACAC-E920BBB63D7D}" destId="{4F88AC90-A215-C244-B518-F913EAEC72E7}" srcOrd="0" destOrd="0" presId="urn:microsoft.com/office/officeart/2005/8/layout/list1"/>
    <dgm:cxn modelId="{6364BBA4-FE2B-C047-BC23-1DC562DDDB0E}" srcId="{4CECF430-21DE-A44D-8BF0-4D531029FABE}" destId="{3243446D-9ADD-CF40-ACAC-E920BBB63D7D}" srcOrd="0" destOrd="0" parTransId="{468D1486-1E11-8A47-8583-ECEB9B75DE21}" sibTransId="{F9447697-7A2F-2E44-AAF3-BE6C496A619E}"/>
    <dgm:cxn modelId="{BAD5A3AF-0D20-8F45-AD5D-44F46F89E633}" type="presOf" srcId="{FEAE4003-42D0-6146-B29F-34E87A03746A}" destId="{F03DF0A1-ED3F-2547-A729-C1DA0A55E2BA}" srcOrd="1" destOrd="0" presId="urn:microsoft.com/office/officeart/2005/8/layout/list1"/>
    <dgm:cxn modelId="{9989A6C2-D6C1-2F41-B604-0DCE12349CFE}" type="presOf" srcId="{0B9BDA09-0E08-634E-BFF7-056FA3CDDD5D}" destId="{92DB0402-57DC-D446-B91F-23ADE670205F}" srcOrd="1" destOrd="0" presId="urn:microsoft.com/office/officeart/2005/8/layout/list1"/>
    <dgm:cxn modelId="{C5774CD5-F4B5-514C-8500-A8E00CCA12FF}" srcId="{4CECF430-21DE-A44D-8BF0-4D531029FABE}" destId="{0B9BDA09-0E08-634E-BFF7-056FA3CDDD5D}" srcOrd="2" destOrd="0" parTransId="{694681F3-749C-4D4D-8F5E-6B007E4E4199}" sibTransId="{DC5E7166-A7F7-434A-8F7E-8FC5293ABB26}"/>
    <dgm:cxn modelId="{385DA9F6-C902-994D-8925-3506EE3BC2D2}" type="presOf" srcId="{3243446D-9ADD-CF40-ACAC-E920BBB63D7D}" destId="{37575DEB-08A8-5247-98B3-FDA8954CE84C}" srcOrd="1" destOrd="0" presId="urn:microsoft.com/office/officeart/2005/8/layout/list1"/>
    <dgm:cxn modelId="{35695898-A968-DB4F-94FE-317673DF8998}" type="presParOf" srcId="{F55EC948-AD14-6840-BE1B-73E7A0F38218}" destId="{5300EA97-4674-D249-B23F-0FB559C5FF43}" srcOrd="0" destOrd="0" presId="urn:microsoft.com/office/officeart/2005/8/layout/list1"/>
    <dgm:cxn modelId="{95AB7C02-AF5C-244D-B0E6-31FC9F3EFA4A}" type="presParOf" srcId="{5300EA97-4674-D249-B23F-0FB559C5FF43}" destId="{4F88AC90-A215-C244-B518-F913EAEC72E7}" srcOrd="0" destOrd="0" presId="urn:microsoft.com/office/officeart/2005/8/layout/list1"/>
    <dgm:cxn modelId="{D19705D1-166E-D847-8DE4-B8F79544E670}" type="presParOf" srcId="{5300EA97-4674-D249-B23F-0FB559C5FF43}" destId="{37575DEB-08A8-5247-98B3-FDA8954CE84C}" srcOrd="1" destOrd="0" presId="urn:microsoft.com/office/officeart/2005/8/layout/list1"/>
    <dgm:cxn modelId="{40F071C1-F8A6-064C-BEFC-0499547DD61A}" type="presParOf" srcId="{F55EC948-AD14-6840-BE1B-73E7A0F38218}" destId="{3A0F0BBE-FF95-E840-AF10-294DBD7CD4C6}" srcOrd="1" destOrd="0" presId="urn:microsoft.com/office/officeart/2005/8/layout/list1"/>
    <dgm:cxn modelId="{2342043B-2931-C94B-9F1B-3AFD0B6E92E9}" type="presParOf" srcId="{F55EC948-AD14-6840-BE1B-73E7A0F38218}" destId="{ED19E5ED-A9FB-1441-BF0D-5399B9741B81}" srcOrd="2" destOrd="0" presId="urn:microsoft.com/office/officeart/2005/8/layout/list1"/>
    <dgm:cxn modelId="{A5B60916-C8F1-EB40-855F-4F277654DA1B}" type="presParOf" srcId="{F55EC948-AD14-6840-BE1B-73E7A0F38218}" destId="{D4FF258A-834A-0C4C-8F2B-EA7EFE304BA3}" srcOrd="3" destOrd="0" presId="urn:microsoft.com/office/officeart/2005/8/layout/list1"/>
    <dgm:cxn modelId="{46005CA0-0485-C244-AF7C-536826C4368B}" type="presParOf" srcId="{F55EC948-AD14-6840-BE1B-73E7A0F38218}" destId="{5E53E69B-EC66-FC4B-BE37-D1954BF9B3EF}" srcOrd="4" destOrd="0" presId="urn:microsoft.com/office/officeart/2005/8/layout/list1"/>
    <dgm:cxn modelId="{B225D05C-8F8C-BA4B-9016-42DC66D03928}" type="presParOf" srcId="{5E53E69B-EC66-FC4B-BE37-D1954BF9B3EF}" destId="{80655DB1-DD32-064A-8776-1F982D785EEA}" srcOrd="0" destOrd="0" presId="urn:microsoft.com/office/officeart/2005/8/layout/list1"/>
    <dgm:cxn modelId="{C56160FB-C682-4142-9AAB-F935808D9B31}" type="presParOf" srcId="{5E53E69B-EC66-FC4B-BE37-D1954BF9B3EF}" destId="{F03DF0A1-ED3F-2547-A729-C1DA0A55E2BA}" srcOrd="1" destOrd="0" presId="urn:microsoft.com/office/officeart/2005/8/layout/list1"/>
    <dgm:cxn modelId="{2AF0817F-ADB8-7B44-9179-FFA3DA664232}" type="presParOf" srcId="{F55EC948-AD14-6840-BE1B-73E7A0F38218}" destId="{A4D6D2A0-2E57-9544-BC67-C03B3E23DA3D}" srcOrd="5" destOrd="0" presId="urn:microsoft.com/office/officeart/2005/8/layout/list1"/>
    <dgm:cxn modelId="{713AEE45-BB6B-AD4E-8AC7-C36E373593C2}" type="presParOf" srcId="{F55EC948-AD14-6840-BE1B-73E7A0F38218}" destId="{7A7C3D86-D753-7641-8DCB-05A94BA08530}" srcOrd="6" destOrd="0" presId="urn:microsoft.com/office/officeart/2005/8/layout/list1"/>
    <dgm:cxn modelId="{3F9548E7-0FC6-9A41-94AB-98FBB56E319D}" type="presParOf" srcId="{F55EC948-AD14-6840-BE1B-73E7A0F38218}" destId="{557DB7B3-DE03-C84B-A417-74C705FE0C23}" srcOrd="7" destOrd="0" presId="urn:microsoft.com/office/officeart/2005/8/layout/list1"/>
    <dgm:cxn modelId="{420F2126-1884-DA40-85B9-B4BF977E6843}" type="presParOf" srcId="{F55EC948-AD14-6840-BE1B-73E7A0F38218}" destId="{DBC3E6DA-6CD3-5540-8F36-69240C900F99}" srcOrd="8" destOrd="0" presId="urn:microsoft.com/office/officeart/2005/8/layout/list1"/>
    <dgm:cxn modelId="{5025C6F0-8919-0849-A0CD-485FA6DBB10C}" type="presParOf" srcId="{DBC3E6DA-6CD3-5540-8F36-69240C900F99}" destId="{6DABA20C-F7D5-9B4F-AC07-7A148EB3F530}" srcOrd="0" destOrd="0" presId="urn:microsoft.com/office/officeart/2005/8/layout/list1"/>
    <dgm:cxn modelId="{6796DF3C-1237-C746-8E3E-F456A77B3CE0}" type="presParOf" srcId="{DBC3E6DA-6CD3-5540-8F36-69240C900F99}" destId="{92DB0402-57DC-D446-B91F-23ADE670205F}" srcOrd="1" destOrd="0" presId="urn:microsoft.com/office/officeart/2005/8/layout/list1"/>
    <dgm:cxn modelId="{554ABF55-8227-704D-B0A6-72B32D30C39E}" type="presParOf" srcId="{F55EC948-AD14-6840-BE1B-73E7A0F38218}" destId="{304E94E5-EC29-8B41-A068-A3799387F0DD}" srcOrd="9" destOrd="0" presId="urn:microsoft.com/office/officeart/2005/8/layout/list1"/>
    <dgm:cxn modelId="{4564E098-9BA4-AD4B-B097-ADF14D9ED118}" type="presParOf" srcId="{F55EC948-AD14-6840-BE1B-73E7A0F38218}" destId="{D1ABCAD1-62DA-8A42-AB65-1382FC9090DB}"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CECF430-21DE-A44D-8BF0-4D531029FABE}" type="doc">
      <dgm:prSet loTypeId="urn:microsoft.com/office/officeart/2005/8/layout/list1" loCatId="" qsTypeId="urn:microsoft.com/office/officeart/2005/8/quickstyle/simple1" qsCatId="simple" csTypeId="urn:microsoft.com/office/officeart/2005/8/colors/accent1_2" csCatId="accent1" phldr="1"/>
      <dgm:spPr/>
      <dgm:t>
        <a:bodyPr/>
        <a:lstStyle/>
        <a:p>
          <a:endParaRPr lang="en-US"/>
        </a:p>
      </dgm:t>
    </dgm:pt>
    <dgm:pt modelId="{3243446D-9ADD-CF40-ACAC-E920BBB63D7D}">
      <dgm:prSet phldrT="[Text]"/>
      <dgm:spPr/>
      <dgm:t>
        <a:bodyPr/>
        <a:lstStyle/>
        <a:p>
          <a:r>
            <a:rPr lang="en-US" dirty="0"/>
            <a:t>As the service is deployed on cloud using EKS horizontal scaling can be done</a:t>
          </a:r>
        </a:p>
      </dgm:t>
    </dgm:pt>
    <dgm:pt modelId="{468D1486-1E11-8A47-8583-ECEB9B75DE21}" type="parTrans" cxnId="{6364BBA4-FE2B-C047-BC23-1DC562DDDB0E}">
      <dgm:prSet/>
      <dgm:spPr/>
      <dgm:t>
        <a:bodyPr/>
        <a:lstStyle/>
        <a:p>
          <a:endParaRPr lang="en-US"/>
        </a:p>
      </dgm:t>
    </dgm:pt>
    <dgm:pt modelId="{F9447697-7A2F-2E44-AAF3-BE6C496A619E}" type="sibTrans" cxnId="{6364BBA4-FE2B-C047-BC23-1DC562DDDB0E}">
      <dgm:prSet/>
      <dgm:spPr/>
      <dgm:t>
        <a:bodyPr/>
        <a:lstStyle/>
        <a:p>
          <a:endParaRPr lang="en-US"/>
        </a:p>
      </dgm:t>
    </dgm:pt>
    <dgm:pt modelId="{FEAE4003-42D0-6146-B29F-34E87A03746A}">
      <dgm:prSet phldrT="[Text]"/>
      <dgm:spPr/>
      <dgm:t>
        <a:bodyPr/>
        <a:lstStyle/>
        <a:p>
          <a:r>
            <a:rPr lang="en-US" dirty="0"/>
            <a:t>Scaling criteria: Throughput, CPU usage, Memory usage</a:t>
          </a:r>
          <a:r>
            <a:rPr lang="en-US" baseline="0" dirty="0"/>
            <a:t> </a:t>
          </a:r>
          <a:endParaRPr lang="en-US" dirty="0"/>
        </a:p>
      </dgm:t>
    </dgm:pt>
    <dgm:pt modelId="{BA62F3F0-54D1-A84E-858C-61950EB8F8B4}" type="parTrans" cxnId="{1DB85D7F-47F7-DA4C-AFCD-AD0E47FE309B}">
      <dgm:prSet/>
      <dgm:spPr/>
      <dgm:t>
        <a:bodyPr/>
        <a:lstStyle/>
        <a:p>
          <a:endParaRPr lang="en-US"/>
        </a:p>
      </dgm:t>
    </dgm:pt>
    <dgm:pt modelId="{ECD4F876-B13B-3649-869E-DAD39B01EE13}" type="sibTrans" cxnId="{1DB85D7F-47F7-DA4C-AFCD-AD0E47FE309B}">
      <dgm:prSet/>
      <dgm:spPr/>
      <dgm:t>
        <a:bodyPr/>
        <a:lstStyle/>
        <a:p>
          <a:endParaRPr lang="en-US"/>
        </a:p>
      </dgm:t>
    </dgm:pt>
    <dgm:pt modelId="{F55EC948-AD14-6840-BE1B-73E7A0F38218}" type="pres">
      <dgm:prSet presAssocID="{4CECF430-21DE-A44D-8BF0-4D531029FABE}" presName="linear" presStyleCnt="0">
        <dgm:presLayoutVars>
          <dgm:dir/>
          <dgm:animLvl val="lvl"/>
          <dgm:resizeHandles val="exact"/>
        </dgm:presLayoutVars>
      </dgm:prSet>
      <dgm:spPr/>
    </dgm:pt>
    <dgm:pt modelId="{5300EA97-4674-D249-B23F-0FB559C5FF43}" type="pres">
      <dgm:prSet presAssocID="{3243446D-9ADD-CF40-ACAC-E920BBB63D7D}" presName="parentLin" presStyleCnt="0"/>
      <dgm:spPr/>
    </dgm:pt>
    <dgm:pt modelId="{4F88AC90-A215-C244-B518-F913EAEC72E7}" type="pres">
      <dgm:prSet presAssocID="{3243446D-9ADD-CF40-ACAC-E920BBB63D7D}" presName="parentLeftMargin" presStyleLbl="node1" presStyleIdx="0" presStyleCnt="2"/>
      <dgm:spPr/>
    </dgm:pt>
    <dgm:pt modelId="{37575DEB-08A8-5247-98B3-FDA8954CE84C}" type="pres">
      <dgm:prSet presAssocID="{3243446D-9ADD-CF40-ACAC-E920BBB63D7D}" presName="parentText" presStyleLbl="node1" presStyleIdx="0" presStyleCnt="2">
        <dgm:presLayoutVars>
          <dgm:chMax val="0"/>
          <dgm:bulletEnabled val="1"/>
        </dgm:presLayoutVars>
      </dgm:prSet>
      <dgm:spPr/>
    </dgm:pt>
    <dgm:pt modelId="{3A0F0BBE-FF95-E840-AF10-294DBD7CD4C6}" type="pres">
      <dgm:prSet presAssocID="{3243446D-9ADD-CF40-ACAC-E920BBB63D7D}" presName="negativeSpace" presStyleCnt="0"/>
      <dgm:spPr/>
    </dgm:pt>
    <dgm:pt modelId="{ED19E5ED-A9FB-1441-BF0D-5399B9741B81}" type="pres">
      <dgm:prSet presAssocID="{3243446D-9ADD-CF40-ACAC-E920BBB63D7D}" presName="childText" presStyleLbl="conFgAcc1" presStyleIdx="0" presStyleCnt="2" custLinFactNeighborY="-84294">
        <dgm:presLayoutVars>
          <dgm:bulletEnabled val="1"/>
        </dgm:presLayoutVars>
      </dgm:prSet>
      <dgm:spPr/>
    </dgm:pt>
    <dgm:pt modelId="{D4FF258A-834A-0C4C-8F2B-EA7EFE304BA3}" type="pres">
      <dgm:prSet presAssocID="{F9447697-7A2F-2E44-AAF3-BE6C496A619E}" presName="spaceBetweenRectangles" presStyleCnt="0"/>
      <dgm:spPr/>
    </dgm:pt>
    <dgm:pt modelId="{5E53E69B-EC66-FC4B-BE37-D1954BF9B3EF}" type="pres">
      <dgm:prSet presAssocID="{FEAE4003-42D0-6146-B29F-34E87A03746A}" presName="parentLin" presStyleCnt="0"/>
      <dgm:spPr/>
    </dgm:pt>
    <dgm:pt modelId="{80655DB1-DD32-064A-8776-1F982D785EEA}" type="pres">
      <dgm:prSet presAssocID="{FEAE4003-42D0-6146-B29F-34E87A03746A}" presName="parentLeftMargin" presStyleLbl="node1" presStyleIdx="0" presStyleCnt="2"/>
      <dgm:spPr/>
    </dgm:pt>
    <dgm:pt modelId="{F03DF0A1-ED3F-2547-A729-C1DA0A55E2BA}" type="pres">
      <dgm:prSet presAssocID="{FEAE4003-42D0-6146-B29F-34E87A03746A}" presName="parentText" presStyleLbl="node1" presStyleIdx="1" presStyleCnt="2">
        <dgm:presLayoutVars>
          <dgm:chMax val="0"/>
          <dgm:bulletEnabled val="1"/>
        </dgm:presLayoutVars>
      </dgm:prSet>
      <dgm:spPr/>
    </dgm:pt>
    <dgm:pt modelId="{A4D6D2A0-2E57-9544-BC67-C03B3E23DA3D}" type="pres">
      <dgm:prSet presAssocID="{FEAE4003-42D0-6146-B29F-34E87A03746A}" presName="negativeSpace" presStyleCnt="0"/>
      <dgm:spPr/>
    </dgm:pt>
    <dgm:pt modelId="{7A7C3D86-D753-7641-8DCB-05A94BA08530}" type="pres">
      <dgm:prSet presAssocID="{FEAE4003-42D0-6146-B29F-34E87A03746A}" presName="childText" presStyleLbl="conFgAcc1" presStyleIdx="1" presStyleCnt="2">
        <dgm:presLayoutVars>
          <dgm:bulletEnabled val="1"/>
        </dgm:presLayoutVars>
      </dgm:prSet>
      <dgm:spPr/>
    </dgm:pt>
  </dgm:ptLst>
  <dgm:cxnLst>
    <dgm:cxn modelId="{8F429705-2BD5-5B4D-8272-9A80E5F8E3CD}" type="presOf" srcId="{FEAE4003-42D0-6146-B29F-34E87A03746A}" destId="{80655DB1-DD32-064A-8776-1F982D785EEA}" srcOrd="0" destOrd="0" presId="urn:microsoft.com/office/officeart/2005/8/layout/list1"/>
    <dgm:cxn modelId="{E599321A-CADD-4441-8225-0443412F1C3B}" type="presOf" srcId="{4CECF430-21DE-A44D-8BF0-4D531029FABE}" destId="{F55EC948-AD14-6840-BE1B-73E7A0F38218}" srcOrd="0" destOrd="0" presId="urn:microsoft.com/office/officeart/2005/8/layout/list1"/>
    <dgm:cxn modelId="{1DB85D7F-47F7-DA4C-AFCD-AD0E47FE309B}" srcId="{4CECF430-21DE-A44D-8BF0-4D531029FABE}" destId="{FEAE4003-42D0-6146-B29F-34E87A03746A}" srcOrd="1" destOrd="0" parTransId="{BA62F3F0-54D1-A84E-858C-61950EB8F8B4}" sibTransId="{ECD4F876-B13B-3649-869E-DAD39B01EE13}"/>
    <dgm:cxn modelId="{A4CF2D8B-651D-CB4E-B927-DF5881BD1BA0}" type="presOf" srcId="{3243446D-9ADD-CF40-ACAC-E920BBB63D7D}" destId="{4F88AC90-A215-C244-B518-F913EAEC72E7}" srcOrd="0" destOrd="0" presId="urn:microsoft.com/office/officeart/2005/8/layout/list1"/>
    <dgm:cxn modelId="{6364BBA4-FE2B-C047-BC23-1DC562DDDB0E}" srcId="{4CECF430-21DE-A44D-8BF0-4D531029FABE}" destId="{3243446D-9ADD-CF40-ACAC-E920BBB63D7D}" srcOrd="0" destOrd="0" parTransId="{468D1486-1E11-8A47-8583-ECEB9B75DE21}" sibTransId="{F9447697-7A2F-2E44-AAF3-BE6C496A619E}"/>
    <dgm:cxn modelId="{BAD5A3AF-0D20-8F45-AD5D-44F46F89E633}" type="presOf" srcId="{FEAE4003-42D0-6146-B29F-34E87A03746A}" destId="{F03DF0A1-ED3F-2547-A729-C1DA0A55E2BA}" srcOrd="1" destOrd="0" presId="urn:microsoft.com/office/officeart/2005/8/layout/list1"/>
    <dgm:cxn modelId="{385DA9F6-C902-994D-8925-3506EE3BC2D2}" type="presOf" srcId="{3243446D-9ADD-CF40-ACAC-E920BBB63D7D}" destId="{37575DEB-08A8-5247-98B3-FDA8954CE84C}" srcOrd="1" destOrd="0" presId="urn:microsoft.com/office/officeart/2005/8/layout/list1"/>
    <dgm:cxn modelId="{35695898-A968-DB4F-94FE-317673DF8998}" type="presParOf" srcId="{F55EC948-AD14-6840-BE1B-73E7A0F38218}" destId="{5300EA97-4674-D249-B23F-0FB559C5FF43}" srcOrd="0" destOrd="0" presId="urn:microsoft.com/office/officeart/2005/8/layout/list1"/>
    <dgm:cxn modelId="{95AB7C02-AF5C-244D-B0E6-31FC9F3EFA4A}" type="presParOf" srcId="{5300EA97-4674-D249-B23F-0FB559C5FF43}" destId="{4F88AC90-A215-C244-B518-F913EAEC72E7}" srcOrd="0" destOrd="0" presId="urn:microsoft.com/office/officeart/2005/8/layout/list1"/>
    <dgm:cxn modelId="{D19705D1-166E-D847-8DE4-B8F79544E670}" type="presParOf" srcId="{5300EA97-4674-D249-B23F-0FB559C5FF43}" destId="{37575DEB-08A8-5247-98B3-FDA8954CE84C}" srcOrd="1" destOrd="0" presId="urn:microsoft.com/office/officeart/2005/8/layout/list1"/>
    <dgm:cxn modelId="{40F071C1-F8A6-064C-BEFC-0499547DD61A}" type="presParOf" srcId="{F55EC948-AD14-6840-BE1B-73E7A0F38218}" destId="{3A0F0BBE-FF95-E840-AF10-294DBD7CD4C6}" srcOrd="1" destOrd="0" presId="urn:microsoft.com/office/officeart/2005/8/layout/list1"/>
    <dgm:cxn modelId="{2342043B-2931-C94B-9F1B-3AFD0B6E92E9}" type="presParOf" srcId="{F55EC948-AD14-6840-BE1B-73E7A0F38218}" destId="{ED19E5ED-A9FB-1441-BF0D-5399B9741B81}" srcOrd="2" destOrd="0" presId="urn:microsoft.com/office/officeart/2005/8/layout/list1"/>
    <dgm:cxn modelId="{A5B60916-C8F1-EB40-855F-4F277654DA1B}" type="presParOf" srcId="{F55EC948-AD14-6840-BE1B-73E7A0F38218}" destId="{D4FF258A-834A-0C4C-8F2B-EA7EFE304BA3}" srcOrd="3" destOrd="0" presId="urn:microsoft.com/office/officeart/2005/8/layout/list1"/>
    <dgm:cxn modelId="{46005CA0-0485-C244-AF7C-536826C4368B}" type="presParOf" srcId="{F55EC948-AD14-6840-BE1B-73E7A0F38218}" destId="{5E53E69B-EC66-FC4B-BE37-D1954BF9B3EF}" srcOrd="4" destOrd="0" presId="urn:microsoft.com/office/officeart/2005/8/layout/list1"/>
    <dgm:cxn modelId="{B225D05C-8F8C-BA4B-9016-42DC66D03928}" type="presParOf" srcId="{5E53E69B-EC66-FC4B-BE37-D1954BF9B3EF}" destId="{80655DB1-DD32-064A-8776-1F982D785EEA}" srcOrd="0" destOrd="0" presId="urn:microsoft.com/office/officeart/2005/8/layout/list1"/>
    <dgm:cxn modelId="{C56160FB-C682-4142-9AAB-F935808D9B31}" type="presParOf" srcId="{5E53E69B-EC66-FC4B-BE37-D1954BF9B3EF}" destId="{F03DF0A1-ED3F-2547-A729-C1DA0A55E2BA}" srcOrd="1" destOrd="0" presId="urn:microsoft.com/office/officeart/2005/8/layout/list1"/>
    <dgm:cxn modelId="{2AF0817F-ADB8-7B44-9179-FFA3DA664232}" type="presParOf" srcId="{F55EC948-AD14-6840-BE1B-73E7A0F38218}" destId="{A4D6D2A0-2E57-9544-BC67-C03B3E23DA3D}" srcOrd="5" destOrd="0" presId="urn:microsoft.com/office/officeart/2005/8/layout/list1"/>
    <dgm:cxn modelId="{713AEE45-BB6B-AD4E-8AC7-C36E373593C2}" type="presParOf" srcId="{F55EC948-AD14-6840-BE1B-73E7A0F38218}" destId="{7A7C3D86-D753-7641-8DCB-05A94BA08530}" srcOrd="6"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CECF430-21DE-A44D-8BF0-4D531029FABE}" type="doc">
      <dgm:prSet loTypeId="urn:microsoft.com/office/officeart/2005/8/layout/list1" loCatId="" qsTypeId="urn:microsoft.com/office/officeart/2005/8/quickstyle/simple1" qsCatId="simple" csTypeId="urn:microsoft.com/office/officeart/2005/8/colors/accent1_2" csCatId="accent1" phldr="1"/>
      <dgm:spPr/>
      <dgm:t>
        <a:bodyPr/>
        <a:lstStyle/>
        <a:p>
          <a:endParaRPr lang="en-US"/>
        </a:p>
      </dgm:t>
    </dgm:pt>
    <dgm:pt modelId="{3243446D-9ADD-CF40-ACAC-E920BBB63D7D}">
      <dgm:prSet phldrT="[Text]"/>
      <dgm:spPr/>
      <dgm:t>
        <a:bodyPr/>
        <a:lstStyle/>
        <a:p>
          <a:r>
            <a:rPr lang="en-US" dirty="0"/>
            <a:t>New consumers can easily be added if needed without disrupting the whole notification system</a:t>
          </a:r>
        </a:p>
      </dgm:t>
    </dgm:pt>
    <dgm:pt modelId="{468D1486-1E11-8A47-8583-ECEB9B75DE21}" type="parTrans" cxnId="{6364BBA4-FE2B-C047-BC23-1DC562DDDB0E}">
      <dgm:prSet/>
      <dgm:spPr/>
      <dgm:t>
        <a:bodyPr/>
        <a:lstStyle/>
        <a:p>
          <a:endParaRPr lang="en-US"/>
        </a:p>
      </dgm:t>
    </dgm:pt>
    <dgm:pt modelId="{F9447697-7A2F-2E44-AAF3-BE6C496A619E}" type="sibTrans" cxnId="{6364BBA4-FE2B-C047-BC23-1DC562DDDB0E}">
      <dgm:prSet/>
      <dgm:spPr/>
      <dgm:t>
        <a:bodyPr/>
        <a:lstStyle/>
        <a:p>
          <a:endParaRPr lang="en-US"/>
        </a:p>
      </dgm:t>
    </dgm:pt>
    <dgm:pt modelId="{FEAE4003-42D0-6146-B29F-34E87A03746A}">
      <dgm:prSet phldrT="[Text]"/>
      <dgm:spPr/>
      <dgm:t>
        <a:bodyPr/>
        <a:lstStyle/>
        <a:p>
          <a:r>
            <a:rPr lang="en-US" dirty="0"/>
            <a:t>Easy to adopt by the services.</a:t>
          </a:r>
        </a:p>
      </dgm:t>
    </dgm:pt>
    <dgm:pt modelId="{BA62F3F0-54D1-A84E-858C-61950EB8F8B4}" type="parTrans" cxnId="{1DB85D7F-47F7-DA4C-AFCD-AD0E47FE309B}">
      <dgm:prSet/>
      <dgm:spPr/>
      <dgm:t>
        <a:bodyPr/>
        <a:lstStyle/>
        <a:p>
          <a:endParaRPr lang="en-US"/>
        </a:p>
      </dgm:t>
    </dgm:pt>
    <dgm:pt modelId="{ECD4F876-B13B-3649-869E-DAD39B01EE13}" type="sibTrans" cxnId="{1DB85D7F-47F7-DA4C-AFCD-AD0E47FE309B}">
      <dgm:prSet/>
      <dgm:spPr/>
      <dgm:t>
        <a:bodyPr/>
        <a:lstStyle/>
        <a:p>
          <a:endParaRPr lang="en-US"/>
        </a:p>
      </dgm:t>
    </dgm:pt>
    <dgm:pt modelId="{F55EC948-AD14-6840-BE1B-73E7A0F38218}" type="pres">
      <dgm:prSet presAssocID="{4CECF430-21DE-A44D-8BF0-4D531029FABE}" presName="linear" presStyleCnt="0">
        <dgm:presLayoutVars>
          <dgm:dir/>
          <dgm:animLvl val="lvl"/>
          <dgm:resizeHandles val="exact"/>
        </dgm:presLayoutVars>
      </dgm:prSet>
      <dgm:spPr/>
    </dgm:pt>
    <dgm:pt modelId="{5300EA97-4674-D249-B23F-0FB559C5FF43}" type="pres">
      <dgm:prSet presAssocID="{3243446D-9ADD-CF40-ACAC-E920BBB63D7D}" presName="parentLin" presStyleCnt="0"/>
      <dgm:spPr/>
    </dgm:pt>
    <dgm:pt modelId="{4F88AC90-A215-C244-B518-F913EAEC72E7}" type="pres">
      <dgm:prSet presAssocID="{3243446D-9ADD-CF40-ACAC-E920BBB63D7D}" presName="parentLeftMargin" presStyleLbl="node1" presStyleIdx="0" presStyleCnt="2"/>
      <dgm:spPr/>
    </dgm:pt>
    <dgm:pt modelId="{37575DEB-08A8-5247-98B3-FDA8954CE84C}" type="pres">
      <dgm:prSet presAssocID="{3243446D-9ADD-CF40-ACAC-E920BBB63D7D}" presName="parentText" presStyleLbl="node1" presStyleIdx="0" presStyleCnt="2">
        <dgm:presLayoutVars>
          <dgm:chMax val="0"/>
          <dgm:bulletEnabled val="1"/>
        </dgm:presLayoutVars>
      </dgm:prSet>
      <dgm:spPr/>
    </dgm:pt>
    <dgm:pt modelId="{3A0F0BBE-FF95-E840-AF10-294DBD7CD4C6}" type="pres">
      <dgm:prSet presAssocID="{3243446D-9ADD-CF40-ACAC-E920BBB63D7D}" presName="negativeSpace" presStyleCnt="0"/>
      <dgm:spPr/>
    </dgm:pt>
    <dgm:pt modelId="{ED19E5ED-A9FB-1441-BF0D-5399B9741B81}" type="pres">
      <dgm:prSet presAssocID="{3243446D-9ADD-CF40-ACAC-E920BBB63D7D}" presName="childText" presStyleLbl="conFgAcc1" presStyleIdx="0" presStyleCnt="2" custLinFactNeighborY="-84294">
        <dgm:presLayoutVars>
          <dgm:bulletEnabled val="1"/>
        </dgm:presLayoutVars>
      </dgm:prSet>
      <dgm:spPr/>
    </dgm:pt>
    <dgm:pt modelId="{D4FF258A-834A-0C4C-8F2B-EA7EFE304BA3}" type="pres">
      <dgm:prSet presAssocID="{F9447697-7A2F-2E44-AAF3-BE6C496A619E}" presName="spaceBetweenRectangles" presStyleCnt="0"/>
      <dgm:spPr/>
    </dgm:pt>
    <dgm:pt modelId="{5E53E69B-EC66-FC4B-BE37-D1954BF9B3EF}" type="pres">
      <dgm:prSet presAssocID="{FEAE4003-42D0-6146-B29F-34E87A03746A}" presName="parentLin" presStyleCnt="0"/>
      <dgm:spPr/>
    </dgm:pt>
    <dgm:pt modelId="{80655DB1-DD32-064A-8776-1F982D785EEA}" type="pres">
      <dgm:prSet presAssocID="{FEAE4003-42D0-6146-B29F-34E87A03746A}" presName="parentLeftMargin" presStyleLbl="node1" presStyleIdx="0" presStyleCnt="2"/>
      <dgm:spPr/>
    </dgm:pt>
    <dgm:pt modelId="{F03DF0A1-ED3F-2547-A729-C1DA0A55E2BA}" type="pres">
      <dgm:prSet presAssocID="{FEAE4003-42D0-6146-B29F-34E87A03746A}" presName="parentText" presStyleLbl="node1" presStyleIdx="1" presStyleCnt="2">
        <dgm:presLayoutVars>
          <dgm:chMax val="0"/>
          <dgm:bulletEnabled val="1"/>
        </dgm:presLayoutVars>
      </dgm:prSet>
      <dgm:spPr/>
    </dgm:pt>
    <dgm:pt modelId="{A4D6D2A0-2E57-9544-BC67-C03B3E23DA3D}" type="pres">
      <dgm:prSet presAssocID="{FEAE4003-42D0-6146-B29F-34E87A03746A}" presName="negativeSpace" presStyleCnt="0"/>
      <dgm:spPr/>
    </dgm:pt>
    <dgm:pt modelId="{7A7C3D86-D753-7641-8DCB-05A94BA08530}" type="pres">
      <dgm:prSet presAssocID="{FEAE4003-42D0-6146-B29F-34E87A03746A}" presName="childText" presStyleLbl="conFgAcc1" presStyleIdx="1" presStyleCnt="2">
        <dgm:presLayoutVars>
          <dgm:bulletEnabled val="1"/>
        </dgm:presLayoutVars>
      </dgm:prSet>
      <dgm:spPr/>
    </dgm:pt>
  </dgm:ptLst>
  <dgm:cxnLst>
    <dgm:cxn modelId="{8F429705-2BD5-5B4D-8272-9A80E5F8E3CD}" type="presOf" srcId="{FEAE4003-42D0-6146-B29F-34E87A03746A}" destId="{80655DB1-DD32-064A-8776-1F982D785EEA}" srcOrd="0" destOrd="0" presId="urn:microsoft.com/office/officeart/2005/8/layout/list1"/>
    <dgm:cxn modelId="{E599321A-CADD-4441-8225-0443412F1C3B}" type="presOf" srcId="{4CECF430-21DE-A44D-8BF0-4D531029FABE}" destId="{F55EC948-AD14-6840-BE1B-73E7A0F38218}" srcOrd="0" destOrd="0" presId="urn:microsoft.com/office/officeart/2005/8/layout/list1"/>
    <dgm:cxn modelId="{1DB85D7F-47F7-DA4C-AFCD-AD0E47FE309B}" srcId="{4CECF430-21DE-A44D-8BF0-4D531029FABE}" destId="{FEAE4003-42D0-6146-B29F-34E87A03746A}" srcOrd="1" destOrd="0" parTransId="{BA62F3F0-54D1-A84E-858C-61950EB8F8B4}" sibTransId="{ECD4F876-B13B-3649-869E-DAD39B01EE13}"/>
    <dgm:cxn modelId="{A4CF2D8B-651D-CB4E-B927-DF5881BD1BA0}" type="presOf" srcId="{3243446D-9ADD-CF40-ACAC-E920BBB63D7D}" destId="{4F88AC90-A215-C244-B518-F913EAEC72E7}" srcOrd="0" destOrd="0" presId="urn:microsoft.com/office/officeart/2005/8/layout/list1"/>
    <dgm:cxn modelId="{6364BBA4-FE2B-C047-BC23-1DC562DDDB0E}" srcId="{4CECF430-21DE-A44D-8BF0-4D531029FABE}" destId="{3243446D-9ADD-CF40-ACAC-E920BBB63D7D}" srcOrd="0" destOrd="0" parTransId="{468D1486-1E11-8A47-8583-ECEB9B75DE21}" sibTransId="{F9447697-7A2F-2E44-AAF3-BE6C496A619E}"/>
    <dgm:cxn modelId="{BAD5A3AF-0D20-8F45-AD5D-44F46F89E633}" type="presOf" srcId="{FEAE4003-42D0-6146-B29F-34E87A03746A}" destId="{F03DF0A1-ED3F-2547-A729-C1DA0A55E2BA}" srcOrd="1" destOrd="0" presId="urn:microsoft.com/office/officeart/2005/8/layout/list1"/>
    <dgm:cxn modelId="{385DA9F6-C902-994D-8925-3506EE3BC2D2}" type="presOf" srcId="{3243446D-9ADD-CF40-ACAC-E920BBB63D7D}" destId="{37575DEB-08A8-5247-98B3-FDA8954CE84C}" srcOrd="1" destOrd="0" presId="urn:microsoft.com/office/officeart/2005/8/layout/list1"/>
    <dgm:cxn modelId="{35695898-A968-DB4F-94FE-317673DF8998}" type="presParOf" srcId="{F55EC948-AD14-6840-BE1B-73E7A0F38218}" destId="{5300EA97-4674-D249-B23F-0FB559C5FF43}" srcOrd="0" destOrd="0" presId="urn:microsoft.com/office/officeart/2005/8/layout/list1"/>
    <dgm:cxn modelId="{95AB7C02-AF5C-244D-B0E6-31FC9F3EFA4A}" type="presParOf" srcId="{5300EA97-4674-D249-B23F-0FB559C5FF43}" destId="{4F88AC90-A215-C244-B518-F913EAEC72E7}" srcOrd="0" destOrd="0" presId="urn:microsoft.com/office/officeart/2005/8/layout/list1"/>
    <dgm:cxn modelId="{D19705D1-166E-D847-8DE4-B8F79544E670}" type="presParOf" srcId="{5300EA97-4674-D249-B23F-0FB559C5FF43}" destId="{37575DEB-08A8-5247-98B3-FDA8954CE84C}" srcOrd="1" destOrd="0" presId="urn:microsoft.com/office/officeart/2005/8/layout/list1"/>
    <dgm:cxn modelId="{40F071C1-F8A6-064C-BEFC-0499547DD61A}" type="presParOf" srcId="{F55EC948-AD14-6840-BE1B-73E7A0F38218}" destId="{3A0F0BBE-FF95-E840-AF10-294DBD7CD4C6}" srcOrd="1" destOrd="0" presId="urn:microsoft.com/office/officeart/2005/8/layout/list1"/>
    <dgm:cxn modelId="{2342043B-2931-C94B-9F1B-3AFD0B6E92E9}" type="presParOf" srcId="{F55EC948-AD14-6840-BE1B-73E7A0F38218}" destId="{ED19E5ED-A9FB-1441-BF0D-5399B9741B81}" srcOrd="2" destOrd="0" presId="urn:microsoft.com/office/officeart/2005/8/layout/list1"/>
    <dgm:cxn modelId="{A5B60916-C8F1-EB40-855F-4F277654DA1B}" type="presParOf" srcId="{F55EC948-AD14-6840-BE1B-73E7A0F38218}" destId="{D4FF258A-834A-0C4C-8F2B-EA7EFE304BA3}" srcOrd="3" destOrd="0" presId="urn:microsoft.com/office/officeart/2005/8/layout/list1"/>
    <dgm:cxn modelId="{46005CA0-0485-C244-AF7C-536826C4368B}" type="presParOf" srcId="{F55EC948-AD14-6840-BE1B-73E7A0F38218}" destId="{5E53E69B-EC66-FC4B-BE37-D1954BF9B3EF}" srcOrd="4" destOrd="0" presId="urn:microsoft.com/office/officeart/2005/8/layout/list1"/>
    <dgm:cxn modelId="{B225D05C-8F8C-BA4B-9016-42DC66D03928}" type="presParOf" srcId="{5E53E69B-EC66-FC4B-BE37-D1954BF9B3EF}" destId="{80655DB1-DD32-064A-8776-1F982D785EEA}" srcOrd="0" destOrd="0" presId="urn:microsoft.com/office/officeart/2005/8/layout/list1"/>
    <dgm:cxn modelId="{C56160FB-C682-4142-9AAB-F935808D9B31}" type="presParOf" srcId="{5E53E69B-EC66-FC4B-BE37-D1954BF9B3EF}" destId="{F03DF0A1-ED3F-2547-A729-C1DA0A55E2BA}" srcOrd="1" destOrd="0" presId="urn:microsoft.com/office/officeart/2005/8/layout/list1"/>
    <dgm:cxn modelId="{2AF0817F-ADB8-7B44-9179-FFA3DA664232}" type="presParOf" srcId="{F55EC948-AD14-6840-BE1B-73E7A0F38218}" destId="{A4D6D2A0-2E57-9544-BC67-C03B3E23DA3D}" srcOrd="5" destOrd="0" presId="urn:microsoft.com/office/officeart/2005/8/layout/list1"/>
    <dgm:cxn modelId="{713AEE45-BB6B-AD4E-8AC7-C36E373593C2}" type="presParOf" srcId="{F55EC948-AD14-6840-BE1B-73E7A0F38218}" destId="{7A7C3D86-D753-7641-8DCB-05A94BA08530}" srcOrd="6" destOrd="0" presId="urn:microsoft.com/office/officeart/2005/8/layout/list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60A894-13B0-DE4C-97EF-0E37EF562A5D}">
      <dsp:nvSpPr>
        <dsp:cNvPr id="0" name=""/>
        <dsp:cNvSpPr/>
      </dsp:nvSpPr>
      <dsp:spPr>
        <a:xfrm>
          <a:off x="71416" y="48007"/>
          <a:ext cx="8938260" cy="1148238"/>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adopt the NS client library to send the notification messages to the notification service</a:t>
          </a:r>
        </a:p>
      </dsp:txBody>
      <dsp:txXfrm>
        <a:off x="105047" y="81638"/>
        <a:ext cx="7699220" cy="1080976"/>
      </dsp:txXfrm>
    </dsp:sp>
    <dsp:sp modelId="{FA724A0F-6DD8-314D-B03C-7741F52EBE1C}">
      <dsp:nvSpPr>
        <dsp:cNvPr id="0" name=""/>
        <dsp:cNvSpPr/>
      </dsp:nvSpPr>
      <dsp:spPr>
        <a:xfrm>
          <a:off x="788669" y="1339611"/>
          <a:ext cx="8938260" cy="1148238"/>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capture the events and user actions and prepare the appropriate payload to be sent to NS</a:t>
          </a:r>
        </a:p>
      </dsp:txBody>
      <dsp:txXfrm>
        <a:off x="822300" y="1373242"/>
        <a:ext cx="7335972" cy="1080976"/>
      </dsp:txXfrm>
    </dsp:sp>
    <dsp:sp modelId="{08190C8F-EDC9-384E-9098-9978609BB193}">
      <dsp:nvSpPr>
        <dsp:cNvPr id="0" name=""/>
        <dsp:cNvSpPr/>
      </dsp:nvSpPr>
      <dsp:spPr>
        <a:xfrm>
          <a:off x="1577339" y="2679223"/>
          <a:ext cx="8938260" cy="1148238"/>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prepare the template for different notifications in template registry/use the existing standard templates for message content preparation</a:t>
          </a:r>
        </a:p>
      </dsp:txBody>
      <dsp:txXfrm>
        <a:off x="1610970" y="2712854"/>
        <a:ext cx="7335972" cy="1080976"/>
      </dsp:txXfrm>
    </dsp:sp>
    <dsp:sp modelId="{171F5534-D4DC-7F4B-B0A9-0B21CFD4F0FE}">
      <dsp:nvSpPr>
        <dsp:cNvPr id="0" name=""/>
        <dsp:cNvSpPr/>
      </dsp:nvSpPr>
      <dsp:spPr>
        <a:xfrm>
          <a:off x="8191904" y="870747"/>
          <a:ext cx="746355" cy="746355"/>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a:off x="8359834" y="870747"/>
        <a:ext cx="410495" cy="561632"/>
      </dsp:txXfrm>
    </dsp:sp>
    <dsp:sp modelId="{8CEBBFCC-E272-2848-9099-442F95E83490}">
      <dsp:nvSpPr>
        <dsp:cNvPr id="0" name=""/>
        <dsp:cNvSpPr/>
      </dsp:nvSpPr>
      <dsp:spPr>
        <a:xfrm>
          <a:off x="8980574" y="2202704"/>
          <a:ext cx="746355" cy="746355"/>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a:off x="9148504" y="2202704"/>
        <a:ext cx="410495" cy="5616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19E5ED-A9FB-1441-BF0D-5399B9741B81}">
      <dsp:nvSpPr>
        <dsp:cNvPr id="0" name=""/>
        <dsp:cNvSpPr/>
      </dsp:nvSpPr>
      <dsp:spPr>
        <a:xfrm>
          <a:off x="0" y="265653"/>
          <a:ext cx="8872538" cy="378000"/>
        </a:xfrm>
        <a:prstGeom prst="rect">
          <a:avLst/>
        </a:prstGeom>
        <a:solidFill>
          <a:schemeClr val="lt1">
            <a:alpha val="90000"/>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7575DEB-08A8-5247-98B3-FDA8954CE84C}">
      <dsp:nvSpPr>
        <dsp:cNvPr id="0" name=""/>
        <dsp:cNvSpPr/>
      </dsp:nvSpPr>
      <dsp:spPr>
        <a:xfrm>
          <a:off x="443626" y="44253"/>
          <a:ext cx="6210776" cy="442800"/>
        </a:xfrm>
        <a:prstGeom prst="round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753" tIns="0" rIns="234753" bIns="0" numCol="1" spcCol="1270" anchor="ctr" anchorCtr="0">
          <a:noAutofit/>
        </a:bodyPr>
        <a:lstStyle/>
        <a:p>
          <a:pPr marL="0" lvl="0" indent="0" algn="l" defTabSz="666750">
            <a:lnSpc>
              <a:spcPct val="90000"/>
            </a:lnSpc>
            <a:spcBef>
              <a:spcPct val="0"/>
            </a:spcBef>
            <a:spcAft>
              <a:spcPct val="35000"/>
            </a:spcAft>
            <a:buNone/>
          </a:pPr>
          <a:r>
            <a:rPr lang="en-US" sz="1500" kern="1200" dirty="0"/>
            <a:t>Logging and Monitoring using Kibana</a:t>
          </a:r>
        </a:p>
      </dsp:txBody>
      <dsp:txXfrm>
        <a:off x="465242" y="65869"/>
        <a:ext cx="6167544" cy="399568"/>
      </dsp:txXfrm>
    </dsp:sp>
    <dsp:sp modelId="{7A7C3D86-D753-7641-8DCB-05A94BA08530}">
      <dsp:nvSpPr>
        <dsp:cNvPr id="0" name=""/>
        <dsp:cNvSpPr/>
      </dsp:nvSpPr>
      <dsp:spPr>
        <a:xfrm>
          <a:off x="0" y="946054"/>
          <a:ext cx="8872538" cy="378000"/>
        </a:xfrm>
        <a:prstGeom prst="rect">
          <a:avLst/>
        </a:prstGeom>
        <a:solidFill>
          <a:schemeClr val="lt1">
            <a:alpha val="90000"/>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03DF0A1-ED3F-2547-A729-C1DA0A55E2BA}">
      <dsp:nvSpPr>
        <dsp:cNvPr id="0" name=""/>
        <dsp:cNvSpPr/>
      </dsp:nvSpPr>
      <dsp:spPr>
        <a:xfrm>
          <a:off x="443626" y="724654"/>
          <a:ext cx="6210776" cy="442800"/>
        </a:xfrm>
        <a:prstGeom prst="round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753" tIns="0" rIns="234753" bIns="0" numCol="1" spcCol="1270" anchor="ctr" anchorCtr="0">
          <a:noAutofit/>
        </a:bodyPr>
        <a:lstStyle/>
        <a:p>
          <a:pPr marL="0" lvl="0" indent="0" algn="l" defTabSz="666750">
            <a:lnSpc>
              <a:spcPct val="90000"/>
            </a:lnSpc>
            <a:spcBef>
              <a:spcPct val="0"/>
            </a:spcBef>
            <a:spcAft>
              <a:spcPct val="35000"/>
            </a:spcAft>
            <a:buNone/>
          </a:pPr>
          <a:r>
            <a:rPr lang="en-US" sz="1500" kern="1200" dirty="0"/>
            <a:t>In case of the technical failures retry sending the notifications</a:t>
          </a:r>
        </a:p>
      </dsp:txBody>
      <dsp:txXfrm>
        <a:off x="465242" y="746270"/>
        <a:ext cx="6167544" cy="399568"/>
      </dsp:txXfrm>
    </dsp:sp>
    <dsp:sp modelId="{D1ABCAD1-62DA-8A42-AB65-1382FC9090DB}">
      <dsp:nvSpPr>
        <dsp:cNvPr id="0" name=""/>
        <dsp:cNvSpPr/>
      </dsp:nvSpPr>
      <dsp:spPr>
        <a:xfrm>
          <a:off x="0" y="1626454"/>
          <a:ext cx="8872538" cy="378000"/>
        </a:xfrm>
        <a:prstGeom prst="rect">
          <a:avLst/>
        </a:prstGeom>
        <a:solidFill>
          <a:schemeClr val="lt1">
            <a:alpha val="90000"/>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2DB0402-57DC-D446-B91F-23ADE670205F}">
      <dsp:nvSpPr>
        <dsp:cNvPr id="0" name=""/>
        <dsp:cNvSpPr/>
      </dsp:nvSpPr>
      <dsp:spPr>
        <a:xfrm>
          <a:off x="443626" y="1405054"/>
          <a:ext cx="6210776" cy="442800"/>
        </a:xfrm>
        <a:prstGeom prst="round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753" tIns="0" rIns="234753" bIns="0" numCol="1" spcCol="1270" anchor="ctr" anchorCtr="0">
          <a:noAutofit/>
        </a:bodyPr>
        <a:lstStyle/>
        <a:p>
          <a:pPr marL="0" lvl="0" indent="0" algn="l" defTabSz="666750">
            <a:lnSpc>
              <a:spcPct val="90000"/>
            </a:lnSpc>
            <a:spcBef>
              <a:spcPct val="0"/>
            </a:spcBef>
            <a:spcAft>
              <a:spcPct val="35000"/>
            </a:spcAft>
            <a:buNone/>
          </a:pPr>
          <a:r>
            <a:rPr lang="en-US" sz="1500" kern="1200" dirty="0"/>
            <a:t>As the streams are getting used so the process can be throttled</a:t>
          </a:r>
        </a:p>
      </dsp:txBody>
      <dsp:txXfrm>
        <a:off x="465242" y="1426670"/>
        <a:ext cx="6167544" cy="39956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19E5ED-A9FB-1441-BF0D-5399B9741B81}">
      <dsp:nvSpPr>
        <dsp:cNvPr id="0" name=""/>
        <dsp:cNvSpPr/>
      </dsp:nvSpPr>
      <dsp:spPr>
        <a:xfrm>
          <a:off x="0" y="167731"/>
          <a:ext cx="8872538" cy="403200"/>
        </a:xfrm>
        <a:prstGeom prst="rect">
          <a:avLst/>
        </a:prstGeom>
        <a:solidFill>
          <a:schemeClr val="lt1">
            <a:alpha val="90000"/>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7575DEB-08A8-5247-98B3-FDA8954CE84C}">
      <dsp:nvSpPr>
        <dsp:cNvPr id="0" name=""/>
        <dsp:cNvSpPr/>
      </dsp:nvSpPr>
      <dsp:spPr>
        <a:xfrm>
          <a:off x="443626" y="4402"/>
          <a:ext cx="6210776" cy="472320"/>
        </a:xfrm>
        <a:prstGeom prst="round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753" tIns="0" rIns="234753" bIns="0" numCol="1" spcCol="1270" anchor="ctr" anchorCtr="0">
          <a:noAutofit/>
        </a:bodyPr>
        <a:lstStyle/>
        <a:p>
          <a:pPr marL="0" lvl="0" indent="0" algn="l" defTabSz="711200">
            <a:lnSpc>
              <a:spcPct val="90000"/>
            </a:lnSpc>
            <a:spcBef>
              <a:spcPct val="0"/>
            </a:spcBef>
            <a:spcAft>
              <a:spcPct val="35000"/>
            </a:spcAft>
            <a:buNone/>
          </a:pPr>
          <a:r>
            <a:rPr lang="en-US" sz="1600" kern="1200" dirty="0"/>
            <a:t>As the service is deployed on cloud using EKS horizontal scaling can be done</a:t>
          </a:r>
        </a:p>
      </dsp:txBody>
      <dsp:txXfrm>
        <a:off x="466683" y="27459"/>
        <a:ext cx="6164662" cy="426206"/>
      </dsp:txXfrm>
    </dsp:sp>
    <dsp:sp modelId="{7A7C3D86-D753-7641-8DCB-05A94BA08530}">
      <dsp:nvSpPr>
        <dsp:cNvPr id="0" name=""/>
        <dsp:cNvSpPr/>
      </dsp:nvSpPr>
      <dsp:spPr>
        <a:xfrm>
          <a:off x="0" y="966322"/>
          <a:ext cx="8872538" cy="403200"/>
        </a:xfrm>
        <a:prstGeom prst="rect">
          <a:avLst/>
        </a:prstGeom>
        <a:solidFill>
          <a:schemeClr val="lt1">
            <a:alpha val="90000"/>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03DF0A1-ED3F-2547-A729-C1DA0A55E2BA}">
      <dsp:nvSpPr>
        <dsp:cNvPr id="0" name=""/>
        <dsp:cNvSpPr/>
      </dsp:nvSpPr>
      <dsp:spPr>
        <a:xfrm>
          <a:off x="443626" y="730162"/>
          <a:ext cx="6210776" cy="472320"/>
        </a:xfrm>
        <a:prstGeom prst="round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753" tIns="0" rIns="234753" bIns="0" numCol="1" spcCol="1270" anchor="ctr" anchorCtr="0">
          <a:noAutofit/>
        </a:bodyPr>
        <a:lstStyle/>
        <a:p>
          <a:pPr marL="0" lvl="0" indent="0" algn="l" defTabSz="711200">
            <a:lnSpc>
              <a:spcPct val="90000"/>
            </a:lnSpc>
            <a:spcBef>
              <a:spcPct val="0"/>
            </a:spcBef>
            <a:spcAft>
              <a:spcPct val="35000"/>
            </a:spcAft>
            <a:buNone/>
          </a:pPr>
          <a:r>
            <a:rPr lang="en-US" sz="1600" kern="1200" dirty="0"/>
            <a:t>Scaling criteria: Throughput, CPU usage, Memory usage</a:t>
          </a:r>
          <a:r>
            <a:rPr lang="en-US" sz="1600" kern="1200" baseline="0" dirty="0"/>
            <a:t> </a:t>
          </a:r>
          <a:endParaRPr lang="en-US" sz="1600" kern="1200" dirty="0"/>
        </a:p>
      </dsp:txBody>
      <dsp:txXfrm>
        <a:off x="466683" y="753219"/>
        <a:ext cx="6164662" cy="42620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19E5ED-A9FB-1441-BF0D-5399B9741B81}">
      <dsp:nvSpPr>
        <dsp:cNvPr id="0" name=""/>
        <dsp:cNvSpPr/>
      </dsp:nvSpPr>
      <dsp:spPr>
        <a:xfrm>
          <a:off x="0" y="167731"/>
          <a:ext cx="8872538" cy="403200"/>
        </a:xfrm>
        <a:prstGeom prst="rect">
          <a:avLst/>
        </a:prstGeom>
        <a:solidFill>
          <a:schemeClr val="lt1">
            <a:alpha val="90000"/>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7575DEB-08A8-5247-98B3-FDA8954CE84C}">
      <dsp:nvSpPr>
        <dsp:cNvPr id="0" name=""/>
        <dsp:cNvSpPr/>
      </dsp:nvSpPr>
      <dsp:spPr>
        <a:xfrm>
          <a:off x="443626" y="4402"/>
          <a:ext cx="6210776" cy="472320"/>
        </a:xfrm>
        <a:prstGeom prst="round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753" tIns="0" rIns="234753" bIns="0" numCol="1" spcCol="1270" anchor="ctr" anchorCtr="0">
          <a:noAutofit/>
        </a:bodyPr>
        <a:lstStyle/>
        <a:p>
          <a:pPr marL="0" lvl="0" indent="0" algn="l" defTabSz="711200">
            <a:lnSpc>
              <a:spcPct val="90000"/>
            </a:lnSpc>
            <a:spcBef>
              <a:spcPct val="0"/>
            </a:spcBef>
            <a:spcAft>
              <a:spcPct val="35000"/>
            </a:spcAft>
            <a:buNone/>
          </a:pPr>
          <a:r>
            <a:rPr lang="en-US" sz="1600" kern="1200" dirty="0"/>
            <a:t>New consumers can easily be added if needed without disrupting the whole notification system</a:t>
          </a:r>
        </a:p>
      </dsp:txBody>
      <dsp:txXfrm>
        <a:off x="466683" y="27459"/>
        <a:ext cx="6164662" cy="426206"/>
      </dsp:txXfrm>
    </dsp:sp>
    <dsp:sp modelId="{7A7C3D86-D753-7641-8DCB-05A94BA08530}">
      <dsp:nvSpPr>
        <dsp:cNvPr id="0" name=""/>
        <dsp:cNvSpPr/>
      </dsp:nvSpPr>
      <dsp:spPr>
        <a:xfrm>
          <a:off x="0" y="966322"/>
          <a:ext cx="8872538" cy="403200"/>
        </a:xfrm>
        <a:prstGeom prst="rect">
          <a:avLst/>
        </a:prstGeom>
        <a:solidFill>
          <a:schemeClr val="lt1">
            <a:alpha val="90000"/>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03DF0A1-ED3F-2547-A729-C1DA0A55E2BA}">
      <dsp:nvSpPr>
        <dsp:cNvPr id="0" name=""/>
        <dsp:cNvSpPr/>
      </dsp:nvSpPr>
      <dsp:spPr>
        <a:xfrm>
          <a:off x="443626" y="730162"/>
          <a:ext cx="6210776" cy="472320"/>
        </a:xfrm>
        <a:prstGeom prst="round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753" tIns="0" rIns="234753" bIns="0" numCol="1" spcCol="1270" anchor="ctr" anchorCtr="0">
          <a:noAutofit/>
        </a:bodyPr>
        <a:lstStyle/>
        <a:p>
          <a:pPr marL="0" lvl="0" indent="0" algn="l" defTabSz="711200">
            <a:lnSpc>
              <a:spcPct val="90000"/>
            </a:lnSpc>
            <a:spcBef>
              <a:spcPct val="0"/>
            </a:spcBef>
            <a:spcAft>
              <a:spcPct val="35000"/>
            </a:spcAft>
            <a:buNone/>
          </a:pPr>
          <a:r>
            <a:rPr lang="en-US" sz="1600" kern="1200" dirty="0"/>
            <a:t>Easy to adopt by the services.</a:t>
          </a:r>
        </a:p>
      </dsp:txBody>
      <dsp:txXfrm>
        <a:off x="466683" y="753219"/>
        <a:ext cx="6164662" cy="426206"/>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10/25/20</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10/25/20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10/25/20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10/25/20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10/25/20</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10/25/20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10/25/20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10/25/20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10/25/20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10/25/20</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10/25/20</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10/25/20</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3.xml"/><Relationship Id="rId13" Type="http://schemas.openxmlformats.org/officeDocument/2006/relationships/diagramLayout" Target="../diagrams/layout4.xml"/><Relationship Id="rId3" Type="http://schemas.openxmlformats.org/officeDocument/2006/relationships/diagramLayout" Target="../diagrams/layout2.xml"/><Relationship Id="rId7" Type="http://schemas.openxmlformats.org/officeDocument/2006/relationships/diagramData" Target="../diagrams/data3.xml"/><Relationship Id="rId12" Type="http://schemas.openxmlformats.org/officeDocument/2006/relationships/diagramData" Target="../diagrams/data4.xml"/><Relationship Id="rId2" Type="http://schemas.openxmlformats.org/officeDocument/2006/relationships/diagramData" Target="../diagrams/data2.xml"/><Relationship Id="rId16" Type="http://schemas.microsoft.com/office/2007/relationships/diagramDrawing" Target="../diagrams/drawing4.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5" Type="http://schemas.openxmlformats.org/officeDocument/2006/relationships/diagramColors" Target="../diagrams/colors4.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 Id="rId1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55854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EFDB84C-09E7-D641-A21B-66588961A5E4}"/>
              </a:ext>
            </a:extLst>
          </p:cNvPr>
          <p:cNvSpPr txBox="1"/>
          <p:nvPr/>
        </p:nvSpPr>
        <p:spPr>
          <a:xfrm>
            <a:off x="1083733" y="304799"/>
            <a:ext cx="6864828" cy="523220"/>
          </a:xfrm>
          <a:prstGeom prst="rect">
            <a:avLst/>
          </a:prstGeom>
          <a:noFill/>
        </p:spPr>
        <p:txBody>
          <a:bodyPr wrap="none" rtlCol="0">
            <a:spAutoFit/>
          </a:bodyPr>
          <a:lstStyle/>
          <a:p>
            <a:pPr algn="just"/>
            <a:r>
              <a:rPr lang="en-US" sz="2800" dirty="0">
                <a:latin typeface="Calibri" panose="020F0502020204030204" pitchFamily="34" charset="0"/>
                <a:cs typeface="Calibri" panose="020F0502020204030204" pitchFamily="34" charset="0"/>
              </a:rPr>
              <a:t>Steps to onboard with the Notification system</a:t>
            </a:r>
          </a:p>
        </p:txBody>
      </p:sp>
      <p:graphicFrame>
        <p:nvGraphicFramePr>
          <p:cNvPr id="6" name="Diagram 5">
            <a:extLst>
              <a:ext uri="{FF2B5EF4-FFF2-40B4-BE49-F238E27FC236}">
                <a16:creationId xmlns:a16="http://schemas.microsoft.com/office/drawing/2014/main" id="{11A1F1A0-7476-1040-A8AA-074A97CE5F7D}"/>
              </a:ext>
            </a:extLst>
          </p:cNvPr>
          <p:cNvGraphicFramePr/>
          <p:nvPr>
            <p:extLst>
              <p:ext uri="{D42A27DB-BD31-4B8C-83A1-F6EECF244321}">
                <p14:modId xmlns:p14="http://schemas.microsoft.com/office/powerpoint/2010/main" val="1074291933"/>
              </p:ext>
            </p:extLst>
          </p:nvPr>
        </p:nvGraphicFramePr>
        <p:xfrm>
          <a:off x="1121998" y="2018267"/>
          <a:ext cx="10515600" cy="38274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EF54F94D-91D1-5E4F-B66B-307F09BD1153}"/>
              </a:ext>
            </a:extLst>
          </p:cNvPr>
          <p:cNvSpPr txBox="1"/>
          <p:nvPr/>
        </p:nvSpPr>
        <p:spPr>
          <a:xfrm>
            <a:off x="1083733" y="1238477"/>
            <a:ext cx="5296065" cy="369332"/>
          </a:xfrm>
          <a:prstGeom prst="rect">
            <a:avLst/>
          </a:prstGeom>
          <a:noFill/>
        </p:spPr>
        <p:txBody>
          <a:bodyPr wrap="none" rtlCol="0">
            <a:spAutoFit/>
          </a:bodyPr>
          <a:lstStyle/>
          <a:p>
            <a:r>
              <a:rPr lang="en-US" dirty="0"/>
              <a:t>Any product can adopt this system in three easy steps: </a:t>
            </a:r>
          </a:p>
        </p:txBody>
      </p:sp>
    </p:spTree>
    <p:extLst>
      <p:ext uri="{BB962C8B-B14F-4D97-AF65-F5344CB8AC3E}">
        <p14:creationId xmlns:p14="http://schemas.microsoft.com/office/powerpoint/2010/main" val="2494876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FE594F9-E648-D04A-B791-34EB0F0C6FD6}"/>
              </a:ext>
            </a:extLst>
          </p:cNvPr>
          <p:cNvSpPr txBox="1"/>
          <p:nvPr/>
        </p:nvSpPr>
        <p:spPr>
          <a:xfrm>
            <a:off x="1157288" y="428625"/>
            <a:ext cx="3875676" cy="523220"/>
          </a:xfrm>
          <a:prstGeom prst="rect">
            <a:avLst/>
          </a:prstGeom>
          <a:noFill/>
        </p:spPr>
        <p:txBody>
          <a:bodyPr wrap="none" rtlCol="0">
            <a:spAutoFit/>
          </a:bodyPr>
          <a:lstStyle/>
          <a:p>
            <a:r>
              <a:rPr lang="en-US" sz="2800" dirty="0">
                <a:latin typeface="Calibri" panose="020F0502020204030204" pitchFamily="34" charset="0"/>
                <a:cs typeface="Calibri" panose="020F0502020204030204" pitchFamily="34" charset="0"/>
              </a:rPr>
              <a:t>Characteristics of service </a:t>
            </a:r>
          </a:p>
        </p:txBody>
      </p:sp>
      <p:sp>
        <p:nvSpPr>
          <p:cNvPr id="5" name="TextBox 4">
            <a:extLst>
              <a:ext uri="{FF2B5EF4-FFF2-40B4-BE49-F238E27FC236}">
                <a16:creationId xmlns:a16="http://schemas.microsoft.com/office/drawing/2014/main" id="{65AF8BE9-8334-3B48-B929-2815EC5018D0}"/>
              </a:ext>
            </a:extLst>
          </p:cNvPr>
          <p:cNvSpPr txBox="1"/>
          <p:nvPr/>
        </p:nvSpPr>
        <p:spPr>
          <a:xfrm>
            <a:off x="971551" y="951845"/>
            <a:ext cx="1245854" cy="369332"/>
          </a:xfrm>
          <a:prstGeom prst="rect">
            <a:avLst/>
          </a:prstGeom>
          <a:noFill/>
        </p:spPr>
        <p:txBody>
          <a:bodyPr wrap="none" rtlCol="0">
            <a:spAutoFit/>
          </a:bodyPr>
          <a:lstStyle/>
          <a:p>
            <a:r>
              <a:rPr lang="en-US" b="1" dirty="0"/>
              <a:t>Resiliency</a:t>
            </a:r>
          </a:p>
        </p:txBody>
      </p:sp>
      <p:graphicFrame>
        <p:nvGraphicFramePr>
          <p:cNvPr id="7" name="Diagram 6">
            <a:extLst>
              <a:ext uri="{FF2B5EF4-FFF2-40B4-BE49-F238E27FC236}">
                <a16:creationId xmlns:a16="http://schemas.microsoft.com/office/drawing/2014/main" id="{92411338-89EB-3B45-98C6-C9503D62300F}"/>
              </a:ext>
            </a:extLst>
          </p:cNvPr>
          <p:cNvGraphicFramePr/>
          <p:nvPr>
            <p:extLst>
              <p:ext uri="{D42A27DB-BD31-4B8C-83A1-F6EECF244321}">
                <p14:modId xmlns:p14="http://schemas.microsoft.com/office/powerpoint/2010/main" val="2994980867"/>
              </p:ext>
            </p:extLst>
          </p:nvPr>
        </p:nvGraphicFramePr>
        <p:xfrm>
          <a:off x="2403142" y="958572"/>
          <a:ext cx="8872538" cy="20487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a:extLst>
              <a:ext uri="{FF2B5EF4-FFF2-40B4-BE49-F238E27FC236}">
                <a16:creationId xmlns:a16="http://schemas.microsoft.com/office/drawing/2014/main" id="{33FA1E29-1DAE-1A4D-B647-2CE670AED630}"/>
              </a:ext>
            </a:extLst>
          </p:cNvPr>
          <p:cNvSpPr txBox="1"/>
          <p:nvPr/>
        </p:nvSpPr>
        <p:spPr>
          <a:xfrm>
            <a:off x="971551" y="3239539"/>
            <a:ext cx="1277914" cy="369332"/>
          </a:xfrm>
          <a:prstGeom prst="rect">
            <a:avLst/>
          </a:prstGeom>
          <a:noFill/>
        </p:spPr>
        <p:txBody>
          <a:bodyPr wrap="none" rtlCol="0">
            <a:spAutoFit/>
          </a:bodyPr>
          <a:lstStyle/>
          <a:p>
            <a:r>
              <a:rPr lang="en-US" b="1" dirty="0"/>
              <a:t>Scalability</a:t>
            </a:r>
          </a:p>
        </p:txBody>
      </p:sp>
      <p:graphicFrame>
        <p:nvGraphicFramePr>
          <p:cNvPr id="9" name="Diagram 8">
            <a:extLst>
              <a:ext uri="{FF2B5EF4-FFF2-40B4-BE49-F238E27FC236}">
                <a16:creationId xmlns:a16="http://schemas.microsoft.com/office/drawing/2014/main" id="{C8BCDB85-9E48-4F4A-A1BF-8E9E1AA57D97}"/>
              </a:ext>
            </a:extLst>
          </p:cNvPr>
          <p:cNvGraphicFramePr/>
          <p:nvPr>
            <p:extLst>
              <p:ext uri="{D42A27DB-BD31-4B8C-83A1-F6EECF244321}">
                <p14:modId xmlns:p14="http://schemas.microsoft.com/office/powerpoint/2010/main" val="1474202555"/>
              </p:ext>
            </p:extLst>
          </p:nvPr>
        </p:nvGraphicFramePr>
        <p:xfrm>
          <a:off x="2403142" y="3239539"/>
          <a:ext cx="8872538" cy="137392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0" name="TextBox 9">
            <a:extLst>
              <a:ext uri="{FF2B5EF4-FFF2-40B4-BE49-F238E27FC236}">
                <a16:creationId xmlns:a16="http://schemas.microsoft.com/office/drawing/2014/main" id="{F8C7B9DA-4572-0841-BF99-6EDC44576D10}"/>
              </a:ext>
            </a:extLst>
          </p:cNvPr>
          <p:cNvSpPr txBox="1"/>
          <p:nvPr/>
        </p:nvSpPr>
        <p:spPr>
          <a:xfrm>
            <a:off x="971551" y="4792114"/>
            <a:ext cx="1293303" cy="369332"/>
          </a:xfrm>
          <a:prstGeom prst="rect">
            <a:avLst/>
          </a:prstGeom>
          <a:noFill/>
        </p:spPr>
        <p:txBody>
          <a:bodyPr wrap="none" rtlCol="0">
            <a:spAutoFit/>
          </a:bodyPr>
          <a:lstStyle/>
          <a:p>
            <a:r>
              <a:rPr lang="en-US" b="1" dirty="0"/>
              <a:t>Extensible</a:t>
            </a:r>
          </a:p>
        </p:txBody>
      </p:sp>
      <p:graphicFrame>
        <p:nvGraphicFramePr>
          <p:cNvPr id="12" name="Diagram 11">
            <a:extLst>
              <a:ext uri="{FF2B5EF4-FFF2-40B4-BE49-F238E27FC236}">
                <a16:creationId xmlns:a16="http://schemas.microsoft.com/office/drawing/2014/main" id="{8B26684E-6F76-6441-BDF8-CDB0AB243D14}"/>
              </a:ext>
            </a:extLst>
          </p:cNvPr>
          <p:cNvGraphicFramePr/>
          <p:nvPr>
            <p:extLst>
              <p:ext uri="{D42A27DB-BD31-4B8C-83A1-F6EECF244321}">
                <p14:modId xmlns:p14="http://schemas.microsoft.com/office/powerpoint/2010/main" val="617820667"/>
              </p:ext>
            </p:extLst>
          </p:nvPr>
        </p:nvGraphicFramePr>
        <p:xfrm>
          <a:off x="2403142" y="4845722"/>
          <a:ext cx="8872538" cy="1373924"/>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2005398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033C226-AF7D-B243-8968-C920D864014F}"/>
              </a:ext>
            </a:extLst>
          </p:cNvPr>
          <p:cNvSpPr txBox="1"/>
          <p:nvPr/>
        </p:nvSpPr>
        <p:spPr>
          <a:xfrm>
            <a:off x="1025120" y="342697"/>
            <a:ext cx="737702" cy="584775"/>
          </a:xfrm>
          <a:prstGeom prst="rect">
            <a:avLst/>
          </a:prstGeom>
          <a:noFill/>
        </p:spPr>
        <p:txBody>
          <a:bodyPr wrap="none" rtlCol="0">
            <a:spAutoFit/>
          </a:bodyPr>
          <a:lstStyle/>
          <a:p>
            <a:r>
              <a:rPr lang="en-US" sz="3200" dirty="0">
                <a:latin typeface="Calibri" panose="020F0502020204030204" pitchFamily="34" charset="0"/>
                <a:cs typeface="Calibri" panose="020F0502020204030204" pitchFamily="34" charset="0"/>
              </a:rPr>
              <a:t>API</a:t>
            </a:r>
          </a:p>
        </p:txBody>
      </p:sp>
      <p:sp>
        <p:nvSpPr>
          <p:cNvPr id="5" name="TextBox 4">
            <a:extLst>
              <a:ext uri="{FF2B5EF4-FFF2-40B4-BE49-F238E27FC236}">
                <a16:creationId xmlns:a16="http://schemas.microsoft.com/office/drawing/2014/main" id="{6B94F310-68EF-2448-ADCC-C8DE2DC67B83}"/>
              </a:ext>
            </a:extLst>
          </p:cNvPr>
          <p:cNvSpPr txBox="1"/>
          <p:nvPr/>
        </p:nvSpPr>
        <p:spPr>
          <a:xfrm>
            <a:off x="1025120" y="927472"/>
            <a:ext cx="4544407" cy="2862322"/>
          </a:xfrm>
          <a:prstGeom prst="rect">
            <a:avLst/>
          </a:prstGeom>
          <a:noFill/>
        </p:spPr>
        <p:txBody>
          <a:bodyPr wrap="square" rtlCol="0">
            <a:spAutoFit/>
          </a:bodyPr>
          <a:lstStyle/>
          <a:p>
            <a:r>
              <a:rPr lang="en-US" b="1" dirty="0">
                <a:latin typeface="Calibri" panose="020F0502020204030204" pitchFamily="34" charset="0"/>
                <a:cs typeface="Calibri" panose="020F0502020204030204" pitchFamily="34" charset="0"/>
              </a:rPr>
              <a:t>Method Type</a:t>
            </a:r>
            <a:r>
              <a:rPr lang="en-US" dirty="0">
                <a:latin typeface="Calibri" panose="020F0502020204030204" pitchFamily="34" charset="0"/>
                <a:cs typeface="Calibri" panose="020F0502020204030204" pitchFamily="34" charset="0"/>
              </a:rPr>
              <a:t> POST :</a:t>
            </a:r>
          </a:p>
          <a:p>
            <a:r>
              <a:rPr lang="en-US" b="1" dirty="0">
                <a:latin typeface="Calibri" panose="020F0502020204030204" pitchFamily="34" charset="0"/>
                <a:cs typeface="Calibri" panose="020F0502020204030204" pitchFamily="34" charset="0"/>
              </a:rPr>
              <a:t>URL</a:t>
            </a:r>
            <a:r>
              <a:rPr lang="en-US" dirty="0">
                <a:latin typeface="Calibri" panose="020F0502020204030204" pitchFamily="34" charset="0"/>
                <a:cs typeface="Calibri" panose="020F0502020204030204" pitchFamily="34" charset="0"/>
              </a:rPr>
              <a:t>: notification-service/v1/notifications</a:t>
            </a:r>
          </a:p>
          <a:p>
            <a:r>
              <a:rPr lang="en-US" dirty="0">
                <a:latin typeface="Calibri" panose="020F0502020204030204" pitchFamily="34" charset="0"/>
                <a:cs typeface="Calibri" panose="020F0502020204030204" pitchFamily="34" charset="0"/>
              </a:rPr>
              <a:t> </a:t>
            </a:r>
          </a:p>
          <a:p>
            <a:r>
              <a:rPr lang="en-US" b="1" dirty="0">
                <a:latin typeface="Calibri" panose="020F0502020204030204" pitchFamily="34" charset="0"/>
                <a:cs typeface="Calibri" panose="020F0502020204030204" pitchFamily="34" charset="0"/>
              </a:rPr>
              <a:t>Responses</a:t>
            </a:r>
            <a:r>
              <a:rPr lang="en-US" dirty="0">
                <a:latin typeface="Calibri" panose="020F0502020204030204" pitchFamily="34" charset="0"/>
                <a:cs typeface="Calibri" panose="020F0502020204030204" pitchFamily="34" charset="0"/>
              </a:rPr>
              <a:t>:</a:t>
            </a:r>
          </a:p>
          <a:p>
            <a:r>
              <a:rPr lang="en-US" dirty="0">
                <a:latin typeface="Calibri" panose="020F0502020204030204" pitchFamily="34" charset="0"/>
                <a:cs typeface="Calibri" panose="020F0502020204030204" pitchFamily="34" charset="0"/>
              </a:rPr>
              <a:t>204: notification request submitted</a:t>
            </a:r>
          </a:p>
          <a:p>
            <a:r>
              <a:rPr lang="en-US" dirty="0">
                <a:latin typeface="Calibri" panose="020F0502020204030204" pitchFamily="34" charset="0"/>
                <a:cs typeface="Calibri" panose="020F0502020204030204" pitchFamily="34" charset="0"/>
              </a:rPr>
              <a:t>403: not authorized to send notification</a:t>
            </a:r>
          </a:p>
          <a:p>
            <a:r>
              <a:rPr lang="en-US" dirty="0">
                <a:latin typeface="Calibri" panose="020F0502020204030204" pitchFamily="34" charset="0"/>
                <a:cs typeface="Calibri" panose="020F0502020204030204" pitchFamily="34" charset="0"/>
              </a:rPr>
              <a:t>400: in case of basic sanity validation failures</a:t>
            </a:r>
          </a:p>
          <a:p>
            <a:r>
              <a:rPr lang="en-US" dirty="0">
                <a:latin typeface="Calibri" panose="020F0502020204030204" pitchFamily="34" charset="0"/>
                <a:cs typeface="Calibri" panose="020F0502020204030204" pitchFamily="34" charset="0"/>
              </a:rPr>
              <a:t>422: un-processable entity</a:t>
            </a:r>
          </a:p>
          <a:p>
            <a:r>
              <a:rPr lang="en-US" dirty="0">
                <a:latin typeface="Calibri" panose="020F0502020204030204" pitchFamily="34" charset="0"/>
                <a:cs typeface="Calibri" panose="020F0502020204030204" pitchFamily="34" charset="0"/>
              </a:rPr>
              <a:t>500: internal server error</a:t>
            </a:r>
          </a:p>
          <a:p>
            <a:endParaRPr lang="en-US" dirty="0">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5CA8DBD1-883B-0A4C-A807-F6C3887EA9D4}"/>
              </a:ext>
            </a:extLst>
          </p:cNvPr>
          <p:cNvSpPr txBox="1"/>
          <p:nvPr/>
        </p:nvSpPr>
        <p:spPr>
          <a:xfrm>
            <a:off x="5272644" y="342697"/>
            <a:ext cx="6760569" cy="6370975"/>
          </a:xfrm>
          <a:prstGeom prst="rect">
            <a:avLst/>
          </a:prstGeom>
          <a:noFill/>
        </p:spPr>
        <p:txBody>
          <a:bodyPr wrap="none" rtlCol="0">
            <a:spAutoFit/>
          </a:bodyPr>
          <a:lstStyle/>
          <a:p>
            <a:endParaRPr lang="en-US" sz="1200" dirty="0">
              <a:latin typeface="Calibri" panose="020F0502020204030204" pitchFamily="34" charset="0"/>
              <a:cs typeface="Calibri" panose="020F0502020204030204" pitchFamily="34" charset="0"/>
            </a:endParaRPr>
          </a:p>
          <a:p>
            <a:r>
              <a:rPr lang="en-US" sz="1200" b="1" dirty="0">
                <a:latin typeface="Calibri" panose="020F0502020204030204" pitchFamily="34" charset="0"/>
                <a:cs typeface="Calibri" panose="020F0502020204030204" pitchFamily="34" charset="0"/>
              </a:rPr>
              <a:t>PAYLOAD</a:t>
            </a:r>
          </a:p>
          <a:p>
            <a:r>
              <a:rPr lang="en-US" sz="1200" dirty="0">
                <a:latin typeface="Calibri" panose="020F0502020204030204" pitchFamily="34" charset="0"/>
                <a:cs typeface="Calibri" panose="020F0502020204030204" pitchFamily="34" charset="0"/>
              </a:rPr>
              <a:t>{</a:t>
            </a:r>
          </a:p>
          <a:p>
            <a:r>
              <a:rPr lang="en-US" sz="1200" dirty="0">
                <a:latin typeface="Calibri" panose="020F0502020204030204" pitchFamily="34" charset="0"/>
                <a:cs typeface="Calibri" panose="020F0502020204030204" pitchFamily="34" charset="0"/>
              </a:rPr>
              <a:t>  "originator": "service _id",  		// not null</a:t>
            </a:r>
          </a:p>
          <a:p>
            <a:r>
              <a:rPr lang="en-US" sz="1200" dirty="0">
                <a:latin typeface="Calibri" panose="020F0502020204030204" pitchFamily="34" charset="0"/>
                <a:cs typeface="Calibri" panose="020F0502020204030204" pitchFamily="34" charset="0"/>
              </a:rPr>
              <a:t>  "timestamp": 1234,        		 // not null</a:t>
            </a:r>
          </a:p>
          <a:p>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message_id</a:t>
            </a:r>
            <a:r>
              <a:rPr lang="en-US" sz="1200" dirty="0">
                <a:latin typeface="Calibri" panose="020F0502020204030204" pitchFamily="34" charset="0"/>
                <a:cs typeface="Calibri" panose="020F0502020204030204" pitchFamily="34" charset="0"/>
              </a:rPr>
              <a:t>": "2345", 		// not null </a:t>
            </a:r>
          </a:p>
          <a:p>
            <a:r>
              <a:rPr lang="en-US" sz="1200" dirty="0">
                <a:latin typeface="Calibri" panose="020F0502020204030204" pitchFamily="34" charset="0"/>
                <a:cs typeface="Calibri" panose="020F0502020204030204" pitchFamily="34" charset="0"/>
              </a:rPr>
              <a:t>  "priority": "HIGH", 			// not null (HIGH/MEDIUM/LOW)</a:t>
            </a:r>
          </a:p>
          <a:p>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is_digest</a:t>
            </a:r>
            <a:r>
              <a:rPr lang="en-US" sz="1200" dirty="0">
                <a:latin typeface="Calibri" panose="020F0502020204030204" pitchFamily="34" charset="0"/>
                <a:cs typeface="Calibri" panose="020F0502020204030204" pitchFamily="34" charset="0"/>
              </a:rPr>
              <a:t>": true, 			// can be null. If the value is not present it will taken as false. </a:t>
            </a:r>
          </a:p>
          <a:p>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schedule_time</a:t>
            </a:r>
            <a:r>
              <a:rPr lang="en-US" sz="1200" dirty="0">
                <a:latin typeface="Calibri" panose="020F0502020204030204" pitchFamily="34" charset="0"/>
                <a:cs typeface="Calibri" panose="020F0502020204030204" pitchFamily="34" charset="0"/>
              </a:rPr>
              <a:t>": 123456,  		// can be null. </a:t>
            </a:r>
          </a:p>
          <a:p>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message_properties</a:t>
            </a:r>
            <a:r>
              <a:rPr lang="en-US" sz="1200" dirty="0">
                <a:latin typeface="Calibri" panose="020F0502020204030204" pitchFamily="34" charset="0"/>
                <a:cs typeface="Calibri" panose="020F0502020204030204" pitchFamily="34" charset="0"/>
              </a:rPr>
              <a:t>": { 		 // not null and string should be a valid </a:t>
            </a:r>
            <a:r>
              <a:rPr lang="en-US" sz="1200" dirty="0" err="1">
                <a:latin typeface="Calibri" panose="020F0502020204030204" pitchFamily="34" charset="0"/>
                <a:cs typeface="Calibri" panose="020F0502020204030204" pitchFamily="34" charset="0"/>
              </a:rPr>
              <a:t>json</a:t>
            </a:r>
            <a:endParaRPr lang="en-US" sz="1200" dirty="0">
              <a:latin typeface="Calibri" panose="020F0502020204030204" pitchFamily="34" charset="0"/>
              <a:cs typeface="Calibri" panose="020F0502020204030204" pitchFamily="34" charset="0"/>
            </a:endParaRPr>
          </a:p>
          <a:p>
            <a:r>
              <a:rPr lang="en-US" sz="1200" dirty="0">
                <a:latin typeface="Calibri" panose="020F0502020204030204" pitchFamily="34" charset="0"/>
                <a:cs typeface="Calibri" panose="020F0502020204030204" pitchFamily="34" charset="0"/>
              </a:rPr>
              <a:t>		“propert1” : “value1”,</a:t>
            </a:r>
          </a:p>
          <a:p>
            <a:r>
              <a:rPr lang="en-US" sz="1200" dirty="0">
                <a:latin typeface="Calibri" panose="020F0502020204030204" pitchFamily="34" charset="0"/>
                <a:cs typeface="Calibri" panose="020F0502020204030204" pitchFamily="34" charset="0"/>
              </a:rPr>
              <a:t>		 “propert2” : “</a:t>
            </a:r>
            <a:r>
              <a:rPr lang="en-US" sz="1200">
                <a:latin typeface="Calibri" panose="020F0502020204030204" pitchFamily="34" charset="0"/>
                <a:cs typeface="Calibri" panose="020F0502020204030204" pitchFamily="34" charset="0"/>
              </a:rPr>
              <a:t>value2”,</a:t>
            </a:r>
            <a:endParaRPr lang="en-US" sz="1200" dirty="0">
              <a:latin typeface="Calibri" panose="020F0502020204030204" pitchFamily="34" charset="0"/>
              <a:cs typeface="Calibri" panose="020F0502020204030204" pitchFamily="34" charset="0"/>
            </a:endParaRPr>
          </a:p>
          <a:p>
            <a:r>
              <a:rPr lang="en-US" sz="1200" dirty="0">
                <a:latin typeface="Calibri" panose="020F0502020204030204" pitchFamily="34" charset="0"/>
                <a:cs typeface="Calibri" panose="020F0502020204030204" pitchFamily="34" charset="0"/>
              </a:rPr>
              <a:t>    }, 		</a:t>
            </a:r>
          </a:p>
          <a:p>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message_type</a:t>
            </a:r>
            <a:r>
              <a:rPr lang="en-US" sz="1200" dirty="0">
                <a:latin typeface="Calibri" panose="020F0502020204030204" pitchFamily="34" charset="0"/>
                <a:cs typeface="Calibri" panose="020F0502020204030204" pitchFamily="34" charset="0"/>
              </a:rPr>
              <a:t>": "Normal", 	 	// can be used to validate if the needed attributes are present or not</a:t>
            </a:r>
          </a:p>
          <a:p>
            <a:r>
              <a:rPr lang="en-US" sz="1200" dirty="0">
                <a:latin typeface="Calibri" panose="020F0502020204030204" pitchFamily="34" charset="0"/>
                <a:cs typeface="Calibri" panose="020F0502020204030204" pitchFamily="34" charset="0"/>
              </a:rPr>
              <a:t>					// (NORMAL, SCHEDULED/DIGEST) </a:t>
            </a:r>
          </a:p>
          <a:p>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notification_modes</a:t>
            </a:r>
            <a:r>
              <a:rPr lang="en-US" sz="1200" dirty="0">
                <a:latin typeface="Calibri" panose="020F0502020204030204" pitchFamily="34" charset="0"/>
                <a:cs typeface="Calibri" panose="020F0502020204030204" pitchFamily="34" charset="0"/>
              </a:rPr>
              <a:t>": [</a:t>
            </a:r>
          </a:p>
          <a:p>
            <a:r>
              <a:rPr lang="en-US" sz="1200" dirty="0">
                <a:latin typeface="Calibri" panose="020F0502020204030204" pitchFamily="34" charset="0"/>
                <a:cs typeface="Calibri" panose="020F0502020204030204" pitchFamily="34" charset="0"/>
              </a:rPr>
              <a:t>    {</a:t>
            </a:r>
          </a:p>
          <a:p>
            <a:r>
              <a:rPr lang="en-US" sz="1200" dirty="0">
                <a:latin typeface="Calibri" panose="020F0502020204030204" pitchFamily="34" charset="0"/>
                <a:cs typeface="Calibri" panose="020F0502020204030204" pitchFamily="34" charset="0"/>
              </a:rPr>
              <a:t>    	 “mode” : “SMS”,</a:t>
            </a:r>
          </a:p>
          <a:p>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Template_name</a:t>
            </a:r>
            <a:r>
              <a:rPr lang="en-US" sz="1200" dirty="0">
                <a:latin typeface="Calibri" panose="020F0502020204030204" pitchFamily="34" charset="0"/>
                <a:cs typeface="Calibri" panose="020F0502020204030204" pitchFamily="34" charset="0"/>
              </a:rPr>
              <a:t>” : “template_1”, 		// not null</a:t>
            </a:r>
          </a:p>
          <a:p>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phone_numbers</a:t>
            </a:r>
            <a:r>
              <a:rPr lang="en-US" sz="1200" dirty="0">
                <a:latin typeface="Calibri" panose="020F0502020204030204" pitchFamily="34" charset="0"/>
                <a:cs typeface="Calibri" panose="020F0502020204030204" pitchFamily="34" charset="0"/>
              </a:rPr>
              <a:t>” :  1234567		 // not null</a:t>
            </a:r>
          </a:p>
          <a:p>
            <a:r>
              <a:rPr lang="en-US" sz="1200" dirty="0">
                <a:latin typeface="Calibri" panose="020F0502020204030204" pitchFamily="34" charset="0"/>
                <a:cs typeface="Calibri" panose="020F0502020204030204" pitchFamily="34" charset="0"/>
              </a:rPr>
              <a:t>    },</a:t>
            </a:r>
          </a:p>
          <a:p>
            <a:r>
              <a:rPr lang="en-US" sz="1200" dirty="0">
                <a:latin typeface="Calibri" panose="020F0502020204030204" pitchFamily="34" charset="0"/>
                <a:cs typeface="Calibri" panose="020F0502020204030204" pitchFamily="34" charset="0"/>
              </a:rPr>
              <a:t>    {</a:t>
            </a:r>
          </a:p>
          <a:p>
            <a:r>
              <a:rPr lang="en-US" sz="1200" dirty="0">
                <a:latin typeface="Calibri" panose="020F0502020204030204" pitchFamily="34" charset="0"/>
                <a:cs typeface="Calibri" panose="020F0502020204030204" pitchFamily="34" charset="0"/>
              </a:rPr>
              <a:t>        	“mode” : “WHATSAPP”,</a:t>
            </a:r>
          </a:p>
          <a:p>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Template_name</a:t>
            </a:r>
            <a:r>
              <a:rPr lang="en-US" sz="1200" dirty="0">
                <a:latin typeface="Calibri" panose="020F0502020204030204" pitchFamily="34" charset="0"/>
                <a:cs typeface="Calibri" panose="020F0502020204030204" pitchFamily="34" charset="0"/>
              </a:rPr>
              <a:t>” : “template_1”, 		//not null </a:t>
            </a:r>
          </a:p>
          <a:p>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phone_number</a:t>
            </a:r>
            <a:r>
              <a:rPr lang="en-US" sz="1200" dirty="0">
                <a:latin typeface="Calibri" panose="020F0502020204030204" pitchFamily="34" charset="0"/>
                <a:cs typeface="Calibri" panose="020F0502020204030204" pitchFamily="34" charset="0"/>
              </a:rPr>
              <a:t>” :  123456			 //not null</a:t>
            </a:r>
          </a:p>
          <a:p>
            <a:r>
              <a:rPr lang="en-US" sz="1200" dirty="0">
                <a:latin typeface="Calibri" panose="020F0502020204030204" pitchFamily="34" charset="0"/>
                <a:cs typeface="Calibri" panose="020F0502020204030204" pitchFamily="34" charset="0"/>
              </a:rPr>
              <a:t>    },</a:t>
            </a:r>
          </a:p>
          <a:p>
            <a:r>
              <a:rPr lang="en-US" sz="1200" dirty="0">
                <a:latin typeface="Calibri" panose="020F0502020204030204" pitchFamily="34" charset="0"/>
                <a:cs typeface="Calibri" panose="020F0502020204030204" pitchFamily="34" charset="0"/>
              </a:rPr>
              <a:t>    {</a:t>
            </a:r>
          </a:p>
          <a:p>
            <a:r>
              <a:rPr lang="en-US" sz="1200" dirty="0">
                <a:latin typeface="Calibri" panose="020F0502020204030204" pitchFamily="34" charset="0"/>
                <a:cs typeface="Calibri" panose="020F0502020204030204" pitchFamily="34" charset="0"/>
              </a:rPr>
              <a:t>	“mode” : “EMAIL”</a:t>
            </a:r>
          </a:p>
          <a:p>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Template_name</a:t>
            </a:r>
            <a:r>
              <a:rPr lang="en-US" sz="1200" dirty="0">
                <a:latin typeface="Calibri" panose="020F0502020204030204" pitchFamily="34" charset="0"/>
                <a:cs typeface="Calibri" panose="020F0502020204030204" pitchFamily="34" charset="0"/>
              </a:rPr>
              <a:t>” : “template_1”,		 //not null</a:t>
            </a:r>
          </a:p>
          <a:p>
            <a:r>
              <a:rPr lang="en-US" sz="1200" dirty="0">
                <a:latin typeface="Calibri" panose="020F0502020204030204" pitchFamily="34" charset="0"/>
                <a:cs typeface="Calibri" panose="020F0502020204030204" pitchFamily="34" charset="0"/>
              </a:rPr>
              <a:t>  	 “Emails: ”</a:t>
            </a:r>
            <a:r>
              <a:rPr lang="en-US" sz="1200" dirty="0" err="1">
                <a:latin typeface="Calibri" panose="020F0502020204030204" pitchFamily="34" charset="0"/>
                <a:cs typeface="Calibri" panose="020F0502020204030204" pitchFamily="34" charset="0"/>
              </a:rPr>
              <a:t>abc@test.com</a:t>
            </a:r>
            <a:r>
              <a:rPr lang="en-US" sz="1200" dirty="0">
                <a:latin typeface="Calibri" panose="020F0502020204030204" pitchFamily="34" charset="0"/>
                <a:cs typeface="Calibri" panose="020F0502020204030204" pitchFamily="34" charset="0"/>
              </a:rPr>
              <a:t>” 		//not null </a:t>
            </a:r>
          </a:p>
          <a:p>
            <a:r>
              <a:rPr lang="en-US" sz="1200" dirty="0">
                <a:latin typeface="Calibri" panose="020F0502020204030204" pitchFamily="34" charset="0"/>
                <a:cs typeface="Calibri" panose="020F0502020204030204" pitchFamily="34" charset="0"/>
              </a:rPr>
              <a:t>    }</a:t>
            </a:r>
          </a:p>
          <a:p>
            <a:r>
              <a:rPr lang="en-US" sz="1200" dirty="0">
                <a:latin typeface="Calibri" panose="020F0502020204030204" pitchFamily="34" charset="0"/>
                <a:cs typeface="Calibri" panose="020F0502020204030204" pitchFamily="34" charset="0"/>
              </a:rPr>
              <a:t>  ]</a:t>
            </a:r>
          </a:p>
          <a:p>
            <a:r>
              <a:rPr lang="en-US" sz="1200" dirty="0">
                <a:latin typeface="Calibri" panose="020F0502020204030204" pitchFamily="34" charset="0"/>
                <a:cs typeface="Calibri" panose="020F0502020204030204" pitchFamily="34" charset="0"/>
              </a:rPr>
              <a:t>}</a:t>
            </a:r>
          </a:p>
          <a:p>
            <a:endParaRPr lang="en-US" sz="1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00359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FEEE7EB-3743-414D-8317-F1D585336DA9}"/>
              </a:ext>
            </a:extLst>
          </p:cNvPr>
          <p:cNvSpPr txBox="1"/>
          <p:nvPr/>
        </p:nvSpPr>
        <p:spPr>
          <a:xfrm>
            <a:off x="985651" y="486888"/>
            <a:ext cx="1627369" cy="523220"/>
          </a:xfrm>
          <a:prstGeom prst="rect">
            <a:avLst/>
          </a:prstGeom>
          <a:noFill/>
        </p:spPr>
        <p:txBody>
          <a:bodyPr wrap="none" rtlCol="0">
            <a:spAutoFit/>
          </a:bodyPr>
          <a:lstStyle/>
          <a:p>
            <a:r>
              <a:rPr lang="en-US" sz="2800" dirty="0">
                <a:latin typeface="Calibri" panose="020F0502020204030204" pitchFamily="34" charset="0"/>
                <a:cs typeface="Calibri" panose="020F0502020204030204" pitchFamily="34" charset="0"/>
              </a:rPr>
              <a:t>About me</a:t>
            </a:r>
          </a:p>
        </p:txBody>
      </p:sp>
    </p:spTree>
    <p:extLst>
      <p:ext uri="{BB962C8B-B14F-4D97-AF65-F5344CB8AC3E}">
        <p14:creationId xmlns:p14="http://schemas.microsoft.com/office/powerpoint/2010/main" val="1079754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D93DAD-1D72-E44D-A934-DAEB4DCD72AB}"/>
              </a:ext>
            </a:extLst>
          </p:cNvPr>
          <p:cNvSpPr txBox="1"/>
          <p:nvPr/>
        </p:nvSpPr>
        <p:spPr>
          <a:xfrm>
            <a:off x="1104405" y="486888"/>
            <a:ext cx="3010952" cy="523220"/>
          </a:xfrm>
          <a:prstGeom prst="rect">
            <a:avLst/>
          </a:prstGeom>
          <a:noFill/>
        </p:spPr>
        <p:txBody>
          <a:bodyPr wrap="none" rtlCol="0">
            <a:spAutoFit/>
          </a:bodyPr>
          <a:lstStyle/>
          <a:p>
            <a:r>
              <a:rPr lang="en-US" sz="2800" dirty="0">
                <a:latin typeface="Calibri" panose="020F0502020204030204" pitchFamily="34" charset="0"/>
                <a:cs typeface="Calibri" panose="020F0502020204030204" pitchFamily="34" charset="0"/>
              </a:rPr>
              <a:t>Problem Statement</a:t>
            </a:r>
          </a:p>
        </p:txBody>
      </p:sp>
      <p:sp>
        <p:nvSpPr>
          <p:cNvPr id="5" name="Rectangle 4">
            <a:extLst>
              <a:ext uri="{FF2B5EF4-FFF2-40B4-BE49-F238E27FC236}">
                <a16:creationId xmlns:a16="http://schemas.microsoft.com/office/drawing/2014/main" id="{BA2C8E4B-51F8-AD47-A292-9B574FD1D09B}"/>
              </a:ext>
            </a:extLst>
          </p:cNvPr>
          <p:cNvSpPr/>
          <p:nvPr/>
        </p:nvSpPr>
        <p:spPr>
          <a:xfrm>
            <a:off x="1104405" y="987512"/>
            <a:ext cx="10759044" cy="1857368"/>
          </a:xfrm>
          <a:prstGeom prst="rect">
            <a:avLst/>
          </a:prstGeom>
        </p:spPr>
        <p:txBody>
          <a:bodyPr wrap="square">
            <a:spAutoFit/>
          </a:bodyPr>
          <a:lstStyle/>
          <a:p>
            <a:pPr marL="342900" marR="0" lvl="0" indent="-342900">
              <a:lnSpc>
                <a:spcPct val="107000"/>
              </a:lnSpc>
              <a:spcBef>
                <a:spcPts val="0"/>
              </a:spcBef>
              <a:spcAft>
                <a:spcPts val="0"/>
              </a:spcAft>
              <a:buFont typeface="Symbol"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Understand system events from various systems in Intuitive that are happening for users based on data changes, user’s actions, etc. and interpret and deliver actionable messages [Event Based] </a:t>
            </a:r>
          </a:p>
          <a:p>
            <a:pPr marL="342900" marR="0" lvl="0" indent="-342900">
              <a:lnSpc>
                <a:spcPct val="107000"/>
              </a:lnSpc>
              <a:spcBef>
                <a:spcPts val="0"/>
              </a:spcBef>
              <a:spcAft>
                <a:spcPts val="0"/>
              </a:spcAft>
              <a:buFont typeface="Symbol"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Route the alerts, notifications to the right channels to ensure right engagement and make it cost effective as well [multi channel]</a:t>
            </a:r>
          </a:p>
          <a:p>
            <a:pPr marL="342900" marR="0" lvl="0" indent="-342900">
              <a:lnSpc>
                <a:spcPct val="107000"/>
              </a:lnSpc>
              <a:spcBef>
                <a:spcPts val="0"/>
              </a:spcBef>
              <a:spcAft>
                <a:spcPts val="0"/>
              </a:spcAft>
              <a:buFont typeface="Symbol"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Enable product managers to configure/schedule personalized notifications at the right time [scheduled]</a:t>
            </a:r>
          </a:p>
          <a:p>
            <a:pPr marL="342900" marR="0" lvl="0" indent="-342900">
              <a:lnSpc>
                <a:spcPct val="107000"/>
              </a:lnSpc>
              <a:spcBef>
                <a:spcPts val="0"/>
              </a:spcBef>
              <a:spcAft>
                <a:spcPts val="0"/>
              </a:spcAft>
              <a:buFont typeface="Symbol"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Ability to aggregate multiple notifications into a single one to enable mail digest to customers [batching]</a:t>
            </a:r>
          </a:p>
        </p:txBody>
      </p:sp>
    </p:spTree>
    <p:extLst>
      <p:ext uri="{BB962C8B-B14F-4D97-AF65-F5344CB8AC3E}">
        <p14:creationId xmlns:p14="http://schemas.microsoft.com/office/powerpoint/2010/main" val="550026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0DC80BA-E649-8443-9716-83D8F60AD61B}"/>
              </a:ext>
            </a:extLst>
          </p:cNvPr>
          <p:cNvSpPr/>
          <p:nvPr/>
        </p:nvSpPr>
        <p:spPr>
          <a:xfrm>
            <a:off x="1100446" y="309621"/>
            <a:ext cx="10667999" cy="5874750"/>
          </a:xfrm>
          <a:prstGeom prst="rect">
            <a:avLst/>
          </a:prstGeom>
        </p:spPr>
        <p:txBody>
          <a:bodyPr wrap="square">
            <a:spAutoFit/>
          </a:bodyPr>
          <a:lstStyle/>
          <a:p>
            <a:pPr>
              <a:lnSpc>
                <a:spcPct val="107000"/>
              </a:lnSpc>
            </a:pPr>
            <a:r>
              <a:rPr lang="en-US" sz="2800" dirty="0">
                <a:solidFill>
                  <a:srgbClr val="000000"/>
                </a:solidFill>
                <a:latin typeface="Calibri" panose="020F0502020204030204" pitchFamily="34" charset="0"/>
                <a:ea typeface="Times New Roman" panose="02020603050405020304" pitchFamily="18" charset="0"/>
                <a:cs typeface="Calibri" panose="020F0502020204030204" pitchFamily="34" charset="0"/>
              </a:rPr>
              <a:t>Assumptions:</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Notification service will be lowest service of the stack and will take the payload and that will have the self-sufficient data for a notification.</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Each and every product will know for what events the notification needs to be sent.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Each and every service or product will have to be onboarded with notification service.</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Different products may have different user bases so all the messages that are given to notification service will have all the user preferences like email only notification, do not disturb etc.</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Notification service in one region will serve all traffic from all regions</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Its is tier 3 service as it will not impact business.</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Digest time will be same for all the messages can be made configurable as well on user level, product level etc.</a:t>
            </a:r>
            <a:r>
              <a:rPr lang="en-US" dirty="0">
                <a:latin typeface="Calibri" panose="020F0502020204030204" pitchFamily="34" charset="0"/>
                <a:ea typeface="Times New Roman" panose="02020603050405020304" pitchFamily="18" charset="0"/>
                <a:cs typeface="Times New Roman" panose="02020603050405020304" pitchFamily="18" charset="0"/>
              </a:rPr>
              <a:t> </a:t>
            </a: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Priority will be same for all the mails in a digest.</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In case of any business logic is needed by a product for pre processing request (business logic) then that service can add that additional module in request processor.</a:t>
            </a:r>
          </a:p>
          <a:p>
            <a:pPr marL="342900" marR="0" lvl="0" indent="-342900">
              <a:lnSpc>
                <a:spcPct val="107000"/>
              </a:lnSpc>
              <a:spcBef>
                <a:spcPts val="0"/>
              </a:spcBef>
              <a:spcAft>
                <a:spcPts val="0"/>
              </a:spcAft>
              <a:buFont typeface="+mj-lt"/>
              <a:buAutoNum type="arabicPeriod"/>
            </a:pP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In case of any additional validations product level validations can be added.</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APIS can be extended to support the attachments in emails. For now no support for attachments.</a:t>
            </a:r>
          </a:p>
          <a:p>
            <a:pPr marL="342900" marR="0" lvl="0" indent="-342900">
              <a:lnSpc>
                <a:spcPct val="107000"/>
              </a:lnSpc>
              <a:spcBef>
                <a:spcPts val="0"/>
              </a:spcBef>
              <a:spcAft>
                <a:spcPts val="0"/>
              </a:spcAft>
              <a:buFont typeface="+mj-lt"/>
              <a:buAutoNum type="arabicPeriod"/>
            </a:pP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Support for Webhooks can be provided in order to send the notification status back to the caller.</a:t>
            </a:r>
          </a:p>
          <a:p>
            <a:pPr marL="342900" marR="0" lvl="0" indent="-342900">
              <a:lnSpc>
                <a:spcPct val="107000"/>
              </a:lnSpc>
              <a:spcBef>
                <a:spcPts val="0"/>
              </a:spcBef>
              <a:spcAft>
                <a:spcPts val="0"/>
              </a:spcAft>
              <a:buFont typeface="+mj-lt"/>
              <a:buAutoNum type="arabicPeriod"/>
            </a:pP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Additional dashboards and alerting dashboard needs to be created.</a:t>
            </a:r>
            <a:endPar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endParaRPr lang="en-US" dirty="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3929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8E804EE-8090-6D45-9867-AA789A8CE10F}"/>
              </a:ext>
            </a:extLst>
          </p:cNvPr>
          <p:cNvSpPr txBox="1"/>
          <p:nvPr/>
        </p:nvSpPr>
        <p:spPr>
          <a:xfrm>
            <a:off x="1241219" y="439388"/>
            <a:ext cx="2667269" cy="523220"/>
          </a:xfrm>
          <a:prstGeom prst="rect">
            <a:avLst/>
          </a:prstGeom>
          <a:noFill/>
        </p:spPr>
        <p:txBody>
          <a:bodyPr wrap="none" rtlCol="0">
            <a:spAutoFit/>
          </a:bodyPr>
          <a:lstStyle/>
          <a:p>
            <a:r>
              <a:rPr lang="en-US" sz="2800" dirty="0">
                <a:latin typeface="Calibri" panose="020F0502020204030204" pitchFamily="34" charset="0"/>
                <a:cs typeface="Calibri" panose="020F0502020204030204" pitchFamily="34" charset="0"/>
              </a:rPr>
              <a:t>High level Design</a:t>
            </a:r>
          </a:p>
        </p:txBody>
      </p:sp>
      <p:pic>
        <p:nvPicPr>
          <p:cNvPr id="7" name="Picture 6">
            <a:extLst>
              <a:ext uri="{FF2B5EF4-FFF2-40B4-BE49-F238E27FC236}">
                <a16:creationId xmlns:a16="http://schemas.microsoft.com/office/drawing/2014/main" id="{8A9A7B5B-37FD-7F4D-B743-DE5CA3A8BD21}"/>
              </a:ext>
            </a:extLst>
          </p:cNvPr>
          <p:cNvPicPr>
            <a:picLocks noChangeAspect="1"/>
          </p:cNvPicPr>
          <p:nvPr/>
        </p:nvPicPr>
        <p:blipFill>
          <a:blip r:embed="rId2"/>
          <a:stretch>
            <a:fillRect/>
          </a:stretch>
        </p:blipFill>
        <p:spPr>
          <a:xfrm>
            <a:off x="1049307" y="962608"/>
            <a:ext cx="10555669" cy="5779771"/>
          </a:xfrm>
          <a:prstGeom prst="rect">
            <a:avLst/>
          </a:prstGeom>
        </p:spPr>
      </p:pic>
    </p:spTree>
    <p:extLst>
      <p:ext uri="{BB962C8B-B14F-4D97-AF65-F5344CB8AC3E}">
        <p14:creationId xmlns:p14="http://schemas.microsoft.com/office/powerpoint/2010/main" val="1568819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E6E081F-560D-CA45-9DD3-3E93B876666F}"/>
              </a:ext>
            </a:extLst>
          </p:cNvPr>
          <p:cNvSpPr txBox="1"/>
          <p:nvPr/>
        </p:nvSpPr>
        <p:spPr>
          <a:xfrm>
            <a:off x="1140031" y="451262"/>
            <a:ext cx="3809056" cy="523220"/>
          </a:xfrm>
          <a:prstGeom prst="rect">
            <a:avLst/>
          </a:prstGeom>
          <a:noFill/>
        </p:spPr>
        <p:txBody>
          <a:bodyPr wrap="none" rtlCol="0">
            <a:spAutoFit/>
          </a:bodyPr>
          <a:lstStyle/>
          <a:p>
            <a:r>
              <a:rPr lang="en-US" sz="2800" dirty="0"/>
              <a:t>Components description</a:t>
            </a:r>
          </a:p>
        </p:txBody>
      </p:sp>
      <p:sp>
        <p:nvSpPr>
          <p:cNvPr id="5" name="TextBox 4">
            <a:extLst>
              <a:ext uri="{FF2B5EF4-FFF2-40B4-BE49-F238E27FC236}">
                <a16:creationId xmlns:a16="http://schemas.microsoft.com/office/drawing/2014/main" id="{74A11D3B-84DE-BD45-8517-69B979495E49}"/>
              </a:ext>
            </a:extLst>
          </p:cNvPr>
          <p:cNvSpPr txBox="1"/>
          <p:nvPr/>
        </p:nvSpPr>
        <p:spPr>
          <a:xfrm>
            <a:off x="997528" y="1223159"/>
            <a:ext cx="10877208" cy="1200329"/>
          </a:xfrm>
          <a:prstGeom prst="rect">
            <a:avLst/>
          </a:prstGeom>
          <a:noFill/>
        </p:spPr>
        <p:txBody>
          <a:bodyPr wrap="none" rtlCol="0">
            <a:spAutoFit/>
          </a:bodyPr>
          <a:lstStyle/>
          <a:p>
            <a:r>
              <a:rPr lang="en-US" dirty="0"/>
              <a:t>Notification system has been divided into autonomous modules, each addressing a separate concern in the system:</a:t>
            </a:r>
          </a:p>
          <a:p>
            <a:endParaRPr lang="en-US" dirty="0"/>
          </a:p>
          <a:p>
            <a:endParaRPr lang="en-US" b="1" dirty="0"/>
          </a:p>
          <a:p>
            <a:pPr marL="285750" indent="-285750">
              <a:buFont typeface="Arial" panose="020B0604020202020204" pitchFamily="34" charset="0"/>
              <a:buChar char="•"/>
            </a:pPr>
            <a:endParaRPr lang="en-US" dirty="0"/>
          </a:p>
        </p:txBody>
      </p:sp>
      <p:graphicFrame>
        <p:nvGraphicFramePr>
          <p:cNvPr id="10" name="Table 9">
            <a:extLst>
              <a:ext uri="{FF2B5EF4-FFF2-40B4-BE49-F238E27FC236}">
                <a16:creationId xmlns:a16="http://schemas.microsoft.com/office/drawing/2014/main" id="{77F2536B-EE6A-5A46-9C28-75D3AE88F688}"/>
              </a:ext>
            </a:extLst>
          </p:cNvPr>
          <p:cNvGraphicFramePr>
            <a:graphicFrameLocks noGrp="1"/>
          </p:cNvGraphicFramePr>
          <p:nvPr>
            <p:extLst>
              <p:ext uri="{D42A27DB-BD31-4B8C-83A1-F6EECF244321}">
                <p14:modId xmlns:p14="http://schemas.microsoft.com/office/powerpoint/2010/main" val="4007826844"/>
              </p:ext>
            </p:extLst>
          </p:nvPr>
        </p:nvGraphicFramePr>
        <p:xfrm>
          <a:off x="997528" y="1823323"/>
          <a:ext cx="10604294" cy="3205480"/>
        </p:xfrm>
        <a:graphic>
          <a:graphicData uri="http://schemas.openxmlformats.org/drawingml/2006/table">
            <a:tbl>
              <a:tblPr firstRow="1" bandRow="1">
                <a:tableStyleId>{5C22544A-7EE6-4342-B048-85BDC9FD1C3A}</a:tableStyleId>
              </a:tblPr>
              <a:tblGrid>
                <a:gridCol w="3612088">
                  <a:extLst>
                    <a:ext uri="{9D8B030D-6E8A-4147-A177-3AD203B41FA5}">
                      <a16:colId xmlns:a16="http://schemas.microsoft.com/office/drawing/2014/main" val="950844103"/>
                    </a:ext>
                  </a:extLst>
                </a:gridCol>
                <a:gridCol w="6992206">
                  <a:extLst>
                    <a:ext uri="{9D8B030D-6E8A-4147-A177-3AD203B41FA5}">
                      <a16:colId xmlns:a16="http://schemas.microsoft.com/office/drawing/2014/main" val="1474047353"/>
                    </a:ext>
                  </a:extLst>
                </a:gridCol>
              </a:tblGrid>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02330147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NS-validations</a:t>
                      </a:r>
                      <a:endParaRPr lang="en-US" sz="1800" kern="1200" dirty="0">
                        <a:solidFill>
                          <a:schemeClr val="dk1"/>
                        </a:solidFill>
                        <a:effectLst/>
                        <a:latin typeface="+mn-lt"/>
                        <a:ea typeface="+mn-ea"/>
                        <a:cs typeface="+mn-cs"/>
                      </a:endParaRPr>
                    </a:p>
                  </a:txBody>
                  <a:tcPr/>
                </a:tc>
                <a:tc>
                  <a:txBody>
                    <a:bodyPr/>
                    <a:lstStyle/>
                    <a:p>
                      <a:pPr marL="285750" indent="-285750">
                        <a:buFont typeface="Arial" panose="020B0604020202020204" pitchFamily="34" charset="0"/>
                        <a:buChar char="•"/>
                      </a:pPr>
                      <a:r>
                        <a:rPr lang="en-US" dirty="0"/>
                        <a:t>Do basic sanity on the payload passed</a:t>
                      </a:r>
                    </a:p>
                    <a:p>
                      <a:pPr marL="285750" indent="-285750">
                        <a:buFont typeface="Arial" panose="020B0604020202020204" pitchFamily="34" charset="0"/>
                        <a:buChar char="•"/>
                      </a:pPr>
                      <a:r>
                        <a:rPr lang="en-US" dirty="0"/>
                        <a:t>If validation is passed submit the request to request queue</a:t>
                      </a:r>
                    </a:p>
                  </a:txBody>
                  <a:tcPr/>
                </a:tc>
                <a:extLst>
                  <a:ext uri="{0D108BD9-81ED-4DB2-BD59-A6C34878D82A}">
                    <a16:rowId xmlns:a16="http://schemas.microsoft.com/office/drawing/2014/main" val="66975948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NS-message-processor</a:t>
                      </a:r>
                      <a:endParaRPr lang="en-US" sz="1800" kern="1200" dirty="0">
                        <a:solidFill>
                          <a:schemeClr val="dk1"/>
                        </a:solidFill>
                        <a:effectLst/>
                        <a:latin typeface="+mn-lt"/>
                        <a:ea typeface="+mn-ea"/>
                        <a:cs typeface="+mn-cs"/>
                      </a:endParaRPr>
                    </a:p>
                  </a:txBody>
                  <a:tcPr/>
                </a:tc>
                <a:tc>
                  <a:txBody>
                    <a:bodyPr/>
                    <a:lstStyle/>
                    <a:p>
                      <a:r>
                        <a:rPr lang="en-US" dirty="0"/>
                        <a:t>Take intelligent decisions based on the payload whether to digest the message, schedule the message or apply any other message specific business logic.</a:t>
                      </a:r>
                    </a:p>
                  </a:txBody>
                  <a:tcPr/>
                </a:tc>
                <a:extLst>
                  <a:ext uri="{0D108BD9-81ED-4DB2-BD59-A6C34878D82A}">
                    <a16:rowId xmlns:a16="http://schemas.microsoft.com/office/drawing/2014/main" val="333537986"/>
                  </a:ext>
                </a:extLst>
              </a:tr>
              <a:tr h="370840">
                <a:tc>
                  <a:txBody>
                    <a:bodyPr/>
                    <a:lstStyle/>
                    <a:p>
                      <a:r>
                        <a:rPr lang="en-US" b="1" dirty="0"/>
                        <a:t>NS-routing</a:t>
                      </a:r>
                      <a:endParaRPr lang="en-US" dirty="0"/>
                    </a:p>
                  </a:txBody>
                  <a:tcPr/>
                </a:tc>
                <a:tc>
                  <a:txBody>
                    <a:bodyPr/>
                    <a:lstStyle/>
                    <a:p>
                      <a:r>
                        <a:rPr lang="en-US" dirty="0"/>
                        <a:t>This Module will take the responsibility of routing the message to the right channels so that appropriate actions can be taken on the message.</a:t>
                      </a:r>
                    </a:p>
                  </a:txBody>
                  <a:tcPr/>
                </a:tc>
                <a:extLst>
                  <a:ext uri="{0D108BD9-81ED-4DB2-BD59-A6C34878D82A}">
                    <a16:rowId xmlns:a16="http://schemas.microsoft.com/office/drawing/2014/main" val="3805831029"/>
                  </a:ext>
                </a:extLst>
              </a:tr>
              <a:tr h="370840">
                <a:tc>
                  <a:txBody>
                    <a:bodyPr/>
                    <a:lstStyle/>
                    <a:p>
                      <a:r>
                        <a:rPr lang="en-US" b="1" dirty="0"/>
                        <a:t>NS-Message-Consumers</a:t>
                      </a:r>
                      <a:endParaRPr lang="en-US" dirty="0"/>
                    </a:p>
                  </a:txBody>
                  <a:tcPr/>
                </a:tc>
                <a:tc>
                  <a:txBody>
                    <a:bodyPr/>
                    <a:lstStyle/>
                    <a:p>
                      <a:r>
                        <a:rPr lang="en-US" dirty="0"/>
                        <a:t>These consumers will read the messages from the notification queues and take the appropriate actions.</a:t>
                      </a:r>
                    </a:p>
                  </a:txBody>
                  <a:tcPr/>
                </a:tc>
                <a:extLst>
                  <a:ext uri="{0D108BD9-81ED-4DB2-BD59-A6C34878D82A}">
                    <a16:rowId xmlns:a16="http://schemas.microsoft.com/office/drawing/2014/main" val="2831175570"/>
                  </a:ext>
                </a:extLst>
              </a:tr>
            </a:tbl>
          </a:graphicData>
        </a:graphic>
      </p:graphicFrame>
    </p:spTree>
    <p:extLst>
      <p:ext uri="{BB962C8B-B14F-4D97-AF65-F5344CB8AC3E}">
        <p14:creationId xmlns:p14="http://schemas.microsoft.com/office/powerpoint/2010/main" val="1181790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F05257D-BA55-1B4A-B1BB-79A89C794355}"/>
              </a:ext>
            </a:extLst>
          </p:cNvPr>
          <p:cNvSpPr txBox="1"/>
          <p:nvPr/>
        </p:nvSpPr>
        <p:spPr>
          <a:xfrm>
            <a:off x="959556" y="250409"/>
            <a:ext cx="4070345" cy="523220"/>
          </a:xfrm>
          <a:prstGeom prst="rect">
            <a:avLst/>
          </a:prstGeom>
          <a:noFill/>
        </p:spPr>
        <p:txBody>
          <a:bodyPr wrap="none" rtlCol="0">
            <a:spAutoFit/>
          </a:bodyPr>
          <a:lstStyle/>
          <a:p>
            <a:r>
              <a:rPr lang="en-US" sz="2800" dirty="0"/>
              <a:t>Notification System details</a:t>
            </a:r>
          </a:p>
        </p:txBody>
      </p:sp>
      <p:sp>
        <p:nvSpPr>
          <p:cNvPr id="3" name="TextBox 2">
            <a:extLst>
              <a:ext uri="{FF2B5EF4-FFF2-40B4-BE49-F238E27FC236}">
                <a16:creationId xmlns:a16="http://schemas.microsoft.com/office/drawing/2014/main" id="{F704DD03-F494-4F41-9DEA-28BF816DB9E5}"/>
              </a:ext>
            </a:extLst>
          </p:cNvPr>
          <p:cNvSpPr txBox="1"/>
          <p:nvPr/>
        </p:nvSpPr>
        <p:spPr>
          <a:xfrm>
            <a:off x="959556" y="773629"/>
            <a:ext cx="10848621" cy="6986528"/>
          </a:xfrm>
          <a:prstGeom prst="rect">
            <a:avLst/>
          </a:prstGeom>
          <a:noFill/>
        </p:spPr>
        <p:txBody>
          <a:bodyPr wrap="square" rtlCol="0">
            <a:spAutoFit/>
          </a:bodyPr>
          <a:lstStyle/>
          <a:p>
            <a:pPr algn="just"/>
            <a:r>
              <a:rPr lang="en-US" sz="1600" b="1" dirty="0">
                <a:latin typeface="Calibri" panose="020F0502020204030204" pitchFamily="34" charset="0"/>
                <a:cs typeface="Calibri" panose="020F0502020204030204" pitchFamily="34" charset="0"/>
              </a:rPr>
              <a:t>Events Flow</a:t>
            </a:r>
          </a:p>
          <a:p>
            <a:pPr algn="just"/>
            <a:endParaRPr lang="en-US" sz="1600" dirty="0">
              <a:latin typeface="Calibri" panose="020F0502020204030204" pitchFamily="34" charset="0"/>
              <a:cs typeface="Calibri" panose="020F0502020204030204" pitchFamily="34" charset="0"/>
            </a:endParaRPr>
          </a:p>
          <a:p>
            <a:pPr marL="342900" indent="-342900" algn="just">
              <a:buAutoNum type="arabicPeriod"/>
            </a:pPr>
            <a:r>
              <a:rPr lang="en-US" sz="1600" dirty="0">
                <a:latin typeface="Calibri" panose="020F0502020204030204" pitchFamily="34" charset="0"/>
                <a:cs typeface="Calibri" panose="020F0502020204030204" pitchFamily="34" charset="0"/>
              </a:rPr>
              <a:t>If there is any change event for a user and user needs to be notified for it service will cook the message that will sent to the notification service.</a:t>
            </a:r>
          </a:p>
          <a:p>
            <a:pPr marL="800100" lvl="1" indent="-342900" algn="just">
              <a:buAutoNum type="arabicPeriod"/>
            </a:pPr>
            <a:r>
              <a:rPr lang="en-US" sz="1600" dirty="0">
                <a:latin typeface="Calibri" panose="020F0502020204030204" pitchFamily="34" charset="0"/>
                <a:cs typeface="Calibri" panose="020F0502020204030204" pitchFamily="34" charset="0"/>
              </a:rPr>
              <a:t>First the change or user action is captured.</a:t>
            </a:r>
          </a:p>
          <a:p>
            <a:pPr marL="800100" lvl="1" indent="-342900" algn="just">
              <a:buAutoNum type="arabicPeriod"/>
            </a:pPr>
            <a:r>
              <a:rPr lang="en-US" sz="1600" dirty="0">
                <a:latin typeface="Calibri" panose="020F0502020204030204" pitchFamily="34" charset="0"/>
                <a:cs typeface="Calibri" panose="020F0502020204030204" pitchFamily="34" charset="0"/>
              </a:rPr>
              <a:t>Relevant payload is created</a:t>
            </a:r>
          </a:p>
          <a:p>
            <a:pPr marL="800100" lvl="1" indent="-342900" algn="just">
              <a:buAutoNum type="arabicPeriod"/>
            </a:pPr>
            <a:r>
              <a:rPr lang="en-US" sz="1600" dirty="0">
                <a:latin typeface="Calibri" panose="020F0502020204030204" pitchFamily="34" charset="0"/>
                <a:cs typeface="Calibri" panose="020F0502020204030204" pitchFamily="34" charset="0"/>
              </a:rPr>
              <a:t>Payload is wrapped to prepare the notification message</a:t>
            </a:r>
          </a:p>
          <a:p>
            <a:pPr marL="800100" lvl="1" indent="-342900" algn="just">
              <a:buAutoNum type="arabicPeriod"/>
            </a:pPr>
            <a:r>
              <a:rPr lang="en-US" sz="1600" dirty="0">
                <a:latin typeface="Calibri" panose="020F0502020204030204" pitchFamily="34" charset="0"/>
                <a:cs typeface="Calibri" panose="020F0502020204030204" pitchFamily="34" charset="0"/>
              </a:rPr>
              <a:t>Notification client will be used by the service to send the notification to the Notification service</a:t>
            </a:r>
          </a:p>
          <a:p>
            <a:pPr marL="342900" indent="-342900" algn="just">
              <a:buAutoNum type="arabicPeriod"/>
            </a:pPr>
            <a:r>
              <a:rPr lang="en-US" sz="1600" dirty="0">
                <a:latin typeface="Calibri" panose="020F0502020204030204" pitchFamily="34" charset="0"/>
                <a:cs typeface="Calibri" panose="020F0502020204030204" pitchFamily="34" charset="0"/>
              </a:rPr>
              <a:t>NS will validate the message received with some basic common validations and if the validation is passed the message is submitted to the notification stream.</a:t>
            </a:r>
          </a:p>
          <a:p>
            <a:pPr marL="342900" indent="-342900" algn="just">
              <a:buAutoNum type="arabicPeriod"/>
            </a:pPr>
            <a:r>
              <a:rPr lang="en-US" sz="1600" dirty="0">
                <a:latin typeface="Calibri" panose="020F0502020204030204" pitchFamily="34" charset="0"/>
                <a:cs typeface="Calibri" panose="020F0502020204030204" pitchFamily="34" charset="0"/>
              </a:rPr>
              <a:t>Once the message is submitted to the stream the message processor will process each message and do the preprocessing on the message and add the </a:t>
            </a:r>
            <a:r>
              <a:rPr lang="en-US" sz="1600" dirty="0" err="1">
                <a:latin typeface="Calibri" panose="020F0502020204030204" pitchFamily="34" charset="0"/>
                <a:cs typeface="Calibri" panose="020F0502020204030204" pitchFamily="34" charset="0"/>
              </a:rPr>
              <a:t>message_id</a:t>
            </a:r>
            <a:r>
              <a:rPr lang="en-US" sz="1600" dirty="0">
                <a:latin typeface="Calibri" panose="020F0502020204030204" pitchFamily="34" charset="0"/>
                <a:cs typeface="Calibri" panose="020F0502020204030204" pitchFamily="34" charset="0"/>
              </a:rPr>
              <a:t> to each message.</a:t>
            </a:r>
          </a:p>
          <a:p>
            <a:pPr marL="342900" indent="-342900" algn="just">
              <a:buAutoNum type="arabicPeriod"/>
            </a:pPr>
            <a:r>
              <a:rPr lang="en-US" sz="1600" dirty="0">
                <a:latin typeface="Calibri" panose="020F0502020204030204" pitchFamily="34" charset="0"/>
                <a:cs typeface="Calibri" panose="020F0502020204030204" pitchFamily="34" charset="0"/>
              </a:rPr>
              <a:t>Router then reads the message coming from the processor and based on some parameters will route it to the appropriate channel. In this case priority has been taken as the parameter for routing.</a:t>
            </a:r>
          </a:p>
          <a:p>
            <a:pPr marL="342900" indent="-342900" algn="just">
              <a:buAutoNum type="arabicPeriod"/>
            </a:pPr>
            <a:r>
              <a:rPr lang="en-US" sz="1600" dirty="0">
                <a:latin typeface="Calibri" panose="020F0502020204030204" pitchFamily="34" charset="0"/>
                <a:cs typeface="Calibri" panose="020F0502020204030204" pitchFamily="34" charset="0"/>
              </a:rPr>
              <a:t>There will various consumers that will be consuming from the streams and will process the messages.</a:t>
            </a:r>
          </a:p>
          <a:p>
            <a:pPr marL="800100" lvl="1" indent="-342900" algn="just">
              <a:buAutoNum type="arabicPeriod"/>
            </a:pPr>
            <a:r>
              <a:rPr lang="en-US" sz="1600" dirty="0">
                <a:latin typeface="Calibri" panose="020F0502020204030204" pitchFamily="34" charset="0"/>
                <a:cs typeface="Calibri" panose="020F0502020204030204" pitchFamily="34" charset="0"/>
              </a:rPr>
              <a:t>Each consumer will read the message and see if it needs to take any action on it or not.</a:t>
            </a:r>
          </a:p>
          <a:p>
            <a:pPr marL="800100" lvl="1" indent="-342900" algn="just">
              <a:buAutoNum type="arabicPeriod"/>
            </a:pPr>
            <a:r>
              <a:rPr lang="en-US" sz="1600" dirty="0">
                <a:latin typeface="Calibri" panose="020F0502020204030204" pitchFamily="34" charset="0"/>
                <a:cs typeface="Calibri" panose="020F0502020204030204" pitchFamily="34" charset="0"/>
              </a:rPr>
              <a:t>If the consumer needs to take action it will process the message and use the template mentioned on the payload to prepare the content.</a:t>
            </a:r>
          </a:p>
          <a:p>
            <a:pPr marL="800100" lvl="1" indent="-342900" algn="just">
              <a:buAutoNum type="arabicPeriod"/>
            </a:pPr>
            <a:r>
              <a:rPr lang="en-US" sz="1600" dirty="0">
                <a:latin typeface="Calibri" panose="020F0502020204030204" pitchFamily="34" charset="0"/>
                <a:cs typeface="Calibri" panose="020F0502020204030204" pitchFamily="34" charset="0"/>
              </a:rPr>
              <a:t>After preparing the content action will taken on the prepared message.</a:t>
            </a:r>
          </a:p>
          <a:p>
            <a:pPr marL="800100" lvl="1" indent="-342900" algn="just">
              <a:buAutoNum type="arabicPeriod"/>
            </a:pPr>
            <a:r>
              <a:rPr lang="en-US" sz="1600" dirty="0">
                <a:latin typeface="Calibri" panose="020F0502020204030204" pitchFamily="34" charset="0"/>
                <a:cs typeface="Calibri" panose="020F0502020204030204" pitchFamily="34" charset="0"/>
              </a:rPr>
              <a:t>If there is any technical failure multiple attempts will be made to send the message and in case it still fails that message will be deposited in dead letter queue.</a:t>
            </a:r>
          </a:p>
          <a:p>
            <a:pPr lvl="1" algn="just"/>
            <a:endParaRPr lang="en-US" sz="1600" dirty="0">
              <a:latin typeface="Calibri" panose="020F0502020204030204" pitchFamily="34" charset="0"/>
              <a:cs typeface="Calibri" panose="020F0502020204030204" pitchFamily="34" charset="0"/>
            </a:endParaRPr>
          </a:p>
          <a:p>
            <a:pPr algn="just"/>
            <a:endParaRPr lang="en-US" sz="1600" dirty="0">
              <a:latin typeface="Calibri" panose="020F0502020204030204" pitchFamily="34" charset="0"/>
              <a:cs typeface="Calibri" panose="020F0502020204030204" pitchFamily="34" charset="0"/>
            </a:endParaRPr>
          </a:p>
          <a:p>
            <a:pPr algn="just"/>
            <a:endParaRPr lang="en-US" sz="1600" dirty="0">
              <a:latin typeface="Calibri" panose="020F0502020204030204" pitchFamily="34" charset="0"/>
              <a:cs typeface="Calibri" panose="020F0502020204030204" pitchFamily="34" charset="0"/>
            </a:endParaRPr>
          </a:p>
          <a:p>
            <a:pPr marL="800100" lvl="1" indent="-342900" algn="just">
              <a:buAutoNum type="arabicPeriod"/>
            </a:pPr>
            <a:endParaRPr lang="en-US" sz="1600" dirty="0">
              <a:latin typeface="Calibri" panose="020F0502020204030204" pitchFamily="34" charset="0"/>
              <a:cs typeface="Calibri" panose="020F0502020204030204" pitchFamily="34" charset="0"/>
            </a:endParaRPr>
          </a:p>
          <a:p>
            <a:pPr marL="342900" indent="-342900" algn="just">
              <a:buAutoNum type="arabicPeriod"/>
            </a:pPr>
            <a:endParaRPr lang="en-US" sz="1600" dirty="0">
              <a:latin typeface="Calibri" panose="020F0502020204030204" pitchFamily="34" charset="0"/>
              <a:cs typeface="Calibri" panose="020F0502020204030204" pitchFamily="34" charset="0"/>
            </a:endParaRPr>
          </a:p>
          <a:p>
            <a:pPr marL="342900" indent="-342900" algn="just">
              <a:buAutoNum type="arabicPeriod"/>
            </a:pPr>
            <a:endParaRPr 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60413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386AE8D-40C1-1743-8F11-3AB3ED1E6492}"/>
              </a:ext>
            </a:extLst>
          </p:cNvPr>
          <p:cNvSpPr txBox="1"/>
          <p:nvPr/>
        </p:nvSpPr>
        <p:spPr>
          <a:xfrm>
            <a:off x="998185" y="680331"/>
            <a:ext cx="3289555" cy="523220"/>
          </a:xfrm>
          <a:prstGeom prst="rect">
            <a:avLst/>
          </a:prstGeom>
          <a:noFill/>
        </p:spPr>
        <p:txBody>
          <a:bodyPr wrap="none" rtlCol="0">
            <a:spAutoFit/>
          </a:bodyPr>
          <a:lstStyle/>
          <a:p>
            <a:r>
              <a:rPr lang="en-US" sz="2800" dirty="0">
                <a:latin typeface="Calibri" panose="020F0502020204030204" pitchFamily="34" charset="0"/>
                <a:cs typeface="Calibri" panose="020F0502020204030204" pitchFamily="34" charset="0"/>
              </a:rPr>
              <a:t>Digest messages flow</a:t>
            </a:r>
          </a:p>
        </p:txBody>
      </p:sp>
      <p:sp>
        <p:nvSpPr>
          <p:cNvPr id="7" name="TextBox 6">
            <a:extLst>
              <a:ext uri="{FF2B5EF4-FFF2-40B4-BE49-F238E27FC236}">
                <a16:creationId xmlns:a16="http://schemas.microsoft.com/office/drawing/2014/main" id="{9E3CC3D2-A02D-BA4C-BA00-67B5DD5EB61E}"/>
              </a:ext>
            </a:extLst>
          </p:cNvPr>
          <p:cNvSpPr txBox="1"/>
          <p:nvPr/>
        </p:nvSpPr>
        <p:spPr>
          <a:xfrm>
            <a:off x="1385887" y="1528762"/>
            <a:ext cx="10215563" cy="3139321"/>
          </a:xfrm>
          <a:prstGeom prst="rect">
            <a:avLst/>
          </a:prstGeom>
          <a:noFill/>
        </p:spPr>
        <p:txBody>
          <a:bodyPr wrap="square" rtlCol="0">
            <a:spAutoFit/>
          </a:bodyPr>
          <a:lstStyle/>
          <a:p>
            <a:r>
              <a:rPr lang="en-US" dirty="0"/>
              <a:t>If the messages is digest type message will be processed as follows</a:t>
            </a:r>
          </a:p>
          <a:p>
            <a:endParaRPr lang="en-US" dirty="0"/>
          </a:p>
          <a:p>
            <a:pPr marL="342900" indent="-342900">
              <a:buAutoNum type="arabicPeriod"/>
            </a:pPr>
            <a:r>
              <a:rPr lang="en-US" dirty="0"/>
              <a:t>Message processor will check if the message is of digest type.</a:t>
            </a:r>
          </a:p>
          <a:p>
            <a:pPr marL="342900" indent="-342900">
              <a:buAutoNum type="arabicPeriod"/>
            </a:pPr>
            <a:r>
              <a:rPr lang="en-US" dirty="0"/>
              <a:t>The message needs to be push to the list of already existing list of messages for a email-id:</a:t>
            </a:r>
          </a:p>
          <a:p>
            <a:pPr marL="800100" lvl="1" indent="-342900">
              <a:buAutoNum type="arabicPeriod"/>
            </a:pPr>
            <a:r>
              <a:rPr lang="en-US" dirty="0"/>
              <a:t>In this case email will be taken and used as the partition key for the Dynamo-DB.</a:t>
            </a:r>
          </a:p>
          <a:p>
            <a:pPr marL="342900" indent="-342900">
              <a:buAutoNum type="arabicPeriod"/>
            </a:pPr>
            <a:r>
              <a:rPr lang="en-US" dirty="0"/>
              <a:t>The message pushed in the dynamo DB will have a TTL and in case of multiple messages the TTL of first message of the digest will be used</a:t>
            </a:r>
          </a:p>
          <a:p>
            <a:pPr marL="342900" indent="-342900">
              <a:buAutoNum type="arabicPeriod"/>
            </a:pPr>
            <a:r>
              <a:rPr lang="en-US" dirty="0"/>
              <a:t>When the TTL expires, dynamo generates the event and removes the document from the DB and that message will be pushed to notification kinesis stream</a:t>
            </a:r>
          </a:p>
          <a:p>
            <a:pPr marL="342900" indent="-342900">
              <a:buAutoNum type="arabicPeriod"/>
            </a:pPr>
            <a:r>
              <a:rPr lang="en-US" dirty="0"/>
              <a:t>If the message is digest type and the TTL is there and its equal or greater then the current time processor will send the message to router</a:t>
            </a:r>
          </a:p>
        </p:txBody>
      </p:sp>
    </p:spTree>
    <p:extLst>
      <p:ext uri="{BB962C8B-B14F-4D97-AF65-F5344CB8AC3E}">
        <p14:creationId xmlns:p14="http://schemas.microsoft.com/office/powerpoint/2010/main" val="787124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56B0B5-A256-E846-9367-E2E868AE1FAB}"/>
              </a:ext>
            </a:extLst>
          </p:cNvPr>
          <p:cNvSpPr txBox="1"/>
          <p:nvPr/>
        </p:nvSpPr>
        <p:spPr>
          <a:xfrm>
            <a:off x="1074914" y="590021"/>
            <a:ext cx="3897670" cy="523220"/>
          </a:xfrm>
          <a:prstGeom prst="rect">
            <a:avLst/>
          </a:prstGeom>
          <a:noFill/>
        </p:spPr>
        <p:txBody>
          <a:bodyPr wrap="none" rtlCol="0">
            <a:spAutoFit/>
          </a:bodyPr>
          <a:lstStyle/>
          <a:p>
            <a:r>
              <a:rPr lang="en-US" sz="2800" dirty="0">
                <a:latin typeface="Calibri" panose="020F0502020204030204" pitchFamily="34" charset="0"/>
                <a:cs typeface="Calibri" panose="020F0502020204030204" pitchFamily="34" charset="0"/>
              </a:rPr>
              <a:t>Scheduled messages flow</a:t>
            </a:r>
          </a:p>
        </p:txBody>
      </p:sp>
      <p:sp>
        <p:nvSpPr>
          <p:cNvPr id="7" name="TextBox 6">
            <a:extLst>
              <a:ext uri="{FF2B5EF4-FFF2-40B4-BE49-F238E27FC236}">
                <a16:creationId xmlns:a16="http://schemas.microsoft.com/office/drawing/2014/main" id="{AF1431C5-5E7B-9B41-8DF5-E9B365B134B2}"/>
              </a:ext>
            </a:extLst>
          </p:cNvPr>
          <p:cNvSpPr txBox="1"/>
          <p:nvPr/>
        </p:nvSpPr>
        <p:spPr>
          <a:xfrm>
            <a:off x="1485899" y="1443037"/>
            <a:ext cx="10215563" cy="2585323"/>
          </a:xfrm>
          <a:prstGeom prst="rect">
            <a:avLst/>
          </a:prstGeom>
          <a:noFill/>
        </p:spPr>
        <p:txBody>
          <a:bodyPr wrap="square" rtlCol="0">
            <a:spAutoFit/>
          </a:bodyPr>
          <a:lstStyle/>
          <a:p>
            <a:r>
              <a:rPr lang="en-US" dirty="0"/>
              <a:t>If the messages is scheduled type, message will be processed as follows</a:t>
            </a:r>
          </a:p>
          <a:p>
            <a:endParaRPr lang="en-US" dirty="0"/>
          </a:p>
          <a:p>
            <a:pPr marL="342900" indent="-342900">
              <a:buAutoNum type="arabicPeriod"/>
            </a:pPr>
            <a:r>
              <a:rPr lang="en-US" dirty="0"/>
              <a:t>Message processor will check if the message is of scheduled type.</a:t>
            </a:r>
          </a:p>
          <a:p>
            <a:pPr marL="342900" indent="-342900">
              <a:buAutoNum type="arabicPeriod"/>
            </a:pPr>
            <a:r>
              <a:rPr lang="en-US" dirty="0"/>
              <a:t>The message needs to be push to dynamo DB with </a:t>
            </a:r>
            <a:r>
              <a:rPr lang="en-US" dirty="0" err="1"/>
              <a:t>message_id</a:t>
            </a:r>
            <a:r>
              <a:rPr lang="en-US" dirty="0"/>
              <a:t> as the partition key.</a:t>
            </a:r>
          </a:p>
          <a:p>
            <a:pPr marL="342900" indent="-342900">
              <a:buAutoNum type="arabicPeriod"/>
            </a:pPr>
            <a:r>
              <a:rPr lang="en-US" dirty="0"/>
              <a:t>The message pushed in the dynamo DB will have a TTL.</a:t>
            </a:r>
          </a:p>
          <a:p>
            <a:pPr marL="342900" indent="-342900">
              <a:buAutoNum type="arabicPeriod"/>
            </a:pPr>
            <a:r>
              <a:rPr lang="en-US" dirty="0"/>
              <a:t>When the TTL expires, dynamo generates the event and removes the document from the DB and that message will be pushed to notification kinesis stream</a:t>
            </a:r>
          </a:p>
          <a:p>
            <a:pPr marL="342900" indent="-342900">
              <a:buAutoNum type="arabicPeriod"/>
            </a:pPr>
            <a:r>
              <a:rPr lang="en-US" dirty="0"/>
              <a:t>If the message is Scheduled type and the TTL is there and its equal or greater then the current time processor will send the message to router.</a:t>
            </a:r>
          </a:p>
        </p:txBody>
      </p:sp>
    </p:spTree>
    <p:extLst>
      <p:ext uri="{BB962C8B-B14F-4D97-AF65-F5344CB8AC3E}">
        <p14:creationId xmlns:p14="http://schemas.microsoft.com/office/powerpoint/2010/main" val="1159762005"/>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Badge</Template>
  <TotalTime>570</TotalTime>
  <Words>892</Words>
  <Application>Microsoft Macintosh PowerPoint</Application>
  <PresentationFormat>Widescreen</PresentationFormat>
  <Paragraphs>129</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Gill Sans MT</vt:lpstr>
      <vt:lpstr>Impact</vt:lpstr>
      <vt:lpstr>Symbol</vt:lpstr>
      <vt:lpstr>Times New Roman</vt:lpstr>
      <vt:lpstr>Badge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Umang Goel</dc:creator>
  <cp:lastModifiedBy>Umang Goel</cp:lastModifiedBy>
  <cp:revision>24</cp:revision>
  <dcterms:created xsi:type="dcterms:W3CDTF">2020-10-23T05:32:52Z</dcterms:created>
  <dcterms:modified xsi:type="dcterms:W3CDTF">2020-10-25T12:48:42Z</dcterms:modified>
</cp:coreProperties>
</file>