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ANDROID APP FOR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9000"/>
            </a:pPr>
            <a:r>
              <a:t>ANDROID APP FOR</a:t>
            </a:r>
          </a:p>
          <a:p>
            <a:pPr>
              <a:defRPr sz="9000"/>
            </a:pPr>
            <a:r>
              <a:t>“CHARUSAT E-NOTICEBOARD”</a:t>
            </a:r>
          </a:p>
        </p:txBody>
      </p:sp>
      <p:sp>
        <p:nvSpPr>
          <p:cNvPr id="167" name="IT345 - Software Group Projec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IT345 - Software Group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FUTURE ENHANC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ENHANCEMENTS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uture Enhancement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Enhancements</a:t>
            </a:r>
          </a:p>
        </p:txBody>
      </p:sp>
      <p:sp>
        <p:nvSpPr>
          <p:cNvPr id="201" name="The search functionality is currently limited to only search by titles of the notices. Later on, I can add a filtering screen where users can search notices based on the dates, faculty who posted the notice, and even certain keywords in the notice bod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search functionality is currently limited to only search by titles of the notices. Later on, I can add a filtering screen where users can search notices based on the dates, faculty who posted the notice, and even certain keywords in the notice body.</a:t>
            </a:r>
          </a:p>
          <a:p>
            <a:pPr/>
            <a:r>
              <a:t>I would also like to add the functionality of faculty being able to add a notice from their phones itself, without requiring to use a computer.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HANK YO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MOTIVE BEHIND THIS PROJ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MOTIVE BEHIND THIS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Motive behind this projec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Motive behind this project</a:t>
            </a:r>
          </a:p>
        </p:txBody>
      </p:sp>
      <p:sp>
        <p:nvSpPr>
          <p:cNvPr id="172" name="As seen in today’s educational institutions like schools and colleges, students like to remain informed about the events, announcements, etc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 seen in today’s educational institutions like schools and colleges, students like to remain informed about the events, announcements, etc. </a:t>
            </a:r>
          </a:p>
          <a:p>
            <a:pPr/>
            <a:r>
              <a:t>CHARUSAT university uses e-mail to convey such info to the students, making the mailbox cluttered.</a:t>
            </a:r>
          </a:p>
          <a:p>
            <a:pPr/>
            <a:r>
              <a:t>The “CHARUSAT e-Noticeboard” itself is a big project. My job is to develop an Android app where students can view notices via a REST API.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LEARNING PA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PATH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LEARNING PATH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PATH</a:t>
            </a:r>
          </a:p>
        </p:txBody>
      </p:sp>
      <p:sp>
        <p:nvSpPr>
          <p:cNvPr id="177" name="Android Jetp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Android Jetpack</a:t>
            </a:r>
          </a:p>
        </p:txBody>
      </p:sp>
      <p:sp>
        <p:nvSpPr>
          <p:cNvPr id="178" name="Android Jetpack is a set of libraries, tools and architectural guidance to make robust and modular Android app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Android Jetpack is a set of libraries, tools and architectural guidance to make robust and modular Android apps.</a:t>
            </a:r>
          </a:p>
          <a:p>
            <a:pPr/>
            <a:r>
              <a:t>It provides common infrastructural code which solves common developer plain points like lifecycle management, fragment transaction, etc.</a:t>
            </a:r>
          </a:p>
          <a:p>
            <a:pPr/>
            <a:r>
              <a:t>This architectural guidance is provided by Google itself, making it a trusted and most robust tool to use in Android development.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LEARNING PATH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PATH</a:t>
            </a:r>
          </a:p>
        </p:txBody>
      </p:sp>
      <p:sp>
        <p:nvSpPr>
          <p:cNvPr id="181" name="CONSUMING API USING RETROF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CONSUMING API USING RETROFIT</a:t>
            </a:r>
          </a:p>
        </p:txBody>
      </p:sp>
      <p:sp>
        <p:nvSpPr>
          <p:cNvPr id="182" name="It is a REST client for Android and Java. Makes it relatively easy to retrieve and upload data via a REST-based web-servic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is a REST client for Android and Java. Makes it relatively easy to retrieve and upload data via a REST-based web-service.</a:t>
            </a:r>
          </a:p>
          <a:p>
            <a:pPr/>
            <a:r>
              <a:t>Makes it easy to consume REST APIs in your apps. </a:t>
            </a:r>
          </a:p>
          <a:p>
            <a:pPr/>
            <a:r>
              <a:t>This library helps to reduce boilerplate code like input streams, serialization,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loud"/>
          <p:cNvSpPr/>
          <p:nvPr/>
        </p:nvSpPr>
        <p:spPr>
          <a:xfrm>
            <a:off x="5755854" y="629589"/>
            <a:ext cx="1493092" cy="899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7" name="REST API (deployed on VM)"/>
          <p:cNvSpPr txBox="1"/>
          <p:nvPr/>
        </p:nvSpPr>
        <p:spPr>
          <a:xfrm>
            <a:off x="7730998" y="857250"/>
            <a:ext cx="332613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REST API (deployed on VM)</a:t>
            </a:r>
          </a:p>
        </p:txBody>
      </p:sp>
      <p:sp>
        <p:nvSpPr>
          <p:cNvPr id="188" name="Phone"/>
          <p:cNvSpPr/>
          <p:nvPr/>
        </p:nvSpPr>
        <p:spPr>
          <a:xfrm>
            <a:off x="6131728" y="4113446"/>
            <a:ext cx="741344" cy="1526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8" y="0"/>
                </a:moveTo>
                <a:cubicBezTo>
                  <a:pt x="934" y="0"/>
                  <a:pt x="0" y="453"/>
                  <a:pt x="0" y="1004"/>
                </a:cubicBezTo>
                <a:lnTo>
                  <a:pt x="0" y="20596"/>
                </a:lnTo>
                <a:cubicBezTo>
                  <a:pt x="0" y="21152"/>
                  <a:pt x="934" y="21600"/>
                  <a:pt x="2068" y="21600"/>
                </a:cubicBezTo>
                <a:lnTo>
                  <a:pt x="19532" y="21600"/>
                </a:lnTo>
                <a:cubicBezTo>
                  <a:pt x="20666" y="21600"/>
                  <a:pt x="21600" y="21147"/>
                  <a:pt x="21600" y="20596"/>
                </a:cubicBezTo>
                <a:lnTo>
                  <a:pt x="21600" y="1004"/>
                </a:lnTo>
                <a:cubicBezTo>
                  <a:pt x="21600" y="453"/>
                  <a:pt x="20677" y="0"/>
                  <a:pt x="19532" y="0"/>
                </a:cubicBezTo>
                <a:lnTo>
                  <a:pt x="2068" y="0"/>
                </a:lnTo>
                <a:close/>
                <a:moveTo>
                  <a:pt x="9142" y="1350"/>
                </a:moveTo>
                <a:lnTo>
                  <a:pt x="12468" y="1350"/>
                </a:lnTo>
                <a:cubicBezTo>
                  <a:pt x="12758" y="1350"/>
                  <a:pt x="12990" y="1463"/>
                  <a:pt x="12990" y="1604"/>
                </a:cubicBezTo>
                <a:cubicBezTo>
                  <a:pt x="12990" y="1744"/>
                  <a:pt x="12758" y="1858"/>
                  <a:pt x="12468" y="1858"/>
                </a:cubicBezTo>
                <a:lnTo>
                  <a:pt x="9142" y="1858"/>
                </a:lnTo>
                <a:cubicBezTo>
                  <a:pt x="8853" y="1858"/>
                  <a:pt x="8621" y="1744"/>
                  <a:pt x="8621" y="1604"/>
                </a:cubicBezTo>
                <a:cubicBezTo>
                  <a:pt x="8621" y="1463"/>
                  <a:pt x="8853" y="1350"/>
                  <a:pt x="9142" y="1350"/>
                </a:cubicBezTo>
                <a:close/>
                <a:moveTo>
                  <a:pt x="1477" y="2927"/>
                </a:moveTo>
                <a:lnTo>
                  <a:pt x="20123" y="2927"/>
                </a:lnTo>
                <a:lnTo>
                  <a:pt x="20123" y="18985"/>
                </a:lnTo>
                <a:lnTo>
                  <a:pt x="1477" y="18985"/>
                </a:lnTo>
                <a:lnTo>
                  <a:pt x="1477" y="292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9" name="Android app on phone"/>
          <p:cNvSpPr txBox="1"/>
          <p:nvPr/>
        </p:nvSpPr>
        <p:spPr>
          <a:xfrm>
            <a:off x="7286498" y="4654550"/>
            <a:ext cx="2784094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Android app on phone</a:t>
            </a:r>
          </a:p>
        </p:txBody>
      </p:sp>
      <p:sp>
        <p:nvSpPr>
          <p:cNvPr id="190" name="Ballot"/>
          <p:cNvSpPr/>
          <p:nvPr/>
        </p:nvSpPr>
        <p:spPr>
          <a:xfrm>
            <a:off x="5968606" y="7290016"/>
            <a:ext cx="1067588" cy="1421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342"/>
                </a:lnTo>
                <a:lnTo>
                  <a:pt x="18478" y="0"/>
                </a:lnTo>
                <a:lnTo>
                  <a:pt x="0" y="0"/>
                </a:lnTo>
                <a:close/>
                <a:moveTo>
                  <a:pt x="2780" y="2106"/>
                </a:moveTo>
                <a:lnTo>
                  <a:pt x="15405" y="2106"/>
                </a:lnTo>
                <a:lnTo>
                  <a:pt x="15405" y="4226"/>
                </a:lnTo>
                <a:lnTo>
                  <a:pt x="2780" y="4226"/>
                </a:lnTo>
                <a:lnTo>
                  <a:pt x="2780" y="2106"/>
                </a:lnTo>
                <a:close/>
                <a:moveTo>
                  <a:pt x="17628" y="2106"/>
                </a:moveTo>
                <a:cubicBezTo>
                  <a:pt x="18408" y="2106"/>
                  <a:pt x="19040" y="2581"/>
                  <a:pt x="19040" y="3166"/>
                </a:cubicBezTo>
                <a:cubicBezTo>
                  <a:pt x="19040" y="3751"/>
                  <a:pt x="18408" y="4226"/>
                  <a:pt x="17628" y="4226"/>
                </a:cubicBezTo>
                <a:cubicBezTo>
                  <a:pt x="16849" y="4226"/>
                  <a:pt x="16217" y="3751"/>
                  <a:pt x="16217" y="3166"/>
                </a:cubicBezTo>
                <a:cubicBezTo>
                  <a:pt x="16217" y="2581"/>
                  <a:pt x="16849" y="2106"/>
                  <a:pt x="17628" y="2106"/>
                </a:cubicBezTo>
                <a:close/>
                <a:moveTo>
                  <a:pt x="2780" y="5160"/>
                </a:moveTo>
                <a:lnTo>
                  <a:pt x="15405" y="5160"/>
                </a:lnTo>
                <a:lnTo>
                  <a:pt x="15405" y="7278"/>
                </a:lnTo>
                <a:lnTo>
                  <a:pt x="2780" y="7278"/>
                </a:lnTo>
                <a:lnTo>
                  <a:pt x="2780" y="5160"/>
                </a:lnTo>
                <a:close/>
                <a:moveTo>
                  <a:pt x="17628" y="5160"/>
                </a:moveTo>
                <a:cubicBezTo>
                  <a:pt x="18408" y="5160"/>
                  <a:pt x="19040" y="5635"/>
                  <a:pt x="19040" y="6220"/>
                </a:cubicBezTo>
                <a:cubicBezTo>
                  <a:pt x="19040" y="6805"/>
                  <a:pt x="18408" y="7278"/>
                  <a:pt x="17628" y="7278"/>
                </a:cubicBezTo>
                <a:cubicBezTo>
                  <a:pt x="16849" y="7278"/>
                  <a:pt x="16217" y="6805"/>
                  <a:pt x="16217" y="6220"/>
                </a:cubicBezTo>
                <a:cubicBezTo>
                  <a:pt x="16217" y="5635"/>
                  <a:pt x="16849" y="5160"/>
                  <a:pt x="17628" y="5160"/>
                </a:cubicBezTo>
                <a:close/>
                <a:moveTo>
                  <a:pt x="2780" y="8213"/>
                </a:moveTo>
                <a:lnTo>
                  <a:pt x="15405" y="8213"/>
                </a:lnTo>
                <a:lnTo>
                  <a:pt x="15405" y="10333"/>
                </a:lnTo>
                <a:lnTo>
                  <a:pt x="2780" y="10333"/>
                </a:lnTo>
                <a:lnTo>
                  <a:pt x="2780" y="8213"/>
                </a:lnTo>
                <a:close/>
                <a:moveTo>
                  <a:pt x="17628" y="8213"/>
                </a:moveTo>
                <a:cubicBezTo>
                  <a:pt x="18408" y="8213"/>
                  <a:pt x="19040" y="8688"/>
                  <a:pt x="19040" y="9273"/>
                </a:cubicBezTo>
                <a:cubicBezTo>
                  <a:pt x="19040" y="9858"/>
                  <a:pt x="18408" y="10333"/>
                  <a:pt x="17628" y="10333"/>
                </a:cubicBezTo>
                <a:cubicBezTo>
                  <a:pt x="16849" y="10333"/>
                  <a:pt x="16217" y="9858"/>
                  <a:pt x="16217" y="9273"/>
                </a:cubicBezTo>
                <a:cubicBezTo>
                  <a:pt x="16217" y="8688"/>
                  <a:pt x="16849" y="8213"/>
                  <a:pt x="17628" y="8213"/>
                </a:cubicBezTo>
                <a:close/>
                <a:moveTo>
                  <a:pt x="18404" y="8667"/>
                </a:moveTo>
                <a:cubicBezTo>
                  <a:pt x="18338" y="8670"/>
                  <a:pt x="18273" y="8694"/>
                  <a:pt x="18226" y="8735"/>
                </a:cubicBezTo>
                <a:lnTo>
                  <a:pt x="17325" y="9511"/>
                </a:lnTo>
                <a:lnTo>
                  <a:pt x="17026" y="9271"/>
                </a:lnTo>
                <a:cubicBezTo>
                  <a:pt x="16928" y="9193"/>
                  <a:pt x="16764" y="9189"/>
                  <a:pt x="16660" y="9263"/>
                </a:cubicBezTo>
                <a:cubicBezTo>
                  <a:pt x="16555" y="9336"/>
                  <a:pt x="16548" y="9459"/>
                  <a:pt x="16646" y="9538"/>
                </a:cubicBezTo>
                <a:lnTo>
                  <a:pt x="17143" y="9934"/>
                </a:lnTo>
                <a:cubicBezTo>
                  <a:pt x="17192" y="9974"/>
                  <a:pt x="17260" y="9997"/>
                  <a:pt x="17332" y="9997"/>
                </a:cubicBezTo>
                <a:cubicBezTo>
                  <a:pt x="17333" y="9997"/>
                  <a:pt x="17337" y="9997"/>
                  <a:pt x="17338" y="9997"/>
                </a:cubicBezTo>
                <a:cubicBezTo>
                  <a:pt x="17412" y="9996"/>
                  <a:pt x="17479" y="9971"/>
                  <a:pt x="17527" y="9929"/>
                </a:cubicBezTo>
                <a:lnTo>
                  <a:pt x="18617" y="8989"/>
                </a:lnTo>
                <a:cubicBezTo>
                  <a:pt x="18711" y="8908"/>
                  <a:pt x="18701" y="8785"/>
                  <a:pt x="18593" y="8714"/>
                </a:cubicBezTo>
                <a:cubicBezTo>
                  <a:pt x="18539" y="8679"/>
                  <a:pt x="18470" y="8664"/>
                  <a:pt x="18404" y="8667"/>
                </a:cubicBezTo>
                <a:close/>
                <a:moveTo>
                  <a:pt x="2780" y="11266"/>
                </a:moveTo>
                <a:lnTo>
                  <a:pt x="15405" y="11266"/>
                </a:lnTo>
                <a:lnTo>
                  <a:pt x="15405" y="13385"/>
                </a:lnTo>
                <a:lnTo>
                  <a:pt x="2780" y="13385"/>
                </a:lnTo>
                <a:lnTo>
                  <a:pt x="2780" y="11266"/>
                </a:lnTo>
                <a:close/>
                <a:moveTo>
                  <a:pt x="17628" y="11266"/>
                </a:moveTo>
                <a:cubicBezTo>
                  <a:pt x="18408" y="11266"/>
                  <a:pt x="19040" y="11740"/>
                  <a:pt x="19040" y="12325"/>
                </a:cubicBezTo>
                <a:cubicBezTo>
                  <a:pt x="19040" y="12911"/>
                  <a:pt x="18408" y="13385"/>
                  <a:pt x="17628" y="13385"/>
                </a:cubicBezTo>
                <a:cubicBezTo>
                  <a:pt x="16849" y="13385"/>
                  <a:pt x="16217" y="12911"/>
                  <a:pt x="16217" y="12325"/>
                </a:cubicBezTo>
                <a:cubicBezTo>
                  <a:pt x="16217" y="11740"/>
                  <a:pt x="16849" y="11266"/>
                  <a:pt x="17628" y="11266"/>
                </a:cubicBezTo>
                <a:close/>
                <a:moveTo>
                  <a:pt x="2780" y="14320"/>
                </a:moveTo>
                <a:lnTo>
                  <a:pt x="15405" y="14320"/>
                </a:lnTo>
                <a:lnTo>
                  <a:pt x="15405" y="16440"/>
                </a:lnTo>
                <a:lnTo>
                  <a:pt x="2780" y="16440"/>
                </a:lnTo>
                <a:lnTo>
                  <a:pt x="2780" y="14320"/>
                </a:lnTo>
                <a:close/>
                <a:moveTo>
                  <a:pt x="17628" y="14320"/>
                </a:moveTo>
                <a:cubicBezTo>
                  <a:pt x="18408" y="14320"/>
                  <a:pt x="19040" y="14795"/>
                  <a:pt x="19040" y="15380"/>
                </a:cubicBezTo>
                <a:cubicBezTo>
                  <a:pt x="19040" y="15965"/>
                  <a:pt x="18408" y="16440"/>
                  <a:pt x="17628" y="16440"/>
                </a:cubicBezTo>
                <a:cubicBezTo>
                  <a:pt x="16849" y="16440"/>
                  <a:pt x="16217" y="15965"/>
                  <a:pt x="16217" y="15380"/>
                </a:cubicBezTo>
                <a:cubicBezTo>
                  <a:pt x="16217" y="14795"/>
                  <a:pt x="16849" y="14320"/>
                  <a:pt x="17628" y="14320"/>
                </a:cubicBezTo>
                <a:close/>
                <a:moveTo>
                  <a:pt x="2780" y="17373"/>
                </a:moveTo>
                <a:lnTo>
                  <a:pt x="15405" y="17373"/>
                </a:lnTo>
                <a:lnTo>
                  <a:pt x="15405" y="19492"/>
                </a:lnTo>
                <a:lnTo>
                  <a:pt x="2780" y="19492"/>
                </a:lnTo>
                <a:lnTo>
                  <a:pt x="2780" y="17373"/>
                </a:lnTo>
                <a:close/>
                <a:moveTo>
                  <a:pt x="17628" y="17373"/>
                </a:moveTo>
                <a:cubicBezTo>
                  <a:pt x="18408" y="17373"/>
                  <a:pt x="19040" y="17847"/>
                  <a:pt x="19040" y="18433"/>
                </a:cubicBezTo>
                <a:cubicBezTo>
                  <a:pt x="19040" y="19018"/>
                  <a:pt x="18408" y="19492"/>
                  <a:pt x="17628" y="19492"/>
                </a:cubicBezTo>
                <a:cubicBezTo>
                  <a:pt x="16849" y="19492"/>
                  <a:pt x="16217" y="19018"/>
                  <a:pt x="16217" y="18433"/>
                </a:cubicBezTo>
                <a:cubicBezTo>
                  <a:pt x="16217" y="17847"/>
                  <a:pt x="16849" y="17373"/>
                  <a:pt x="17628" y="1737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1" name="Master-detail screen"/>
          <p:cNvSpPr txBox="1"/>
          <p:nvPr/>
        </p:nvSpPr>
        <p:spPr>
          <a:xfrm>
            <a:off x="7388098" y="7778749"/>
            <a:ext cx="2479294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Master-detail screen</a:t>
            </a:r>
          </a:p>
        </p:txBody>
      </p:sp>
      <p:sp>
        <p:nvSpPr>
          <p:cNvPr id="192" name="Line"/>
          <p:cNvSpPr/>
          <p:nvPr/>
        </p:nvSpPr>
        <p:spPr>
          <a:xfrm>
            <a:off x="6487467" y="1573063"/>
            <a:ext cx="13197" cy="2566096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3" name="Line"/>
          <p:cNvSpPr/>
          <p:nvPr/>
        </p:nvSpPr>
        <p:spPr>
          <a:xfrm>
            <a:off x="6508501" y="5683944"/>
            <a:ext cx="11312" cy="1610917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Implementatio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Implementation</a:t>
            </a:r>
          </a:p>
        </p:txBody>
      </p:sp>
      <p:sp>
        <p:nvSpPr>
          <p:cNvPr id="196" name="REST API is consumed on the android app using Retrofi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REST API is consumed on the android app using Retrofit.</a:t>
            </a:r>
          </a:p>
          <a:p>
            <a:pPr/>
            <a:r>
              <a:t>Retrofit converts the JSON data into corresponding Java POJO objects respectively.</a:t>
            </a:r>
          </a:p>
          <a:p>
            <a:pPr/>
            <a:r>
              <a:t>The list of notices are obtained and dispatched to the master-detail screen using LiveData through ViewModel.</a:t>
            </a:r>
          </a:p>
          <a:p>
            <a:pPr/>
            <a:r>
              <a:t>Upon data observation, the RecyclerView updates itself and displays the notices in a vertical manner.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