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76" r:id="rId3"/>
    <p:sldId id="258" r:id="rId4"/>
    <p:sldId id="259" r:id="rId5"/>
    <p:sldId id="274" r:id="rId6"/>
    <p:sldId id="270" r:id="rId7"/>
    <p:sldId id="269" r:id="rId8"/>
    <p:sldId id="262" r:id="rId9"/>
    <p:sldId id="263" r:id="rId10"/>
    <p:sldId id="264" r:id="rId11"/>
    <p:sldId id="260" r:id="rId12"/>
    <p:sldId id="265" r:id="rId13"/>
    <p:sldId id="266" r:id="rId14"/>
    <p:sldId id="267" r:id="rId15"/>
    <p:sldId id="268" r:id="rId16"/>
    <p:sldId id="278" r:id="rId17"/>
    <p:sldId id="279" r:id="rId18"/>
    <p:sldId id="280" r:id="rId19"/>
    <p:sldId id="273" r:id="rId20"/>
    <p:sldId id="272" r:id="rId21"/>
    <p:sldId id="275"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BA8B7-606D-88EA-758F-84B69AA1847D}" v="2" dt="2021-04-17T20:29:37.321"/>
    <p1510:client id="{7E98D63E-CF18-B7C7-074E-8DED6FBB312E}" v="43" dt="2021-04-17T20:41:39.753"/>
    <p1510:client id="{88ABF6E5-6DA7-4B41-B11C-6D4BDC0BD191}" v="493" dt="2021-04-17T20:11:37.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2" autoAdjust="0"/>
    <p:restoredTop sz="94660"/>
  </p:normalViewPr>
  <p:slideViewPr>
    <p:cSldViewPr snapToGrid="0">
      <p:cViewPr varScale="1">
        <p:scale>
          <a:sx n="72" d="100"/>
          <a:sy n="72"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555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43156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247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3426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4207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132462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9566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1663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2938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3182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2159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7602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6527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4125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893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09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3E8B1C-86EF-43CF-8304-249481088644}" type="datetimeFigureOut">
              <a:rPr lang="en-US" smtClean="0"/>
              <a:pPr/>
              <a:t>4/18/2021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72302607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6191" y="3950316"/>
            <a:ext cx="10429461" cy="2344467"/>
          </a:xfrm>
        </p:spPr>
        <p:txBody>
          <a:bodyPr anchor="b">
            <a:normAutofit fontScale="90000"/>
          </a:bodyPr>
          <a:lstStyle/>
          <a:p>
            <a:r>
              <a:rPr lang="en-GB" b="1" dirty="0">
                <a:solidFill>
                  <a:srgbClr val="FF0000"/>
                </a:solidFill>
              </a:rPr>
              <a:t>PROJECT</a:t>
            </a:r>
            <a:br>
              <a:rPr lang="en-GB" b="1" dirty="0">
                <a:solidFill>
                  <a:srgbClr val="FF0000"/>
                </a:solidFill>
              </a:rPr>
            </a:br>
            <a:r>
              <a:rPr lang="en-GB" b="1" dirty="0">
                <a:solidFill>
                  <a:srgbClr val="FF0000"/>
                </a:solidFill>
              </a:rPr>
              <a:t>RATION MANAGEMENT SYSTEM</a:t>
            </a:r>
            <a:br>
              <a:rPr lang="en-GB" b="1" dirty="0">
                <a:solidFill>
                  <a:srgbClr val="FF0000"/>
                </a:solidFill>
              </a:rPr>
            </a:br>
            <a:endParaRPr lang="en-US" b="1" dirty="0">
              <a:solidFill>
                <a:srgbClr val="FF0000"/>
              </a:solidFill>
            </a:endParaRPr>
          </a:p>
        </p:txBody>
      </p:sp>
      <p:sp>
        <p:nvSpPr>
          <p:cNvPr id="3" name="Subtitle 2"/>
          <p:cNvSpPr>
            <a:spLocks noGrp="1"/>
          </p:cNvSpPr>
          <p:nvPr>
            <p:ph type="subTitle" idx="1"/>
          </p:nvPr>
        </p:nvSpPr>
        <p:spPr>
          <a:xfrm>
            <a:off x="695325" y="659052"/>
            <a:ext cx="3541078" cy="1289018"/>
          </a:xfrm>
        </p:spPr>
        <p:txBody>
          <a:bodyPr vert="horz" lIns="0" tIns="0" rIns="0" bIns="0" rtlCol="0" anchor="t">
            <a:normAutofit/>
          </a:bodyPr>
          <a:lstStyle/>
          <a:p>
            <a:pPr>
              <a:lnSpc>
                <a:spcPct val="110000"/>
              </a:lnSpc>
            </a:pPr>
            <a:r>
              <a:rPr lang="en-GB" b="1" dirty="0">
                <a:solidFill>
                  <a:schemeClr val="tx1"/>
                </a:solidFill>
              </a:rPr>
              <a:t>Team Leader: Vaibhav Yadav</a:t>
            </a:r>
          </a:p>
          <a:p>
            <a:pPr>
              <a:lnSpc>
                <a:spcPct val="110000"/>
              </a:lnSpc>
            </a:pPr>
            <a:r>
              <a:rPr lang="en-GB" b="1" dirty="0">
                <a:solidFill>
                  <a:schemeClr val="tx1"/>
                </a:solidFill>
              </a:rPr>
              <a:t>Team Member: Umang Kumar</a:t>
            </a:r>
          </a:p>
          <a:p>
            <a:pPr>
              <a:lnSpc>
                <a:spcPct val="110000"/>
              </a:lnSpc>
            </a:pPr>
            <a:r>
              <a:rPr lang="en-GB" b="1" dirty="0">
                <a:solidFill>
                  <a:schemeClr val="tx1"/>
                </a:solidFill>
              </a:rPr>
              <a:t>From NIT Delhi (CSE branch)</a:t>
            </a:r>
          </a:p>
        </p:txBody>
      </p:sp>
      <p:pic>
        <p:nvPicPr>
          <p:cNvPr id="5" name="Picture 4">
            <a:extLst>
              <a:ext uri="{FF2B5EF4-FFF2-40B4-BE49-F238E27FC236}">
                <a16:creationId xmlns:a16="http://schemas.microsoft.com/office/drawing/2014/main" id="{AAA2F708-45B9-4504-B6A1-80246F1C12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070" y="2058813"/>
            <a:ext cx="3242333" cy="1891503"/>
          </a:xfrm>
          <a:prstGeom prst="rect">
            <a:avLst/>
          </a:prstGeom>
        </p:spPr>
      </p:pic>
      <p:pic>
        <p:nvPicPr>
          <p:cNvPr id="7" name="Picture 6">
            <a:extLst>
              <a:ext uri="{FF2B5EF4-FFF2-40B4-BE49-F238E27FC236}">
                <a16:creationId xmlns:a16="http://schemas.microsoft.com/office/drawing/2014/main" id="{ED97B4DB-39E4-473B-B539-F252736D2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13" y="616321"/>
            <a:ext cx="2480489" cy="1779313"/>
          </a:xfrm>
          <a:prstGeom prst="rect">
            <a:avLst/>
          </a:prstGeom>
        </p:spPr>
      </p:pic>
      <p:pic>
        <p:nvPicPr>
          <p:cNvPr id="9" name="Graphic 8">
            <a:extLst>
              <a:ext uri="{FF2B5EF4-FFF2-40B4-BE49-F238E27FC236}">
                <a16:creationId xmlns:a16="http://schemas.microsoft.com/office/drawing/2014/main" id="{D5F77FDA-11D7-420B-87E3-CEA823D27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07701" y="801756"/>
            <a:ext cx="2888974" cy="1779314"/>
          </a:xfrm>
          <a:prstGeom prst="rect">
            <a:avLst/>
          </a:prstGeom>
        </p:spPr>
      </p:pic>
      <p:sp>
        <p:nvSpPr>
          <p:cNvPr id="10" name="Rectangle 9">
            <a:extLst>
              <a:ext uri="{FF2B5EF4-FFF2-40B4-BE49-F238E27FC236}">
                <a16:creationId xmlns:a16="http://schemas.microsoft.com/office/drawing/2014/main" id="{C8FA609D-DFC3-4190-B510-67E96C20C05A}"/>
              </a:ext>
            </a:extLst>
          </p:cNvPr>
          <p:cNvSpPr/>
          <p:nvPr/>
        </p:nvSpPr>
        <p:spPr>
          <a:xfrm>
            <a:off x="5442813" y="2581070"/>
            <a:ext cx="2480489" cy="5994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EVENT SALESFORCE CODATHON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5F472FF-E552-4B66-9CBA-C72D44D8AF5A}"/>
              </a:ext>
            </a:extLst>
          </p:cNvPr>
          <p:cNvPicPr>
            <a:picLocks noChangeAspect="1"/>
          </p:cNvPicPr>
          <p:nvPr/>
        </p:nvPicPr>
        <p:blipFill>
          <a:blip r:embed="rId2"/>
          <a:stretch>
            <a:fillRect/>
          </a:stretch>
        </p:blipFill>
        <p:spPr>
          <a:xfrm>
            <a:off x="715617" y="331304"/>
            <a:ext cx="10601740" cy="6334539"/>
          </a:xfrm>
          <a:prstGeom prst="rect">
            <a:avLst/>
          </a:prstGeom>
        </p:spPr>
      </p:pic>
    </p:spTree>
    <p:extLst>
      <p:ext uri="{BB962C8B-B14F-4D97-AF65-F5344CB8AC3E}">
        <p14:creationId xmlns:p14="http://schemas.microsoft.com/office/powerpoint/2010/main" val="179295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9453127-E8D2-48EE-AAAE-4764001D5013}"/>
              </a:ext>
            </a:extLst>
          </p:cNvPr>
          <p:cNvPicPr>
            <a:picLocks noChangeAspect="1"/>
          </p:cNvPicPr>
          <p:nvPr/>
        </p:nvPicPr>
        <p:blipFill>
          <a:blip r:embed="rId2"/>
          <a:stretch>
            <a:fillRect/>
          </a:stretch>
        </p:blipFill>
        <p:spPr>
          <a:xfrm>
            <a:off x="397565" y="503583"/>
            <a:ext cx="11078818" cy="6003234"/>
          </a:xfrm>
          <a:prstGeom prst="rect">
            <a:avLst/>
          </a:prstGeom>
        </p:spPr>
      </p:pic>
    </p:spTree>
    <p:extLst>
      <p:ext uri="{BB962C8B-B14F-4D97-AF65-F5344CB8AC3E}">
        <p14:creationId xmlns:p14="http://schemas.microsoft.com/office/powerpoint/2010/main" val="17965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6EF52DAE-3FD7-4C83-AD6A-DC2795A0F2E7}"/>
              </a:ext>
            </a:extLst>
          </p:cNvPr>
          <p:cNvPicPr>
            <a:picLocks noChangeAspect="1"/>
          </p:cNvPicPr>
          <p:nvPr/>
        </p:nvPicPr>
        <p:blipFill>
          <a:blip r:embed="rId2"/>
          <a:stretch>
            <a:fillRect/>
          </a:stretch>
        </p:blipFill>
        <p:spPr>
          <a:xfrm>
            <a:off x="490330" y="424071"/>
            <a:ext cx="10853531" cy="6096000"/>
          </a:xfrm>
          <a:prstGeom prst="rect">
            <a:avLst/>
          </a:prstGeom>
        </p:spPr>
      </p:pic>
    </p:spTree>
    <p:extLst>
      <p:ext uri="{BB962C8B-B14F-4D97-AF65-F5344CB8AC3E}">
        <p14:creationId xmlns:p14="http://schemas.microsoft.com/office/powerpoint/2010/main" val="264444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FD4DAC8-0941-4D31-85D5-97EE25B26EB1}"/>
              </a:ext>
            </a:extLst>
          </p:cNvPr>
          <p:cNvPicPr>
            <a:picLocks noChangeAspect="1"/>
          </p:cNvPicPr>
          <p:nvPr/>
        </p:nvPicPr>
        <p:blipFill>
          <a:blip r:embed="rId2"/>
          <a:stretch>
            <a:fillRect/>
          </a:stretch>
        </p:blipFill>
        <p:spPr>
          <a:xfrm>
            <a:off x="172277" y="384313"/>
            <a:ext cx="11622157" cy="6228522"/>
          </a:xfrm>
          <a:prstGeom prst="rect">
            <a:avLst/>
          </a:prstGeom>
        </p:spPr>
      </p:pic>
    </p:spTree>
    <p:extLst>
      <p:ext uri="{BB962C8B-B14F-4D97-AF65-F5344CB8AC3E}">
        <p14:creationId xmlns:p14="http://schemas.microsoft.com/office/powerpoint/2010/main" val="127166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33706920-0F90-452E-B5D5-2395156DCB6C}"/>
              </a:ext>
            </a:extLst>
          </p:cNvPr>
          <p:cNvPicPr>
            <a:picLocks noChangeAspect="1"/>
          </p:cNvPicPr>
          <p:nvPr/>
        </p:nvPicPr>
        <p:blipFill>
          <a:blip r:embed="rId2"/>
          <a:stretch>
            <a:fillRect/>
          </a:stretch>
        </p:blipFill>
        <p:spPr>
          <a:xfrm>
            <a:off x="702365" y="450574"/>
            <a:ext cx="10234149" cy="6069495"/>
          </a:xfrm>
          <a:prstGeom prst="rect">
            <a:avLst/>
          </a:prstGeom>
        </p:spPr>
      </p:pic>
    </p:spTree>
    <p:extLst>
      <p:ext uri="{BB962C8B-B14F-4D97-AF65-F5344CB8AC3E}">
        <p14:creationId xmlns:p14="http://schemas.microsoft.com/office/powerpoint/2010/main" val="95616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7724-16AF-4478-87D5-196DF3B3B784}"/>
              </a:ext>
            </a:extLst>
          </p:cNvPr>
          <p:cNvSpPr>
            <a:spLocks noGrp="1"/>
          </p:cNvSpPr>
          <p:nvPr>
            <p:ph type="title"/>
          </p:nvPr>
        </p:nvSpPr>
        <p:spPr>
          <a:xfrm>
            <a:off x="677334" y="609600"/>
            <a:ext cx="8596668" cy="1073426"/>
          </a:xfrm>
        </p:spPr>
        <p:txBody>
          <a:bodyPr/>
          <a:lstStyle/>
          <a:p>
            <a:r>
              <a:rPr lang="en-GB" dirty="0"/>
              <a:t>DISTRIBUTION RECORD</a:t>
            </a:r>
          </a:p>
        </p:txBody>
      </p:sp>
      <p:pic>
        <p:nvPicPr>
          <p:cNvPr id="5" name="Content Placeholder 4">
            <a:extLst>
              <a:ext uri="{FF2B5EF4-FFF2-40B4-BE49-F238E27FC236}">
                <a16:creationId xmlns:a16="http://schemas.microsoft.com/office/drawing/2014/main" id="{695BD44A-F1DA-4B2D-95FD-52ACD5CBB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843" y="1550504"/>
            <a:ext cx="10588487" cy="5062331"/>
          </a:xfrm>
        </p:spPr>
      </p:pic>
    </p:spTree>
    <p:extLst>
      <p:ext uri="{BB962C8B-B14F-4D97-AF65-F5344CB8AC3E}">
        <p14:creationId xmlns:p14="http://schemas.microsoft.com/office/powerpoint/2010/main" val="244699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94784966-EE4F-4826-A4AF-27AA852506DE}"/>
              </a:ext>
            </a:extLst>
          </p:cNvPr>
          <p:cNvSpPr>
            <a:spLocks noGrp="1"/>
          </p:cNvSpPr>
          <p:nvPr>
            <p:ph idx="1"/>
          </p:nvPr>
        </p:nvSpPr>
        <p:spPr>
          <a:xfrm>
            <a:off x="700087" y="1499960"/>
            <a:ext cx="5341301" cy="5073118"/>
          </a:xfrm>
        </p:spPr>
        <p:txBody>
          <a:bodyPr vert="horz" lIns="91440" tIns="45720" rIns="91440" bIns="45720" rtlCol="0" anchor="t">
            <a:noAutofit/>
          </a:bodyPr>
          <a:lstStyle/>
          <a:p>
            <a:r>
              <a:rPr lang="en-US" sz="1600" dirty="0"/>
              <a:t>Usually the frauds are </a:t>
            </a:r>
            <a:r>
              <a:rPr lang="en-US" sz="1600" dirty="0" err="1"/>
              <a:t>comminted</a:t>
            </a:r>
            <a:r>
              <a:rPr lang="en-US" sz="1600" dirty="0"/>
              <a:t> by using the Ration card details i.e. Ration card number and ID no. so to prevent any fraudulent we need to limit the access to these things.</a:t>
            </a:r>
          </a:p>
          <a:p>
            <a:r>
              <a:rPr lang="en-US" sz="1600" dirty="0"/>
              <a:t>Algorithm:</a:t>
            </a:r>
          </a:p>
          <a:p>
            <a:pPr lvl="1"/>
            <a:r>
              <a:rPr lang="en-US" dirty="0"/>
              <a:t>Every ration card will have a unique ID which will be use to identify the ration card and to update user details ONLY.</a:t>
            </a:r>
          </a:p>
          <a:p>
            <a:pPr lvl="1"/>
            <a:r>
              <a:rPr lang="en-US" dirty="0"/>
              <a:t>For transaction different id's will be used which will be stored in ration card chip which will return a hash value which will be </a:t>
            </a:r>
            <a:r>
              <a:rPr lang="en-US" dirty="0" err="1"/>
              <a:t>sended</a:t>
            </a:r>
            <a:r>
              <a:rPr lang="en-US" dirty="0"/>
              <a:t> to manager department from the distributor computer.</a:t>
            </a:r>
          </a:p>
          <a:p>
            <a:pPr lvl="1"/>
            <a:r>
              <a:rPr lang="en-US" dirty="0"/>
              <a:t>Assuming a computer expert is hired to access the information, so we need to hide the information a ration card is returning which will be used </a:t>
            </a:r>
            <a:r>
              <a:rPr lang="en-US" dirty="0" err="1"/>
              <a:t>used</a:t>
            </a:r>
            <a:r>
              <a:rPr lang="en-US" dirty="0"/>
              <a:t> to verify the identity and transaction of ration.</a:t>
            </a:r>
          </a:p>
        </p:txBody>
      </p:sp>
      <p:pic>
        <p:nvPicPr>
          <p:cNvPr id="2" name="Picture 3">
            <a:extLst>
              <a:ext uri="{FF2B5EF4-FFF2-40B4-BE49-F238E27FC236}">
                <a16:creationId xmlns:a16="http://schemas.microsoft.com/office/drawing/2014/main" id="{25CAA038-4619-46B7-8A4E-9498E9552A28}"/>
              </a:ext>
            </a:extLst>
          </p:cNvPr>
          <p:cNvPicPr>
            <a:picLocks noChangeAspect="1"/>
          </p:cNvPicPr>
          <p:nvPr/>
        </p:nvPicPr>
        <p:blipFill>
          <a:blip r:embed="rId2"/>
          <a:stretch>
            <a:fillRect/>
          </a:stretch>
        </p:blipFill>
        <p:spPr>
          <a:xfrm>
            <a:off x="6150612" y="490330"/>
            <a:ext cx="5720020" cy="2373255"/>
          </a:xfrm>
          <a:prstGeom prst="rect">
            <a:avLst/>
          </a:prstGeom>
        </p:spPr>
      </p:pic>
      <p:pic>
        <p:nvPicPr>
          <p:cNvPr id="4" name="Picture 4" descr="Text&#10;&#10;Description automatically generated">
            <a:extLst>
              <a:ext uri="{FF2B5EF4-FFF2-40B4-BE49-F238E27FC236}">
                <a16:creationId xmlns:a16="http://schemas.microsoft.com/office/drawing/2014/main" id="{10D2AD28-EA2B-450E-A563-630369FCDDCC}"/>
              </a:ext>
            </a:extLst>
          </p:cNvPr>
          <p:cNvPicPr>
            <a:picLocks noChangeAspect="1"/>
          </p:cNvPicPr>
          <p:nvPr/>
        </p:nvPicPr>
        <p:blipFill>
          <a:blip r:embed="rId3"/>
          <a:stretch>
            <a:fillRect/>
          </a:stretch>
        </p:blipFill>
        <p:spPr>
          <a:xfrm>
            <a:off x="6092554" y="3006983"/>
            <a:ext cx="5872419" cy="1589145"/>
          </a:xfrm>
          <a:prstGeom prst="rect">
            <a:avLst/>
          </a:prstGeom>
        </p:spPr>
      </p:pic>
      <p:pic>
        <p:nvPicPr>
          <p:cNvPr id="5" name="Picture 5" descr="A picture containing text, indoor&#10;&#10;Description automatically generated">
            <a:extLst>
              <a:ext uri="{FF2B5EF4-FFF2-40B4-BE49-F238E27FC236}">
                <a16:creationId xmlns:a16="http://schemas.microsoft.com/office/drawing/2014/main" id="{F5E95262-05EC-47F4-8EB1-52D0CA894051}"/>
              </a:ext>
            </a:extLst>
          </p:cNvPr>
          <p:cNvPicPr>
            <a:picLocks noChangeAspect="1"/>
          </p:cNvPicPr>
          <p:nvPr/>
        </p:nvPicPr>
        <p:blipFill>
          <a:blip r:embed="rId4"/>
          <a:stretch>
            <a:fillRect/>
          </a:stretch>
        </p:blipFill>
        <p:spPr>
          <a:xfrm>
            <a:off x="6092554" y="4874424"/>
            <a:ext cx="5727277" cy="1605889"/>
          </a:xfrm>
          <a:prstGeom prst="rect">
            <a:avLst/>
          </a:prstGeom>
        </p:spPr>
      </p:pic>
      <p:sp>
        <p:nvSpPr>
          <p:cNvPr id="6" name="Title 1">
            <a:extLst>
              <a:ext uri="{FF2B5EF4-FFF2-40B4-BE49-F238E27FC236}">
                <a16:creationId xmlns:a16="http://schemas.microsoft.com/office/drawing/2014/main" id="{24A08CDF-A905-4AC4-A03A-64BD3D02EBE6}"/>
              </a:ext>
            </a:extLst>
          </p:cNvPr>
          <p:cNvSpPr>
            <a:spLocks noGrp="1"/>
          </p:cNvSpPr>
          <p:nvPr>
            <p:ph type="title"/>
          </p:nvPr>
        </p:nvSpPr>
        <p:spPr>
          <a:xfrm>
            <a:off x="700635" y="820496"/>
            <a:ext cx="5255664" cy="677348"/>
          </a:xfrm>
        </p:spPr>
        <p:txBody>
          <a:bodyPr>
            <a:normAutofit/>
          </a:bodyPr>
          <a:lstStyle/>
          <a:p>
            <a:r>
              <a:rPr lang="en-GB" dirty="0"/>
              <a:t>SECURITY SOLUTION</a:t>
            </a:r>
          </a:p>
        </p:txBody>
      </p:sp>
    </p:spTree>
    <p:extLst>
      <p:ext uri="{BB962C8B-B14F-4D97-AF65-F5344CB8AC3E}">
        <p14:creationId xmlns:p14="http://schemas.microsoft.com/office/powerpoint/2010/main" val="30830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9828-4078-4D3D-A5EF-6E86339879C0}"/>
              </a:ext>
            </a:extLst>
          </p:cNvPr>
          <p:cNvSpPr>
            <a:spLocks noGrp="1"/>
          </p:cNvSpPr>
          <p:nvPr>
            <p:ph type="title"/>
          </p:nvPr>
        </p:nvSpPr>
        <p:spPr>
          <a:xfrm>
            <a:off x="677334" y="609600"/>
            <a:ext cx="8596668" cy="801970"/>
          </a:xfrm>
        </p:spPr>
        <p:txBody>
          <a:bodyPr>
            <a:normAutofit fontScale="90000"/>
          </a:bodyPr>
          <a:lstStyle/>
          <a:p>
            <a:r>
              <a:rPr lang="en-US" dirty="0"/>
              <a:t>EXCESS RATION MANAGEMENT</a:t>
            </a:r>
            <a:br>
              <a:rPr lang="en-US" dirty="0"/>
            </a:br>
            <a:endParaRPr lang="en-US" dirty="0"/>
          </a:p>
        </p:txBody>
      </p:sp>
      <p:sp>
        <p:nvSpPr>
          <p:cNvPr id="3" name="Oval 2">
            <a:extLst>
              <a:ext uri="{FF2B5EF4-FFF2-40B4-BE49-F238E27FC236}">
                <a16:creationId xmlns:a16="http://schemas.microsoft.com/office/drawing/2014/main" id="{6666FA70-AF33-4FD7-BFB4-E6EFCDE4BD02}"/>
              </a:ext>
            </a:extLst>
          </p:cNvPr>
          <p:cNvSpPr/>
          <p:nvPr/>
        </p:nvSpPr>
        <p:spPr>
          <a:xfrm>
            <a:off x="3869634" y="2888973"/>
            <a:ext cx="2478157" cy="11844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CENTRAL STORE</a:t>
            </a:r>
          </a:p>
        </p:txBody>
      </p:sp>
      <p:cxnSp>
        <p:nvCxnSpPr>
          <p:cNvPr id="5" name="Straight Arrow Connector 4">
            <a:extLst>
              <a:ext uri="{FF2B5EF4-FFF2-40B4-BE49-F238E27FC236}">
                <a16:creationId xmlns:a16="http://schemas.microsoft.com/office/drawing/2014/main" id="{284AEF6D-31AC-4A91-9D26-17F444C03E70}"/>
              </a:ext>
            </a:extLst>
          </p:cNvPr>
          <p:cNvCxnSpPr>
            <a:stCxn id="3" idx="2"/>
          </p:cNvCxnSpPr>
          <p:nvPr/>
        </p:nvCxnSpPr>
        <p:spPr>
          <a:xfrm flipH="1">
            <a:off x="2252870" y="3481180"/>
            <a:ext cx="1616764" cy="70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D64B9F-25A6-4F66-B6E6-571CAEF1913F}"/>
              </a:ext>
            </a:extLst>
          </p:cNvPr>
          <p:cNvCxnSpPr>
            <a:stCxn id="3" idx="3"/>
          </p:cNvCxnSpPr>
          <p:nvPr/>
        </p:nvCxnSpPr>
        <p:spPr>
          <a:xfrm flipH="1">
            <a:off x="3286540" y="3899933"/>
            <a:ext cx="946012" cy="92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ADE2E6D-0434-46B8-8E0A-3354AE4871D5}"/>
              </a:ext>
            </a:extLst>
          </p:cNvPr>
          <p:cNvCxnSpPr>
            <a:stCxn id="3" idx="4"/>
          </p:cNvCxnSpPr>
          <p:nvPr/>
        </p:nvCxnSpPr>
        <p:spPr>
          <a:xfrm>
            <a:off x="5108713" y="4073386"/>
            <a:ext cx="19878" cy="101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3BE17C-DBF6-4E19-A3C8-8F8278B95B52}"/>
              </a:ext>
            </a:extLst>
          </p:cNvPr>
          <p:cNvCxnSpPr>
            <a:stCxn id="3" idx="5"/>
          </p:cNvCxnSpPr>
          <p:nvPr/>
        </p:nvCxnSpPr>
        <p:spPr>
          <a:xfrm>
            <a:off x="5984873" y="3899933"/>
            <a:ext cx="1224310" cy="80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A8EF26-CB0E-437B-BBF6-10566DC278CA}"/>
              </a:ext>
            </a:extLst>
          </p:cNvPr>
          <p:cNvCxnSpPr>
            <a:stCxn id="3" idx="6"/>
          </p:cNvCxnSpPr>
          <p:nvPr/>
        </p:nvCxnSpPr>
        <p:spPr>
          <a:xfrm flipV="1">
            <a:off x="6347791" y="3429000"/>
            <a:ext cx="1611659" cy="5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10CFC2-7FEB-42B2-BDD7-8C9C2488634E}"/>
              </a:ext>
            </a:extLst>
          </p:cNvPr>
          <p:cNvCxnSpPr>
            <a:stCxn id="3" idx="7"/>
          </p:cNvCxnSpPr>
          <p:nvPr/>
        </p:nvCxnSpPr>
        <p:spPr>
          <a:xfrm flipV="1">
            <a:off x="5984873" y="2566780"/>
            <a:ext cx="641214" cy="49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86D47B-DD59-4726-AB7C-C27DF0FD140A}"/>
              </a:ext>
            </a:extLst>
          </p:cNvPr>
          <p:cNvCxnSpPr>
            <a:cxnSpLocks/>
            <a:stCxn id="3" idx="0"/>
          </p:cNvCxnSpPr>
          <p:nvPr/>
        </p:nvCxnSpPr>
        <p:spPr>
          <a:xfrm flipV="1">
            <a:off x="5108713" y="2219875"/>
            <a:ext cx="0" cy="66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62DD2E-9F5C-4C8E-81F0-BC75BB7625A4}"/>
              </a:ext>
            </a:extLst>
          </p:cNvPr>
          <p:cNvCxnSpPr>
            <a:stCxn id="3" idx="1"/>
          </p:cNvCxnSpPr>
          <p:nvPr/>
        </p:nvCxnSpPr>
        <p:spPr>
          <a:xfrm flipH="1" flipV="1">
            <a:off x="3286540" y="2393328"/>
            <a:ext cx="946012" cy="66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B78F15A8-5F9B-4E7C-8ACF-EF84934EBEDE}"/>
              </a:ext>
            </a:extLst>
          </p:cNvPr>
          <p:cNvSpPr/>
          <p:nvPr/>
        </p:nvSpPr>
        <p:spPr>
          <a:xfrm>
            <a:off x="4232552" y="1704561"/>
            <a:ext cx="1571889" cy="553276"/>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CENTEER 1</a:t>
            </a:r>
          </a:p>
        </p:txBody>
      </p:sp>
      <p:sp>
        <p:nvSpPr>
          <p:cNvPr id="30" name="Flowchart: Process 29">
            <a:extLst>
              <a:ext uri="{FF2B5EF4-FFF2-40B4-BE49-F238E27FC236}">
                <a16:creationId xmlns:a16="http://schemas.microsoft.com/office/drawing/2014/main" id="{822F6BA7-FC2F-435A-9341-E863CBBA26F1}"/>
              </a:ext>
            </a:extLst>
          </p:cNvPr>
          <p:cNvSpPr/>
          <p:nvPr/>
        </p:nvSpPr>
        <p:spPr>
          <a:xfrm>
            <a:off x="6626087" y="2086389"/>
            <a:ext cx="1517369" cy="62913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CENTER 2</a:t>
            </a:r>
          </a:p>
        </p:txBody>
      </p:sp>
      <p:sp>
        <p:nvSpPr>
          <p:cNvPr id="31" name="Flowchart: Process 30">
            <a:extLst>
              <a:ext uri="{FF2B5EF4-FFF2-40B4-BE49-F238E27FC236}">
                <a16:creationId xmlns:a16="http://schemas.microsoft.com/office/drawing/2014/main" id="{96864C6C-1CC9-4E9B-A7FF-EC291220B0DC}"/>
              </a:ext>
            </a:extLst>
          </p:cNvPr>
          <p:cNvSpPr/>
          <p:nvPr/>
        </p:nvSpPr>
        <p:spPr>
          <a:xfrm>
            <a:off x="7959443" y="3134274"/>
            <a:ext cx="1333357" cy="616091"/>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RATION CENTER 3</a:t>
            </a:r>
          </a:p>
        </p:txBody>
      </p:sp>
      <p:sp>
        <p:nvSpPr>
          <p:cNvPr id="32" name="Rectangle 31">
            <a:extLst>
              <a:ext uri="{FF2B5EF4-FFF2-40B4-BE49-F238E27FC236}">
                <a16:creationId xmlns:a16="http://schemas.microsoft.com/office/drawing/2014/main" id="{2258456F-F0AA-435A-B61B-21B927937F4B}"/>
              </a:ext>
            </a:extLst>
          </p:cNvPr>
          <p:cNvSpPr/>
          <p:nvPr/>
        </p:nvSpPr>
        <p:spPr>
          <a:xfrm>
            <a:off x="7209183" y="4823791"/>
            <a:ext cx="1452635" cy="5368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CENTER 4</a:t>
            </a:r>
          </a:p>
        </p:txBody>
      </p:sp>
      <p:sp>
        <p:nvSpPr>
          <p:cNvPr id="33" name="Flowchart: Process 32">
            <a:extLst>
              <a:ext uri="{FF2B5EF4-FFF2-40B4-BE49-F238E27FC236}">
                <a16:creationId xmlns:a16="http://schemas.microsoft.com/office/drawing/2014/main" id="{5B74E64C-CAF7-49B4-A9A9-10AEEC34B33C}"/>
              </a:ext>
            </a:extLst>
          </p:cNvPr>
          <p:cNvSpPr/>
          <p:nvPr/>
        </p:nvSpPr>
        <p:spPr>
          <a:xfrm>
            <a:off x="4638261" y="5123275"/>
            <a:ext cx="1346612" cy="53684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RATION CENTER 5</a:t>
            </a:r>
          </a:p>
        </p:txBody>
      </p:sp>
      <p:sp>
        <p:nvSpPr>
          <p:cNvPr id="36" name="Flowchart: Process 35">
            <a:extLst>
              <a:ext uri="{FF2B5EF4-FFF2-40B4-BE49-F238E27FC236}">
                <a16:creationId xmlns:a16="http://schemas.microsoft.com/office/drawing/2014/main" id="{8A51BBD6-09A3-4D25-8DD0-53F46FA82AEF}"/>
              </a:ext>
            </a:extLst>
          </p:cNvPr>
          <p:cNvSpPr/>
          <p:nvPr/>
        </p:nvSpPr>
        <p:spPr>
          <a:xfrm>
            <a:off x="2372139" y="4823791"/>
            <a:ext cx="1326734" cy="765929"/>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CENTER 6</a:t>
            </a:r>
          </a:p>
        </p:txBody>
      </p:sp>
      <p:sp>
        <p:nvSpPr>
          <p:cNvPr id="39" name="Flowchart: Process 38">
            <a:extLst>
              <a:ext uri="{FF2B5EF4-FFF2-40B4-BE49-F238E27FC236}">
                <a16:creationId xmlns:a16="http://schemas.microsoft.com/office/drawing/2014/main" id="{8BC7F786-509D-412B-9189-4BE6B7F12F37}"/>
              </a:ext>
            </a:extLst>
          </p:cNvPr>
          <p:cNvSpPr/>
          <p:nvPr/>
        </p:nvSpPr>
        <p:spPr>
          <a:xfrm>
            <a:off x="834887" y="3299790"/>
            <a:ext cx="1417983" cy="773595"/>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CENTER 7</a:t>
            </a:r>
          </a:p>
        </p:txBody>
      </p:sp>
      <p:sp>
        <p:nvSpPr>
          <p:cNvPr id="40" name="Flowchart: Process 39">
            <a:extLst>
              <a:ext uri="{FF2B5EF4-FFF2-40B4-BE49-F238E27FC236}">
                <a16:creationId xmlns:a16="http://schemas.microsoft.com/office/drawing/2014/main" id="{5E3C7ADC-6E8D-4CE3-A143-8A3CFD6B8B4A}"/>
              </a:ext>
            </a:extLst>
          </p:cNvPr>
          <p:cNvSpPr/>
          <p:nvPr/>
        </p:nvSpPr>
        <p:spPr>
          <a:xfrm>
            <a:off x="1925147" y="2161975"/>
            <a:ext cx="1417983" cy="553276"/>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RATION CENTER 8</a:t>
            </a:r>
          </a:p>
        </p:txBody>
      </p:sp>
    </p:spTree>
    <p:extLst>
      <p:ext uri="{BB962C8B-B14F-4D97-AF65-F5344CB8AC3E}">
        <p14:creationId xmlns:p14="http://schemas.microsoft.com/office/powerpoint/2010/main" val="340010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C45C-2A6A-49BF-8690-88A3C8DD626B}"/>
              </a:ext>
            </a:extLst>
          </p:cNvPr>
          <p:cNvSpPr>
            <a:spLocks noGrp="1"/>
          </p:cNvSpPr>
          <p:nvPr>
            <p:ph type="title"/>
          </p:nvPr>
        </p:nvSpPr>
        <p:spPr>
          <a:xfrm>
            <a:off x="677334" y="609600"/>
            <a:ext cx="8596668" cy="901148"/>
          </a:xfrm>
        </p:spPr>
        <p:txBody>
          <a:bodyPr/>
          <a:lstStyle/>
          <a:p>
            <a:r>
              <a:rPr lang="en-US" dirty="0"/>
              <a:t>EXCESS RATION MANAGEMENT</a:t>
            </a:r>
          </a:p>
        </p:txBody>
      </p:sp>
      <p:sp>
        <p:nvSpPr>
          <p:cNvPr id="3" name="Content Placeholder 2">
            <a:extLst>
              <a:ext uri="{FF2B5EF4-FFF2-40B4-BE49-F238E27FC236}">
                <a16:creationId xmlns:a16="http://schemas.microsoft.com/office/drawing/2014/main" id="{D6971A5E-0141-46B3-A558-931B1D69B6CE}"/>
              </a:ext>
            </a:extLst>
          </p:cNvPr>
          <p:cNvSpPr>
            <a:spLocks noGrp="1"/>
          </p:cNvSpPr>
          <p:nvPr>
            <p:ph idx="1"/>
          </p:nvPr>
        </p:nvSpPr>
        <p:spPr>
          <a:xfrm>
            <a:off x="677333" y="1683026"/>
            <a:ext cx="9381067" cy="4565373"/>
          </a:xfrm>
        </p:spPr>
        <p:txBody>
          <a:bodyPr/>
          <a:lstStyle/>
          <a:p>
            <a:r>
              <a:rPr lang="en-US" dirty="0"/>
              <a:t>By using the sorting algorithms we can search the center which produce the</a:t>
            </a:r>
          </a:p>
          <a:p>
            <a:pPr marL="0" indent="0">
              <a:buNone/>
            </a:pPr>
            <a:r>
              <a:rPr lang="en-US" dirty="0"/>
              <a:t>large amount of undistributed ration per </a:t>
            </a:r>
            <a:r>
              <a:rPr lang="en-US" dirty="0" err="1"/>
              <a:t>month,and</a:t>
            </a:r>
            <a:r>
              <a:rPr lang="en-US" dirty="0"/>
              <a:t> we can put some constraint that if the center produce more than this amount then the services of that center review by the government.</a:t>
            </a:r>
          </a:p>
          <a:p>
            <a:pPr>
              <a:buFont typeface="Wingdings" panose="05000000000000000000" pitchFamily="2" charset="2"/>
              <a:buChar char="Ø"/>
            </a:pPr>
            <a:r>
              <a:rPr lang="en-US" dirty="0"/>
              <a:t>Saving the storage cost </a:t>
            </a:r>
          </a:p>
          <a:p>
            <a:pPr marL="0" indent="0">
              <a:buNone/>
            </a:pPr>
            <a:endParaRPr lang="en-US" dirty="0"/>
          </a:p>
        </p:txBody>
      </p:sp>
      <p:pic>
        <p:nvPicPr>
          <p:cNvPr id="5" name="Picture 4">
            <a:extLst>
              <a:ext uri="{FF2B5EF4-FFF2-40B4-BE49-F238E27FC236}">
                <a16:creationId xmlns:a16="http://schemas.microsoft.com/office/drawing/2014/main" id="{7E31F0F5-7B15-4D66-9679-5FF56C669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670851"/>
            <a:ext cx="10374979" cy="2749826"/>
          </a:xfrm>
          <a:prstGeom prst="rect">
            <a:avLst/>
          </a:prstGeom>
        </p:spPr>
      </p:pic>
    </p:spTree>
    <p:extLst>
      <p:ext uri="{BB962C8B-B14F-4D97-AF65-F5344CB8AC3E}">
        <p14:creationId xmlns:p14="http://schemas.microsoft.com/office/powerpoint/2010/main" val="168196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F934-743F-4FBF-AF7E-63F9B6A96F39}"/>
              </a:ext>
            </a:extLst>
          </p:cNvPr>
          <p:cNvSpPr>
            <a:spLocks noGrp="1"/>
          </p:cNvSpPr>
          <p:nvPr>
            <p:ph type="title"/>
          </p:nvPr>
        </p:nvSpPr>
        <p:spPr/>
        <p:txBody>
          <a:bodyPr/>
          <a:lstStyle/>
          <a:p>
            <a:r>
              <a:rPr lang="en-US" dirty="0"/>
              <a:t>Problem Faced</a:t>
            </a:r>
          </a:p>
        </p:txBody>
      </p:sp>
      <p:sp>
        <p:nvSpPr>
          <p:cNvPr id="3" name="Content Placeholder 2">
            <a:extLst>
              <a:ext uri="{FF2B5EF4-FFF2-40B4-BE49-F238E27FC236}">
                <a16:creationId xmlns:a16="http://schemas.microsoft.com/office/drawing/2014/main" id="{3DEB6C48-8D33-438D-A854-232AF8068743}"/>
              </a:ext>
            </a:extLst>
          </p:cNvPr>
          <p:cNvSpPr>
            <a:spLocks noGrp="1"/>
          </p:cNvSpPr>
          <p:nvPr>
            <p:ph idx="1"/>
          </p:nvPr>
        </p:nvSpPr>
        <p:spPr>
          <a:xfrm>
            <a:off x="612546" y="1744869"/>
            <a:ext cx="10028950" cy="4046331"/>
          </a:xfrm>
        </p:spPr>
        <p:txBody>
          <a:bodyPr/>
          <a:lstStyle/>
          <a:p>
            <a:pPr marL="0" indent="0">
              <a:buNone/>
            </a:pPr>
            <a:r>
              <a:rPr lang="en-US" dirty="0">
                <a:solidFill>
                  <a:srgbClr val="7030A0"/>
                </a:solidFill>
              </a:rPr>
              <a:t>-&gt;We faced problem in making the web carrousel and also the problem is to make it dynamic as well but after exploring we are able to find it solution by using the bootstrap framework.</a:t>
            </a:r>
          </a:p>
          <a:p>
            <a:pPr marL="0" indent="0">
              <a:buNone/>
            </a:pPr>
            <a:r>
              <a:rPr lang="en-US" dirty="0">
                <a:solidFill>
                  <a:srgbClr val="7030A0"/>
                </a:solidFill>
              </a:rPr>
              <a:t>    Following are the predefine classes that help us to build the web carousel.</a:t>
            </a:r>
          </a:p>
          <a:p>
            <a:pPr>
              <a:buAutoNum type="arabicPeriod"/>
            </a:pPr>
            <a:r>
              <a:rPr lang="en-US" dirty="0">
                <a:solidFill>
                  <a:srgbClr val="7030A0"/>
                </a:solidFill>
              </a:rPr>
              <a:t>id="carousel" </a:t>
            </a:r>
          </a:p>
          <a:p>
            <a:pPr>
              <a:buAutoNum type="arabicPeriod"/>
            </a:pPr>
            <a:r>
              <a:rPr lang="en-US" dirty="0">
                <a:solidFill>
                  <a:srgbClr val="7030A0"/>
                </a:solidFill>
              </a:rPr>
              <a:t>class="carousel slide" </a:t>
            </a:r>
          </a:p>
          <a:p>
            <a:pPr>
              <a:buAutoNum type="arabicPeriod"/>
            </a:pPr>
            <a:r>
              <a:rPr lang="en-US" dirty="0">
                <a:solidFill>
                  <a:srgbClr val="7030A0"/>
                </a:solidFill>
              </a:rPr>
              <a:t>data-ride="carousel“</a:t>
            </a:r>
          </a:p>
          <a:p>
            <a:pPr marL="0" indent="0">
              <a:buNone/>
            </a:pPr>
            <a:r>
              <a:rPr lang="en-US" dirty="0">
                <a:solidFill>
                  <a:srgbClr val="7030A0"/>
                </a:solidFill>
              </a:rPr>
              <a:t>-&gt;Another problem we faced in building the calendar for appointment and we also need to enter the color to particular date field so that user can recognize which date is available. This also solved by using table in bootstrap and using the CSS we give color to the particular date column.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162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3D49-2090-48F0-8F14-BE023177D1CF}"/>
              </a:ext>
            </a:extLst>
          </p:cNvPr>
          <p:cNvSpPr>
            <a:spLocks noGrp="1"/>
          </p:cNvSpPr>
          <p:nvPr>
            <p:ph type="title"/>
          </p:nvPr>
        </p:nvSpPr>
        <p:spPr>
          <a:xfrm>
            <a:off x="677334" y="609600"/>
            <a:ext cx="8596668" cy="768626"/>
          </a:xfrm>
        </p:spPr>
        <p:txBody>
          <a:bodyPr/>
          <a:lstStyle/>
          <a:p>
            <a:r>
              <a:rPr lang="en-US" dirty="0"/>
              <a:t>Index</a:t>
            </a:r>
          </a:p>
        </p:txBody>
      </p:sp>
      <p:sp>
        <p:nvSpPr>
          <p:cNvPr id="3" name="Content Placeholder 2">
            <a:extLst>
              <a:ext uri="{FF2B5EF4-FFF2-40B4-BE49-F238E27FC236}">
                <a16:creationId xmlns:a16="http://schemas.microsoft.com/office/drawing/2014/main" id="{CA5FFAF3-2ECA-423C-B416-A8025B9AF717}"/>
              </a:ext>
            </a:extLst>
          </p:cNvPr>
          <p:cNvSpPr>
            <a:spLocks noGrp="1"/>
          </p:cNvSpPr>
          <p:nvPr>
            <p:ph idx="1"/>
          </p:nvPr>
        </p:nvSpPr>
        <p:spPr>
          <a:xfrm>
            <a:off x="677334" y="1378227"/>
            <a:ext cx="8890736" cy="4770782"/>
          </a:xfrm>
        </p:spPr>
        <p:txBody>
          <a:bodyPr/>
          <a:lstStyle/>
          <a:p>
            <a:pPr>
              <a:buFont typeface="Wingdings" panose="05000000000000000000" pitchFamily="2" charset="2"/>
              <a:buChar char="Ø"/>
            </a:pPr>
            <a:r>
              <a:rPr lang="en-US" dirty="0">
                <a:solidFill>
                  <a:srgbClr val="FF0000"/>
                </a:solidFill>
              </a:rPr>
              <a:t>PROBLEM STATEMENT</a:t>
            </a:r>
          </a:p>
          <a:p>
            <a:pPr>
              <a:buFont typeface="Wingdings" panose="05000000000000000000" pitchFamily="2" charset="2"/>
              <a:buChar char="Ø"/>
            </a:pPr>
            <a:r>
              <a:rPr lang="en-US" dirty="0">
                <a:solidFill>
                  <a:srgbClr val="FF0000"/>
                </a:solidFill>
              </a:rPr>
              <a:t>SOLUTION PROPOSED</a:t>
            </a:r>
          </a:p>
          <a:p>
            <a:pPr>
              <a:buFont typeface="Wingdings" panose="05000000000000000000" pitchFamily="2" charset="2"/>
              <a:buChar char="Ø"/>
            </a:pPr>
            <a:r>
              <a:rPr lang="en-US" dirty="0">
                <a:solidFill>
                  <a:srgbClr val="FF0000"/>
                </a:solidFill>
              </a:rPr>
              <a:t>FLOW CHART </a:t>
            </a:r>
          </a:p>
          <a:p>
            <a:pPr>
              <a:buFont typeface="Wingdings" panose="05000000000000000000" pitchFamily="2" charset="2"/>
              <a:buChar char="Ø"/>
            </a:pPr>
            <a:r>
              <a:rPr lang="en-US" dirty="0">
                <a:solidFill>
                  <a:srgbClr val="FF0000"/>
                </a:solidFill>
              </a:rPr>
              <a:t>ABOUT DEVELOPMENT</a:t>
            </a:r>
          </a:p>
          <a:p>
            <a:pPr marL="0" indent="0">
              <a:buNone/>
            </a:pPr>
            <a:r>
              <a:rPr lang="en-US" dirty="0"/>
              <a:t>     1.PROGRAMMING LANGUAGE USED</a:t>
            </a:r>
          </a:p>
          <a:p>
            <a:pPr marL="0" indent="0">
              <a:buNone/>
            </a:pPr>
            <a:r>
              <a:rPr lang="en-US" dirty="0"/>
              <a:t>     2.FRAMEWORK USED</a:t>
            </a:r>
          </a:p>
          <a:p>
            <a:pPr>
              <a:buFont typeface="Wingdings" panose="05000000000000000000" pitchFamily="2" charset="2"/>
              <a:buChar char="Ø"/>
            </a:pPr>
            <a:r>
              <a:rPr lang="en-US" dirty="0">
                <a:solidFill>
                  <a:srgbClr val="FF0000"/>
                </a:solidFill>
              </a:rPr>
              <a:t>IMPLEMENTAION</a:t>
            </a:r>
          </a:p>
          <a:p>
            <a:pPr>
              <a:buFont typeface="Wingdings" panose="05000000000000000000" pitchFamily="2" charset="2"/>
              <a:buChar char="Ø"/>
            </a:pPr>
            <a:r>
              <a:rPr lang="en-US" dirty="0">
                <a:solidFill>
                  <a:srgbClr val="FF0000"/>
                </a:solidFill>
              </a:rPr>
              <a:t>PROBLEM FACED</a:t>
            </a:r>
          </a:p>
          <a:p>
            <a:pPr>
              <a:buFont typeface="Wingdings" panose="05000000000000000000" pitchFamily="2" charset="2"/>
              <a:buChar char="Ø"/>
            </a:pPr>
            <a:r>
              <a:rPr lang="en-US" dirty="0">
                <a:solidFill>
                  <a:srgbClr val="FF0000"/>
                </a:solidFill>
              </a:rPr>
              <a:t>FUTURE WORK</a:t>
            </a:r>
          </a:p>
          <a:p>
            <a:pPr>
              <a:buFont typeface="Wingdings" panose="05000000000000000000" pitchFamily="2" charset="2"/>
              <a:buChar char="Ø"/>
            </a:pPr>
            <a:r>
              <a:rPr lang="en-US" dirty="0">
                <a:solidFill>
                  <a:srgbClr val="FF0000"/>
                </a:solidFill>
              </a:rPr>
              <a:t>REFERENCES </a:t>
            </a:r>
          </a:p>
          <a:p>
            <a:pPr>
              <a:buFont typeface="Wingdings" panose="05000000000000000000" pitchFamily="2" charset="2"/>
              <a:buChar char="Ø"/>
            </a:pPr>
            <a:r>
              <a:rPr lang="en-US" dirty="0">
                <a:solidFill>
                  <a:srgbClr val="FF0000"/>
                </a:solidFill>
              </a:rPr>
              <a:t>DEMO</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14618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70A5-719F-4F6B-9D5D-5E386A6C0DA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FA4B0A8-537C-4209-9F8F-3A39CD543AE0}"/>
              </a:ext>
            </a:extLst>
          </p:cNvPr>
          <p:cNvSpPr>
            <a:spLocks noGrp="1"/>
          </p:cNvSpPr>
          <p:nvPr>
            <p:ph idx="1"/>
          </p:nvPr>
        </p:nvSpPr>
        <p:spPr/>
        <p:txBody>
          <a:bodyPr/>
          <a:lstStyle/>
          <a:p>
            <a:r>
              <a:rPr lang="en-US" dirty="0">
                <a:solidFill>
                  <a:schemeClr val="accent5">
                    <a:lumMod val="75000"/>
                  </a:schemeClr>
                </a:solidFill>
              </a:rPr>
              <a:t>Using different complex function we want to made our website dynamic and user friendly.</a:t>
            </a:r>
          </a:p>
          <a:p>
            <a:r>
              <a:rPr lang="en-US" dirty="0">
                <a:solidFill>
                  <a:schemeClr val="accent5">
                    <a:lumMod val="75000"/>
                  </a:schemeClr>
                </a:solidFill>
              </a:rPr>
              <a:t>In this way it benefit both government and people and save money as well as precious time of people.</a:t>
            </a:r>
          </a:p>
          <a:p>
            <a:r>
              <a:rPr lang="en-US" dirty="0">
                <a:solidFill>
                  <a:schemeClr val="accent5">
                    <a:lumMod val="75000"/>
                  </a:schemeClr>
                </a:solidFill>
              </a:rPr>
              <a:t>We will use </a:t>
            </a:r>
            <a:r>
              <a:rPr lang="en-US" dirty="0" err="1">
                <a:solidFill>
                  <a:schemeClr val="accent5">
                    <a:lumMod val="75000"/>
                  </a:schemeClr>
                </a:solidFill>
              </a:rPr>
              <a:t>mysql</a:t>
            </a:r>
            <a:r>
              <a:rPr lang="en-US" dirty="0">
                <a:solidFill>
                  <a:schemeClr val="accent5">
                    <a:lumMod val="75000"/>
                  </a:schemeClr>
                </a:solidFill>
              </a:rPr>
              <a:t> as database in our website and use optimized algorithm for increasing the efficiency of Ration management website.</a:t>
            </a:r>
          </a:p>
          <a:p>
            <a:endParaRPr lang="en-US" dirty="0"/>
          </a:p>
          <a:p>
            <a:endParaRPr lang="en-US" dirty="0"/>
          </a:p>
        </p:txBody>
      </p:sp>
    </p:spTree>
    <p:extLst>
      <p:ext uri="{BB962C8B-B14F-4D97-AF65-F5344CB8AC3E}">
        <p14:creationId xmlns:p14="http://schemas.microsoft.com/office/powerpoint/2010/main" val="88845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6611-EF85-4CB8-8339-3C25C12F20AB}"/>
              </a:ext>
            </a:extLst>
          </p:cNvPr>
          <p:cNvSpPr>
            <a:spLocks noGrp="1"/>
          </p:cNvSpPr>
          <p:nvPr>
            <p:ph type="title"/>
          </p:nvPr>
        </p:nvSpPr>
        <p:spPr>
          <a:xfrm>
            <a:off x="677334" y="609600"/>
            <a:ext cx="8596668" cy="768626"/>
          </a:xfrm>
        </p:spPr>
        <p:txBody>
          <a:bodyPr/>
          <a:lstStyle/>
          <a:p>
            <a:r>
              <a:rPr lang="en-US" dirty="0"/>
              <a:t>REFERENCES USED</a:t>
            </a:r>
          </a:p>
        </p:txBody>
      </p:sp>
      <p:sp>
        <p:nvSpPr>
          <p:cNvPr id="3" name="Content Placeholder 2">
            <a:extLst>
              <a:ext uri="{FF2B5EF4-FFF2-40B4-BE49-F238E27FC236}">
                <a16:creationId xmlns:a16="http://schemas.microsoft.com/office/drawing/2014/main" id="{3AA4595F-D8A9-4C2B-8160-699D7161BEAD}"/>
              </a:ext>
            </a:extLst>
          </p:cNvPr>
          <p:cNvSpPr>
            <a:spLocks noGrp="1"/>
          </p:cNvSpPr>
          <p:nvPr>
            <p:ph idx="1"/>
          </p:nvPr>
        </p:nvSpPr>
        <p:spPr/>
        <p:txBody>
          <a:bodyPr/>
          <a:lstStyle/>
          <a:p>
            <a:r>
              <a:rPr lang="en-US" dirty="0">
                <a:hlinkClick r:id="rId2"/>
              </a:rPr>
              <a:t>https://getbootstrap.com/</a:t>
            </a:r>
            <a:endParaRPr lang="en-US" dirty="0"/>
          </a:p>
          <a:p>
            <a:r>
              <a:rPr lang="en-US" dirty="0">
                <a:hlinkClick r:id="rId3"/>
              </a:rPr>
              <a:t>https://www.w3schools.com/html/</a:t>
            </a:r>
            <a:endParaRPr lang="en-US" dirty="0"/>
          </a:p>
          <a:p>
            <a:endParaRPr lang="en-US" dirty="0"/>
          </a:p>
        </p:txBody>
      </p:sp>
    </p:spTree>
    <p:extLst>
      <p:ext uri="{BB962C8B-B14F-4D97-AF65-F5344CB8AC3E}">
        <p14:creationId xmlns:p14="http://schemas.microsoft.com/office/powerpoint/2010/main" val="103913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CD60-ED3C-4142-9B8E-9A8DC35A7AB0}"/>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8883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0587" y="907128"/>
            <a:ext cx="6699564" cy="1378871"/>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Problem Statement</a:t>
            </a:r>
          </a:p>
        </p:txBody>
      </p:sp>
      <p:sp>
        <p:nvSpPr>
          <p:cNvPr id="6" name="Title 1">
            <a:extLst>
              <a:ext uri="{FF2B5EF4-FFF2-40B4-BE49-F238E27FC236}">
                <a16:creationId xmlns:a16="http://schemas.microsoft.com/office/drawing/2014/main" id="{82DF08B3-ED29-4F0D-B33F-6782AF48D12E}"/>
              </a:ext>
            </a:extLst>
          </p:cNvPr>
          <p:cNvSpPr txBox="1">
            <a:spLocks/>
          </p:cNvSpPr>
          <p:nvPr/>
        </p:nvSpPr>
        <p:spPr>
          <a:xfrm>
            <a:off x="695326" y="1895062"/>
            <a:ext cx="6766748" cy="44924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marL="285750" indent="-228600">
              <a:lnSpc>
                <a:spcPct val="110000"/>
              </a:lnSpc>
              <a:spcBef>
                <a:spcPts val="1000"/>
              </a:spcBef>
              <a:buFont typeface="Arial" panose="020B0604020202020204" pitchFamily="34" charset="0"/>
              <a:buChar char="•"/>
            </a:pPr>
            <a:r>
              <a:rPr lang="en-US" sz="1400" dirty="0">
                <a:latin typeface="Calisto MT"/>
                <a:ea typeface="+mn-ea"/>
                <a:cs typeface="Angsana New"/>
              </a:rPr>
              <a:t>In the past, many ration distribution frauds of crores are disclosed and few are yet to be disclosed to the public. Currently, the ration distribution system works on Public Distribution System(PDS) which has been manipulated many times by corrupt people which cost the thousand of hundred poor people their monthly wages. </a:t>
            </a:r>
          </a:p>
          <a:p>
            <a:pPr marL="285750" indent="-228600">
              <a:lnSpc>
                <a:spcPct val="110000"/>
              </a:lnSpc>
              <a:spcBef>
                <a:spcPts val="1000"/>
              </a:spcBef>
              <a:buFont typeface="Arial" panose="020B0604020202020204" pitchFamily="34" charset="0"/>
              <a:buChar char="•"/>
            </a:pPr>
            <a:r>
              <a:rPr lang="en-US" sz="1400" dirty="0">
                <a:latin typeface="Calisto MT"/>
                <a:ea typeface="+mn-ea"/>
                <a:cs typeface="Angsana New"/>
              </a:rPr>
              <a:t>During ration collection, people are seen standing in a large queue to get the ration as early as possible before it gets out.</a:t>
            </a:r>
          </a:p>
          <a:p>
            <a:pPr marL="285750" indent="-228600">
              <a:lnSpc>
                <a:spcPct val="110000"/>
              </a:lnSpc>
              <a:spcBef>
                <a:spcPts val="1000"/>
              </a:spcBef>
              <a:buFont typeface="Arial" panose="020B0604020202020204" pitchFamily="34" charset="0"/>
              <a:buChar char="•"/>
            </a:pPr>
            <a:r>
              <a:rPr lang="en-US" sz="1400" dirty="0">
                <a:latin typeface="Calisto MT"/>
                <a:ea typeface="+mn-ea"/>
                <a:cs typeface="Angsana New"/>
              </a:rPr>
              <a:t>As most of the frauds are done by/or through distributors, a change in the administration powers is necessary.</a:t>
            </a:r>
          </a:p>
          <a:p>
            <a:pPr marL="285750" indent="-228600">
              <a:lnSpc>
                <a:spcPct val="110000"/>
              </a:lnSpc>
              <a:spcBef>
                <a:spcPts val="1000"/>
              </a:spcBef>
              <a:buFont typeface="Arial" panose="020B0604020202020204" pitchFamily="34" charset="0"/>
              <a:buChar char="•"/>
            </a:pPr>
            <a:r>
              <a:rPr lang="en-US" sz="1400" dirty="0">
                <a:latin typeface="Calisto MT"/>
                <a:ea typeface="+mn-ea"/>
                <a:cs typeface="Angsana New"/>
              </a:rPr>
              <a:t>Most of the time the ration left per Centre get wasted or illegally sold by the distributor.</a:t>
            </a:r>
          </a:p>
          <a:p>
            <a:pPr indent="-228600">
              <a:lnSpc>
                <a:spcPct val="110000"/>
              </a:lnSpc>
              <a:buFont typeface="Arial" panose="020B0604020202020204" pitchFamily="34" charset="0"/>
              <a:buChar char="•"/>
            </a:pPr>
            <a:endParaRPr lang="en-US" sz="1400" dirty="0">
              <a:latin typeface="+mn-lt"/>
              <a:ea typeface="+mn-ea"/>
              <a:cs typeface="+mn-cs"/>
            </a:endParaRPr>
          </a:p>
        </p:txBody>
      </p:sp>
      <p:pic>
        <p:nvPicPr>
          <p:cNvPr id="14" name="Picture 3">
            <a:extLst>
              <a:ext uri="{FF2B5EF4-FFF2-40B4-BE49-F238E27FC236}">
                <a16:creationId xmlns:a16="http://schemas.microsoft.com/office/drawing/2014/main" id="{9D8D67F3-8C56-4FFE-A745-C48BDEEC01B7}"/>
              </a:ext>
            </a:extLst>
          </p:cNvPr>
          <p:cNvPicPr>
            <a:picLocks noChangeAspect="1"/>
          </p:cNvPicPr>
          <p:nvPr/>
        </p:nvPicPr>
        <p:blipFill rotWithShape="1">
          <a:blip r:embed="rId2"/>
          <a:srcRect l="24562" r="15994"/>
          <a:stretch/>
        </p:blipFill>
        <p:spPr>
          <a:xfrm>
            <a:off x="8115300" y="10"/>
            <a:ext cx="4076700" cy="6857990"/>
          </a:xfrm>
          <a:prstGeom prst="rect">
            <a:avLst/>
          </a:prstGeom>
        </p:spPr>
      </p:pic>
    </p:spTree>
    <p:extLst>
      <p:ext uri="{BB962C8B-B14F-4D97-AF65-F5344CB8AC3E}">
        <p14:creationId xmlns:p14="http://schemas.microsoft.com/office/powerpoint/2010/main" val="3382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2886" y="417443"/>
            <a:ext cx="5922279" cy="781879"/>
          </a:xfrm>
        </p:spPr>
        <p:txBody>
          <a:bodyPr vert="horz" lIns="91440" tIns="45720" rIns="91440" bIns="45720" rtlCol="0" anchor="t">
            <a:normAutofit/>
          </a:bodyPr>
          <a:lstStyle/>
          <a:p>
            <a:r>
              <a:rPr lang="en-US" sz="4000" kern="1200" cap="all" spc="30" baseline="0" dirty="0">
                <a:solidFill>
                  <a:schemeClr val="tx1"/>
                </a:solidFill>
                <a:latin typeface="+mj-lt"/>
                <a:ea typeface="+mj-ea"/>
                <a:cs typeface="+mj-cs"/>
              </a:rPr>
              <a:t>Solution </a:t>
            </a:r>
            <a:r>
              <a:rPr lang="en-US" sz="4000" cap="all" spc="30" dirty="0">
                <a:solidFill>
                  <a:schemeClr val="tx1"/>
                </a:solidFill>
              </a:rPr>
              <a:t>PROPOSED</a:t>
            </a:r>
            <a:endParaRPr lang="en-US" sz="4000" kern="1200" cap="all" spc="30" baseline="0" dirty="0">
              <a:solidFill>
                <a:schemeClr val="tx1"/>
              </a:solidFill>
              <a:latin typeface="+mj-lt"/>
              <a:ea typeface="+mj-ea"/>
              <a:cs typeface="+mj-cs"/>
            </a:endParaRPr>
          </a:p>
        </p:txBody>
      </p:sp>
      <p:pic>
        <p:nvPicPr>
          <p:cNvPr id="14" name="Picture 3">
            <a:extLst>
              <a:ext uri="{FF2B5EF4-FFF2-40B4-BE49-F238E27FC236}">
                <a16:creationId xmlns:a16="http://schemas.microsoft.com/office/drawing/2014/main" id="{9D8D67F3-8C56-4FFE-A745-C48BDEEC01B7}"/>
              </a:ext>
            </a:extLst>
          </p:cNvPr>
          <p:cNvPicPr>
            <a:picLocks noChangeAspect="1"/>
          </p:cNvPicPr>
          <p:nvPr/>
        </p:nvPicPr>
        <p:blipFill rotWithShape="1">
          <a:blip r:embed="rId2"/>
          <a:srcRect l="18821" r="10254" b="1"/>
          <a:stretch/>
        </p:blipFill>
        <p:spPr>
          <a:xfrm>
            <a:off x="357809" y="0"/>
            <a:ext cx="4876780" cy="6875929"/>
          </a:xfrm>
          <a:prstGeom prst="rect">
            <a:avLst/>
          </a:prstGeom>
        </p:spPr>
      </p:pic>
      <p:sp>
        <p:nvSpPr>
          <p:cNvPr id="6" name="Title 1">
            <a:extLst>
              <a:ext uri="{FF2B5EF4-FFF2-40B4-BE49-F238E27FC236}">
                <a16:creationId xmlns:a16="http://schemas.microsoft.com/office/drawing/2014/main" id="{82DF08B3-ED29-4F0D-B33F-6782AF48D12E}"/>
              </a:ext>
            </a:extLst>
          </p:cNvPr>
          <p:cNvSpPr txBox="1">
            <a:spLocks/>
          </p:cNvSpPr>
          <p:nvPr/>
        </p:nvSpPr>
        <p:spPr>
          <a:xfrm>
            <a:off x="4876800" y="1199322"/>
            <a:ext cx="6957391" cy="565867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indent="-228600">
              <a:lnSpc>
                <a:spcPct val="110000"/>
              </a:lnSpc>
              <a:spcAft>
                <a:spcPts val="600"/>
              </a:spcAft>
              <a:buFont typeface="Arial" panose="020B0604020202020204" pitchFamily="34" charset="0"/>
              <a:buChar char="•"/>
            </a:pPr>
            <a:endParaRPr lang="en-US" sz="1700" dirty="0">
              <a:latin typeface="+mn-lt"/>
              <a:ea typeface="+mn-ea"/>
              <a:cs typeface="+mn-cs"/>
            </a:endParaRPr>
          </a:p>
          <a:p>
            <a:pPr lvl="1" indent="-228600">
              <a:lnSpc>
                <a:spcPct val="110000"/>
              </a:lnSpc>
              <a:spcAft>
                <a:spcPts val="600"/>
              </a:spcAft>
              <a:buFont typeface="Arial" panose="020B0604020202020204" pitchFamily="34" charset="0"/>
              <a:buChar char="•"/>
            </a:pPr>
            <a:r>
              <a:rPr lang="en-US" sz="1700" dirty="0"/>
              <a:t>To prevent fraud we need to protect the</a:t>
            </a:r>
            <a:r>
              <a:rPr lang="en-US" sz="1700" cap="all" spc="30" dirty="0"/>
              <a:t> </a:t>
            </a:r>
            <a:r>
              <a:rPr lang="en-US" sz="1700" dirty="0"/>
              <a:t>user data from an intruder for that we need to design an algorithm that will protect user data</a:t>
            </a:r>
            <a:r>
              <a:rPr lang="en-US" sz="1700" cap="all" spc="30" dirty="0"/>
              <a:t>, </a:t>
            </a:r>
            <a:r>
              <a:rPr lang="en-US" sz="1700" dirty="0"/>
              <a:t>store it in a ration</a:t>
            </a:r>
            <a:r>
              <a:rPr lang="en-US" sz="1700" cap="all" spc="30" dirty="0"/>
              <a:t> </a:t>
            </a:r>
            <a:r>
              <a:rPr lang="en-US" sz="1700" dirty="0"/>
              <a:t>card chip, and</a:t>
            </a:r>
            <a:r>
              <a:rPr lang="en-US" sz="1700" cap="all" spc="30" dirty="0"/>
              <a:t> </a:t>
            </a:r>
            <a:r>
              <a:rPr lang="en-US" sz="1700" dirty="0"/>
              <a:t>pass it through an encryption algorithm to</a:t>
            </a:r>
            <a:r>
              <a:rPr lang="en-US" sz="1700" cap="all" spc="30" dirty="0"/>
              <a:t> </a:t>
            </a:r>
            <a:r>
              <a:rPr lang="en-US" sz="1700" dirty="0"/>
              <a:t>prevent the</a:t>
            </a:r>
            <a:r>
              <a:rPr lang="en-US" sz="1700" cap="all" spc="30" dirty="0"/>
              <a:t> </a:t>
            </a:r>
            <a:r>
              <a:rPr lang="en-US" sz="1700" dirty="0"/>
              <a:t>intruder from accessing it by</a:t>
            </a:r>
            <a:r>
              <a:rPr lang="en-US" sz="1700" cap="all" spc="30" dirty="0"/>
              <a:t> </a:t>
            </a:r>
            <a:r>
              <a:rPr lang="en-US" sz="1700" dirty="0"/>
              <a:t>any mean</a:t>
            </a:r>
            <a:r>
              <a:rPr lang="en-US" sz="1700" cap="all" spc="30" dirty="0"/>
              <a:t>. </a:t>
            </a:r>
            <a:endParaRPr lang="en-US" sz="1700" dirty="0"/>
          </a:p>
          <a:p>
            <a:pPr lvl="1" indent="-228600">
              <a:lnSpc>
                <a:spcPct val="110000"/>
              </a:lnSpc>
              <a:spcAft>
                <a:spcPts val="600"/>
              </a:spcAft>
              <a:buFont typeface="Arial" panose="020B0604020202020204" pitchFamily="34" charset="0"/>
              <a:buChar char="•"/>
            </a:pPr>
            <a:r>
              <a:rPr lang="en-US" sz="1700" dirty="0"/>
              <a:t>To prevent the crowd gathering, an appointed date and time will be given to every customer based on their last date of issue of Ration so that the cycle does not exceed 30-31 days.</a:t>
            </a:r>
          </a:p>
          <a:p>
            <a:pPr lvl="1" indent="-228600">
              <a:lnSpc>
                <a:spcPct val="110000"/>
              </a:lnSpc>
              <a:spcAft>
                <a:spcPts val="600"/>
              </a:spcAft>
              <a:buFont typeface="Arial" panose="020B0604020202020204" pitchFamily="34" charset="0"/>
              <a:buChar char="•"/>
            </a:pPr>
            <a:r>
              <a:rPr lang="en-US" sz="1700" dirty="0"/>
              <a:t>The Distributor accessibility must be limited and have no access to user data. The working of the ration holders must be tracked.</a:t>
            </a:r>
          </a:p>
          <a:p>
            <a:pPr lvl="1" indent="-228600">
              <a:lnSpc>
                <a:spcPct val="110000"/>
              </a:lnSpc>
              <a:spcAft>
                <a:spcPts val="600"/>
              </a:spcAft>
              <a:buFont typeface="Arial" panose="020B0604020202020204" pitchFamily="34" charset="0"/>
              <a:buChar char="•"/>
            </a:pPr>
            <a:r>
              <a:rPr lang="en-US" sz="1600" dirty="0"/>
              <a:t>By the record of the ration left per month per ration distributer center so that the amount of ration left at the various ration center store at one </a:t>
            </a:r>
            <a:r>
              <a:rPr lang="en-US" sz="1600" dirty="0" err="1"/>
              <a:t>place,and</a:t>
            </a:r>
            <a:r>
              <a:rPr lang="en-US" sz="1600" dirty="0"/>
              <a:t> the collected amount of ration is used whenever need arises like in </a:t>
            </a:r>
            <a:r>
              <a:rPr lang="en-US" sz="1600" dirty="0" err="1"/>
              <a:t>covid</a:t>
            </a:r>
            <a:r>
              <a:rPr lang="en-US" sz="1600" dirty="0"/>
              <a:t>, government has to distribute free ration to the </a:t>
            </a:r>
            <a:r>
              <a:rPr lang="en-US" sz="1600" dirty="0" err="1"/>
              <a:t>public,in</a:t>
            </a:r>
            <a:r>
              <a:rPr lang="en-US" sz="1600" dirty="0"/>
              <a:t> the states where the natural disaster come frequently.</a:t>
            </a:r>
          </a:p>
          <a:p>
            <a:pPr lvl="1" indent="-228600">
              <a:lnSpc>
                <a:spcPct val="110000"/>
              </a:lnSpc>
              <a:spcAft>
                <a:spcPts val="600"/>
              </a:spcAft>
              <a:buFont typeface="Arial" panose="020B0604020202020204" pitchFamily="34" charset="0"/>
              <a:buChar char="•"/>
            </a:pPr>
            <a:endParaRPr lang="en-US" sz="1700" dirty="0"/>
          </a:p>
          <a:p>
            <a:pPr lvl="1" indent="-228600">
              <a:lnSpc>
                <a:spcPct val="11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9514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34460FE-FD69-470B-92EF-C5C9E2AC0C0C}"/>
              </a:ext>
            </a:extLst>
          </p:cNvPr>
          <p:cNvSpPr/>
          <p:nvPr/>
        </p:nvSpPr>
        <p:spPr>
          <a:xfrm>
            <a:off x="3670851" y="834887"/>
            <a:ext cx="3260037" cy="742122"/>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GOVERNMENT</a:t>
            </a:r>
          </a:p>
        </p:txBody>
      </p:sp>
      <p:cxnSp>
        <p:nvCxnSpPr>
          <p:cNvPr id="4" name="Straight Arrow Connector 3">
            <a:extLst>
              <a:ext uri="{FF2B5EF4-FFF2-40B4-BE49-F238E27FC236}">
                <a16:creationId xmlns:a16="http://schemas.microsoft.com/office/drawing/2014/main" id="{A4BD8E88-0202-474E-9F60-088F1B8F74C0}"/>
              </a:ext>
            </a:extLst>
          </p:cNvPr>
          <p:cNvCxnSpPr>
            <a:cxnSpLocks/>
            <a:stCxn id="2" idx="2"/>
          </p:cNvCxnSpPr>
          <p:nvPr/>
        </p:nvCxnSpPr>
        <p:spPr>
          <a:xfrm>
            <a:off x="5300870" y="1577009"/>
            <a:ext cx="19881" cy="58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Flowchart: Process 4">
            <a:extLst>
              <a:ext uri="{FF2B5EF4-FFF2-40B4-BE49-F238E27FC236}">
                <a16:creationId xmlns:a16="http://schemas.microsoft.com/office/drawing/2014/main" id="{605839A2-9A70-4AE1-873D-7EB447B79024}"/>
              </a:ext>
            </a:extLst>
          </p:cNvPr>
          <p:cNvSpPr/>
          <p:nvPr/>
        </p:nvSpPr>
        <p:spPr>
          <a:xfrm>
            <a:off x="3750367" y="2160104"/>
            <a:ext cx="3180522" cy="742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RATION MANAGENT WEBSITE</a:t>
            </a:r>
          </a:p>
        </p:txBody>
      </p:sp>
      <p:cxnSp>
        <p:nvCxnSpPr>
          <p:cNvPr id="9" name="Straight Arrow Connector 8">
            <a:extLst>
              <a:ext uri="{FF2B5EF4-FFF2-40B4-BE49-F238E27FC236}">
                <a16:creationId xmlns:a16="http://schemas.microsoft.com/office/drawing/2014/main" id="{54777581-1065-438F-BEA7-882BD41F5564}"/>
              </a:ext>
            </a:extLst>
          </p:cNvPr>
          <p:cNvCxnSpPr>
            <a:cxnSpLocks/>
          </p:cNvCxnSpPr>
          <p:nvPr/>
        </p:nvCxnSpPr>
        <p:spPr>
          <a:xfrm flipH="1">
            <a:off x="3246782" y="2908851"/>
            <a:ext cx="1782421" cy="84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Alternate Process 13">
            <a:extLst>
              <a:ext uri="{FF2B5EF4-FFF2-40B4-BE49-F238E27FC236}">
                <a16:creationId xmlns:a16="http://schemas.microsoft.com/office/drawing/2014/main" id="{6360B646-3D6D-48B3-9EDB-29109E1747CF}"/>
              </a:ext>
            </a:extLst>
          </p:cNvPr>
          <p:cNvSpPr/>
          <p:nvPr/>
        </p:nvSpPr>
        <p:spPr>
          <a:xfrm>
            <a:off x="967409" y="3816626"/>
            <a:ext cx="2915478"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USER(PEOPLE WHO TAKE RATION)</a:t>
            </a:r>
          </a:p>
        </p:txBody>
      </p:sp>
      <p:cxnSp>
        <p:nvCxnSpPr>
          <p:cNvPr id="17" name="Straight Arrow Connector 16">
            <a:extLst>
              <a:ext uri="{FF2B5EF4-FFF2-40B4-BE49-F238E27FC236}">
                <a16:creationId xmlns:a16="http://schemas.microsoft.com/office/drawing/2014/main" id="{3A478428-28E7-497F-8D03-9CDED30076C6}"/>
              </a:ext>
            </a:extLst>
          </p:cNvPr>
          <p:cNvCxnSpPr>
            <a:cxnSpLocks/>
            <a:stCxn id="5" idx="2"/>
          </p:cNvCxnSpPr>
          <p:nvPr/>
        </p:nvCxnSpPr>
        <p:spPr>
          <a:xfrm>
            <a:off x="5340628" y="2902226"/>
            <a:ext cx="1822171" cy="85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Alternate Process 19">
            <a:extLst>
              <a:ext uri="{FF2B5EF4-FFF2-40B4-BE49-F238E27FC236}">
                <a16:creationId xmlns:a16="http://schemas.microsoft.com/office/drawing/2014/main" id="{8316DC73-CD2F-46AF-B718-0753130056A7}"/>
              </a:ext>
            </a:extLst>
          </p:cNvPr>
          <p:cNvSpPr/>
          <p:nvPr/>
        </p:nvSpPr>
        <p:spPr>
          <a:xfrm>
            <a:off x="6202017" y="3816626"/>
            <a:ext cx="2915478"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DISTRIBUTOR</a:t>
            </a:r>
          </a:p>
        </p:txBody>
      </p:sp>
      <p:cxnSp>
        <p:nvCxnSpPr>
          <p:cNvPr id="23" name="Straight Arrow Connector 22">
            <a:extLst>
              <a:ext uri="{FF2B5EF4-FFF2-40B4-BE49-F238E27FC236}">
                <a16:creationId xmlns:a16="http://schemas.microsoft.com/office/drawing/2014/main" id="{3A839622-265D-4BCC-8BFC-11842F424D0F}"/>
              </a:ext>
            </a:extLst>
          </p:cNvPr>
          <p:cNvCxnSpPr>
            <a:stCxn id="14" idx="2"/>
          </p:cNvCxnSpPr>
          <p:nvPr/>
        </p:nvCxnSpPr>
        <p:spPr>
          <a:xfrm>
            <a:off x="2425148" y="4426226"/>
            <a:ext cx="13252"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13FD51-59A6-4EF0-BC41-3953249DF606}"/>
              </a:ext>
            </a:extLst>
          </p:cNvPr>
          <p:cNvCxnSpPr>
            <a:stCxn id="20" idx="2"/>
          </p:cNvCxnSpPr>
          <p:nvPr/>
        </p:nvCxnSpPr>
        <p:spPr>
          <a:xfrm>
            <a:off x="7659756" y="4426226"/>
            <a:ext cx="1" cy="371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14CBC6A-11C7-47A1-800F-E7C1B6F6638A}"/>
              </a:ext>
            </a:extLst>
          </p:cNvPr>
          <p:cNvSpPr/>
          <p:nvPr/>
        </p:nvSpPr>
        <p:spPr>
          <a:xfrm>
            <a:off x="1245704" y="4704522"/>
            <a:ext cx="2358887" cy="7023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APPOINTMENT</a:t>
            </a:r>
          </a:p>
        </p:txBody>
      </p:sp>
      <p:sp>
        <p:nvSpPr>
          <p:cNvPr id="40" name="Oval 39">
            <a:extLst>
              <a:ext uri="{FF2B5EF4-FFF2-40B4-BE49-F238E27FC236}">
                <a16:creationId xmlns:a16="http://schemas.microsoft.com/office/drawing/2014/main" id="{81087D83-DFF3-4B78-B050-4A47A62A04AC}"/>
              </a:ext>
            </a:extLst>
          </p:cNvPr>
          <p:cNvSpPr/>
          <p:nvPr/>
        </p:nvSpPr>
        <p:spPr>
          <a:xfrm>
            <a:off x="6427305" y="4797287"/>
            <a:ext cx="2690183"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MARK ATTENDENCE</a:t>
            </a:r>
          </a:p>
        </p:txBody>
      </p:sp>
      <p:cxnSp>
        <p:nvCxnSpPr>
          <p:cNvPr id="42" name="Straight Arrow Connector 41">
            <a:extLst>
              <a:ext uri="{FF2B5EF4-FFF2-40B4-BE49-F238E27FC236}">
                <a16:creationId xmlns:a16="http://schemas.microsoft.com/office/drawing/2014/main" id="{84F41B9E-825B-42A1-B0BA-C82F3E648503}"/>
              </a:ext>
            </a:extLst>
          </p:cNvPr>
          <p:cNvCxnSpPr>
            <a:stCxn id="39" idx="4"/>
          </p:cNvCxnSpPr>
          <p:nvPr/>
        </p:nvCxnSpPr>
        <p:spPr>
          <a:xfrm>
            <a:off x="2425148" y="5406887"/>
            <a:ext cx="0" cy="3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511D77-F6BF-4584-83E0-2FD696E46025}"/>
              </a:ext>
            </a:extLst>
          </p:cNvPr>
          <p:cNvCxnSpPr>
            <a:stCxn id="40" idx="4"/>
          </p:cNvCxnSpPr>
          <p:nvPr/>
        </p:nvCxnSpPr>
        <p:spPr>
          <a:xfrm flipH="1">
            <a:off x="7765774" y="5406887"/>
            <a:ext cx="6623" cy="3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0513C23F-F61F-4CE0-8D73-23ADBECFFBD7}"/>
              </a:ext>
            </a:extLst>
          </p:cNvPr>
          <p:cNvSpPr/>
          <p:nvPr/>
        </p:nvSpPr>
        <p:spPr>
          <a:xfrm>
            <a:off x="1245705" y="5724939"/>
            <a:ext cx="2504662" cy="901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VIEW RATION TAKKEN RECORD</a:t>
            </a:r>
          </a:p>
        </p:txBody>
      </p:sp>
      <p:sp>
        <p:nvSpPr>
          <p:cNvPr id="46" name="Oval 45">
            <a:extLst>
              <a:ext uri="{FF2B5EF4-FFF2-40B4-BE49-F238E27FC236}">
                <a16:creationId xmlns:a16="http://schemas.microsoft.com/office/drawing/2014/main" id="{8F0260A3-79E1-43AD-BE95-67F03CD6436A}"/>
              </a:ext>
            </a:extLst>
          </p:cNvPr>
          <p:cNvSpPr/>
          <p:nvPr/>
        </p:nvSpPr>
        <p:spPr>
          <a:xfrm>
            <a:off x="6612823" y="5724938"/>
            <a:ext cx="2504662" cy="90114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KEEP RECORD OF RATION STOCK</a:t>
            </a:r>
          </a:p>
        </p:txBody>
      </p:sp>
    </p:spTree>
    <p:extLst>
      <p:ext uri="{BB962C8B-B14F-4D97-AF65-F5344CB8AC3E}">
        <p14:creationId xmlns:p14="http://schemas.microsoft.com/office/powerpoint/2010/main" val="81101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5E43-5899-4715-A863-9DD496A36DC2}"/>
              </a:ext>
            </a:extLst>
          </p:cNvPr>
          <p:cNvSpPr>
            <a:spLocks noGrp="1"/>
          </p:cNvSpPr>
          <p:nvPr>
            <p:ph type="title"/>
          </p:nvPr>
        </p:nvSpPr>
        <p:spPr>
          <a:xfrm>
            <a:off x="677334" y="609600"/>
            <a:ext cx="8596668" cy="967409"/>
          </a:xfrm>
        </p:spPr>
        <p:txBody>
          <a:bodyPr/>
          <a:lstStyle/>
          <a:p>
            <a:r>
              <a:rPr lang="en-US" dirty="0"/>
              <a:t>About Development</a:t>
            </a:r>
          </a:p>
        </p:txBody>
      </p:sp>
      <p:sp>
        <p:nvSpPr>
          <p:cNvPr id="3" name="Content Placeholder 2">
            <a:extLst>
              <a:ext uri="{FF2B5EF4-FFF2-40B4-BE49-F238E27FC236}">
                <a16:creationId xmlns:a16="http://schemas.microsoft.com/office/drawing/2014/main" id="{5EB00EA8-2DA9-40ED-B3F3-2322A7C1CADC}"/>
              </a:ext>
            </a:extLst>
          </p:cNvPr>
          <p:cNvSpPr>
            <a:spLocks noGrp="1"/>
          </p:cNvSpPr>
          <p:nvPr>
            <p:ph idx="1"/>
          </p:nvPr>
        </p:nvSpPr>
        <p:spPr>
          <a:xfrm>
            <a:off x="677334" y="1961323"/>
            <a:ext cx="8596668" cy="4080040"/>
          </a:xfrm>
        </p:spPr>
        <p:txBody>
          <a:bodyPr/>
          <a:lstStyle/>
          <a:p>
            <a:pPr marL="0" indent="0">
              <a:buNone/>
            </a:pPr>
            <a:r>
              <a:rPr lang="en-US" sz="2800" b="1" dirty="0">
                <a:solidFill>
                  <a:srgbClr val="002060"/>
                </a:solidFill>
              </a:rPr>
              <a:t>Programming Language Used</a:t>
            </a:r>
          </a:p>
          <a:p>
            <a:pPr marL="0" indent="0">
              <a:buNone/>
            </a:pPr>
            <a:r>
              <a:rPr lang="en-US" sz="2800" b="1" dirty="0">
                <a:solidFill>
                  <a:srgbClr val="002060"/>
                </a:solidFill>
              </a:rPr>
              <a:t>1.HTML</a:t>
            </a:r>
          </a:p>
          <a:p>
            <a:pPr marL="0" indent="0">
              <a:buNone/>
            </a:pPr>
            <a:r>
              <a:rPr lang="en-US" sz="2800" b="1" dirty="0">
                <a:solidFill>
                  <a:srgbClr val="002060"/>
                </a:solidFill>
              </a:rPr>
              <a:t>2.CSS</a:t>
            </a:r>
          </a:p>
          <a:p>
            <a:pPr marL="0" indent="0">
              <a:buNone/>
            </a:pPr>
            <a:r>
              <a:rPr lang="en-US" sz="2800" b="1" dirty="0">
                <a:solidFill>
                  <a:srgbClr val="002060"/>
                </a:solidFill>
              </a:rPr>
              <a:t>3.Java script</a:t>
            </a:r>
          </a:p>
          <a:p>
            <a:pPr marL="0" indent="0">
              <a:buNone/>
            </a:pPr>
            <a:r>
              <a:rPr lang="en-US" sz="2800" b="1" dirty="0">
                <a:solidFill>
                  <a:srgbClr val="002060"/>
                </a:solidFill>
              </a:rPr>
              <a:t>Framework used</a:t>
            </a:r>
          </a:p>
          <a:p>
            <a:pPr marL="0" indent="0">
              <a:buNone/>
            </a:pPr>
            <a:r>
              <a:rPr lang="en-US" sz="2800" b="1" dirty="0">
                <a:solidFill>
                  <a:srgbClr val="002060"/>
                </a:solidFill>
              </a:rPr>
              <a:t>1.Bootstrap</a:t>
            </a:r>
          </a:p>
          <a:p>
            <a:pPr marL="0" indent="0">
              <a:buNone/>
            </a:pPr>
            <a:endParaRPr lang="en-US" dirty="0"/>
          </a:p>
        </p:txBody>
      </p:sp>
    </p:spTree>
    <p:extLst>
      <p:ext uri="{BB962C8B-B14F-4D97-AF65-F5344CB8AC3E}">
        <p14:creationId xmlns:p14="http://schemas.microsoft.com/office/powerpoint/2010/main" val="362667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1CEB-7B5F-4F82-B72A-C0A88CC8993F}"/>
              </a:ext>
            </a:extLst>
          </p:cNvPr>
          <p:cNvSpPr>
            <a:spLocks noGrp="1"/>
          </p:cNvSpPr>
          <p:nvPr>
            <p:ph type="title"/>
          </p:nvPr>
        </p:nvSpPr>
        <p:spPr/>
        <p:txBody>
          <a:bodyPr/>
          <a:lstStyle/>
          <a:p>
            <a:r>
              <a:rPr lang="en-US" dirty="0"/>
              <a:t>IMPLEMENTAION</a:t>
            </a:r>
          </a:p>
        </p:txBody>
      </p:sp>
      <p:sp>
        <p:nvSpPr>
          <p:cNvPr id="3" name="Content Placeholder 2">
            <a:extLst>
              <a:ext uri="{FF2B5EF4-FFF2-40B4-BE49-F238E27FC236}">
                <a16:creationId xmlns:a16="http://schemas.microsoft.com/office/drawing/2014/main" id="{C50F5CFD-967B-4FB1-95FE-B06DB26D8849}"/>
              </a:ext>
            </a:extLst>
          </p:cNvPr>
          <p:cNvSpPr>
            <a:spLocks noGrp="1"/>
          </p:cNvSpPr>
          <p:nvPr>
            <p:ph idx="1"/>
          </p:nvPr>
        </p:nvSpPr>
        <p:spPr>
          <a:xfrm>
            <a:off x="212035" y="1325217"/>
            <a:ext cx="11767929" cy="5075583"/>
          </a:xfrm>
        </p:spPr>
        <p:txBody>
          <a:bodyPr/>
          <a:lstStyle/>
          <a:p>
            <a:pPr marL="0" indent="0">
              <a:buNone/>
            </a:pPr>
            <a:r>
              <a:rPr lang="en-US" sz="4000" dirty="0">
                <a:solidFill>
                  <a:srgbClr val="FF0000"/>
                </a:solidFill>
              </a:rPr>
              <a:t>MAIN MENU</a:t>
            </a:r>
          </a:p>
          <a:p>
            <a:pPr marL="0" indent="0">
              <a:buNone/>
            </a:pPr>
            <a:r>
              <a:rPr lang="en-US" b="1" dirty="0">
                <a:solidFill>
                  <a:schemeClr val="accent2">
                    <a:lumMod val="50000"/>
                  </a:schemeClr>
                </a:solidFill>
              </a:rPr>
              <a:t>1.When any one open the Ration management website</a:t>
            </a:r>
          </a:p>
          <a:p>
            <a:pPr marL="0" indent="0">
              <a:buNone/>
            </a:pPr>
            <a:r>
              <a:rPr lang="en-US" b="1" dirty="0">
                <a:solidFill>
                  <a:schemeClr val="accent2">
                    <a:lumMod val="50000"/>
                  </a:schemeClr>
                </a:solidFill>
              </a:rPr>
              <a:t>The two option occurs to the user.</a:t>
            </a:r>
          </a:p>
          <a:p>
            <a:pPr marL="0" indent="0">
              <a:buNone/>
            </a:pPr>
            <a:r>
              <a:rPr lang="en-US" b="1" dirty="0" err="1">
                <a:solidFill>
                  <a:schemeClr val="accent2">
                    <a:lumMod val="50000"/>
                  </a:schemeClr>
                </a:solidFill>
              </a:rPr>
              <a:t>a.First</a:t>
            </a:r>
            <a:r>
              <a:rPr lang="en-US" b="1" dirty="0">
                <a:solidFill>
                  <a:schemeClr val="accent2">
                    <a:lumMod val="50000"/>
                  </a:schemeClr>
                </a:solidFill>
              </a:rPr>
              <a:t> one is for people who take the ration the is</a:t>
            </a:r>
          </a:p>
          <a:p>
            <a:pPr marL="0" indent="0">
              <a:buNone/>
            </a:pPr>
            <a:r>
              <a:rPr lang="en-US" b="1" dirty="0">
                <a:solidFill>
                  <a:schemeClr val="accent2">
                    <a:lumMod val="50000"/>
                  </a:schemeClr>
                </a:solidFill>
              </a:rPr>
              <a:t>User login</a:t>
            </a:r>
          </a:p>
          <a:p>
            <a:pPr marL="0" indent="0">
              <a:buNone/>
            </a:pPr>
            <a:r>
              <a:rPr lang="en-US" b="1" dirty="0" err="1">
                <a:solidFill>
                  <a:schemeClr val="accent2">
                    <a:lumMod val="50000"/>
                  </a:schemeClr>
                </a:solidFill>
              </a:rPr>
              <a:t>b.Second</a:t>
            </a:r>
            <a:r>
              <a:rPr lang="en-US" b="1" dirty="0">
                <a:solidFill>
                  <a:schemeClr val="accent2">
                    <a:lumMod val="50000"/>
                  </a:schemeClr>
                </a:solidFill>
              </a:rPr>
              <a:t> one is for the distributor to mark </a:t>
            </a:r>
            <a:r>
              <a:rPr lang="en-US" b="1" dirty="0" err="1">
                <a:solidFill>
                  <a:schemeClr val="accent2">
                    <a:lumMod val="50000"/>
                  </a:schemeClr>
                </a:solidFill>
              </a:rPr>
              <a:t>attenedence</a:t>
            </a:r>
            <a:r>
              <a:rPr lang="en-US" b="1" dirty="0">
                <a:solidFill>
                  <a:schemeClr val="accent2">
                    <a:lumMod val="50000"/>
                  </a:schemeClr>
                </a:solidFill>
              </a:rPr>
              <a:t>,</a:t>
            </a:r>
          </a:p>
          <a:p>
            <a:pPr marL="0" indent="0">
              <a:buNone/>
            </a:pPr>
            <a:r>
              <a:rPr lang="en-US" b="1" dirty="0">
                <a:solidFill>
                  <a:schemeClr val="accent2">
                    <a:lumMod val="50000"/>
                  </a:schemeClr>
                </a:solidFill>
              </a:rPr>
              <a:t>Keep the record of ration etc.</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39D2FD7B-097E-4C3B-872A-1D349C3CF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322" y="1802296"/>
            <a:ext cx="5446643" cy="4598504"/>
          </a:xfrm>
          <a:prstGeom prst="rect">
            <a:avLst/>
          </a:prstGeom>
        </p:spPr>
      </p:pic>
    </p:spTree>
    <p:extLst>
      <p:ext uri="{BB962C8B-B14F-4D97-AF65-F5344CB8AC3E}">
        <p14:creationId xmlns:p14="http://schemas.microsoft.com/office/powerpoint/2010/main" val="175419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A0E8-4C4B-4EAC-948B-BB52387C8696}"/>
              </a:ext>
            </a:extLst>
          </p:cNvPr>
          <p:cNvSpPr>
            <a:spLocks noGrp="1"/>
          </p:cNvSpPr>
          <p:nvPr>
            <p:ph type="title"/>
          </p:nvPr>
        </p:nvSpPr>
        <p:spPr>
          <a:xfrm>
            <a:off x="695325" y="503584"/>
            <a:ext cx="5400675" cy="649356"/>
          </a:xfrm>
        </p:spPr>
        <p:txBody>
          <a:bodyPr vert="horz" lIns="91440" tIns="45720" rIns="91440" bIns="45720" rtlCol="0" anchor="t">
            <a:normAutofit/>
          </a:bodyPr>
          <a:lstStyle/>
          <a:p>
            <a:r>
              <a:rPr lang="en-US" sz="3200" b="1" cap="all" spc="30" dirty="0">
                <a:solidFill>
                  <a:srgbClr val="7030A0"/>
                </a:solidFill>
              </a:rPr>
              <a:t>User appointment page</a:t>
            </a:r>
            <a:endParaRPr lang="en-US" sz="3200" b="1" kern="1200" cap="all" spc="30" baseline="0" dirty="0">
              <a:solidFill>
                <a:srgbClr val="7030A0"/>
              </a:solidFill>
              <a:latin typeface="+mj-lt"/>
              <a:ea typeface="+mj-ea"/>
              <a:cs typeface="+mj-cs"/>
            </a:endParaRPr>
          </a:p>
        </p:txBody>
      </p:sp>
      <p:pic>
        <p:nvPicPr>
          <p:cNvPr id="12" name="Content Placeholder 11">
            <a:extLst>
              <a:ext uri="{FF2B5EF4-FFF2-40B4-BE49-F238E27FC236}">
                <a16:creationId xmlns:a16="http://schemas.microsoft.com/office/drawing/2014/main" id="{A195C194-6CC3-49DC-AA72-6788923A0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1974" y="1364974"/>
            <a:ext cx="6847991" cy="5168348"/>
          </a:xfrm>
        </p:spPr>
      </p:pic>
      <p:sp>
        <p:nvSpPr>
          <p:cNvPr id="4" name="Text Placeholder 3">
            <a:extLst>
              <a:ext uri="{FF2B5EF4-FFF2-40B4-BE49-F238E27FC236}">
                <a16:creationId xmlns:a16="http://schemas.microsoft.com/office/drawing/2014/main" id="{32139472-310A-498E-8B09-D8822317EE54}"/>
              </a:ext>
            </a:extLst>
          </p:cNvPr>
          <p:cNvSpPr>
            <a:spLocks noGrp="1"/>
          </p:cNvSpPr>
          <p:nvPr>
            <p:ph type="body" sz="half" idx="2"/>
          </p:nvPr>
        </p:nvSpPr>
        <p:spPr>
          <a:xfrm>
            <a:off x="212035" y="2021720"/>
            <a:ext cx="4572000" cy="4213258"/>
          </a:xfrm>
        </p:spPr>
        <p:txBody>
          <a:bodyPr vert="horz" lIns="91440" tIns="45720" rIns="91440" bIns="45720" rtlCol="0">
            <a:normAutofit/>
          </a:bodyPr>
          <a:lstStyle/>
          <a:p>
            <a:pPr indent="-228600">
              <a:lnSpc>
                <a:spcPct val="110000"/>
              </a:lnSpc>
              <a:buFont typeface="Arial" panose="020B0604020202020204" pitchFamily="34" charset="0"/>
              <a:buChar char="•"/>
            </a:pPr>
            <a:r>
              <a:rPr lang="en-US" sz="2000" b="1" dirty="0">
                <a:solidFill>
                  <a:srgbClr val="FF0000"/>
                </a:solidFill>
              </a:rPr>
              <a:t>Ration Appointment Date Page:</a:t>
            </a:r>
          </a:p>
          <a:p>
            <a:pPr indent="-228600">
              <a:lnSpc>
                <a:spcPct val="110000"/>
              </a:lnSpc>
              <a:buFont typeface="Arial" panose="020B0604020202020204" pitchFamily="34" charset="0"/>
              <a:buChar char="•"/>
            </a:pPr>
            <a:r>
              <a:rPr lang="en-US" sz="1600" dirty="0">
                <a:solidFill>
                  <a:srgbClr val="002060"/>
                </a:solidFill>
              </a:rPr>
              <a:t>This page provided different </a:t>
            </a:r>
            <a:r>
              <a:rPr lang="en-US" sz="1600" dirty="0" err="1">
                <a:solidFill>
                  <a:srgbClr val="002060"/>
                </a:solidFill>
              </a:rPr>
              <a:t>funtionality</a:t>
            </a:r>
            <a:r>
              <a:rPr lang="en-US" sz="1600" dirty="0">
                <a:solidFill>
                  <a:srgbClr val="002060"/>
                </a:solidFill>
              </a:rPr>
              <a:t> to the user to modify or get the appointment according to their convenience date.</a:t>
            </a:r>
            <a:endParaRPr lang="en-US" sz="1600" b="1" dirty="0">
              <a:solidFill>
                <a:srgbClr val="002060"/>
              </a:solidFill>
            </a:endParaRPr>
          </a:p>
          <a:p>
            <a:pPr indent="-228600">
              <a:lnSpc>
                <a:spcPct val="110000"/>
              </a:lnSpc>
              <a:buFont typeface="Arial" panose="020B0604020202020204" pitchFamily="34" charset="0"/>
              <a:buChar char="•"/>
            </a:pPr>
            <a:endParaRPr lang="en-US" sz="1600" dirty="0">
              <a:solidFill>
                <a:srgbClr val="002060"/>
              </a:solidFill>
            </a:endParaRPr>
          </a:p>
          <a:p>
            <a:pPr indent="-228600">
              <a:lnSpc>
                <a:spcPct val="110000"/>
              </a:lnSpc>
              <a:buFont typeface="Arial" panose="020B0604020202020204" pitchFamily="34" charset="0"/>
              <a:buChar char="•"/>
            </a:pPr>
            <a:r>
              <a:rPr lang="en-US" sz="1600" dirty="0">
                <a:solidFill>
                  <a:srgbClr val="002060"/>
                </a:solidFill>
              </a:rPr>
              <a:t>In this times of </a:t>
            </a:r>
            <a:r>
              <a:rPr lang="en-US" sz="1600" dirty="0" err="1">
                <a:solidFill>
                  <a:srgbClr val="002060"/>
                </a:solidFill>
              </a:rPr>
              <a:t>covid</a:t>
            </a:r>
            <a:r>
              <a:rPr lang="en-US" sz="1600" dirty="0">
                <a:solidFill>
                  <a:srgbClr val="002060"/>
                </a:solidFill>
              </a:rPr>
              <a:t>, gathering of people could be very dangerous for many peoples. To prevent the gathering appointment system is designed. This is efficient and a good approach as it will decrease delay and every thing will happen in well organize and secure way.</a:t>
            </a:r>
          </a:p>
          <a:p>
            <a:pPr indent="-228600">
              <a:lnSpc>
                <a:spcPct val="110000"/>
              </a:lnSpc>
              <a:buFont typeface="Arial" panose="020B0604020202020204" pitchFamily="34" charset="0"/>
              <a:buChar char="•"/>
            </a:pPr>
            <a:endParaRPr lang="en-US" sz="1400" b="1" dirty="0"/>
          </a:p>
        </p:txBody>
      </p:sp>
    </p:spTree>
    <p:extLst>
      <p:ext uri="{BB962C8B-B14F-4D97-AF65-F5344CB8AC3E}">
        <p14:creationId xmlns:p14="http://schemas.microsoft.com/office/powerpoint/2010/main" val="13498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imeline&#10;&#10;Description automatically generated">
            <a:extLst>
              <a:ext uri="{FF2B5EF4-FFF2-40B4-BE49-F238E27FC236}">
                <a16:creationId xmlns:a16="http://schemas.microsoft.com/office/drawing/2014/main" id="{D522FE2D-DA65-4176-82D9-9835D7EE5112}"/>
              </a:ext>
            </a:extLst>
          </p:cNvPr>
          <p:cNvPicPr>
            <a:picLocks noGrp="1" noChangeAspect="1"/>
          </p:cNvPicPr>
          <p:nvPr>
            <p:ph idx="1"/>
          </p:nvPr>
        </p:nvPicPr>
        <p:blipFill>
          <a:blip r:embed="rId2"/>
          <a:stretch>
            <a:fillRect/>
          </a:stretch>
        </p:blipFill>
        <p:spPr>
          <a:xfrm>
            <a:off x="834887" y="927652"/>
            <a:ext cx="10575235" cy="5579165"/>
          </a:xfrm>
        </p:spPr>
      </p:pic>
    </p:spTree>
    <p:extLst>
      <p:ext uri="{BB962C8B-B14F-4D97-AF65-F5344CB8AC3E}">
        <p14:creationId xmlns:p14="http://schemas.microsoft.com/office/powerpoint/2010/main" val="1459497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181</TotalTime>
  <Words>508</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Calisto MT</vt:lpstr>
      <vt:lpstr>Trebuchet MS</vt:lpstr>
      <vt:lpstr>Wingdings</vt:lpstr>
      <vt:lpstr>Wingdings 3</vt:lpstr>
      <vt:lpstr>Facet</vt:lpstr>
      <vt:lpstr>PROJECT RATION MANAGEMENT SYSTEM </vt:lpstr>
      <vt:lpstr>Index</vt:lpstr>
      <vt:lpstr>Problem Statement</vt:lpstr>
      <vt:lpstr>Solution PROPOSED</vt:lpstr>
      <vt:lpstr>PowerPoint Presentation</vt:lpstr>
      <vt:lpstr>About Development</vt:lpstr>
      <vt:lpstr>IMPLEMENTAION</vt:lpstr>
      <vt:lpstr>User appointment page</vt:lpstr>
      <vt:lpstr>PowerPoint Presentation</vt:lpstr>
      <vt:lpstr>PowerPoint Presentation</vt:lpstr>
      <vt:lpstr>PowerPoint Presentation</vt:lpstr>
      <vt:lpstr>PowerPoint Presentation</vt:lpstr>
      <vt:lpstr>PowerPoint Presentation</vt:lpstr>
      <vt:lpstr>PowerPoint Presentation</vt:lpstr>
      <vt:lpstr>DISTRIBUTION RECORD</vt:lpstr>
      <vt:lpstr>SECURITY SOLUTION</vt:lpstr>
      <vt:lpstr>EXCESS RATION MANAGEMENT </vt:lpstr>
      <vt:lpstr>EXCESS RATION MANAGEMENT</vt:lpstr>
      <vt:lpstr>Problem Faced</vt:lpstr>
      <vt:lpstr>FUTURE WORK</vt:lpstr>
      <vt:lpstr>REFERENCES USED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lastModifiedBy>VAIBHAV YADAV</cp:lastModifiedBy>
  <cp:revision>205</cp:revision>
  <dcterms:created xsi:type="dcterms:W3CDTF">2021-04-17T19:16:27Z</dcterms:created>
  <dcterms:modified xsi:type="dcterms:W3CDTF">2021-04-18T06:44:57Z</dcterms:modified>
</cp:coreProperties>
</file>