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5" r:id="rId3"/>
    <p:sldId id="277" r:id="rId4"/>
    <p:sldId id="257" r:id="rId5"/>
    <p:sldId id="258" r:id="rId6"/>
    <p:sldId id="266" r:id="rId7"/>
    <p:sldId id="267" r:id="rId8"/>
    <p:sldId id="259" r:id="rId9"/>
    <p:sldId id="268" r:id="rId10"/>
    <p:sldId id="274" r:id="rId11"/>
    <p:sldId id="269" r:id="rId12"/>
    <p:sldId id="271" r:id="rId13"/>
    <p:sldId id="270" r:id="rId14"/>
    <p:sldId id="272" r:id="rId15"/>
    <p:sldId id="273" r:id="rId16"/>
    <p:sldId id="27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660"/>
  </p:normalViewPr>
  <p:slideViewPr>
    <p:cSldViewPr>
      <p:cViewPr varScale="1">
        <p:scale>
          <a:sx n="71" d="100"/>
          <a:sy n="71" d="100"/>
        </p:scale>
        <p:origin x="124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2" minVer="12.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11E206-3F6C-4535-B4C2-1852A1175E7D}" type="doc">
      <dgm:prSet loTypeId="urn:microsoft.com/office/officeart/2005/8/layout/list1" loCatId="list" qsTypeId="urn:microsoft.com/office/officeart/2005/8/quickstyle/simple1#7" qsCatId="simple" csTypeId="urn:microsoft.com/office/officeart/2005/8/colors/accent1_2#2" csCatId="accent1" phldr="1"/>
      <dgm:spPr/>
      <dgm:t>
        <a:bodyPr/>
        <a:lstStyle/>
        <a:p>
          <a:endParaRPr lang="en-US"/>
        </a:p>
      </dgm:t>
    </dgm:pt>
    <dgm:pt modelId="{96F225B3-2268-4CB1-9A6D-DD3D78235A90}">
      <dgm:prSet custT="1"/>
      <dgm:spPr>
        <a:solidFill>
          <a:schemeClr val="accent2"/>
        </a:solidFill>
        <a:ln>
          <a:noFill/>
        </a:ln>
      </dgm:spPr>
      <dgm:t>
        <a:bodyPr/>
        <a:lstStyle/>
        <a:p>
          <a:pPr rtl="0"/>
          <a:r>
            <a:rPr lang="en-US" sz="2400" b="1" dirty="0">
              <a:solidFill>
                <a:schemeClr val="bg2"/>
              </a:solidFill>
            </a:rPr>
            <a:t>Speed</a:t>
          </a:r>
          <a:r>
            <a:rPr lang="en-US" sz="2400" b="1" baseline="0" dirty="0">
              <a:solidFill>
                <a:schemeClr val="bg2"/>
              </a:solidFill>
            </a:rPr>
            <a:t> and Reliability</a:t>
          </a:r>
          <a:endParaRPr lang="en-US" sz="2400" b="1" dirty="0">
            <a:solidFill>
              <a:schemeClr val="bg2"/>
            </a:solidFill>
          </a:endParaRPr>
        </a:p>
      </dgm:t>
    </dgm:pt>
    <dgm:pt modelId="{BB73B217-FF8F-4C8F-8CD2-4750708F0382}" type="parTrans" cxnId="{667C7982-07DA-481C-9497-BB8D1BD54CE6}">
      <dgm:prSet/>
      <dgm:spPr/>
      <dgm:t>
        <a:bodyPr/>
        <a:lstStyle/>
        <a:p>
          <a:endParaRPr lang="en-US" sz="1200"/>
        </a:p>
      </dgm:t>
    </dgm:pt>
    <dgm:pt modelId="{F7D5E32B-2816-47FB-95E5-01C708BBC493}" type="sibTrans" cxnId="{667C7982-07DA-481C-9497-BB8D1BD54CE6}">
      <dgm:prSet/>
      <dgm:spPr/>
      <dgm:t>
        <a:bodyPr/>
        <a:lstStyle/>
        <a:p>
          <a:endParaRPr lang="en-US" sz="1200"/>
        </a:p>
      </dgm:t>
    </dgm:pt>
    <dgm:pt modelId="{73381DCD-C269-4E6D-9AFB-BECEE2749D18}">
      <dgm:prSet custT="1"/>
      <dgm:spPr>
        <a:noFill/>
        <a:ln>
          <a:solidFill>
            <a:schemeClr val="accent1"/>
          </a:solidFill>
        </a:ln>
      </dgm:spPr>
      <dgm:t>
        <a:bodyPr/>
        <a:lstStyle/>
        <a:p>
          <a:pPr rtl="0"/>
          <a:r>
            <a:rPr lang="en-US" sz="2000" dirty="0" smtClean="0">
              <a:solidFill>
                <a:schemeClr val="bg2"/>
              </a:solidFill>
              <a:latin typeface="Times New Roman" panose="02020603050405020304" pitchFamily="18" charset="0"/>
              <a:cs typeface="Times New Roman" panose="02020603050405020304" pitchFamily="18" charset="0"/>
            </a:rPr>
            <a:t>Speed and reliability were the major concerns during the planning of the project.</a:t>
          </a:r>
          <a:endParaRPr lang="en-US" sz="2000" dirty="0">
            <a:solidFill>
              <a:schemeClr val="bg2"/>
            </a:solidFill>
            <a:latin typeface="Times New Roman" panose="02020603050405020304" pitchFamily="18" charset="0"/>
            <a:cs typeface="Times New Roman" panose="02020603050405020304" pitchFamily="18" charset="0"/>
          </a:endParaRPr>
        </a:p>
      </dgm:t>
    </dgm:pt>
    <dgm:pt modelId="{720D56F4-65FC-4CDA-8B3B-12DC7D227BE8}" type="parTrans" cxnId="{60D789E2-7A32-4437-8E2C-8B560B3784C0}">
      <dgm:prSet/>
      <dgm:spPr/>
      <dgm:t>
        <a:bodyPr/>
        <a:lstStyle/>
        <a:p>
          <a:endParaRPr lang="en-US" sz="1200"/>
        </a:p>
      </dgm:t>
    </dgm:pt>
    <dgm:pt modelId="{85349A43-5576-44C6-8D13-62F2BF5EFAFB}" type="sibTrans" cxnId="{60D789E2-7A32-4437-8E2C-8B560B3784C0}">
      <dgm:prSet/>
      <dgm:spPr/>
      <dgm:t>
        <a:bodyPr/>
        <a:lstStyle/>
        <a:p>
          <a:endParaRPr lang="en-US" sz="1200"/>
        </a:p>
      </dgm:t>
    </dgm:pt>
    <dgm:pt modelId="{A2FF61C1-3B8C-4954-A4A0-2614860F6BFF}">
      <dgm:prSet custT="1"/>
      <dgm:spPr>
        <a:noFill/>
        <a:ln>
          <a:solidFill>
            <a:schemeClr val="accent1"/>
          </a:solidFill>
        </a:ln>
      </dgm:spPr>
      <dgm:t>
        <a:bodyPr/>
        <a:lstStyle/>
        <a:p>
          <a:pPr rtl="0"/>
          <a:r>
            <a:rPr lang="en-US" sz="2000" dirty="0" smtClean="0">
              <a:solidFill>
                <a:schemeClr val="bg2"/>
              </a:solidFill>
              <a:latin typeface="Times New Roman" panose="02020603050405020304" pitchFamily="18" charset="0"/>
              <a:cs typeface="Times New Roman" panose="02020603050405020304" pitchFamily="18" charset="0"/>
            </a:rPr>
            <a:t>Making use of industry level/standard libraries is key.</a:t>
          </a:r>
          <a:endParaRPr lang="en-US" sz="2000" dirty="0">
            <a:solidFill>
              <a:schemeClr val="bg2"/>
            </a:solidFill>
            <a:latin typeface="Times New Roman" panose="02020603050405020304" pitchFamily="18" charset="0"/>
            <a:cs typeface="Times New Roman" panose="02020603050405020304" pitchFamily="18" charset="0"/>
          </a:endParaRPr>
        </a:p>
      </dgm:t>
    </dgm:pt>
    <dgm:pt modelId="{40D493F5-5964-437C-B767-97241460D993}" type="parTrans" cxnId="{C43E9563-CAF1-45E5-838C-566F1409B680}">
      <dgm:prSet/>
      <dgm:spPr/>
      <dgm:t>
        <a:bodyPr/>
        <a:lstStyle/>
        <a:p>
          <a:endParaRPr lang="en-US"/>
        </a:p>
      </dgm:t>
    </dgm:pt>
    <dgm:pt modelId="{E15DC098-A041-4576-948E-DA9FC5C7D3DD}" type="sibTrans" cxnId="{C43E9563-CAF1-45E5-838C-566F1409B680}">
      <dgm:prSet/>
      <dgm:spPr/>
      <dgm:t>
        <a:bodyPr/>
        <a:lstStyle/>
        <a:p>
          <a:endParaRPr lang="en-US"/>
        </a:p>
      </dgm:t>
    </dgm:pt>
    <dgm:pt modelId="{92EE88D8-6BB3-4CD2-A736-C1237C1E4E14}">
      <dgm:prSet custT="1"/>
      <dgm:spPr>
        <a:noFill/>
        <a:ln>
          <a:solidFill>
            <a:schemeClr val="accent1"/>
          </a:solidFill>
        </a:ln>
      </dgm:spPr>
      <dgm:t>
        <a:bodyPr/>
        <a:lstStyle/>
        <a:p>
          <a:pPr rtl="0"/>
          <a:r>
            <a:rPr lang="en-US" sz="2000" dirty="0" smtClean="0">
              <a:solidFill>
                <a:schemeClr val="bg2"/>
              </a:solidFill>
              <a:latin typeface="Times New Roman" panose="02020603050405020304" pitchFamily="18" charset="0"/>
              <a:cs typeface="Times New Roman" panose="02020603050405020304" pitchFamily="18" charset="0"/>
            </a:rPr>
            <a:t>However, it does not end here!.</a:t>
          </a:r>
          <a:endParaRPr lang="en-US" sz="2000" dirty="0">
            <a:solidFill>
              <a:schemeClr val="bg2"/>
            </a:solidFill>
            <a:latin typeface="Times New Roman" panose="02020603050405020304" pitchFamily="18" charset="0"/>
            <a:cs typeface="Times New Roman" panose="02020603050405020304" pitchFamily="18" charset="0"/>
          </a:endParaRPr>
        </a:p>
      </dgm:t>
    </dgm:pt>
    <dgm:pt modelId="{96C12F3C-6D50-4CFB-AFE7-0C3146B94EC9}" type="parTrans" cxnId="{20365C81-DDFA-464F-87EF-2DD82D9731B6}">
      <dgm:prSet/>
      <dgm:spPr/>
      <dgm:t>
        <a:bodyPr/>
        <a:lstStyle/>
        <a:p>
          <a:endParaRPr lang="en-US"/>
        </a:p>
      </dgm:t>
    </dgm:pt>
    <dgm:pt modelId="{40C9903C-B049-4D45-A6D2-B98F7CA4EB8E}" type="sibTrans" cxnId="{20365C81-DDFA-464F-87EF-2DD82D9731B6}">
      <dgm:prSet/>
      <dgm:spPr/>
      <dgm:t>
        <a:bodyPr/>
        <a:lstStyle/>
        <a:p>
          <a:endParaRPr lang="en-US"/>
        </a:p>
      </dgm:t>
    </dgm:pt>
    <dgm:pt modelId="{1A148C7C-2DF7-4A3E-8B60-CD1BB656DEB0}" type="pres">
      <dgm:prSet presAssocID="{1E11E206-3F6C-4535-B4C2-1852A1175E7D}" presName="linear" presStyleCnt="0">
        <dgm:presLayoutVars>
          <dgm:dir/>
          <dgm:animLvl val="lvl"/>
          <dgm:resizeHandles val="exact"/>
        </dgm:presLayoutVars>
      </dgm:prSet>
      <dgm:spPr/>
      <dgm:t>
        <a:bodyPr/>
        <a:lstStyle/>
        <a:p>
          <a:endParaRPr lang="en-US"/>
        </a:p>
      </dgm:t>
    </dgm:pt>
    <dgm:pt modelId="{75069D38-BA13-4431-99AF-CCCC3F150DA1}" type="pres">
      <dgm:prSet presAssocID="{96F225B3-2268-4CB1-9A6D-DD3D78235A90}" presName="parentLin" presStyleCnt="0"/>
      <dgm:spPr/>
    </dgm:pt>
    <dgm:pt modelId="{626BC4C1-7783-44BE-91BE-44C956F5D34C}" type="pres">
      <dgm:prSet presAssocID="{96F225B3-2268-4CB1-9A6D-DD3D78235A90}" presName="parentLeftMargin" presStyleLbl="node1" presStyleIdx="0" presStyleCnt="1"/>
      <dgm:spPr/>
      <dgm:t>
        <a:bodyPr/>
        <a:lstStyle/>
        <a:p>
          <a:endParaRPr lang="en-US"/>
        </a:p>
      </dgm:t>
    </dgm:pt>
    <dgm:pt modelId="{8B3DCA86-CC99-48ED-8764-6E81C7AE6BE9}" type="pres">
      <dgm:prSet presAssocID="{96F225B3-2268-4CB1-9A6D-DD3D78235A90}" presName="parentText" presStyleLbl="node1" presStyleIdx="0" presStyleCnt="1" custScaleX="96693" custScaleY="56703">
        <dgm:presLayoutVars>
          <dgm:chMax val="0"/>
          <dgm:bulletEnabled val="1"/>
        </dgm:presLayoutVars>
      </dgm:prSet>
      <dgm:spPr>
        <a:prstGeom prst="rect">
          <a:avLst/>
        </a:prstGeom>
      </dgm:spPr>
      <dgm:t>
        <a:bodyPr/>
        <a:lstStyle/>
        <a:p>
          <a:endParaRPr lang="en-US"/>
        </a:p>
      </dgm:t>
    </dgm:pt>
    <dgm:pt modelId="{8A917F7A-6EF6-4379-B9C9-8385463527DE}" type="pres">
      <dgm:prSet presAssocID="{96F225B3-2268-4CB1-9A6D-DD3D78235A90}" presName="negativeSpace" presStyleCnt="0"/>
      <dgm:spPr/>
    </dgm:pt>
    <dgm:pt modelId="{D96AA0FF-3772-4C88-B9D9-D7702591B9A7}" type="pres">
      <dgm:prSet presAssocID="{96F225B3-2268-4CB1-9A6D-DD3D78235A90}" presName="childText" presStyleLbl="conFgAcc1" presStyleIdx="0" presStyleCnt="1" custScaleY="94176">
        <dgm:presLayoutVars>
          <dgm:bulletEnabled val="1"/>
        </dgm:presLayoutVars>
      </dgm:prSet>
      <dgm:spPr/>
      <dgm:t>
        <a:bodyPr/>
        <a:lstStyle/>
        <a:p>
          <a:endParaRPr lang="en-US"/>
        </a:p>
      </dgm:t>
    </dgm:pt>
  </dgm:ptLst>
  <dgm:cxnLst>
    <dgm:cxn modelId="{20365C81-DDFA-464F-87EF-2DD82D9731B6}" srcId="{96F225B3-2268-4CB1-9A6D-DD3D78235A90}" destId="{92EE88D8-6BB3-4CD2-A736-C1237C1E4E14}" srcOrd="2" destOrd="0" parTransId="{96C12F3C-6D50-4CFB-AFE7-0C3146B94EC9}" sibTransId="{40C9903C-B049-4D45-A6D2-B98F7CA4EB8E}"/>
    <dgm:cxn modelId="{CE91EB14-354F-4A83-BAAF-B1EBBFAE1476}" type="presOf" srcId="{A2FF61C1-3B8C-4954-A4A0-2614860F6BFF}" destId="{D96AA0FF-3772-4C88-B9D9-D7702591B9A7}" srcOrd="0" destOrd="1" presId="urn:microsoft.com/office/officeart/2005/8/layout/list1"/>
    <dgm:cxn modelId="{F7EA77E1-FDB7-4D5D-BCAF-1E12512C1E86}" type="presOf" srcId="{96F225B3-2268-4CB1-9A6D-DD3D78235A90}" destId="{8B3DCA86-CC99-48ED-8764-6E81C7AE6BE9}" srcOrd="1" destOrd="0" presId="urn:microsoft.com/office/officeart/2005/8/layout/list1"/>
    <dgm:cxn modelId="{C43E9563-CAF1-45E5-838C-566F1409B680}" srcId="{96F225B3-2268-4CB1-9A6D-DD3D78235A90}" destId="{A2FF61C1-3B8C-4954-A4A0-2614860F6BFF}" srcOrd="1" destOrd="0" parTransId="{40D493F5-5964-437C-B767-97241460D993}" sibTransId="{E15DC098-A041-4576-948E-DA9FC5C7D3DD}"/>
    <dgm:cxn modelId="{60D789E2-7A32-4437-8E2C-8B560B3784C0}" srcId="{96F225B3-2268-4CB1-9A6D-DD3D78235A90}" destId="{73381DCD-C269-4E6D-9AFB-BECEE2749D18}" srcOrd="0" destOrd="0" parTransId="{720D56F4-65FC-4CDA-8B3B-12DC7D227BE8}" sibTransId="{85349A43-5576-44C6-8D13-62F2BF5EFAFB}"/>
    <dgm:cxn modelId="{06648C68-17D5-4856-978E-753512428FD8}" type="presOf" srcId="{73381DCD-C269-4E6D-9AFB-BECEE2749D18}" destId="{D96AA0FF-3772-4C88-B9D9-D7702591B9A7}" srcOrd="0" destOrd="0" presId="urn:microsoft.com/office/officeart/2005/8/layout/list1"/>
    <dgm:cxn modelId="{0043FF92-4E31-4AA9-9097-20AEB951A6EB}" type="presOf" srcId="{92EE88D8-6BB3-4CD2-A736-C1237C1E4E14}" destId="{D96AA0FF-3772-4C88-B9D9-D7702591B9A7}" srcOrd="0" destOrd="2" presId="urn:microsoft.com/office/officeart/2005/8/layout/list1"/>
    <dgm:cxn modelId="{667C7982-07DA-481C-9497-BB8D1BD54CE6}" srcId="{1E11E206-3F6C-4535-B4C2-1852A1175E7D}" destId="{96F225B3-2268-4CB1-9A6D-DD3D78235A90}" srcOrd="0" destOrd="0" parTransId="{BB73B217-FF8F-4C8F-8CD2-4750708F0382}" sibTransId="{F7D5E32B-2816-47FB-95E5-01C708BBC493}"/>
    <dgm:cxn modelId="{98E5AC7D-827F-4FB2-A78A-1018D4A6B493}" type="presOf" srcId="{1E11E206-3F6C-4535-B4C2-1852A1175E7D}" destId="{1A148C7C-2DF7-4A3E-8B60-CD1BB656DEB0}" srcOrd="0" destOrd="0" presId="urn:microsoft.com/office/officeart/2005/8/layout/list1"/>
    <dgm:cxn modelId="{16FB6CCA-CB32-45F7-9201-709782784D93}" type="presOf" srcId="{96F225B3-2268-4CB1-9A6D-DD3D78235A90}" destId="{626BC4C1-7783-44BE-91BE-44C956F5D34C}" srcOrd="0" destOrd="0" presId="urn:microsoft.com/office/officeart/2005/8/layout/list1"/>
    <dgm:cxn modelId="{235F2E60-677B-44C0-A518-958DF4691A0E}" type="presParOf" srcId="{1A148C7C-2DF7-4A3E-8B60-CD1BB656DEB0}" destId="{75069D38-BA13-4431-99AF-CCCC3F150DA1}" srcOrd="0" destOrd="0" presId="urn:microsoft.com/office/officeart/2005/8/layout/list1"/>
    <dgm:cxn modelId="{6125DB4D-92C8-4E3C-A150-27250FAA2A20}" type="presParOf" srcId="{75069D38-BA13-4431-99AF-CCCC3F150DA1}" destId="{626BC4C1-7783-44BE-91BE-44C956F5D34C}" srcOrd="0" destOrd="0" presId="urn:microsoft.com/office/officeart/2005/8/layout/list1"/>
    <dgm:cxn modelId="{7BA45699-6B2C-40A6-980D-D399D568CBE9}" type="presParOf" srcId="{75069D38-BA13-4431-99AF-CCCC3F150DA1}" destId="{8B3DCA86-CC99-48ED-8764-6E81C7AE6BE9}" srcOrd="1" destOrd="0" presId="urn:microsoft.com/office/officeart/2005/8/layout/list1"/>
    <dgm:cxn modelId="{28954837-1E0E-441A-B41C-144A6E714BAE}" type="presParOf" srcId="{1A148C7C-2DF7-4A3E-8B60-CD1BB656DEB0}" destId="{8A917F7A-6EF6-4379-B9C9-8385463527DE}" srcOrd="1" destOrd="0" presId="urn:microsoft.com/office/officeart/2005/8/layout/list1"/>
    <dgm:cxn modelId="{7555952A-C465-4BF9-8957-CA20F221717B}" type="presParOf" srcId="{1A148C7C-2DF7-4A3E-8B60-CD1BB656DEB0}" destId="{D96AA0FF-3772-4C88-B9D9-D7702591B9A7}"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6AA0FF-3772-4C88-B9D9-D7702591B9A7}">
      <dsp:nvSpPr>
        <dsp:cNvPr id="0" name=""/>
        <dsp:cNvSpPr/>
      </dsp:nvSpPr>
      <dsp:spPr>
        <a:xfrm>
          <a:off x="0" y="810436"/>
          <a:ext cx="7726680" cy="2468164"/>
        </a:xfrm>
        <a:prstGeom prst="rect">
          <a:avLst/>
        </a:prstGeom>
        <a:no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9676" tIns="1166368" rIns="599676" bIns="142240" numCol="1" spcCol="1270" anchor="t" anchorCtr="0">
          <a:noAutofit/>
        </a:bodyPr>
        <a:lstStyle/>
        <a:p>
          <a:pPr marL="228600" lvl="1" indent="-228600" algn="l" defTabSz="889000" rtl="0">
            <a:lnSpc>
              <a:spcPct val="90000"/>
            </a:lnSpc>
            <a:spcBef>
              <a:spcPct val="0"/>
            </a:spcBef>
            <a:spcAft>
              <a:spcPct val="15000"/>
            </a:spcAft>
            <a:buChar char="••"/>
          </a:pPr>
          <a:r>
            <a:rPr lang="en-US" sz="2000" kern="1200" dirty="0" smtClean="0">
              <a:solidFill>
                <a:schemeClr val="bg2"/>
              </a:solidFill>
              <a:latin typeface="Times New Roman" panose="02020603050405020304" pitchFamily="18" charset="0"/>
              <a:cs typeface="Times New Roman" panose="02020603050405020304" pitchFamily="18" charset="0"/>
            </a:rPr>
            <a:t>Speed and reliability were the major concerns during the planning of the project.</a:t>
          </a:r>
          <a:endParaRPr lang="en-US" sz="2000" kern="1200" dirty="0">
            <a:solidFill>
              <a:schemeClr val="bg2"/>
            </a:solidFill>
            <a:latin typeface="Times New Roman" panose="02020603050405020304" pitchFamily="18" charset="0"/>
            <a:cs typeface="Times New Roman" panose="02020603050405020304" pitchFamily="18" charset="0"/>
          </a:endParaRPr>
        </a:p>
        <a:p>
          <a:pPr marL="228600" lvl="1" indent="-228600" algn="l" defTabSz="889000" rtl="0">
            <a:lnSpc>
              <a:spcPct val="90000"/>
            </a:lnSpc>
            <a:spcBef>
              <a:spcPct val="0"/>
            </a:spcBef>
            <a:spcAft>
              <a:spcPct val="15000"/>
            </a:spcAft>
            <a:buChar char="••"/>
          </a:pPr>
          <a:r>
            <a:rPr lang="en-US" sz="2000" kern="1200" dirty="0" smtClean="0">
              <a:solidFill>
                <a:schemeClr val="bg2"/>
              </a:solidFill>
              <a:latin typeface="Times New Roman" panose="02020603050405020304" pitchFamily="18" charset="0"/>
              <a:cs typeface="Times New Roman" panose="02020603050405020304" pitchFamily="18" charset="0"/>
            </a:rPr>
            <a:t>Making use of industry level/standard libraries is key.</a:t>
          </a:r>
          <a:endParaRPr lang="en-US" sz="2000" kern="1200" dirty="0">
            <a:solidFill>
              <a:schemeClr val="bg2"/>
            </a:solidFill>
            <a:latin typeface="Times New Roman" panose="02020603050405020304" pitchFamily="18" charset="0"/>
            <a:cs typeface="Times New Roman" panose="02020603050405020304" pitchFamily="18" charset="0"/>
          </a:endParaRPr>
        </a:p>
        <a:p>
          <a:pPr marL="228600" lvl="1" indent="-228600" algn="l" defTabSz="889000" rtl="0">
            <a:lnSpc>
              <a:spcPct val="90000"/>
            </a:lnSpc>
            <a:spcBef>
              <a:spcPct val="0"/>
            </a:spcBef>
            <a:spcAft>
              <a:spcPct val="15000"/>
            </a:spcAft>
            <a:buChar char="••"/>
          </a:pPr>
          <a:r>
            <a:rPr lang="en-US" sz="2000" kern="1200" dirty="0" smtClean="0">
              <a:solidFill>
                <a:schemeClr val="bg2"/>
              </a:solidFill>
              <a:latin typeface="Times New Roman" panose="02020603050405020304" pitchFamily="18" charset="0"/>
              <a:cs typeface="Times New Roman" panose="02020603050405020304" pitchFamily="18" charset="0"/>
            </a:rPr>
            <a:t>However, it does not end here!.</a:t>
          </a:r>
          <a:endParaRPr lang="en-US" sz="2000" kern="1200" dirty="0">
            <a:solidFill>
              <a:schemeClr val="bg2"/>
            </a:solidFill>
            <a:latin typeface="Times New Roman" panose="02020603050405020304" pitchFamily="18" charset="0"/>
            <a:cs typeface="Times New Roman" panose="02020603050405020304" pitchFamily="18" charset="0"/>
          </a:endParaRPr>
        </a:p>
      </dsp:txBody>
      <dsp:txXfrm>
        <a:off x="0" y="810436"/>
        <a:ext cx="7726680" cy="2468164"/>
      </dsp:txXfrm>
    </dsp:sp>
    <dsp:sp modelId="{8B3DCA86-CC99-48ED-8764-6E81C7AE6BE9}">
      <dsp:nvSpPr>
        <dsp:cNvPr id="0" name=""/>
        <dsp:cNvSpPr/>
      </dsp:nvSpPr>
      <dsp:spPr>
        <a:xfrm>
          <a:off x="386334" y="683798"/>
          <a:ext cx="5229811" cy="1071278"/>
        </a:xfrm>
        <a:prstGeom prst="rect">
          <a:avLst/>
        </a:prstGeom>
        <a:solidFill>
          <a:schemeClr val="accent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35" tIns="0" rIns="204435" bIns="0" numCol="1" spcCol="1270" anchor="ctr" anchorCtr="0">
          <a:noAutofit/>
        </a:bodyPr>
        <a:lstStyle/>
        <a:p>
          <a:pPr lvl="0" algn="l" defTabSz="1066800" rtl="0">
            <a:lnSpc>
              <a:spcPct val="90000"/>
            </a:lnSpc>
            <a:spcBef>
              <a:spcPct val="0"/>
            </a:spcBef>
            <a:spcAft>
              <a:spcPct val="35000"/>
            </a:spcAft>
          </a:pPr>
          <a:r>
            <a:rPr lang="en-US" sz="2400" b="1" kern="1200" dirty="0">
              <a:solidFill>
                <a:schemeClr val="bg2"/>
              </a:solidFill>
            </a:rPr>
            <a:t>Speed</a:t>
          </a:r>
          <a:r>
            <a:rPr lang="en-US" sz="2400" b="1" kern="1200" baseline="0" dirty="0">
              <a:solidFill>
                <a:schemeClr val="bg2"/>
              </a:solidFill>
            </a:rPr>
            <a:t> and Reliability</a:t>
          </a:r>
          <a:endParaRPr lang="en-US" sz="2400" b="1" kern="1200" dirty="0">
            <a:solidFill>
              <a:schemeClr val="bg2"/>
            </a:solidFill>
          </a:endParaRPr>
        </a:p>
      </dsp:txBody>
      <dsp:txXfrm>
        <a:off x="386334" y="683798"/>
        <a:ext cx="5229811" cy="107127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7" minVer="12.0">
  <dgm:title val="Simple 1"/>
  <dgm:desc val="Simple 1"/>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31-Oct-18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a:p>
        </p:txBody>
      </p:sp>
    </p:spTree>
    <p:extLst>
      <p:ext uri="{BB962C8B-B14F-4D97-AF65-F5344CB8AC3E}">
        <p14:creationId xmlns:p14="http://schemas.microsoft.com/office/powerpoint/2010/main" val="3866494837"/>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a:p>
        </p:txBody>
      </p:sp>
    </p:spTree>
    <p:extLst>
      <p:ext uri="{BB962C8B-B14F-4D97-AF65-F5344CB8AC3E}">
        <p14:creationId xmlns:p14="http://schemas.microsoft.com/office/powerpoint/2010/main" val="1878590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4</a:t>
            </a:fld>
            <a:endParaRPr lang="en-US"/>
          </a:p>
        </p:txBody>
      </p:sp>
    </p:spTree>
    <p:extLst>
      <p:ext uri="{BB962C8B-B14F-4D97-AF65-F5344CB8AC3E}">
        <p14:creationId xmlns:p14="http://schemas.microsoft.com/office/powerpoint/2010/main" val="4123259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5</a:t>
            </a:fld>
            <a:endParaRPr lang="en-US"/>
          </a:p>
        </p:txBody>
      </p:sp>
    </p:spTree>
    <p:extLst>
      <p:ext uri="{BB962C8B-B14F-4D97-AF65-F5344CB8AC3E}">
        <p14:creationId xmlns:p14="http://schemas.microsoft.com/office/powerpoint/2010/main" val="1621788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8</a:t>
            </a:fld>
            <a:endParaRPr lang="en-US"/>
          </a:p>
        </p:txBody>
      </p:sp>
    </p:spTree>
    <p:extLst>
      <p:ext uri="{BB962C8B-B14F-4D97-AF65-F5344CB8AC3E}">
        <p14:creationId xmlns:p14="http://schemas.microsoft.com/office/powerpoint/2010/main" val="200917507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xmlns="" id="{F66236F9-EA1F-4D2A-84DE-EC04F9972C4F}"/>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xmlns="" id="{32A12C4E-53AE-4900-9783-F61905440830}"/>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xmlns="" id="{A14E049B-6FD4-487E-927B-506983629A35}"/>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xmlns="" id="{EF27E3F5-0D4D-492C-8A3E-50BC30CEFD28}"/>
                </a:ext>
              </a:extLst>
            </p:cNvPr>
            <p:cNvPicPr>
              <a:picLocks noChangeAspect="1"/>
            </p:cNvPicPr>
            <p:nvPr userDrawn="1"/>
          </p:nvPicPr>
          <p:blipFill>
            <a:blip r:embed="rId8">
              <a:extLst>
                <a:ext uri="{96DAC541-7B7A-43D3-8B79-37D633B846F1}">
                  <asvg:svgBlip xmlns=""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xmlns="" id="{36D4FF91-8818-4598-AC9F-B8C2FA867C0F}"/>
                </a:ext>
              </a:extLst>
            </p:cNvPr>
            <p:cNvPicPr>
              <a:picLocks noChangeAspect="1"/>
            </p:cNvPicPr>
            <p:nvPr userDrawn="1"/>
          </p:nvPicPr>
          <p:blipFill>
            <a:blip r:embed="rId10">
              <a:extLst>
                <a:ext uri="{96DAC541-7B7A-43D3-8B79-37D633B846F1}">
                  <asvg:svgBlip xmlns=""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A2E209FB-7A34-414B-812A-BCC5C4256F49}" type="datetime1">
              <a:rPr lang="en-US" smtClean="0"/>
              <a:pPr algn="r"/>
              <a:t>31-Oct-18</a:t>
            </a:fld>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xmlns="" id="{323EE1CF-2D6B-4E08-B98D-D9F9B9196806}"/>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xmlns="" id="{2AA44434-8959-4391-901A-0B056114A270}"/>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xmlns=""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xmlns="" id="{A6EE7E31-13F0-404F-BFFF-EE236EB5D4B4}"/>
              </a:ext>
            </a:extLst>
          </p:cNvPr>
          <p:cNvSpPr>
            <a:spLocks noGrp="1"/>
          </p:cNvSpPr>
          <p:nvPr>
            <p:ph type="ftr" sz="quarter" idx="10"/>
          </p:nvPr>
        </p:nvSpPr>
        <p:spPr/>
        <p:txBody>
          <a:bodyPr/>
          <a:lstStyle/>
          <a:p>
            <a:r>
              <a:rPr lang="en-US"/>
              <a:t>www.website.com</a:t>
            </a:r>
            <a:endParaRPr lang="en-US" dirty="0"/>
          </a:p>
        </p:txBody>
      </p:sp>
      <p:sp>
        <p:nvSpPr>
          <p:cNvPr id="4" name="Slide Number Placeholder 3">
            <a:extLst>
              <a:ext uri="{FF2B5EF4-FFF2-40B4-BE49-F238E27FC236}">
                <a16:creationId xmlns:a16="http://schemas.microsoft.com/office/drawing/2014/main" xmlns=""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xmlns=""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xmlns=""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xmlns=""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xmlns=""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xmlns="" id="{9309AE25-B267-4B83-A0CB-35016E70EE69}"/>
                </a:ext>
              </a:extLst>
            </p:cNvPr>
            <p:cNvPicPr>
              <a:picLocks noChangeAspect="1"/>
            </p:cNvPicPr>
            <p:nvPr userDrawn="1"/>
          </p:nvPicPr>
          <p:blipFill>
            <a:blip r:embed="rId7">
              <a:extLst>
                <a:ext uri="{96DAC541-7B7A-43D3-8B79-37D633B846F1}">
                  <asvg:svgBlip xmlns=""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xmlns="" id="{61BEEC28-F63A-4526-A6C3-33CFC7679C23}"/>
                </a:ext>
              </a:extLst>
            </p:cNvPr>
            <p:cNvPicPr>
              <a:picLocks noChangeAspect="1"/>
            </p:cNvPicPr>
            <p:nvPr userDrawn="1"/>
          </p:nvPicPr>
          <p:blipFill>
            <a:blip r:embed="rId9">
              <a:extLst>
                <a:ext uri="{96DAC541-7B7A-43D3-8B79-37D633B846F1}">
                  <asvg:svgBlip xmlns=""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xmlns="" id="{41E45D2D-0469-4652-A090-C4D13F3C1502}"/>
              </a:ext>
            </a:extLst>
          </p:cNvPr>
          <p:cNvPicPr>
            <a:picLocks noChangeAspect="1"/>
          </p:cNvPicPr>
          <p:nvPr userDrawn="1"/>
        </p:nvPicPr>
        <p:blipFill>
          <a:blip r:embed="rId11">
            <a:extLst>
              <a:ext uri="{96DAC541-7B7A-43D3-8B79-37D633B846F1}">
                <asvg:svgBlip xmlns=""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xmlns="" id="{16C04FF8-AE2F-4C75-8657-A2201B951971}"/>
              </a:ext>
            </a:extLst>
          </p:cNvPr>
          <p:cNvPicPr>
            <a:picLocks noChangeAspect="1"/>
          </p:cNvPicPr>
          <p:nvPr userDrawn="1"/>
        </p:nvPicPr>
        <p:blipFill>
          <a:blip r:embed="rId13">
            <a:extLst>
              <a:ext uri="{96DAC541-7B7A-43D3-8B79-37D633B846F1}">
                <asvg:svgBlip xmlns=""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SRS/SRS_20.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SDD/SDD_20.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SPMP/SPMP_20.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STD/std_20.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838200" y="609600"/>
            <a:ext cx="7765256" cy="2111377"/>
          </a:xfrm>
        </p:spPr>
        <p:txBody>
          <a:bodyPr/>
          <a:lstStyle/>
          <a:p>
            <a:r>
              <a:rPr lang="en-US" dirty="0"/>
              <a:t>Speech to 3D scene generation</a:t>
            </a:r>
            <a:endParaRPr lang="en-US" b="0" dirty="0"/>
          </a:p>
        </p:txBody>
      </p:sp>
      <p:sp>
        <p:nvSpPr>
          <p:cNvPr id="3" name="Rectangle 2"/>
          <p:cNvSpPr>
            <a:spLocks noGrp="1"/>
          </p:cNvSpPr>
          <p:nvPr>
            <p:ph type="subTitle" idx="1"/>
          </p:nvPr>
        </p:nvSpPr>
        <p:spPr/>
        <p:txBody>
          <a:bodyPr>
            <a:normAutofit/>
          </a:bodyPr>
          <a:lstStyle/>
          <a:p>
            <a:pPr algn="r"/>
            <a:r>
              <a:rPr lang="en-US" sz="3200" dirty="0">
                <a:latin typeface="Times New Roman" panose="02020603050405020304" pitchFamily="18" charset="0"/>
                <a:cs typeface="Times New Roman" panose="02020603050405020304" pitchFamily="18" charset="0"/>
              </a:rPr>
              <a:t>Presented by:</a:t>
            </a:r>
          </a:p>
        </p:txBody>
      </p:sp>
      <p:sp>
        <p:nvSpPr>
          <p:cNvPr id="4" name="TextBox 3"/>
          <p:cNvSpPr txBox="1"/>
          <p:nvPr/>
        </p:nvSpPr>
        <p:spPr>
          <a:xfrm>
            <a:off x="5680348" y="4486547"/>
            <a:ext cx="2923108" cy="1200329"/>
          </a:xfrm>
          <a:prstGeom prst="rect">
            <a:avLst/>
          </a:prstGeom>
          <a:noFill/>
        </p:spPr>
        <p:txBody>
          <a:bodyPr wrap="none" rtlCol="0">
            <a:spAutoFit/>
          </a:bodyPr>
          <a:lstStyle/>
          <a:p>
            <a:pPr algn="r"/>
            <a:r>
              <a:rPr lang="en-IN" dirty="0" smtClean="0">
                <a:solidFill>
                  <a:schemeClr val="bg1"/>
                </a:solidFill>
                <a:latin typeface="Times New Roman" panose="02020603050405020304" pitchFamily="18" charset="0"/>
                <a:cs typeface="Times New Roman" panose="02020603050405020304" pitchFamily="18" charset="0"/>
              </a:rPr>
              <a:t>Manthan Turakhia – 1624013</a:t>
            </a:r>
          </a:p>
          <a:p>
            <a:pPr algn="r"/>
            <a:r>
              <a:rPr lang="en-IN" dirty="0" err="1" smtClean="0">
                <a:solidFill>
                  <a:schemeClr val="bg1"/>
                </a:solidFill>
                <a:latin typeface="Times New Roman" panose="02020603050405020304" pitchFamily="18" charset="0"/>
                <a:cs typeface="Times New Roman" panose="02020603050405020304" pitchFamily="18" charset="0"/>
              </a:rPr>
              <a:t>Umang</a:t>
            </a:r>
            <a:r>
              <a:rPr lang="en-IN" dirty="0" smtClean="0">
                <a:solidFill>
                  <a:schemeClr val="bg1"/>
                </a:solidFill>
                <a:latin typeface="Times New Roman" panose="02020603050405020304" pitchFamily="18" charset="0"/>
                <a:cs typeface="Times New Roman" panose="02020603050405020304" pitchFamily="18" charset="0"/>
              </a:rPr>
              <a:t> </a:t>
            </a:r>
            <a:r>
              <a:rPr lang="en-IN" dirty="0" err="1" smtClean="0">
                <a:solidFill>
                  <a:schemeClr val="bg1"/>
                </a:solidFill>
                <a:latin typeface="Times New Roman" panose="02020603050405020304" pitchFamily="18" charset="0"/>
                <a:cs typeface="Times New Roman" panose="02020603050405020304" pitchFamily="18" charset="0"/>
              </a:rPr>
              <a:t>Nandu</a:t>
            </a:r>
            <a:r>
              <a:rPr lang="en-IN" dirty="0" smtClean="0">
                <a:solidFill>
                  <a:schemeClr val="bg1"/>
                </a:solidFill>
                <a:latin typeface="Times New Roman" panose="02020603050405020304" pitchFamily="18" charset="0"/>
                <a:cs typeface="Times New Roman" panose="02020603050405020304" pitchFamily="18" charset="0"/>
              </a:rPr>
              <a:t> – 1624016</a:t>
            </a:r>
          </a:p>
          <a:p>
            <a:pPr algn="r"/>
            <a:r>
              <a:rPr lang="en-IN" dirty="0" err="1" smtClean="0">
                <a:solidFill>
                  <a:schemeClr val="bg1"/>
                </a:solidFill>
                <a:latin typeface="Times New Roman" panose="02020603050405020304" pitchFamily="18" charset="0"/>
                <a:cs typeface="Times New Roman" panose="02020603050405020304" pitchFamily="18" charset="0"/>
              </a:rPr>
              <a:t>Prayesh</a:t>
            </a:r>
            <a:r>
              <a:rPr lang="en-IN" dirty="0" smtClean="0">
                <a:solidFill>
                  <a:schemeClr val="bg1"/>
                </a:solidFill>
                <a:latin typeface="Times New Roman" panose="02020603050405020304" pitchFamily="18" charset="0"/>
                <a:cs typeface="Times New Roman" panose="02020603050405020304" pitchFamily="18" charset="0"/>
              </a:rPr>
              <a:t> Shah -1624019</a:t>
            </a:r>
          </a:p>
          <a:p>
            <a:pPr algn="r"/>
            <a:r>
              <a:rPr lang="en-IN" dirty="0" err="1" smtClean="0">
                <a:solidFill>
                  <a:schemeClr val="bg1"/>
                </a:solidFill>
                <a:latin typeface="Times New Roman" panose="02020603050405020304" pitchFamily="18" charset="0"/>
                <a:cs typeface="Times New Roman" panose="02020603050405020304" pitchFamily="18" charset="0"/>
              </a:rPr>
              <a:t>Siddharth</a:t>
            </a:r>
            <a:r>
              <a:rPr lang="en-IN" dirty="0" smtClean="0">
                <a:solidFill>
                  <a:schemeClr val="bg1"/>
                </a:solidFill>
                <a:latin typeface="Times New Roman" panose="02020603050405020304" pitchFamily="18" charset="0"/>
                <a:cs typeface="Times New Roman" panose="02020603050405020304" pitchFamily="18" charset="0"/>
              </a:rPr>
              <a:t> Sharma - 1624020</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Rectangle 2"/>
          <p:cNvSpPr txBox="1">
            <a:spLocks/>
          </p:cNvSpPr>
          <p:nvPr/>
        </p:nvSpPr>
        <p:spPr>
          <a:xfrm>
            <a:off x="4136571" y="5686876"/>
            <a:ext cx="4488656" cy="1234575"/>
          </a:xfrm>
          <a:prstGeom prst="rect">
            <a:avLst/>
          </a:prstGeom>
          <a:noFill/>
        </p:spPr>
        <p:txBody>
          <a:bodyPr vert="horz" anchor="t">
            <a:normAutofit/>
          </a:bodyPr>
          <a:lstStyle>
            <a:lvl1pPr marL="0" marR="36576" indent="0" algn="l" rtl="0" eaLnBrk="1" latinLnBrk="0" hangingPunct="1">
              <a:spcBef>
                <a:spcPts val="0"/>
              </a:spcBef>
              <a:spcAft>
                <a:spcPts val="1000"/>
              </a:spcAft>
              <a:buClr>
                <a:schemeClr val="accent1"/>
              </a:buClr>
              <a:buSzPct val="80000"/>
              <a:buFont typeface="Arial" panose="020B0604020202020204" pitchFamily="34" charset="0"/>
              <a:buNone/>
              <a:defRPr sz="2800" kern="1200">
                <a:ln>
                  <a:noFill/>
                </a:ln>
                <a:solidFill>
                  <a:schemeClr val="bg2">
                    <a:lumMod val="75000"/>
                    <a:lumOff val="25000"/>
                  </a:schemeClr>
                </a:solidFill>
                <a:latin typeface="+mn-lt"/>
                <a:ea typeface="+mn-ea"/>
                <a:cs typeface="+mn-cs"/>
              </a:defRPr>
            </a:lvl1pPr>
            <a:lvl2pPr marL="457200" indent="0" algn="ctr" rtl="0" eaLnBrk="1" latinLnBrk="0" hangingPunct="1">
              <a:spcBef>
                <a:spcPct val="20000"/>
              </a:spcBef>
              <a:spcAft>
                <a:spcPts val="1000"/>
              </a:spcAft>
              <a:buClr>
                <a:schemeClr val="accent1"/>
              </a:buClr>
              <a:buSzPct val="95000"/>
              <a:buFont typeface="Arial" panose="020B0604020202020204" pitchFamily="34" charset="0"/>
              <a:buNone/>
              <a:defRPr sz="2400" kern="1200">
                <a:solidFill>
                  <a:schemeClr val="bg2"/>
                </a:solidFill>
                <a:latin typeface="+mn-lt"/>
                <a:ea typeface="+mn-ea"/>
                <a:cs typeface="+mn-cs"/>
              </a:defRPr>
            </a:lvl2pPr>
            <a:lvl3pPr marL="914400" indent="0" algn="ctr" rtl="0" eaLnBrk="1" latinLnBrk="0" hangingPunct="1">
              <a:spcBef>
                <a:spcPct val="20000"/>
              </a:spcBef>
              <a:spcAft>
                <a:spcPts val="1000"/>
              </a:spcAft>
              <a:buClr>
                <a:schemeClr val="accent1"/>
              </a:buClr>
              <a:buFont typeface="Arial" panose="020B0604020202020204" pitchFamily="34" charset="0"/>
              <a:buNone/>
              <a:defRPr sz="2000" kern="1200">
                <a:solidFill>
                  <a:schemeClr val="bg2"/>
                </a:solidFill>
                <a:latin typeface="+mn-lt"/>
                <a:ea typeface="+mn-ea"/>
                <a:cs typeface="+mn-cs"/>
              </a:defRPr>
            </a:lvl3pPr>
            <a:lvl4pPr marL="1371600" indent="0" algn="ctr"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4pPr>
            <a:lvl5pPr marL="1828800" indent="0" algn="ctr"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5pPr>
            <a:lvl6pPr marL="2286000" indent="0" algn="ctr" rtl="0" eaLnBrk="1" latinLnBrk="0" hangingPunct="1">
              <a:spcBef>
                <a:spcPct val="20000"/>
              </a:spcBef>
              <a:buClr>
                <a:schemeClr val="accent1">
                  <a:tint val="75000"/>
                </a:schemeClr>
              </a:buClr>
              <a:buFont typeface="Wingdings 2"/>
              <a:buNone/>
              <a:defRPr sz="1800" kern="1200">
                <a:solidFill>
                  <a:schemeClr val="tx1"/>
                </a:solidFill>
                <a:latin typeface="+mn-lt"/>
                <a:ea typeface="+mn-ea"/>
                <a:cs typeface="+mn-cs"/>
              </a:defRPr>
            </a:lvl6pPr>
            <a:lvl7pPr marL="2743200" indent="0" algn="ctr" rtl="0" eaLnBrk="1" latinLnBrk="0" hangingPunct="1">
              <a:spcBef>
                <a:spcPct val="20000"/>
              </a:spcBef>
              <a:buClr>
                <a:schemeClr val="accent1">
                  <a:tint val="75000"/>
                </a:schemeClr>
              </a:buClr>
              <a:buFont typeface="Wingdings 2"/>
              <a:buNone/>
              <a:defRPr sz="1600" kern="1200">
                <a:solidFill>
                  <a:schemeClr val="tx1"/>
                </a:solidFill>
                <a:latin typeface="+mn-lt"/>
                <a:ea typeface="+mn-ea"/>
                <a:cs typeface="+mn-cs"/>
              </a:defRPr>
            </a:lvl7pPr>
            <a:lvl8pPr marL="3200400" indent="0" algn="ctr" rtl="0" eaLnBrk="1" latinLnBrk="0" hangingPunct="1">
              <a:spcBef>
                <a:spcPct val="20000"/>
              </a:spcBef>
              <a:buClr>
                <a:schemeClr val="accent1">
                  <a:tint val="75000"/>
                </a:schemeClr>
              </a:buClr>
              <a:buFont typeface="Wingdings 2"/>
              <a:buNone/>
              <a:defRPr sz="1600" kern="1200">
                <a:solidFill>
                  <a:schemeClr val="tx1"/>
                </a:solidFill>
                <a:latin typeface="+mn-lt"/>
                <a:ea typeface="+mn-ea"/>
                <a:cs typeface="+mn-cs"/>
              </a:defRPr>
            </a:lvl8pPr>
            <a:lvl9pPr marL="3657600" indent="0" algn="ctr" rtl="0" eaLnBrk="1" latinLnBrk="0" hangingPunct="1">
              <a:spcBef>
                <a:spcPct val="20000"/>
              </a:spcBef>
              <a:buClr>
                <a:schemeClr val="accent1">
                  <a:tint val="75000"/>
                </a:schemeClr>
              </a:buClr>
              <a:buFont typeface="Wingdings 2"/>
              <a:buNone/>
              <a:defRPr sz="1600" kern="1200">
                <a:solidFill>
                  <a:schemeClr val="tx1"/>
                </a:solidFill>
                <a:latin typeface="+mn-lt"/>
                <a:ea typeface="+mn-ea"/>
                <a:cs typeface="+mn-cs"/>
              </a:defRPr>
            </a:lvl9pPr>
          </a:lstStyle>
          <a:p>
            <a:pPr algn="r"/>
            <a:r>
              <a:rPr lang="en-US" sz="3200" dirty="0" smtClean="0">
                <a:latin typeface="Times New Roman" panose="02020603050405020304" pitchFamily="18" charset="0"/>
                <a:cs typeface="Times New Roman" panose="02020603050405020304" pitchFamily="18" charset="0"/>
              </a:rPr>
              <a:t>Under The Guidance Of:</a:t>
            </a:r>
            <a:endParaRPr lang="en-US" sz="32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767026" y="6212930"/>
            <a:ext cx="1858201" cy="369332"/>
          </a:xfrm>
          <a:prstGeom prst="rect">
            <a:avLst/>
          </a:prstGeom>
          <a:noFill/>
        </p:spPr>
        <p:txBody>
          <a:bodyPr wrap="none" rtlCol="0">
            <a:spAutoFit/>
          </a:bodyPr>
          <a:lstStyle/>
          <a:p>
            <a:pPr algn="r"/>
            <a:r>
              <a:rPr lang="en-IN" dirty="0" err="1" smtClean="0">
                <a:solidFill>
                  <a:schemeClr val="bg1"/>
                </a:solidFill>
                <a:latin typeface="Times New Roman" panose="02020603050405020304" pitchFamily="18" charset="0"/>
                <a:cs typeface="Times New Roman" panose="02020603050405020304" pitchFamily="18" charset="0"/>
              </a:rPr>
              <a:t>Prof.</a:t>
            </a:r>
            <a:r>
              <a:rPr lang="en-IN" dirty="0" smtClean="0">
                <a:solidFill>
                  <a:schemeClr val="bg1"/>
                </a:solidFill>
                <a:latin typeface="Times New Roman" panose="02020603050405020304" pitchFamily="18" charset="0"/>
                <a:cs typeface="Times New Roman" panose="02020603050405020304" pitchFamily="18" charset="0"/>
              </a:rPr>
              <a:t> </a:t>
            </a:r>
            <a:r>
              <a:rPr lang="en-IN" dirty="0" err="1" smtClean="0">
                <a:solidFill>
                  <a:schemeClr val="bg1"/>
                </a:solidFill>
                <a:latin typeface="Times New Roman" panose="02020603050405020304" pitchFamily="18" charset="0"/>
                <a:cs typeface="Times New Roman" panose="02020603050405020304" pitchFamily="18" charset="0"/>
              </a:rPr>
              <a:t>Sagar</a:t>
            </a:r>
            <a:r>
              <a:rPr lang="en-IN" dirty="0" smtClean="0">
                <a:solidFill>
                  <a:schemeClr val="bg1"/>
                </a:solidFill>
                <a:latin typeface="Times New Roman" panose="02020603050405020304" pitchFamily="18" charset="0"/>
                <a:cs typeface="Times New Roman" panose="02020603050405020304" pitchFamily="18" charset="0"/>
              </a:rPr>
              <a:t> </a:t>
            </a:r>
            <a:r>
              <a:rPr lang="en-IN" dirty="0" err="1" smtClean="0">
                <a:solidFill>
                  <a:schemeClr val="bg1"/>
                </a:solidFill>
                <a:latin typeface="Times New Roman" panose="02020603050405020304" pitchFamily="18" charset="0"/>
                <a:cs typeface="Times New Roman" panose="02020603050405020304" pitchFamily="18" charset="0"/>
              </a:rPr>
              <a:t>Korde</a:t>
            </a:r>
            <a:endParaRPr lang="en-IN"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SRS</a:t>
            </a:r>
            <a:endParaRPr lang="en-IN" dirty="0"/>
          </a:p>
        </p:txBody>
      </p:sp>
      <p:sp>
        <p:nvSpPr>
          <p:cNvPr id="3" name="Content Placeholder 2"/>
          <p:cNvSpPr>
            <a:spLocks noGrp="1"/>
          </p:cNvSpPr>
          <p:nvPr>
            <p:ph idx="1"/>
          </p:nvPr>
        </p:nvSpPr>
        <p:spPr/>
        <p:txBody>
          <a:bodyPr>
            <a:normAutofit/>
          </a:bodyPr>
          <a:lstStyle/>
          <a:p>
            <a:pPr algn="just"/>
            <a:r>
              <a:rPr lang="en-IN" sz="2000" b="1" dirty="0" smtClean="0">
                <a:latin typeface="Times New Roman" panose="02020603050405020304" pitchFamily="18" charset="0"/>
                <a:cs typeface="Times New Roman" panose="02020603050405020304" pitchFamily="18" charset="0"/>
              </a:rPr>
              <a:t>NON-FUNCTIONAL REQUIREMENTS:</a:t>
            </a:r>
          </a:p>
          <a:p>
            <a:pPr algn="just"/>
            <a:r>
              <a:rPr lang="en-IN" sz="2000" dirty="0" smtClean="0">
                <a:latin typeface="Times New Roman" panose="02020603050405020304" pitchFamily="18" charset="0"/>
                <a:cs typeface="Times New Roman" panose="02020603050405020304" pitchFamily="18" charset="0"/>
              </a:rPr>
              <a:t>Performance: 75% conversion accuracy. Worst case 15s generation. Best case 3s.</a:t>
            </a:r>
          </a:p>
          <a:p>
            <a:pPr algn="just"/>
            <a:r>
              <a:rPr lang="en-IN" sz="2000" dirty="0" smtClean="0">
                <a:latin typeface="Times New Roman" panose="02020603050405020304" pitchFamily="18" charset="0"/>
                <a:cs typeface="Times New Roman" panose="02020603050405020304" pitchFamily="18" charset="0"/>
              </a:rPr>
              <a:t>Data Integrity: Data and modules to be kept abstract.</a:t>
            </a:r>
          </a:p>
          <a:p>
            <a:pPr algn="just"/>
            <a:r>
              <a:rPr lang="en-IN" sz="2000" dirty="0" smtClean="0">
                <a:latin typeface="Times New Roman" panose="02020603050405020304" pitchFamily="18" charset="0"/>
                <a:cs typeface="Times New Roman" panose="02020603050405020304" pitchFamily="18" charset="0"/>
              </a:rPr>
              <a:t>Usability: Smooth screen-to-screen movement.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smtClean="0">
                <a:latin typeface="Times New Roman" panose="02020603050405020304" pitchFamily="18" charset="0"/>
                <a:cs typeface="Times New Roman" panose="02020603050405020304" pitchFamily="18" charset="0"/>
              </a:rPr>
              <a:t>SRS : </a:t>
            </a:r>
            <a:r>
              <a:rPr lang="en-IN" sz="2000" dirty="0" smtClean="0">
                <a:latin typeface="Times New Roman" panose="02020603050405020304" pitchFamily="18" charset="0"/>
                <a:cs typeface="Times New Roman" panose="02020603050405020304" pitchFamily="18" charset="0"/>
                <a:hlinkClick r:id="rId2" action="ppaction://hlinkfile"/>
              </a:rPr>
              <a:t>srs.pdf</a:t>
            </a:r>
            <a:endParaRPr lang="en-IN" sz="2000" dirty="0" smtClean="0">
              <a:latin typeface="Times New Roman" panose="02020603050405020304" pitchFamily="18" charset="0"/>
              <a:cs typeface="Times New Roman" panose="02020603050405020304" pitchFamily="18" charset="0"/>
            </a:endParaRPr>
          </a:p>
          <a:p>
            <a:pPr algn="just"/>
            <a:endParaRPr lang="en-IN" sz="2000" dirty="0" smtClean="0">
              <a:latin typeface="Times New Roman" panose="02020603050405020304" pitchFamily="18" charset="0"/>
              <a:cs typeface="Times New Roman" panose="02020603050405020304" pitchFamily="18" charset="0"/>
            </a:endParaRPr>
          </a:p>
          <a:p>
            <a:pPr algn="just"/>
            <a:endParaRPr lang="en-IN" sz="2000" b="1" dirty="0">
              <a:latin typeface="Times New Roman" panose="02020603050405020304" pitchFamily="18" charset="0"/>
              <a:cs typeface="Times New Roman" panose="02020603050405020304" pitchFamily="18" charset="0"/>
            </a:endParaRPr>
          </a:p>
        </p:txBody>
      </p:sp>
      <p:sp>
        <p:nvSpPr>
          <p:cNvPr id="4" name="Footer Placeholder 4">
            <a:extLst>
              <a:ext uri="{FF2B5EF4-FFF2-40B4-BE49-F238E27FC236}">
                <a16:creationId xmlns:a16="http://schemas.microsoft.com/office/drawing/2014/main" xmlns="" id="{1959AD99-6BDF-4994-BB96-51E4881985D2}"/>
              </a:ext>
            </a:extLst>
          </p:cNvPr>
          <p:cNvSpPr>
            <a:spLocks noGrp="1"/>
          </p:cNvSpPr>
          <p:nvPr>
            <p:ph type="ftr" sz="quarter" idx="11"/>
          </p:nvPr>
        </p:nvSpPr>
        <p:spPr>
          <a:xfrm>
            <a:off x="5715000" y="304800"/>
            <a:ext cx="2621280" cy="169226"/>
          </a:xfrm>
        </p:spPr>
        <p:txBody>
          <a:bodyPr/>
          <a:lstStyle>
            <a:lvl1pPr>
              <a:defRPr/>
            </a:lvl1pPr>
          </a:lstStyle>
          <a:p>
            <a:r>
              <a:rPr lang="en-US" dirty="0" smtClean="0"/>
              <a:t>Speech to 3D Scene Generation</a:t>
            </a:r>
            <a:endParaRPr lang="en-US" dirty="0"/>
          </a:p>
        </p:txBody>
      </p:sp>
      <p:sp>
        <p:nvSpPr>
          <p:cNvPr id="5" name="Slide Number Placeholder 5">
            <a:extLst>
              <a:ext uri="{FF2B5EF4-FFF2-40B4-BE49-F238E27FC236}">
                <a16:creationId xmlns:a16="http://schemas.microsoft.com/office/drawing/2014/main" xmlns="" id="{F2040447-BBDA-4C18-B81B-B5DA1D4FA85B}"/>
              </a:ext>
            </a:extLst>
          </p:cNvPr>
          <p:cNvSpPr>
            <a:spLocks noGrp="1"/>
          </p:cNvSpPr>
          <p:nvPr>
            <p:ph type="sldNum" sz="quarter" idx="11"/>
          </p:nvPr>
        </p:nvSpPr>
        <p:spPr>
          <a:xfrm>
            <a:off x="8183880" y="173195"/>
            <a:ext cx="502920" cy="301752"/>
          </a:xfrm>
        </p:spPr>
        <p:txBody>
          <a:bodyPr/>
          <a:lstStyle/>
          <a:p>
            <a:r>
              <a:rPr lang="en-US" dirty="0"/>
              <a:t>9</a:t>
            </a:r>
          </a:p>
        </p:txBody>
      </p:sp>
    </p:spTree>
    <p:extLst>
      <p:ext uri="{BB962C8B-B14F-4D97-AF65-F5344CB8AC3E}">
        <p14:creationId xmlns:p14="http://schemas.microsoft.com/office/powerpoint/2010/main" val="20203708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SDD</a:t>
            </a:r>
            <a:endParaRPr lang="en-IN" dirty="0"/>
          </a:p>
        </p:txBody>
      </p:sp>
      <p:sp>
        <p:nvSpPr>
          <p:cNvPr id="3" name="Content Placeholder 2"/>
          <p:cNvSpPr>
            <a:spLocks noGrp="1"/>
          </p:cNvSpPr>
          <p:nvPr>
            <p:ph idx="1"/>
          </p:nvPr>
        </p:nvSpPr>
        <p:spPr/>
        <p:txBody>
          <a:bodyPr>
            <a:normAutofit/>
          </a:bodyPr>
          <a:lstStyle/>
          <a:p>
            <a:r>
              <a:rPr lang="en-IN" sz="2000" dirty="0" smtClean="0"/>
              <a:t>System Architecture</a:t>
            </a:r>
          </a:p>
          <a:p>
            <a:r>
              <a:rPr lang="en-IN" sz="2000" dirty="0" smtClean="0"/>
              <a:t>DFD Level 0</a:t>
            </a:r>
          </a:p>
          <a:p>
            <a:r>
              <a:rPr lang="en-IN" sz="2000" dirty="0" smtClean="0"/>
              <a:t>DFD Level 1</a:t>
            </a:r>
          </a:p>
          <a:p>
            <a:endParaRPr lang="en-IN" sz="2000" dirty="0"/>
          </a:p>
          <a:p>
            <a:r>
              <a:rPr lang="en-IN" sz="2000" dirty="0" smtClean="0"/>
              <a:t>SDD : </a:t>
            </a:r>
            <a:r>
              <a:rPr lang="en-IN" sz="2000" dirty="0" smtClean="0">
                <a:hlinkClick r:id="rId2" action="ppaction://hlinkfile"/>
              </a:rPr>
              <a:t>sdd.pdf</a:t>
            </a:r>
            <a:endParaRPr lang="en-IN" sz="2000" dirty="0" smtClean="0"/>
          </a:p>
          <a:p>
            <a:endParaRPr lang="en-IN" sz="2000" dirty="0"/>
          </a:p>
        </p:txBody>
      </p:sp>
      <p:sp>
        <p:nvSpPr>
          <p:cNvPr id="4" name="Slide Number Placeholder 5">
            <a:extLst>
              <a:ext uri="{FF2B5EF4-FFF2-40B4-BE49-F238E27FC236}">
                <a16:creationId xmlns:a16="http://schemas.microsoft.com/office/drawing/2014/main" xmlns="" id="{F2040447-BBDA-4C18-B81B-B5DA1D4FA85B}"/>
              </a:ext>
            </a:extLst>
          </p:cNvPr>
          <p:cNvSpPr>
            <a:spLocks noGrp="1"/>
          </p:cNvSpPr>
          <p:nvPr>
            <p:ph type="sldNum" sz="quarter" idx="11"/>
          </p:nvPr>
        </p:nvSpPr>
        <p:spPr>
          <a:xfrm>
            <a:off x="8183880" y="173195"/>
            <a:ext cx="502920" cy="301752"/>
          </a:xfrm>
        </p:spPr>
        <p:txBody>
          <a:bodyPr/>
          <a:lstStyle/>
          <a:p>
            <a:r>
              <a:rPr lang="en-US" dirty="0" smtClean="0"/>
              <a:t>10</a:t>
            </a:r>
            <a:endParaRPr lang="en-US" dirty="0"/>
          </a:p>
        </p:txBody>
      </p:sp>
      <p:sp>
        <p:nvSpPr>
          <p:cNvPr id="5" name="Footer Placeholder 4">
            <a:extLst>
              <a:ext uri="{FF2B5EF4-FFF2-40B4-BE49-F238E27FC236}">
                <a16:creationId xmlns:a16="http://schemas.microsoft.com/office/drawing/2014/main" xmlns="" id="{1959AD99-6BDF-4994-BB96-51E4881985D2}"/>
              </a:ext>
            </a:extLst>
          </p:cNvPr>
          <p:cNvSpPr txBox="1">
            <a:spLocks/>
          </p:cNvSpPr>
          <p:nvPr/>
        </p:nvSpPr>
        <p:spPr>
          <a:xfrm>
            <a:off x="5715000" y="304800"/>
            <a:ext cx="2621280" cy="169226"/>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Speech to 3D Scene Generation</a:t>
            </a:r>
            <a:endParaRPr lang="en-US" dirty="0"/>
          </a:p>
        </p:txBody>
      </p:sp>
    </p:spTree>
    <p:extLst>
      <p:ext uri="{BB962C8B-B14F-4D97-AF65-F5344CB8AC3E}">
        <p14:creationId xmlns:p14="http://schemas.microsoft.com/office/powerpoint/2010/main" val="31902691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SPMP</a:t>
            </a:r>
            <a:endParaRPr lang="en-IN" dirty="0"/>
          </a:p>
        </p:txBody>
      </p:sp>
      <p:sp>
        <p:nvSpPr>
          <p:cNvPr id="3" name="Content Placeholder 2"/>
          <p:cNvSpPr>
            <a:spLocks noGrp="1"/>
          </p:cNvSpPr>
          <p:nvPr>
            <p:ph idx="1"/>
          </p:nvPr>
        </p:nvSpPr>
        <p:spPr/>
        <p:txBody>
          <a:bodyPr>
            <a:normAutofit/>
          </a:bodyPr>
          <a:lstStyle/>
          <a:p>
            <a:r>
              <a:rPr lang="en-IN" sz="2000" dirty="0" smtClean="0"/>
              <a:t>Timeline</a:t>
            </a:r>
          </a:p>
          <a:p>
            <a:endParaRPr lang="en-IN" sz="2000" dirty="0"/>
          </a:p>
        </p:txBody>
      </p:sp>
      <p:sp>
        <p:nvSpPr>
          <p:cNvPr id="4" name="Footer Placeholder 4">
            <a:extLst>
              <a:ext uri="{FF2B5EF4-FFF2-40B4-BE49-F238E27FC236}">
                <a16:creationId xmlns:a16="http://schemas.microsoft.com/office/drawing/2014/main" xmlns="" id="{1959AD99-6BDF-4994-BB96-51E4881985D2}"/>
              </a:ext>
            </a:extLst>
          </p:cNvPr>
          <p:cNvSpPr txBox="1">
            <a:spLocks/>
          </p:cNvSpPr>
          <p:nvPr/>
        </p:nvSpPr>
        <p:spPr>
          <a:xfrm>
            <a:off x="5715000" y="304800"/>
            <a:ext cx="2621280" cy="169226"/>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Speech to 3D Scene Generation</a:t>
            </a:r>
            <a:endParaRPr lang="en-US" dirty="0"/>
          </a:p>
        </p:txBody>
      </p:sp>
      <p:sp>
        <p:nvSpPr>
          <p:cNvPr id="5" name="Slide Number Placeholder 5">
            <a:extLst>
              <a:ext uri="{FF2B5EF4-FFF2-40B4-BE49-F238E27FC236}">
                <a16:creationId xmlns:a16="http://schemas.microsoft.com/office/drawing/2014/main" xmlns="" id="{F2040447-BBDA-4C18-B81B-B5DA1D4FA85B}"/>
              </a:ext>
            </a:extLst>
          </p:cNvPr>
          <p:cNvSpPr>
            <a:spLocks noGrp="1"/>
          </p:cNvSpPr>
          <p:nvPr>
            <p:ph type="sldNum" sz="quarter" idx="11"/>
          </p:nvPr>
        </p:nvSpPr>
        <p:spPr>
          <a:xfrm>
            <a:off x="8183880" y="173195"/>
            <a:ext cx="502920" cy="301752"/>
          </a:xfrm>
        </p:spPr>
        <p:txBody>
          <a:bodyPr/>
          <a:lstStyle/>
          <a:p>
            <a:r>
              <a:rPr lang="en-US" dirty="0" smtClean="0"/>
              <a:t>11</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481149" y="2133600"/>
            <a:ext cx="8358051" cy="4270375"/>
          </a:xfrm>
          <a:prstGeom prst="rect">
            <a:avLst/>
          </a:prstGeom>
          <a:noFill/>
          <a:ln>
            <a:noFill/>
          </a:ln>
        </p:spPr>
      </p:pic>
    </p:spTree>
    <p:extLst>
      <p:ext uri="{BB962C8B-B14F-4D97-AF65-F5344CB8AC3E}">
        <p14:creationId xmlns:p14="http://schemas.microsoft.com/office/powerpoint/2010/main" val="20643928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SPMP</a:t>
            </a:r>
            <a:endParaRPr lang="en-IN" dirty="0"/>
          </a:p>
        </p:txBody>
      </p:sp>
      <p:sp>
        <p:nvSpPr>
          <p:cNvPr id="3" name="Content Placeholder 2"/>
          <p:cNvSpPr>
            <a:spLocks noGrp="1"/>
          </p:cNvSpPr>
          <p:nvPr>
            <p:ph idx="1"/>
          </p:nvPr>
        </p:nvSpPr>
        <p:spPr>
          <a:xfrm>
            <a:off x="513155" y="1155736"/>
            <a:ext cx="8229600" cy="4572000"/>
          </a:xfrm>
        </p:spPr>
        <p:txBody>
          <a:bodyPr>
            <a:normAutofit/>
          </a:bodyPr>
          <a:lstStyle/>
          <a:p>
            <a:r>
              <a:rPr lang="en-IN" sz="2000" dirty="0" smtClean="0"/>
              <a:t>Roles and Responsibilities:</a:t>
            </a:r>
          </a:p>
          <a:p>
            <a:endParaRPr lang="en-IN" sz="1800" dirty="0"/>
          </a:p>
        </p:txBody>
      </p:sp>
      <p:sp>
        <p:nvSpPr>
          <p:cNvPr id="4" name="Footer Placeholder 4">
            <a:extLst>
              <a:ext uri="{FF2B5EF4-FFF2-40B4-BE49-F238E27FC236}">
                <a16:creationId xmlns:a16="http://schemas.microsoft.com/office/drawing/2014/main" xmlns="" id="{1959AD99-6BDF-4994-BB96-51E4881985D2}"/>
              </a:ext>
            </a:extLst>
          </p:cNvPr>
          <p:cNvSpPr>
            <a:spLocks noGrp="1"/>
          </p:cNvSpPr>
          <p:nvPr>
            <p:ph type="ftr" sz="quarter" idx="11"/>
          </p:nvPr>
        </p:nvSpPr>
        <p:spPr>
          <a:xfrm>
            <a:off x="5715000" y="304800"/>
            <a:ext cx="2621280" cy="169226"/>
          </a:xfrm>
        </p:spPr>
        <p:txBody>
          <a:bodyPr/>
          <a:lstStyle>
            <a:lvl1pPr>
              <a:defRPr/>
            </a:lvl1pPr>
          </a:lstStyle>
          <a:p>
            <a:r>
              <a:rPr lang="en-US" dirty="0" smtClean="0"/>
              <a:t>Speech to 3D Scene Generation</a:t>
            </a:r>
            <a:endParaRPr lang="en-US" dirty="0"/>
          </a:p>
        </p:txBody>
      </p:sp>
      <p:sp>
        <p:nvSpPr>
          <p:cNvPr id="5" name="Slide Number Placeholder 5">
            <a:extLst>
              <a:ext uri="{FF2B5EF4-FFF2-40B4-BE49-F238E27FC236}">
                <a16:creationId xmlns:a16="http://schemas.microsoft.com/office/drawing/2014/main" xmlns="" id="{F2040447-BBDA-4C18-B81B-B5DA1D4FA85B}"/>
              </a:ext>
            </a:extLst>
          </p:cNvPr>
          <p:cNvSpPr>
            <a:spLocks noGrp="1"/>
          </p:cNvSpPr>
          <p:nvPr>
            <p:ph type="sldNum" sz="quarter" idx="11"/>
          </p:nvPr>
        </p:nvSpPr>
        <p:spPr>
          <a:xfrm>
            <a:off x="8183880" y="173195"/>
            <a:ext cx="502920" cy="301752"/>
          </a:xfrm>
        </p:spPr>
        <p:txBody>
          <a:bodyPr/>
          <a:lstStyle/>
          <a:p>
            <a:r>
              <a:rPr lang="en-US" dirty="0" smtClean="0"/>
              <a:t>12</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940879756"/>
              </p:ext>
            </p:extLst>
          </p:nvPr>
        </p:nvGraphicFramePr>
        <p:xfrm>
          <a:off x="811605" y="1699584"/>
          <a:ext cx="7632700" cy="4006237"/>
        </p:xfrm>
        <a:graphic>
          <a:graphicData uri="http://schemas.openxmlformats.org/drawingml/2006/table">
            <a:tbl>
              <a:tblPr firstRow="1" firstCol="1" bandRow="1">
                <a:tableStyleId>{5C22544A-7EE6-4342-B048-85BDC9FD1C3A}</a:tableStyleId>
              </a:tblPr>
              <a:tblGrid>
                <a:gridCol w="3816350">
                  <a:extLst>
                    <a:ext uri="{9D8B030D-6E8A-4147-A177-3AD203B41FA5}">
                      <a16:colId xmlns:a16="http://schemas.microsoft.com/office/drawing/2014/main" xmlns="" val="127831525"/>
                    </a:ext>
                  </a:extLst>
                </a:gridCol>
                <a:gridCol w="3816350">
                  <a:extLst>
                    <a:ext uri="{9D8B030D-6E8A-4147-A177-3AD203B41FA5}">
                      <a16:colId xmlns:a16="http://schemas.microsoft.com/office/drawing/2014/main" xmlns="" val="1713958047"/>
                    </a:ext>
                  </a:extLst>
                </a:gridCol>
              </a:tblGrid>
              <a:tr h="378258">
                <a:tc>
                  <a:txBody>
                    <a:bodyPr/>
                    <a:lstStyle/>
                    <a:p>
                      <a:pPr algn="ctr">
                        <a:lnSpc>
                          <a:spcPct val="107000"/>
                        </a:lnSpc>
                        <a:spcAft>
                          <a:spcPts val="0"/>
                        </a:spcAft>
                      </a:pPr>
                      <a:r>
                        <a:rPr lang="en-IN" sz="1600" dirty="0">
                          <a:effectLst/>
                        </a:rPr>
                        <a:t>Roles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dirty="0">
                          <a:effectLst/>
                        </a:rPr>
                        <a:t>Responsibilities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387077877"/>
                  </a:ext>
                </a:extLst>
              </a:tr>
              <a:tr h="776534">
                <a:tc>
                  <a:txBody>
                    <a:bodyPr/>
                    <a:lstStyle/>
                    <a:p>
                      <a:pPr>
                        <a:lnSpc>
                          <a:spcPct val="107000"/>
                        </a:lnSpc>
                        <a:spcAft>
                          <a:spcPts val="0"/>
                        </a:spcAft>
                      </a:pPr>
                      <a:r>
                        <a:rPr lang="en-IN" sz="1600" dirty="0">
                          <a:effectLst/>
                        </a:rPr>
                        <a:t>Team Leader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a:effectLst/>
                        </a:rPr>
                        <a:t>Manages all the task and schedules the deadlines.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158754942"/>
                  </a:ext>
                </a:extLst>
              </a:tr>
              <a:tr h="776534">
                <a:tc>
                  <a:txBody>
                    <a:bodyPr/>
                    <a:lstStyle/>
                    <a:p>
                      <a:pPr>
                        <a:lnSpc>
                          <a:spcPct val="107000"/>
                        </a:lnSpc>
                        <a:spcAft>
                          <a:spcPts val="0"/>
                        </a:spcAft>
                      </a:pPr>
                      <a:r>
                        <a:rPr lang="en-IN" sz="1600" dirty="0">
                          <a:effectLst/>
                        </a:rPr>
                        <a:t>Project Manager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a:effectLst/>
                        </a:rPr>
                        <a:t>Requirement gathering and coordination of various events.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05839519"/>
                  </a:ext>
                </a:extLst>
              </a:tr>
              <a:tr h="378258">
                <a:tc>
                  <a:txBody>
                    <a:bodyPr/>
                    <a:lstStyle/>
                    <a:p>
                      <a:pPr>
                        <a:lnSpc>
                          <a:spcPct val="107000"/>
                        </a:lnSpc>
                        <a:spcAft>
                          <a:spcPts val="0"/>
                        </a:spcAft>
                      </a:pPr>
                      <a:r>
                        <a:rPr lang="en-IN" sz="1600" dirty="0">
                          <a:effectLst/>
                        </a:rPr>
                        <a:t>Front End Developer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a:effectLst/>
                        </a:rPr>
                        <a:t>Development of user friendly user interface.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245752952"/>
                  </a:ext>
                </a:extLst>
              </a:tr>
              <a:tr h="776534">
                <a:tc>
                  <a:txBody>
                    <a:bodyPr/>
                    <a:lstStyle/>
                    <a:p>
                      <a:pPr>
                        <a:lnSpc>
                          <a:spcPct val="107000"/>
                        </a:lnSpc>
                        <a:spcAft>
                          <a:spcPts val="0"/>
                        </a:spcAft>
                      </a:pPr>
                      <a:r>
                        <a:rPr lang="en-IN" sz="1600" dirty="0">
                          <a:effectLst/>
                        </a:rPr>
                        <a:t>Back End Developer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a:effectLst/>
                        </a:rPr>
                        <a:t>Development and linking of various backend modules.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835637980"/>
                  </a:ext>
                </a:extLst>
              </a:tr>
              <a:tr h="776534">
                <a:tc>
                  <a:txBody>
                    <a:bodyPr/>
                    <a:lstStyle/>
                    <a:p>
                      <a:pPr>
                        <a:lnSpc>
                          <a:spcPct val="107000"/>
                        </a:lnSpc>
                        <a:spcAft>
                          <a:spcPts val="0"/>
                        </a:spcAft>
                      </a:pPr>
                      <a:r>
                        <a:rPr lang="en-IN" sz="1600" dirty="0">
                          <a:effectLst/>
                        </a:rPr>
                        <a:t>Tester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a:effectLst/>
                        </a:rPr>
                        <a:t>Tests all the modules using software testing tools and techniques.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245684041"/>
                  </a:ext>
                </a:extLst>
              </a:tr>
            </a:tbl>
          </a:graphicData>
        </a:graphic>
      </p:graphicFrame>
      <p:sp>
        <p:nvSpPr>
          <p:cNvPr id="6" name="TextBox 5"/>
          <p:cNvSpPr txBox="1"/>
          <p:nvPr/>
        </p:nvSpPr>
        <p:spPr>
          <a:xfrm>
            <a:off x="2057400" y="6096000"/>
            <a:ext cx="3429000" cy="369332"/>
          </a:xfrm>
          <a:prstGeom prst="rect">
            <a:avLst/>
          </a:prstGeom>
          <a:noFill/>
        </p:spPr>
        <p:txBody>
          <a:bodyPr wrap="square" rtlCol="0">
            <a:spAutoFit/>
          </a:bodyPr>
          <a:lstStyle/>
          <a:p>
            <a:r>
              <a:rPr lang="en-US" dirty="0" smtClean="0">
                <a:solidFill>
                  <a:schemeClr val="bg1"/>
                </a:solidFill>
              </a:rPr>
              <a:t>SPMP : </a:t>
            </a:r>
            <a:r>
              <a:rPr lang="en-US" dirty="0" smtClean="0">
                <a:solidFill>
                  <a:schemeClr val="bg1"/>
                </a:solidFill>
                <a:hlinkClick r:id="rId2" action="ppaction://hlinkfile"/>
              </a:rPr>
              <a:t>spmp.pdf</a:t>
            </a:r>
            <a:endParaRPr lang="en-US" dirty="0">
              <a:solidFill>
                <a:schemeClr val="bg1"/>
              </a:solidFill>
            </a:endParaRPr>
          </a:p>
        </p:txBody>
      </p:sp>
    </p:spTree>
    <p:extLst>
      <p:ext uri="{BB962C8B-B14F-4D97-AF65-F5344CB8AC3E}">
        <p14:creationId xmlns:p14="http://schemas.microsoft.com/office/powerpoint/2010/main" val="18631251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 Cases</a:t>
            </a:r>
            <a:endParaRPr lang="en-IN" dirty="0"/>
          </a:p>
        </p:txBody>
      </p:sp>
      <p:sp>
        <p:nvSpPr>
          <p:cNvPr id="3" name="Content Placeholder 2"/>
          <p:cNvSpPr>
            <a:spLocks noGrp="1"/>
          </p:cNvSpPr>
          <p:nvPr>
            <p:ph idx="1"/>
          </p:nvPr>
        </p:nvSpPr>
        <p:spPr/>
        <p:txBody>
          <a:bodyPr>
            <a:noAutofit/>
          </a:bodyPr>
          <a:lstStyle/>
          <a:p>
            <a:pPr algn="just"/>
            <a:r>
              <a:rPr lang="en-IN" sz="1600" b="1" dirty="0" smtClean="0">
                <a:latin typeface="Times New Roman" panose="02020603050405020304" pitchFamily="18" charset="0"/>
                <a:cs typeface="Times New Roman" panose="02020603050405020304" pitchFamily="18" charset="0"/>
              </a:rPr>
              <a:t>1 </a:t>
            </a:r>
            <a:r>
              <a:rPr lang="en-IN" sz="1600" b="1" dirty="0">
                <a:latin typeface="Times New Roman" panose="02020603050405020304" pitchFamily="18" charset="0"/>
                <a:cs typeface="Times New Roman" panose="02020603050405020304" pitchFamily="18" charset="0"/>
              </a:rPr>
              <a:t>Test case: Speech to text conversion</a:t>
            </a:r>
          </a:p>
          <a:p>
            <a:pPr algn="just"/>
            <a:r>
              <a:rPr lang="en-IN" sz="1600" dirty="0">
                <a:latin typeface="Times New Roman" panose="02020603050405020304" pitchFamily="18" charset="0"/>
                <a:cs typeface="Times New Roman" panose="02020603050405020304" pitchFamily="18" charset="0"/>
              </a:rPr>
              <a:t>Purpose: Whether the input speech converted into the text is valid for the further processing or not. To check how accurate, the speech </a:t>
            </a:r>
            <a:r>
              <a:rPr lang="en-IN" sz="1600" dirty="0" smtClean="0">
                <a:latin typeface="Times New Roman" panose="02020603050405020304" pitchFamily="18" charset="0"/>
                <a:cs typeface="Times New Roman" panose="02020603050405020304" pitchFamily="18" charset="0"/>
              </a:rPr>
              <a:t>is </a:t>
            </a:r>
            <a:r>
              <a:rPr lang="en-IN" sz="1600" dirty="0">
                <a:latin typeface="Times New Roman" panose="02020603050405020304" pitchFamily="18" charset="0"/>
                <a:cs typeface="Times New Roman" panose="02020603050405020304" pitchFamily="18" charset="0"/>
              </a:rPr>
              <a:t>converted into text.</a:t>
            </a:r>
          </a:p>
          <a:p>
            <a:pPr algn="just"/>
            <a:r>
              <a:rPr lang="en-IN" sz="1600" dirty="0">
                <a:latin typeface="Times New Roman" panose="02020603050405020304" pitchFamily="18" charset="0"/>
                <a:cs typeface="Times New Roman" panose="02020603050405020304" pitchFamily="18" charset="0"/>
              </a:rPr>
              <a:t>Input</a:t>
            </a:r>
            <a:r>
              <a:rPr lang="en-IN" sz="1600" dirty="0" smtClean="0">
                <a:latin typeface="Times New Roman" panose="02020603050405020304" pitchFamily="18" charset="0"/>
                <a:cs typeface="Times New Roman" panose="02020603050405020304" pitchFamily="18" charset="0"/>
              </a:rPr>
              <a:t>:- Voice </a:t>
            </a:r>
            <a:r>
              <a:rPr lang="en-IN" sz="1600" dirty="0">
                <a:latin typeface="Times New Roman" panose="02020603050405020304" pitchFamily="18" charset="0"/>
                <a:cs typeface="Times New Roman" panose="02020603050405020304" pitchFamily="18" charset="0"/>
              </a:rPr>
              <a:t>Input</a:t>
            </a:r>
          </a:p>
          <a:p>
            <a:pPr algn="just"/>
            <a:r>
              <a:rPr lang="en-IN" sz="1600" dirty="0">
                <a:latin typeface="Times New Roman" panose="02020603050405020304" pitchFamily="18" charset="0"/>
                <a:cs typeface="Times New Roman" panose="02020603050405020304" pitchFamily="18" charset="0"/>
              </a:rPr>
              <a:t>Expected </a:t>
            </a:r>
            <a:r>
              <a:rPr lang="en-IN" sz="1600" dirty="0" smtClean="0">
                <a:latin typeface="Times New Roman" panose="02020603050405020304" pitchFamily="18" charset="0"/>
                <a:cs typeface="Times New Roman" panose="02020603050405020304" pitchFamily="18" charset="0"/>
              </a:rPr>
              <a:t>Output: The </a:t>
            </a:r>
            <a:r>
              <a:rPr lang="en-IN" sz="1600" dirty="0">
                <a:latin typeface="Times New Roman" panose="02020603050405020304" pitchFamily="18" charset="0"/>
                <a:cs typeface="Times New Roman" panose="02020603050405020304" pitchFamily="18" charset="0"/>
              </a:rPr>
              <a:t>text is valid if the text converted is same as the speech input given by the user. If it is then text is further processed else user can rerecord the input.</a:t>
            </a:r>
          </a:p>
          <a:p>
            <a:pPr marL="64008" indent="0" algn="just">
              <a:buNone/>
            </a:pPr>
            <a:r>
              <a:rPr lang="en-IN" sz="1600" dirty="0">
                <a:latin typeface="Times New Roman" panose="02020603050405020304" pitchFamily="18" charset="0"/>
                <a:cs typeface="Times New Roman" panose="02020603050405020304" pitchFamily="18" charset="0"/>
              </a:rPr>
              <a:t> </a:t>
            </a:r>
          </a:p>
          <a:p>
            <a:pPr algn="just"/>
            <a:r>
              <a:rPr lang="en-IN" sz="1600" b="1" dirty="0" smtClean="0">
                <a:latin typeface="Times New Roman" panose="02020603050405020304" pitchFamily="18" charset="0"/>
                <a:cs typeface="Times New Roman" panose="02020603050405020304" pitchFamily="18" charset="0"/>
              </a:rPr>
              <a:t>2 </a:t>
            </a:r>
            <a:r>
              <a:rPr lang="en-IN" sz="1600" b="1" dirty="0">
                <a:latin typeface="Times New Roman" panose="02020603050405020304" pitchFamily="18" charset="0"/>
                <a:cs typeface="Times New Roman" panose="02020603050405020304" pitchFamily="18" charset="0"/>
              </a:rPr>
              <a:t>Test case: Tagging and Labelling</a:t>
            </a:r>
          </a:p>
          <a:p>
            <a:pPr algn="just"/>
            <a:r>
              <a:rPr lang="en-IN" sz="1600" dirty="0">
                <a:latin typeface="Times New Roman" panose="02020603050405020304" pitchFamily="18" charset="0"/>
                <a:cs typeface="Times New Roman" panose="02020603050405020304" pitchFamily="18" charset="0"/>
              </a:rPr>
              <a:t>Purpose: To check whether the parts of speech tagging and labelling of the text is done meaningfully or not.</a:t>
            </a:r>
          </a:p>
          <a:p>
            <a:pPr algn="just"/>
            <a:r>
              <a:rPr lang="en-IN" sz="1600" dirty="0">
                <a:latin typeface="Times New Roman" panose="02020603050405020304" pitchFamily="18" charset="0"/>
                <a:cs typeface="Times New Roman" panose="02020603050405020304" pitchFamily="18" charset="0"/>
              </a:rPr>
              <a:t>Input: Text Converted using Speech to </a:t>
            </a:r>
            <a:r>
              <a:rPr lang="en-IN" sz="1600">
                <a:latin typeface="Times New Roman" panose="02020603050405020304" pitchFamily="18" charset="0"/>
                <a:cs typeface="Times New Roman" panose="02020603050405020304" pitchFamily="18" charset="0"/>
              </a:rPr>
              <a:t>text </a:t>
            </a:r>
            <a:r>
              <a:rPr lang="en-IN" sz="1600" smtClean="0">
                <a:latin typeface="Times New Roman" panose="02020603050405020304" pitchFamily="18" charset="0"/>
                <a:cs typeface="Times New Roman" panose="02020603050405020304" pitchFamily="18" charset="0"/>
              </a:rPr>
              <a:t>Recognition.</a:t>
            </a:r>
            <a:r>
              <a:rPr lang="en-IN" sz="1600" dirty="0">
                <a:latin typeface="Times New Roman" panose="02020603050405020304" pitchFamily="18" charset="0"/>
                <a:cs typeface="Times New Roman" panose="02020603050405020304" pitchFamily="18" charset="0"/>
              </a:rPr>
              <a:t>	</a:t>
            </a:r>
          </a:p>
          <a:p>
            <a:pPr algn="just"/>
            <a:r>
              <a:rPr lang="en-IN" sz="1600" dirty="0">
                <a:latin typeface="Times New Roman" panose="02020603050405020304" pitchFamily="18" charset="0"/>
                <a:cs typeface="Times New Roman" panose="02020603050405020304" pitchFamily="18" charset="0"/>
              </a:rPr>
              <a:t>Expected Output: </a:t>
            </a:r>
            <a:r>
              <a:rPr lang="en-IN" sz="1600" dirty="0" smtClean="0">
                <a:latin typeface="Times New Roman" panose="02020603050405020304" pitchFamily="18" charset="0"/>
                <a:cs typeface="Times New Roman" panose="02020603050405020304" pitchFamily="18" charset="0"/>
              </a:rPr>
              <a:t>JSON </a:t>
            </a:r>
            <a:r>
              <a:rPr lang="en-IN" sz="1600" dirty="0">
                <a:latin typeface="Times New Roman" panose="02020603050405020304" pitchFamily="18" charset="0"/>
                <a:cs typeface="Times New Roman" panose="02020603050405020304" pitchFamily="18" charset="0"/>
              </a:rPr>
              <a:t>or XML file which will contain proper parts of speech tagging and labelling of the text</a:t>
            </a:r>
            <a:r>
              <a:rPr lang="en-IN" sz="1600" dirty="0" smtClean="0">
                <a:latin typeface="Times New Roman" panose="02020603050405020304" pitchFamily="18" charset="0"/>
                <a:cs typeface="Times New Roman" panose="02020603050405020304" pitchFamily="18" charset="0"/>
              </a:rPr>
              <a:t>.</a:t>
            </a: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
        <p:nvSpPr>
          <p:cNvPr id="4" name="Footer Placeholder 4">
            <a:extLst>
              <a:ext uri="{FF2B5EF4-FFF2-40B4-BE49-F238E27FC236}">
                <a16:creationId xmlns:a16="http://schemas.microsoft.com/office/drawing/2014/main" xmlns="" id="{1959AD99-6BDF-4994-BB96-51E4881985D2}"/>
              </a:ext>
            </a:extLst>
          </p:cNvPr>
          <p:cNvSpPr>
            <a:spLocks noGrp="1"/>
          </p:cNvSpPr>
          <p:nvPr>
            <p:ph type="ftr" sz="quarter" idx="11"/>
          </p:nvPr>
        </p:nvSpPr>
        <p:spPr>
          <a:xfrm>
            <a:off x="5715000" y="304800"/>
            <a:ext cx="2621280" cy="169226"/>
          </a:xfrm>
        </p:spPr>
        <p:txBody>
          <a:bodyPr/>
          <a:lstStyle>
            <a:lvl1pPr>
              <a:defRPr/>
            </a:lvl1pPr>
          </a:lstStyle>
          <a:p>
            <a:r>
              <a:rPr lang="en-US" dirty="0" smtClean="0"/>
              <a:t>Speech to 3D Scene Generation</a:t>
            </a:r>
            <a:endParaRPr lang="en-US" dirty="0"/>
          </a:p>
        </p:txBody>
      </p:sp>
      <p:sp>
        <p:nvSpPr>
          <p:cNvPr id="5" name="Slide Number Placeholder 5">
            <a:extLst>
              <a:ext uri="{FF2B5EF4-FFF2-40B4-BE49-F238E27FC236}">
                <a16:creationId xmlns:a16="http://schemas.microsoft.com/office/drawing/2014/main" xmlns="" id="{F2040447-BBDA-4C18-B81B-B5DA1D4FA85B}"/>
              </a:ext>
            </a:extLst>
          </p:cNvPr>
          <p:cNvSpPr>
            <a:spLocks noGrp="1"/>
          </p:cNvSpPr>
          <p:nvPr>
            <p:ph type="sldNum" sz="quarter" idx="11"/>
          </p:nvPr>
        </p:nvSpPr>
        <p:spPr>
          <a:xfrm>
            <a:off x="8183880" y="173195"/>
            <a:ext cx="502920" cy="301752"/>
          </a:xfrm>
        </p:spPr>
        <p:txBody>
          <a:bodyPr/>
          <a:lstStyle/>
          <a:p>
            <a:r>
              <a:rPr lang="en-US" dirty="0" smtClean="0"/>
              <a:t>13</a:t>
            </a:r>
            <a:endParaRPr lang="en-US" dirty="0"/>
          </a:p>
        </p:txBody>
      </p:sp>
    </p:spTree>
    <p:extLst>
      <p:ext uri="{BB962C8B-B14F-4D97-AF65-F5344CB8AC3E}">
        <p14:creationId xmlns:p14="http://schemas.microsoft.com/office/powerpoint/2010/main" val="277221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 Cases</a:t>
            </a:r>
            <a:endParaRPr lang="en-IN" dirty="0"/>
          </a:p>
        </p:txBody>
      </p:sp>
      <p:sp>
        <p:nvSpPr>
          <p:cNvPr id="3" name="Content Placeholder 2"/>
          <p:cNvSpPr>
            <a:spLocks noGrp="1"/>
          </p:cNvSpPr>
          <p:nvPr>
            <p:ph idx="1"/>
          </p:nvPr>
        </p:nvSpPr>
        <p:spPr/>
        <p:txBody>
          <a:bodyPr>
            <a:normAutofit/>
          </a:bodyPr>
          <a:lstStyle/>
          <a:p>
            <a:pPr marL="64008" indent="0" algn="just">
              <a:buNone/>
            </a:pPr>
            <a:r>
              <a:rPr lang="en-IN" sz="1600" b="1" dirty="0">
                <a:latin typeface="Times New Roman" panose="02020603050405020304" pitchFamily="18" charset="0"/>
                <a:cs typeface="Times New Roman" panose="02020603050405020304" pitchFamily="18" charset="0"/>
              </a:rPr>
              <a:t>3 Test case: Rendered Models</a:t>
            </a:r>
          </a:p>
          <a:p>
            <a:pPr algn="just"/>
            <a:r>
              <a:rPr lang="en-IN" sz="1600" dirty="0">
                <a:latin typeface="Times New Roman" panose="02020603050405020304" pitchFamily="18" charset="0"/>
                <a:cs typeface="Times New Roman" panose="02020603050405020304" pitchFamily="18" charset="0"/>
              </a:rPr>
              <a:t>Purpose: To check whether the rendered models from data warehouse are perfectly suitable with the input provided in first stage.</a:t>
            </a:r>
          </a:p>
          <a:p>
            <a:pPr algn="just"/>
            <a:r>
              <a:rPr lang="en-IN" sz="1600" dirty="0">
                <a:latin typeface="Times New Roman" panose="02020603050405020304" pitchFamily="18" charset="0"/>
                <a:cs typeface="Times New Roman" panose="02020603050405020304" pitchFamily="18" charset="0"/>
              </a:rPr>
              <a:t>Input: No input from the user, the converted text is processed further.</a:t>
            </a:r>
          </a:p>
          <a:p>
            <a:pPr algn="just"/>
            <a:r>
              <a:rPr lang="en-IN" sz="1600" dirty="0">
                <a:latin typeface="Times New Roman" panose="02020603050405020304" pitchFamily="18" charset="0"/>
                <a:cs typeface="Times New Roman" panose="02020603050405020304" pitchFamily="18" charset="0"/>
              </a:rPr>
              <a:t>Expected Output: Actual model of specific objects specified by the user are correctly rendered else final output will be incorrect, Models should not overlap.</a:t>
            </a:r>
          </a:p>
          <a:p>
            <a:pPr marL="64008" indent="0" algn="just">
              <a:buNone/>
            </a:pPr>
            <a:r>
              <a:rPr lang="en-IN" sz="1600" dirty="0">
                <a:latin typeface="Times New Roman" panose="02020603050405020304" pitchFamily="18" charset="0"/>
                <a:cs typeface="Times New Roman" panose="02020603050405020304" pitchFamily="18" charset="0"/>
              </a:rPr>
              <a:t> </a:t>
            </a:r>
            <a:r>
              <a:rPr lang="en-IN" sz="1600" b="1" dirty="0" smtClean="0">
                <a:latin typeface="Times New Roman" panose="02020603050405020304" pitchFamily="18" charset="0"/>
                <a:cs typeface="Times New Roman" panose="02020603050405020304" pitchFamily="18" charset="0"/>
              </a:rPr>
              <a:t>4 </a:t>
            </a:r>
            <a:r>
              <a:rPr lang="en-IN" sz="1600" b="1" dirty="0">
                <a:latin typeface="Times New Roman" panose="02020603050405020304" pitchFamily="18" charset="0"/>
                <a:cs typeface="Times New Roman" panose="02020603050405020304" pitchFamily="18" charset="0"/>
              </a:rPr>
              <a:t>Test case: Positions of the object (models)</a:t>
            </a:r>
          </a:p>
          <a:p>
            <a:pPr algn="just"/>
            <a:r>
              <a:rPr lang="en-IN" sz="1600" dirty="0">
                <a:latin typeface="Times New Roman" panose="02020603050405020304" pitchFamily="18" charset="0"/>
                <a:cs typeface="Times New Roman" panose="02020603050405020304" pitchFamily="18" charset="0"/>
              </a:rPr>
              <a:t>Purpose: To check whether the models rendered and displayed on the output screen are at proper coordinates as user wants.</a:t>
            </a:r>
          </a:p>
          <a:p>
            <a:pPr algn="just"/>
            <a:r>
              <a:rPr lang="en-IN" sz="1600" dirty="0">
                <a:latin typeface="Times New Roman" panose="02020603050405020304" pitchFamily="18" charset="0"/>
                <a:cs typeface="Times New Roman" panose="02020603050405020304" pitchFamily="18" charset="0"/>
              </a:rPr>
              <a:t>Input: No specific input, Text is </a:t>
            </a:r>
            <a:r>
              <a:rPr lang="en-IN" sz="1600" dirty="0" smtClean="0">
                <a:latin typeface="Times New Roman" panose="02020603050405020304" pitchFamily="18" charset="0"/>
                <a:cs typeface="Times New Roman" panose="02020603050405020304" pitchFamily="18" charset="0"/>
              </a:rPr>
              <a:t>processed.</a:t>
            </a:r>
          </a:p>
          <a:p>
            <a:pPr algn="just"/>
            <a:r>
              <a:rPr lang="en-IN" sz="1600" dirty="0" smtClean="0">
                <a:latin typeface="Times New Roman" panose="02020603050405020304" pitchFamily="18" charset="0"/>
                <a:cs typeface="Times New Roman" panose="02020603050405020304" pitchFamily="18" charset="0"/>
              </a:rPr>
              <a:t>STD : </a:t>
            </a:r>
            <a:r>
              <a:rPr lang="en-IN" sz="1600" dirty="0" smtClean="0">
                <a:latin typeface="Times New Roman" panose="02020603050405020304" pitchFamily="18" charset="0"/>
                <a:cs typeface="Times New Roman" panose="02020603050405020304" pitchFamily="18" charset="0"/>
                <a:hlinkClick r:id="rId2" action="ppaction://hlinkfile"/>
              </a:rPr>
              <a:t>std.pdf</a:t>
            </a:r>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
        <p:nvSpPr>
          <p:cNvPr id="4" name="Footer Placeholder 4">
            <a:extLst>
              <a:ext uri="{FF2B5EF4-FFF2-40B4-BE49-F238E27FC236}">
                <a16:creationId xmlns:a16="http://schemas.microsoft.com/office/drawing/2014/main" xmlns="" id="{1959AD99-6BDF-4994-BB96-51E4881985D2}"/>
              </a:ext>
            </a:extLst>
          </p:cNvPr>
          <p:cNvSpPr>
            <a:spLocks noGrp="1"/>
          </p:cNvSpPr>
          <p:nvPr>
            <p:ph type="ftr" sz="quarter" idx="11"/>
          </p:nvPr>
        </p:nvSpPr>
        <p:spPr>
          <a:xfrm>
            <a:off x="5715000" y="304800"/>
            <a:ext cx="2621280" cy="169226"/>
          </a:xfrm>
        </p:spPr>
        <p:txBody>
          <a:bodyPr/>
          <a:lstStyle>
            <a:lvl1pPr>
              <a:defRPr/>
            </a:lvl1pPr>
          </a:lstStyle>
          <a:p>
            <a:r>
              <a:rPr lang="en-US" dirty="0" smtClean="0"/>
              <a:t>Speech to 3D Scene Generation</a:t>
            </a:r>
            <a:endParaRPr lang="en-US" dirty="0"/>
          </a:p>
        </p:txBody>
      </p:sp>
      <p:sp>
        <p:nvSpPr>
          <p:cNvPr id="5" name="Slide Number Placeholder 5">
            <a:extLst>
              <a:ext uri="{FF2B5EF4-FFF2-40B4-BE49-F238E27FC236}">
                <a16:creationId xmlns:a16="http://schemas.microsoft.com/office/drawing/2014/main" xmlns="" id="{F2040447-BBDA-4C18-B81B-B5DA1D4FA85B}"/>
              </a:ext>
            </a:extLst>
          </p:cNvPr>
          <p:cNvSpPr>
            <a:spLocks noGrp="1"/>
          </p:cNvSpPr>
          <p:nvPr>
            <p:ph type="sldNum" sz="quarter" idx="11"/>
          </p:nvPr>
        </p:nvSpPr>
        <p:spPr>
          <a:xfrm>
            <a:off x="8183880" y="173195"/>
            <a:ext cx="502920" cy="301752"/>
          </a:xfrm>
        </p:spPr>
        <p:txBody>
          <a:bodyPr/>
          <a:lstStyle/>
          <a:p>
            <a:r>
              <a:rPr lang="en-US" dirty="0" smtClean="0"/>
              <a:t>14</a:t>
            </a:r>
            <a:endParaRPr lang="en-US" dirty="0"/>
          </a:p>
        </p:txBody>
      </p:sp>
    </p:spTree>
    <p:extLst>
      <p:ext uri="{BB962C8B-B14F-4D97-AF65-F5344CB8AC3E}">
        <p14:creationId xmlns:p14="http://schemas.microsoft.com/office/powerpoint/2010/main" val="41629229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AWAY</a:t>
            </a:r>
            <a:endParaRPr lang="en-US" dirty="0"/>
          </a:p>
        </p:txBody>
      </p:sp>
      <p:sp>
        <p:nvSpPr>
          <p:cNvPr id="3" name="Content Placeholder 2"/>
          <p:cNvSpPr>
            <a:spLocks noGrp="1"/>
          </p:cNvSpPr>
          <p:nvPr>
            <p:ph idx="1"/>
          </p:nvPr>
        </p:nvSpPr>
        <p:spPr/>
        <p:txBody>
          <a:bodyPr>
            <a:normAutofit/>
          </a:bodyPr>
          <a:lstStyle/>
          <a:p>
            <a:pPr algn="just"/>
            <a:r>
              <a:rPr lang="en-US" sz="2000" dirty="0" smtClean="0">
                <a:latin typeface="Times New Roman" pitchFamily="18" charset="0"/>
                <a:cs typeface="Times New Roman" pitchFamily="18" charset="0"/>
              </a:rPr>
              <a:t>The system, in its current state, is being able to convert user’s speech input to text output. This text output is provided to </a:t>
            </a:r>
            <a:r>
              <a:rPr lang="en-US" sz="2000" dirty="0" err="1" smtClean="0">
                <a:latin typeface="Times New Roman" pitchFamily="18" charset="0"/>
                <a:cs typeface="Times New Roman" pitchFamily="18" charset="0"/>
              </a:rPr>
              <a:t>SpaCy</a:t>
            </a:r>
            <a:r>
              <a:rPr lang="en-US" sz="2000" dirty="0" smtClean="0">
                <a:latin typeface="Times New Roman" pitchFamily="18" charset="0"/>
                <a:cs typeface="Times New Roman" pitchFamily="18" charset="0"/>
              </a:rPr>
              <a:t> which performs Parts Of Speech (POS) tagging and generates a JSON file. This JSON file is used to generate a Parse Tree.</a:t>
            </a:r>
          </a:p>
          <a:p>
            <a:pPr algn="just"/>
            <a:r>
              <a:rPr lang="en-US" sz="2000" dirty="0" smtClean="0">
                <a:latin typeface="Times New Roman" pitchFamily="18" charset="0"/>
                <a:cs typeface="Times New Roman" pitchFamily="18" charset="0"/>
              </a:rPr>
              <a:t>The JSON file along with Parse Tree will be used later in the form of ‘Linguistic knowledge’ and ‘World knowledge’ to interpret the same and render a scene accordingly.</a:t>
            </a:r>
            <a:endParaRPr lang="en-US" sz="2000" dirty="0">
              <a:latin typeface="Times New Roman" pitchFamily="18" charset="0"/>
              <a:cs typeface="Times New Roman" pitchFamily="18" charset="0"/>
            </a:endParaRPr>
          </a:p>
        </p:txBody>
      </p:sp>
      <p:sp>
        <p:nvSpPr>
          <p:cNvPr id="4" name="Rectangle 3"/>
          <p:cNvSpPr/>
          <p:nvPr/>
        </p:nvSpPr>
        <p:spPr>
          <a:xfrm>
            <a:off x="5334000" y="4800600"/>
            <a:ext cx="3621042" cy="523220"/>
          </a:xfrm>
          <a:prstGeom prst="rect">
            <a:avLst/>
          </a:prstGeom>
          <a:noFill/>
        </p:spPr>
        <p:txBody>
          <a:bodyPr wrap="square" lIns="91440" tIns="45720" rIns="91440" bIns="45720">
            <a:spAutoFit/>
          </a:bodyPr>
          <a:lstStyle/>
          <a:p>
            <a:pPr algn="ctr"/>
            <a:r>
              <a:rPr lang="en-US" sz="28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ANY QUESTIONS?</a:t>
            </a:r>
            <a:endParaRPr lang="en-US" sz="2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3321517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a:xfrm>
            <a:off x="457200" y="1295400"/>
            <a:ext cx="8229600" cy="4572000"/>
          </a:xfrm>
        </p:spPr>
        <p:txBody>
          <a:bodyPr>
            <a:normAutofit fontScale="92500" lnSpcReduction="20000"/>
          </a:bodyPr>
          <a:lstStyle/>
          <a:p>
            <a:pPr marL="521208" indent="-457200">
              <a:buFont typeface="+mj-lt"/>
              <a:buAutoNum type="arabicPeriod"/>
            </a:pPr>
            <a:r>
              <a:rPr lang="en-US" sz="2000" dirty="0" smtClean="0">
                <a:latin typeface="Times New Roman" pitchFamily="18" charset="0"/>
                <a:cs typeface="Times New Roman" pitchFamily="18" charset="0"/>
              </a:rPr>
              <a:t>Status Summary</a:t>
            </a:r>
          </a:p>
          <a:p>
            <a:pPr marL="521208" indent="-457200">
              <a:buFont typeface="+mj-lt"/>
              <a:buAutoNum type="arabicPeriod"/>
            </a:pPr>
            <a:r>
              <a:rPr lang="en-US" sz="2000" dirty="0" smtClean="0">
                <a:latin typeface="Times New Roman" pitchFamily="18" charset="0"/>
                <a:cs typeface="Times New Roman" pitchFamily="18" charset="0"/>
              </a:rPr>
              <a:t>Problem Definition</a:t>
            </a:r>
            <a:endParaRPr lang="en-US" sz="2000" dirty="0">
              <a:latin typeface="Times New Roman" pitchFamily="18" charset="0"/>
              <a:cs typeface="Times New Roman" pitchFamily="18" charset="0"/>
            </a:endParaRPr>
          </a:p>
          <a:p>
            <a:pPr marL="521208" indent="-457200">
              <a:buFont typeface="+mj-lt"/>
              <a:buAutoNum type="arabicPeriod"/>
            </a:pPr>
            <a:r>
              <a:rPr lang="en-US" sz="2000" dirty="0" smtClean="0">
                <a:latin typeface="Times New Roman" pitchFamily="18" charset="0"/>
                <a:cs typeface="Times New Roman" pitchFamily="18" charset="0"/>
              </a:rPr>
              <a:t>Speech to text module</a:t>
            </a:r>
          </a:p>
          <a:p>
            <a:pPr marL="521208" indent="-457200">
              <a:buFont typeface="+mj-lt"/>
              <a:buAutoNum type="arabicPeriod"/>
            </a:pPr>
            <a:r>
              <a:rPr lang="en-US" sz="2000" dirty="0" smtClean="0">
                <a:latin typeface="Times New Roman" pitchFamily="18" charset="0"/>
                <a:cs typeface="Times New Roman" pitchFamily="18" charset="0"/>
              </a:rPr>
              <a:t>Parts of speech tagging</a:t>
            </a:r>
          </a:p>
          <a:p>
            <a:pPr marL="521208" indent="-457200">
              <a:buFont typeface="+mj-lt"/>
              <a:buAutoNum type="arabicPeriod"/>
            </a:pPr>
            <a:r>
              <a:rPr lang="en-US" sz="2000" dirty="0" smtClean="0">
                <a:latin typeface="Times New Roman" pitchFamily="18" charset="0"/>
                <a:cs typeface="Times New Roman" pitchFamily="18" charset="0"/>
              </a:rPr>
              <a:t>Parse Tree</a:t>
            </a:r>
          </a:p>
          <a:p>
            <a:pPr marL="521208" indent="-457200">
              <a:buFont typeface="+mj-lt"/>
              <a:buAutoNum type="arabicPeriod"/>
            </a:pPr>
            <a:r>
              <a:rPr lang="en-US" sz="2000" dirty="0" smtClean="0">
                <a:latin typeface="Times New Roman" pitchFamily="18" charset="0"/>
                <a:cs typeface="Times New Roman" pitchFamily="18" charset="0"/>
              </a:rPr>
              <a:t>Attention areas</a:t>
            </a:r>
          </a:p>
          <a:p>
            <a:pPr marL="521208" indent="-457200">
              <a:buFont typeface="+mj-lt"/>
              <a:buAutoNum type="arabicPeriod"/>
            </a:pPr>
            <a:r>
              <a:rPr lang="en-US" sz="2000" dirty="0" smtClean="0">
                <a:latin typeface="Times New Roman" pitchFamily="18" charset="0"/>
                <a:cs typeface="Times New Roman" pitchFamily="18" charset="0"/>
              </a:rPr>
              <a:t>SRS</a:t>
            </a:r>
            <a:endParaRPr lang="en-US" sz="2000" dirty="0">
              <a:latin typeface="Times New Roman" pitchFamily="18" charset="0"/>
              <a:cs typeface="Times New Roman" pitchFamily="18" charset="0"/>
            </a:endParaRPr>
          </a:p>
          <a:p>
            <a:pPr marL="521208" indent="-457200">
              <a:buFont typeface="+mj-lt"/>
              <a:buAutoNum type="arabicPeriod"/>
            </a:pPr>
            <a:r>
              <a:rPr lang="en-US" sz="2000" dirty="0" smtClean="0">
                <a:latin typeface="Times New Roman" pitchFamily="18" charset="0"/>
                <a:cs typeface="Times New Roman" pitchFamily="18" charset="0"/>
              </a:rPr>
              <a:t>Software Design</a:t>
            </a:r>
          </a:p>
          <a:p>
            <a:pPr marL="521208" indent="-457200">
              <a:buFont typeface="+mj-lt"/>
              <a:buAutoNum type="arabicPeriod"/>
            </a:pPr>
            <a:r>
              <a:rPr lang="en-US" sz="2000" dirty="0" smtClean="0">
                <a:latin typeface="Times New Roman" pitchFamily="18" charset="0"/>
                <a:cs typeface="Times New Roman" pitchFamily="18" charset="0"/>
              </a:rPr>
              <a:t>SPMP</a:t>
            </a:r>
            <a:endParaRPr lang="en-US" sz="2000" dirty="0">
              <a:latin typeface="Times New Roman" pitchFamily="18" charset="0"/>
              <a:cs typeface="Times New Roman" pitchFamily="18" charset="0"/>
            </a:endParaRPr>
          </a:p>
          <a:p>
            <a:pPr marL="521208" indent="-457200">
              <a:buFont typeface="+mj-lt"/>
              <a:buAutoNum type="arabicPeriod"/>
            </a:pPr>
            <a:r>
              <a:rPr lang="en-US" sz="2000" dirty="0" smtClean="0">
                <a:latin typeface="Times New Roman" pitchFamily="18" charset="0"/>
                <a:cs typeface="Times New Roman" pitchFamily="18" charset="0"/>
              </a:rPr>
              <a:t>Test cases</a:t>
            </a:r>
          </a:p>
          <a:p>
            <a:pPr marL="521208" indent="-457200">
              <a:buFont typeface="+mj-lt"/>
              <a:buAutoNum type="arabicPeriod"/>
            </a:pPr>
            <a:r>
              <a:rPr lang="en-US" sz="2000" dirty="0" smtClean="0">
                <a:latin typeface="Times New Roman" pitchFamily="18" charset="0"/>
                <a:cs typeface="Times New Roman" pitchFamily="18" charset="0"/>
              </a:rPr>
              <a:t>Take away</a:t>
            </a:r>
            <a:endParaRPr lang="en-US" sz="2000" dirty="0">
              <a:latin typeface="Times New Roman" pitchFamily="18" charset="0"/>
              <a:cs typeface="Times New Roman" pitchFamily="18" charset="0"/>
            </a:endParaRPr>
          </a:p>
        </p:txBody>
      </p:sp>
      <p:sp>
        <p:nvSpPr>
          <p:cNvPr id="4" name="Footer Placeholder 4">
            <a:extLst>
              <a:ext uri="{FF2B5EF4-FFF2-40B4-BE49-F238E27FC236}">
                <a16:creationId xmlns:a16="http://schemas.microsoft.com/office/drawing/2014/main" xmlns="" id="{855D0777-B08C-4808-A096-0F7AA6935459}"/>
              </a:ext>
            </a:extLst>
          </p:cNvPr>
          <p:cNvSpPr>
            <a:spLocks noGrp="1"/>
          </p:cNvSpPr>
          <p:nvPr>
            <p:ph type="ftr" sz="quarter" idx="11"/>
          </p:nvPr>
        </p:nvSpPr>
        <p:spPr>
          <a:xfrm>
            <a:off x="5715000" y="173195"/>
            <a:ext cx="2468880" cy="300831"/>
          </a:xfrm>
        </p:spPr>
        <p:txBody>
          <a:bodyPr/>
          <a:lstStyle>
            <a:lvl1pPr>
              <a:defRPr/>
            </a:lvl1pPr>
          </a:lstStyle>
          <a:p>
            <a:r>
              <a:rPr lang="en-US" dirty="0" smtClean="0"/>
              <a:t>Speech to 3D Scene Generation</a:t>
            </a:r>
            <a:endParaRPr lang="en-US" dirty="0"/>
          </a:p>
        </p:txBody>
      </p:sp>
      <p:sp>
        <p:nvSpPr>
          <p:cNvPr id="5" name="Slide Number Placeholder 5">
            <a:extLst>
              <a:ext uri="{FF2B5EF4-FFF2-40B4-BE49-F238E27FC236}">
                <a16:creationId xmlns:a16="http://schemas.microsoft.com/office/drawing/2014/main" xmlns="" id="{B8FCD5F1-B09D-4B0A-BB07-423B979A624C}"/>
              </a:ext>
            </a:extLst>
          </p:cNvPr>
          <p:cNvSpPr>
            <a:spLocks noGrp="1"/>
          </p:cNvSpPr>
          <p:nvPr>
            <p:ph type="sldNum" sz="quarter" idx="12"/>
          </p:nvPr>
        </p:nvSpPr>
        <p:spPr>
          <a:xfrm>
            <a:off x="8183880" y="173195"/>
            <a:ext cx="502920" cy="301752"/>
          </a:xfrm>
        </p:spPr>
        <p:txBody>
          <a:bodyPr/>
          <a:lstStyle/>
          <a:p>
            <a:fld id="{FEA1243F-3000-4347-94A4-FBDEAD3122CB}" type="slidenum">
              <a:rPr lang="en-US" smtClean="0"/>
              <a:pPr/>
              <a:t>2</a:t>
            </a:fld>
            <a:endParaRPr lang="en-US"/>
          </a:p>
        </p:txBody>
      </p:sp>
    </p:spTree>
    <p:extLst>
      <p:ext uri="{BB962C8B-B14F-4D97-AF65-F5344CB8AC3E}">
        <p14:creationId xmlns:p14="http://schemas.microsoft.com/office/powerpoint/2010/main" val="12049570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Problem </a:t>
            </a:r>
            <a:r>
              <a:rPr lang="en-US" dirty="0" smtClean="0">
                <a:latin typeface="Times New Roman" pitchFamily="18" charset="0"/>
                <a:cs typeface="Times New Roman" pitchFamily="18" charset="0"/>
              </a:rPr>
              <a:t>Definition</a:t>
            </a:r>
            <a:endParaRPr lang="en-US" dirty="0"/>
          </a:p>
        </p:txBody>
      </p:sp>
      <p:sp>
        <p:nvSpPr>
          <p:cNvPr id="3" name="Content Placeholder 2"/>
          <p:cNvSpPr>
            <a:spLocks noGrp="1"/>
          </p:cNvSpPr>
          <p:nvPr>
            <p:ph idx="1"/>
          </p:nvPr>
        </p:nvSpPr>
        <p:spPr/>
        <p:txBody>
          <a:bodyPr>
            <a:normAutofit/>
          </a:bodyPr>
          <a:lstStyle/>
          <a:p>
            <a:pPr algn="just"/>
            <a:r>
              <a:rPr lang="en-US" dirty="0" smtClean="0"/>
              <a:t>There is a stale in multiple industries with respect to the presentation of knowledge. In simpler words, ways of presenting and imparting knowledge, and creating architectural masterpieces have become mundane and monotonous. Therefore, to bring a change, we introduce a way to </a:t>
            </a:r>
            <a:r>
              <a:rPr lang="en-US" b="1" dirty="0" smtClean="0"/>
              <a:t>paint a picture with your words.</a:t>
            </a:r>
            <a:endParaRPr lang="en-US" dirty="0"/>
          </a:p>
        </p:txBody>
      </p:sp>
    </p:spTree>
    <p:extLst>
      <p:ext uri="{BB962C8B-B14F-4D97-AF65-F5344CB8AC3E}">
        <p14:creationId xmlns:p14="http://schemas.microsoft.com/office/powerpoint/2010/main" val="14807498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474026"/>
            <a:ext cx="4754880" cy="799306"/>
          </a:xfrm>
        </p:spPr>
        <p:txBody>
          <a:bodyPr/>
          <a:lstStyle/>
          <a:p>
            <a:r>
              <a:rPr lang="en-US" b="0" dirty="0"/>
              <a:t>STATUS</a:t>
            </a:r>
            <a:r>
              <a:rPr lang="en-US" dirty="0"/>
              <a:t> SUMMARY</a:t>
            </a:r>
          </a:p>
        </p:txBody>
      </p:sp>
      <p:sp>
        <p:nvSpPr>
          <p:cNvPr id="6" name="Footer Placeholder 4">
            <a:extLst>
              <a:ext uri="{FF2B5EF4-FFF2-40B4-BE49-F238E27FC236}">
                <a16:creationId xmlns:a16="http://schemas.microsoft.com/office/drawing/2014/main" xmlns="" id="{855D0777-B08C-4808-A096-0F7AA6935459}"/>
              </a:ext>
            </a:extLst>
          </p:cNvPr>
          <p:cNvSpPr>
            <a:spLocks noGrp="1"/>
          </p:cNvSpPr>
          <p:nvPr>
            <p:ph type="ftr" sz="quarter" idx="11"/>
          </p:nvPr>
        </p:nvSpPr>
        <p:spPr/>
        <p:txBody>
          <a:bodyPr/>
          <a:lstStyle>
            <a:lvl1pPr>
              <a:defRPr/>
            </a:lvl1pPr>
          </a:lstStyle>
          <a:p>
            <a:r>
              <a:rPr lang="en-US" dirty="0" smtClean="0"/>
              <a:t>Speech to 3D Scene Generation</a:t>
            </a:r>
            <a:endParaRPr lang="en-US" dirty="0"/>
          </a:p>
        </p:txBody>
      </p:sp>
      <p:sp>
        <p:nvSpPr>
          <p:cNvPr id="7" name="Slide Number Placeholder 5">
            <a:extLst>
              <a:ext uri="{FF2B5EF4-FFF2-40B4-BE49-F238E27FC236}">
                <a16:creationId xmlns:a16="http://schemas.microsoft.com/office/drawing/2014/main" xmlns="" id="{B8FCD5F1-B09D-4B0A-BB07-423B979A624C}"/>
              </a:ext>
            </a:extLst>
          </p:cNvPr>
          <p:cNvSpPr>
            <a:spLocks noGrp="1"/>
          </p:cNvSpPr>
          <p:nvPr>
            <p:ph type="sldNum" sz="quarter" idx="12"/>
          </p:nvPr>
        </p:nvSpPr>
        <p:spPr/>
        <p:txBody>
          <a:bodyPr/>
          <a:lstStyle/>
          <a:p>
            <a:fld id="{FEA1243F-3000-4347-94A4-FBDEAD3122CB}" type="slidenum">
              <a:rPr lang="en-US" smtClean="0"/>
              <a:pPr/>
              <a:t>4</a:t>
            </a:fld>
            <a:endParaRPr lang="en-US"/>
          </a:p>
        </p:txBody>
      </p:sp>
      <p:grpSp>
        <p:nvGrpSpPr>
          <p:cNvPr id="12" name="Group 11" descr="rectangle">
            <a:extLst>
              <a:ext uri="{FF2B5EF4-FFF2-40B4-BE49-F238E27FC236}">
                <a16:creationId xmlns:a16="http://schemas.microsoft.com/office/drawing/2014/main" xmlns="" id="{5944903B-1814-4640-B963-6649C6729624}"/>
              </a:ext>
            </a:extLst>
          </p:cNvPr>
          <p:cNvGrpSpPr/>
          <p:nvPr/>
        </p:nvGrpSpPr>
        <p:grpSpPr>
          <a:xfrm>
            <a:off x="3188299" y="4322794"/>
            <a:ext cx="2592140" cy="309943"/>
            <a:chOff x="4018" y="4176646"/>
            <a:chExt cx="2740521" cy="377390"/>
          </a:xfrm>
          <a:solidFill>
            <a:schemeClr val="tx1">
              <a:lumMod val="95000"/>
            </a:schemeClr>
          </a:solidFill>
          <a:effectLst/>
        </p:grpSpPr>
        <p:sp>
          <p:nvSpPr>
            <p:cNvPr id="28" name="Rectangle 27">
              <a:extLst>
                <a:ext uri="{FF2B5EF4-FFF2-40B4-BE49-F238E27FC236}">
                  <a16:creationId xmlns:a16="http://schemas.microsoft.com/office/drawing/2014/main" xmlns="" id="{5BFF15B5-B6C3-4E20-967D-9B191EBA50C9}"/>
                </a:ext>
              </a:extLst>
            </p:cNvPr>
            <p:cNvSpPr/>
            <p:nvPr/>
          </p:nvSpPr>
          <p:spPr>
            <a:xfrm>
              <a:off x="4018" y="4176646"/>
              <a:ext cx="2740521" cy="377390"/>
            </a:xfrm>
            <a:prstGeom prst="rect">
              <a:avLst/>
            </a:prstGeom>
            <a:grp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9" name="TextBox 28">
              <a:extLst>
                <a:ext uri="{FF2B5EF4-FFF2-40B4-BE49-F238E27FC236}">
                  <a16:creationId xmlns:a16="http://schemas.microsoft.com/office/drawing/2014/main" xmlns="" id="{6A76CCF2-B0FA-4F8F-8B47-90D77F8752F3}"/>
                </a:ext>
              </a:extLst>
            </p:cNvPr>
            <p:cNvSpPr txBox="1"/>
            <p:nvPr/>
          </p:nvSpPr>
          <p:spPr>
            <a:xfrm>
              <a:off x="4018" y="4176646"/>
              <a:ext cx="2740521" cy="377390"/>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2456" tIns="92456" rIns="92456" bIns="92456" numCol="1" spcCol="1270" anchor="ctr" anchorCtr="0">
              <a:noAutofit/>
            </a:bodyPr>
            <a:lstStyle/>
            <a:p>
              <a:pPr marL="0" lvl="0" indent="0" algn="ctr" defTabSz="577850" rtl="0">
                <a:lnSpc>
                  <a:spcPct val="90000"/>
                </a:lnSpc>
                <a:spcBef>
                  <a:spcPct val="0"/>
                </a:spcBef>
                <a:spcAft>
                  <a:spcPct val="35000"/>
                </a:spcAft>
                <a:buNone/>
              </a:pPr>
              <a:r>
                <a:rPr lang="en-US" sz="1300" kern="1200" dirty="0">
                  <a:ea typeface="+mn-ea"/>
                  <a:cs typeface="+mn-cs"/>
                </a:rPr>
                <a:t>Database creation</a:t>
              </a:r>
              <a:endParaRPr lang="en-US" sz="1300" kern="1200" dirty="0"/>
            </a:p>
          </p:txBody>
        </p:sp>
      </p:grpSp>
      <p:grpSp>
        <p:nvGrpSpPr>
          <p:cNvPr id="13" name="Group 12" descr="rectangle">
            <a:extLst>
              <a:ext uri="{FF2B5EF4-FFF2-40B4-BE49-F238E27FC236}">
                <a16:creationId xmlns:a16="http://schemas.microsoft.com/office/drawing/2014/main" xmlns="" id="{3A70637F-D752-40B2-9A50-9F38A0F6680B}"/>
              </a:ext>
            </a:extLst>
          </p:cNvPr>
          <p:cNvGrpSpPr/>
          <p:nvPr/>
        </p:nvGrpSpPr>
        <p:grpSpPr>
          <a:xfrm>
            <a:off x="3188299" y="4733247"/>
            <a:ext cx="2592140" cy="309943"/>
            <a:chOff x="2744539" y="4176646"/>
            <a:chExt cx="2740521" cy="377390"/>
          </a:xfrm>
          <a:solidFill>
            <a:schemeClr val="tx1">
              <a:lumMod val="85000"/>
            </a:schemeClr>
          </a:solidFill>
          <a:effectLst/>
        </p:grpSpPr>
        <p:sp>
          <p:nvSpPr>
            <p:cNvPr id="26" name="Rectangle 25">
              <a:extLst>
                <a:ext uri="{FF2B5EF4-FFF2-40B4-BE49-F238E27FC236}">
                  <a16:creationId xmlns:a16="http://schemas.microsoft.com/office/drawing/2014/main" xmlns="" id="{905BC195-8BB7-4A9D-925F-D15C5A39AD58}"/>
                </a:ext>
              </a:extLst>
            </p:cNvPr>
            <p:cNvSpPr/>
            <p:nvPr/>
          </p:nvSpPr>
          <p:spPr>
            <a:xfrm>
              <a:off x="2744539" y="4176646"/>
              <a:ext cx="2740521" cy="377390"/>
            </a:xfrm>
            <a:prstGeom prst="rect">
              <a:avLst/>
            </a:prstGeom>
            <a:grp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7" name="TextBox 26">
              <a:extLst>
                <a:ext uri="{FF2B5EF4-FFF2-40B4-BE49-F238E27FC236}">
                  <a16:creationId xmlns:a16="http://schemas.microsoft.com/office/drawing/2014/main" xmlns="" id="{5BC79C1B-DDB2-464B-ABAC-AB735A52A176}"/>
                </a:ext>
              </a:extLst>
            </p:cNvPr>
            <p:cNvSpPr txBox="1"/>
            <p:nvPr/>
          </p:nvSpPr>
          <p:spPr>
            <a:xfrm>
              <a:off x="2744539" y="4176646"/>
              <a:ext cx="2740521" cy="377390"/>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2456" tIns="92456" rIns="92456" bIns="92456" numCol="1" spcCol="1270" anchor="ctr" anchorCtr="0">
              <a:noAutofit/>
            </a:bodyPr>
            <a:lstStyle/>
            <a:p>
              <a:pPr marL="0" lvl="0" indent="0" algn="ctr" defTabSz="577850" rtl="0">
                <a:lnSpc>
                  <a:spcPct val="90000"/>
                </a:lnSpc>
                <a:spcBef>
                  <a:spcPct val="0"/>
                </a:spcBef>
                <a:spcAft>
                  <a:spcPct val="35000"/>
                </a:spcAft>
                <a:buNone/>
              </a:pPr>
              <a:r>
                <a:rPr lang="en-US" sz="1300" kern="1200" dirty="0">
                  <a:ea typeface="+mn-ea"/>
                  <a:cs typeface="+mn-cs"/>
                </a:rPr>
                <a:t>Query generation</a:t>
              </a:r>
              <a:endParaRPr lang="en-US" sz="1300" kern="1200" dirty="0"/>
            </a:p>
          </p:txBody>
        </p:sp>
      </p:grpSp>
      <p:grpSp>
        <p:nvGrpSpPr>
          <p:cNvPr id="14" name="Group 13" descr="rectangle">
            <a:extLst>
              <a:ext uri="{FF2B5EF4-FFF2-40B4-BE49-F238E27FC236}">
                <a16:creationId xmlns:a16="http://schemas.microsoft.com/office/drawing/2014/main" xmlns="" id="{F3AD6677-7B63-49D3-8236-4BE2C5BAA5C9}"/>
              </a:ext>
            </a:extLst>
          </p:cNvPr>
          <p:cNvGrpSpPr/>
          <p:nvPr/>
        </p:nvGrpSpPr>
        <p:grpSpPr>
          <a:xfrm>
            <a:off x="3188299" y="5143700"/>
            <a:ext cx="2592141" cy="309943"/>
            <a:chOff x="5485060" y="4176646"/>
            <a:chExt cx="2740522" cy="377390"/>
          </a:xfrm>
          <a:solidFill>
            <a:schemeClr val="tx1">
              <a:lumMod val="75000"/>
            </a:schemeClr>
          </a:solidFill>
          <a:effectLst/>
        </p:grpSpPr>
        <p:sp>
          <p:nvSpPr>
            <p:cNvPr id="24" name="Rectangle 23">
              <a:extLst>
                <a:ext uri="{FF2B5EF4-FFF2-40B4-BE49-F238E27FC236}">
                  <a16:creationId xmlns:a16="http://schemas.microsoft.com/office/drawing/2014/main" xmlns="" id="{C22B4A79-CC1B-4BA9-A198-C9A3D2EFC60A}"/>
                </a:ext>
              </a:extLst>
            </p:cNvPr>
            <p:cNvSpPr/>
            <p:nvPr/>
          </p:nvSpPr>
          <p:spPr>
            <a:xfrm>
              <a:off x="5485060" y="4176646"/>
              <a:ext cx="2740521" cy="377390"/>
            </a:xfrm>
            <a:prstGeom prst="rect">
              <a:avLst/>
            </a:prstGeom>
            <a:grp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5" name="TextBox 24">
              <a:extLst>
                <a:ext uri="{FF2B5EF4-FFF2-40B4-BE49-F238E27FC236}">
                  <a16:creationId xmlns:a16="http://schemas.microsoft.com/office/drawing/2014/main" xmlns="" id="{6F6F0E5B-C28D-49F0-ABA5-2E5EFDC4F4F7}"/>
                </a:ext>
              </a:extLst>
            </p:cNvPr>
            <p:cNvSpPr txBox="1"/>
            <p:nvPr/>
          </p:nvSpPr>
          <p:spPr>
            <a:xfrm>
              <a:off x="5485061" y="4176646"/>
              <a:ext cx="2740521" cy="377390"/>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2456" tIns="92456" rIns="92456" bIns="92456" numCol="1" spcCol="1270" anchor="ctr" anchorCtr="0">
              <a:noAutofit/>
            </a:bodyPr>
            <a:lstStyle/>
            <a:p>
              <a:pPr marL="0" lvl="0" indent="0" algn="ctr" defTabSz="577850" rtl="0">
                <a:lnSpc>
                  <a:spcPct val="90000"/>
                </a:lnSpc>
                <a:spcBef>
                  <a:spcPct val="0"/>
                </a:spcBef>
                <a:spcAft>
                  <a:spcPct val="35000"/>
                </a:spcAft>
                <a:buNone/>
              </a:pPr>
              <a:r>
                <a:rPr lang="en-US" sz="1300" kern="1200" dirty="0">
                  <a:ea typeface="+mn-ea"/>
                  <a:cs typeface="+mn-cs"/>
                </a:rPr>
                <a:t>Rendering</a:t>
              </a:r>
            </a:p>
          </p:txBody>
        </p:sp>
      </p:grpSp>
      <p:grpSp>
        <p:nvGrpSpPr>
          <p:cNvPr id="15" name="Group 14" descr="rectangle">
            <a:extLst>
              <a:ext uri="{FF2B5EF4-FFF2-40B4-BE49-F238E27FC236}">
                <a16:creationId xmlns:a16="http://schemas.microsoft.com/office/drawing/2014/main" xmlns="" id="{E62F7363-23DF-4B13-B949-1B67E5B9A4DB}"/>
              </a:ext>
            </a:extLst>
          </p:cNvPr>
          <p:cNvGrpSpPr/>
          <p:nvPr/>
        </p:nvGrpSpPr>
        <p:grpSpPr>
          <a:xfrm>
            <a:off x="2998470" y="3499372"/>
            <a:ext cx="2971800" cy="653752"/>
            <a:chOff x="0" y="2500538"/>
            <a:chExt cx="8229600" cy="1261798"/>
          </a:xfrm>
          <a:solidFill>
            <a:schemeClr val="accent4">
              <a:lumMod val="50000"/>
            </a:schemeClr>
          </a:solidFill>
        </p:grpSpPr>
        <p:sp>
          <p:nvSpPr>
            <p:cNvPr id="22" name="Callout: Up Arrow 21">
              <a:extLst>
                <a:ext uri="{FF2B5EF4-FFF2-40B4-BE49-F238E27FC236}">
                  <a16:creationId xmlns:a16="http://schemas.microsoft.com/office/drawing/2014/main" xmlns="" id="{2115AB7A-4DE5-418F-94E6-BB81DDC828B3}"/>
                </a:ext>
              </a:extLst>
            </p:cNvPr>
            <p:cNvSpPr/>
            <p:nvPr/>
          </p:nvSpPr>
          <p:spPr>
            <a:xfrm rot="10800000">
              <a:off x="0" y="2500538"/>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Callout: Up Arrow 12">
              <a:extLst>
                <a:ext uri="{FF2B5EF4-FFF2-40B4-BE49-F238E27FC236}">
                  <a16:creationId xmlns:a16="http://schemas.microsoft.com/office/drawing/2014/main" xmlns="" id="{1DA29D9A-DD96-43EF-B182-868A71CA63FC}"/>
                </a:ext>
              </a:extLst>
            </p:cNvPr>
            <p:cNvSpPr txBox="1"/>
            <p:nvPr/>
          </p:nvSpPr>
          <p:spPr>
            <a:xfrm rot="21600000">
              <a:off x="0" y="2500538"/>
              <a:ext cx="8229600" cy="8198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kern="1200" dirty="0">
                  <a:ea typeface="+mn-ea"/>
                  <a:cs typeface="+mn-cs"/>
                </a:rPr>
                <a:t>Parse tree generation</a:t>
              </a:r>
              <a:endParaRPr lang="en-US" sz="1500" kern="1200" dirty="0"/>
            </a:p>
          </p:txBody>
        </p:sp>
      </p:grpSp>
      <p:grpSp>
        <p:nvGrpSpPr>
          <p:cNvPr id="16" name="Group 15" descr="rectangle">
            <a:extLst>
              <a:ext uri="{FF2B5EF4-FFF2-40B4-BE49-F238E27FC236}">
                <a16:creationId xmlns:a16="http://schemas.microsoft.com/office/drawing/2014/main" xmlns="" id="{CBE9B9A0-2E55-404A-BA78-59DB18604AD2}"/>
              </a:ext>
            </a:extLst>
          </p:cNvPr>
          <p:cNvGrpSpPr/>
          <p:nvPr/>
        </p:nvGrpSpPr>
        <p:grpSpPr>
          <a:xfrm>
            <a:off x="2998469" y="2741993"/>
            <a:ext cx="2971800" cy="653752"/>
            <a:chOff x="0" y="1251046"/>
            <a:chExt cx="8229600" cy="1261798"/>
          </a:xfrm>
          <a:solidFill>
            <a:schemeClr val="accent2"/>
          </a:solidFill>
        </p:grpSpPr>
        <p:sp>
          <p:nvSpPr>
            <p:cNvPr id="20" name="Callout: Up Arrow 19">
              <a:extLst>
                <a:ext uri="{FF2B5EF4-FFF2-40B4-BE49-F238E27FC236}">
                  <a16:creationId xmlns:a16="http://schemas.microsoft.com/office/drawing/2014/main" xmlns="" id="{2DE9FEE3-FE02-475E-8B6D-A2F80E168D6C}"/>
                </a:ext>
              </a:extLst>
            </p:cNvPr>
            <p:cNvSpPr/>
            <p:nvPr/>
          </p:nvSpPr>
          <p:spPr>
            <a:xfrm rot="10800000">
              <a:off x="0" y="1251046"/>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Callout: Up Arrow 14">
              <a:extLst>
                <a:ext uri="{FF2B5EF4-FFF2-40B4-BE49-F238E27FC236}">
                  <a16:creationId xmlns:a16="http://schemas.microsoft.com/office/drawing/2014/main" xmlns="" id="{E8BE8ECF-AA6E-4DD3-ADD0-612F0B1E235D}"/>
                </a:ext>
              </a:extLst>
            </p:cNvPr>
            <p:cNvSpPr txBox="1"/>
            <p:nvPr/>
          </p:nvSpPr>
          <p:spPr>
            <a:xfrm rot="21600000">
              <a:off x="0" y="1251046"/>
              <a:ext cx="8229600" cy="8198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kern="1200" dirty="0">
                  <a:solidFill>
                    <a:schemeClr val="bg1"/>
                  </a:solidFill>
                </a:rPr>
                <a:t>POS tagging</a:t>
              </a:r>
            </a:p>
          </p:txBody>
        </p:sp>
      </p:grpSp>
      <p:grpSp>
        <p:nvGrpSpPr>
          <p:cNvPr id="17" name="Group 16" descr="rectangle">
            <a:extLst>
              <a:ext uri="{FF2B5EF4-FFF2-40B4-BE49-F238E27FC236}">
                <a16:creationId xmlns:a16="http://schemas.microsoft.com/office/drawing/2014/main" xmlns="" id="{1D227B02-3746-4E15-9429-D3DBB15D0457}"/>
              </a:ext>
            </a:extLst>
          </p:cNvPr>
          <p:cNvGrpSpPr/>
          <p:nvPr/>
        </p:nvGrpSpPr>
        <p:grpSpPr>
          <a:xfrm>
            <a:off x="2514599" y="1984615"/>
            <a:ext cx="3939540" cy="653752"/>
            <a:chOff x="0" y="1554"/>
            <a:chExt cx="8229600" cy="1261798"/>
          </a:xfrm>
          <a:solidFill>
            <a:schemeClr val="accent4"/>
          </a:solidFill>
        </p:grpSpPr>
        <p:sp>
          <p:nvSpPr>
            <p:cNvPr id="18" name="Callout: Up Arrow 17">
              <a:extLst>
                <a:ext uri="{FF2B5EF4-FFF2-40B4-BE49-F238E27FC236}">
                  <a16:creationId xmlns:a16="http://schemas.microsoft.com/office/drawing/2014/main" xmlns="" id="{E7529413-DDD1-4DC1-B8ED-E3450F631ED9}"/>
                </a:ext>
              </a:extLst>
            </p:cNvPr>
            <p:cNvSpPr/>
            <p:nvPr/>
          </p:nvSpPr>
          <p:spPr>
            <a:xfrm rot="10800000">
              <a:off x="0" y="1554"/>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Callout: Up Arrow 16">
              <a:extLst>
                <a:ext uri="{FF2B5EF4-FFF2-40B4-BE49-F238E27FC236}">
                  <a16:creationId xmlns:a16="http://schemas.microsoft.com/office/drawing/2014/main" xmlns="" id="{5B0AFAEF-42AD-47C8-9B67-16166ACDF8E5}"/>
                </a:ext>
              </a:extLst>
            </p:cNvPr>
            <p:cNvSpPr txBox="1"/>
            <p:nvPr/>
          </p:nvSpPr>
          <p:spPr>
            <a:xfrm>
              <a:off x="0" y="1554"/>
              <a:ext cx="8229600" cy="8198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kern="1200" dirty="0">
                  <a:solidFill>
                    <a:schemeClr val="bg1"/>
                  </a:solidFill>
                </a:rPr>
                <a:t>Speech to </a:t>
              </a:r>
              <a:r>
                <a:rPr lang="en-US" sz="1500" kern="1200">
                  <a:solidFill>
                    <a:schemeClr val="bg1"/>
                  </a:solidFill>
                </a:rPr>
                <a:t>text </a:t>
              </a:r>
              <a:r>
                <a:rPr lang="en-US" sz="1500" kern="1200" smtClean="0">
                  <a:solidFill>
                    <a:schemeClr val="bg1"/>
                  </a:solidFill>
                </a:rPr>
                <a:t>conversion</a:t>
              </a:r>
              <a:endParaRPr lang="en-US" sz="1500" kern="1200" dirty="0">
                <a:solidFill>
                  <a:schemeClr val="bg1"/>
                </a:solidFill>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Speech to Text</a:t>
            </a:r>
          </a:p>
        </p:txBody>
      </p:sp>
      <p:sp>
        <p:nvSpPr>
          <p:cNvPr id="3" name="Rectangle 2"/>
          <p:cNvSpPr>
            <a:spLocks noGrp="1"/>
          </p:cNvSpPr>
          <p:nvPr>
            <p:ph idx="1"/>
          </p:nvPr>
        </p:nvSpPr>
        <p:spPr/>
        <p:txBody>
          <a:bodyPr>
            <a:noAutofit/>
          </a:bodyPr>
          <a:lstStyle/>
          <a:p>
            <a:pPr algn="just">
              <a:spcBef>
                <a:spcPts val="0"/>
              </a:spcBef>
            </a:pPr>
            <a:r>
              <a:rPr lang="en-US" sz="2000" dirty="0">
                <a:latin typeface="Times New Roman" panose="02020603050405020304" pitchFamily="18" charset="0"/>
                <a:cs typeface="Times New Roman" panose="02020603050405020304" pitchFamily="18" charset="0"/>
              </a:rPr>
              <a:t>Google Speech to text API </a:t>
            </a:r>
          </a:p>
          <a:p>
            <a:pPr algn="just">
              <a:spcBef>
                <a:spcPts val="0"/>
              </a:spcBef>
            </a:pPr>
            <a:r>
              <a:rPr lang="en-US" sz="2000" dirty="0">
                <a:latin typeface="Times New Roman" panose="02020603050405020304" pitchFamily="18" charset="0"/>
                <a:cs typeface="Times New Roman" panose="02020603050405020304" pitchFamily="18" charset="0"/>
              </a:rPr>
              <a:t>Speech Recognition library by Anthony Zhang</a:t>
            </a:r>
          </a:p>
          <a:p>
            <a:pPr lvl="1" algn="just">
              <a:spcBef>
                <a:spcPts val="0"/>
              </a:spcBef>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Easy to tweak</a:t>
            </a:r>
          </a:p>
          <a:p>
            <a:pPr lvl="1" algn="just">
              <a:spcBef>
                <a:spcPts val="0"/>
              </a:spcBef>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Well handled exceptions</a:t>
            </a:r>
          </a:p>
          <a:p>
            <a:pPr lvl="1" algn="just">
              <a:spcBef>
                <a:spcPts val="0"/>
              </a:spcBef>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Fast and reliable</a:t>
            </a:r>
          </a:p>
          <a:p>
            <a:pPr marL="64008" indent="0" algn="just">
              <a:spcBef>
                <a:spcPts val="0"/>
              </a:spcBef>
              <a:buNone/>
            </a:pPr>
            <a:endParaRPr lang="en-US" sz="2000" dirty="0">
              <a:latin typeface="Times New Roman" panose="02020603050405020304" pitchFamily="18" charset="0"/>
              <a:cs typeface="Times New Roman" panose="02020603050405020304" pitchFamily="18" charset="0"/>
            </a:endParaRPr>
          </a:p>
          <a:p>
            <a:pPr marL="64008" indent="0" algn="just">
              <a:spcBef>
                <a:spcPts val="0"/>
              </a:spcBef>
              <a:buNone/>
            </a:pPr>
            <a:r>
              <a:rPr lang="en-US" sz="2000" dirty="0">
                <a:latin typeface="Times New Roman" panose="02020603050405020304" pitchFamily="18" charset="0"/>
                <a:cs typeface="Times New Roman" panose="02020603050405020304" pitchFamily="18" charset="0"/>
              </a:rPr>
              <a:t>Input : User speaking into the microphone</a:t>
            </a:r>
          </a:p>
          <a:p>
            <a:pPr marL="64008" indent="0" algn="just">
              <a:spcBef>
                <a:spcPts val="0"/>
              </a:spcBef>
              <a:buNone/>
            </a:pPr>
            <a:r>
              <a:rPr lang="en-US" sz="2000" dirty="0">
                <a:latin typeface="Times New Roman" panose="02020603050405020304" pitchFamily="18" charset="0"/>
                <a:cs typeface="Times New Roman" panose="02020603050405020304" pitchFamily="18" charset="0"/>
              </a:rPr>
              <a:t>Output : String text</a:t>
            </a:r>
          </a:p>
        </p:txBody>
      </p:sp>
      <p:sp>
        <p:nvSpPr>
          <p:cNvPr id="4" name="Footer Placeholder 4">
            <a:extLst>
              <a:ext uri="{FF2B5EF4-FFF2-40B4-BE49-F238E27FC236}">
                <a16:creationId xmlns:a16="http://schemas.microsoft.com/office/drawing/2014/main" xmlns="" id="{1959AD99-6BDF-4994-BB96-51E4881985D2}"/>
              </a:ext>
            </a:extLst>
          </p:cNvPr>
          <p:cNvSpPr>
            <a:spLocks noGrp="1"/>
          </p:cNvSpPr>
          <p:nvPr>
            <p:ph type="ftr" sz="quarter" idx="11"/>
          </p:nvPr>
        </p:nvSpPr>
        <p:spPr/>
        <p:txBody>
          <a:bodyPr/>
          <a:lstStyle>
            <a:lvl1pPr>
              <a:defRPr/>
            </a:lvl1pPr>
          </a:lstStyle>
          <a:p>
            <a:r>
              <a:rPr lang="en-US" dirty="0" smtClean="0"/>
              <a:t>Speech to 3D Scene Generation</a:t>
            </a:r>
            <a:endParaRPr lang="en-US" dirty="0"/>
          </a:p>
        </p:txBody>
      </p:sp>
      <p:sp>
        <p:nvSpPr>
          <p:cNvPr id="5" name="Slide Number Placeholder 5">
            <a:extLst>
              <a:ext uri="{FF2B5EF4-FFF2-40B4-BE49-F238E27FC236}">
                <a16:creationId xmlns:a16="http://schemas.microsoft.com/office/drawing/2014/main" xmlns="" id="{63114880-DADC-4F85-86A5-B5EC46980DB7}"/>
              </a:ext>
            </a:extLst>
          </p:cNvPr>
          <p:cNvSpPr>
            <a:spLocks noGrp="1"/>
          </p:cNvSpPr>
          <p:nvPr>
            <p:ph type="sldNum" sz="quarter" idx="12"/>
          </p:nvPr>
        </p:nvSpPr>
        <p:spPr/>
        <p:txBody>
          <a:bodyPr/>
          <a:lstStyle/>
          <a:p>
            <a:fld id="{FEA1243F-3000-4347-94A4-FBDEAD3122C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F78A85-475A-4043-87C1-59BF3E403BBB}"/>
              </a:ext>
            </a:extLst>
          </p:cNvPr>
          <p:cNvSpPr>
            <a:spLocks noGrp="1"/>
          </p:cNvSpPr>
          <p:nvPr>
            <p:ph type="title"/>
          </p:nvPr>
        </p:nvSpPr>
        <p:spPr/>
        <p:txBody>
          <a:bodyPr/>
          <a:lstStyle/>
          <a:p>
            <a:r>
              <a:rPr lang="en-US" dirty="0"/>
              <a:t>Parts-Of-Speech tagging</a:t>
            </a:r>
          </a:p>
        </p:txBody>
      </p:sp>
      <p:sp>
        <p:nvSpPr>
          <p:cNvPr id="3" name="Content Placeholder 2">
            <a:extLst>
              <a:ext uri="{FF2B5EF4-FFF2-40B4-BE49-F238E27FC236}">
                <a16:creationId xmlns:a16="http://schemas.microsoft.com/office/drawing/2014/main" xmlns="" id="{4B4004BC-3535-4552-96AF-FD9489C149DA}"/>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Identify and tag the parts of speech</a:t>
            </a:r>
          </a:p>
          <a:p>
            <a:pPr algn="just"/>
            <a:r>
              <a:rPr lang="en-US" sz="2000" dirty="0">
                <a:latin typeface="Times New Roman" panose="02020603050405020304" pitchFamily="18" charset="0"/>
                <a:cs typeface="Times New Roman" panose="02020603050405020304" pitchFamily="18" charset="0"/>
              </a:rPr>
              <a:t>Store each lexical element along with its POS tags in json format</a:t>
            </a:r>
          </a:p>
          <a:p>
            <a:pPr marL="64008" indent="0" algn="just">
              <a:buNone/>
            </a:pPr>
            <a:r>
              <a:rPr lang="en-US" sz="2000" dirty="0">
                <a:latin typeface="Times New Roman" panose="02020603050405020304" pitchFamily="18" charset="0"/>
                <a:cs typeface="Times New Roman" panose="02020603050405020304" pitchFamily="18" charset="0"/>
              </a:rPr>
              <a:t>Input : String of text generated by the Speech-Recognition module</a:t>
            </a:r>
          </a:p>
          <a:p>
            <a:pPr marL="64008" indent="0" algn="just">
              <a:buNone/>
            </a:pPr>
            <a:r>
              <a:rPr lang="en-US" sz="2000" dirty="0">
                <a:latin typeface="Times New Roman" panose="02020603050405020304" pitchFamily="18" charset="0"/>
                <a:cs typeface="Times New Roman" panose="02020603050405020304" pitchFamily="18" charset="0"/>
              </a:rPr>
              <a:t>Output : JSON file</a:t>
            </a:r>
          </a:p>
        </p:txBody>
      </p:sp>
      <p:sp>
        <p:nvSpPr>
          <p:cNvPr id="4" name="Footer Placeholder 4">
            <a:extLst>
              <a:ext uri="{FF2B5EF4-FFF2-40B4-BE49-F238E27FC236}">
                <a16:creationId xmlns:a16="http://schemas.microsoft.com/office/drawing/2014/main" xmlns="" id="{1959AD99-6BDF-4994-BB96-51E4881985D2}"/>
              </a:ext>
            </a:extLst>
          </p:cNvPr>
          <p:cNvSpPr>
            <a:spLocks noGrp="1"/>
          </p:cNvSpPr>
          <p:nvPr>
            <p:ph type="ftr" sz="quarter" idx="11"/>
          </p:nvPr>
        </p:nvSpPr>
        <p:spPr>
          <a:xfrm>
            <a:off x="5715000" y="173195"/>
            <a:ext cx="2468880" cy="300831"/>
          </a:xfrm>
        </p:spPr>
        <p:txBody>
          <a:bodyPr/>
          <a:lstStyle>
            <a:lvl1pPr>
              <a:defRPr/>
            </a:lvl1pPr>
          </a:lstStyle>
          <a:p>
            <a:r>
              <a:rPr lang="en-US" dirty="0" smtClean="0"/>
              <a:t>Speech to 3D Scene Generation</a:t>
            </a:r>
            <a:endParaRPr lang="en-US" dirty="0"/>
          </a:p>
        </p:txBody>
      </p:sp>
      <p:sp>
        <p:nvSpPr>
          <p:cNvPr id="5" name="Slide Number Placeholder 5">
            <a:extLst>
              <a:ext uri="{FF2B5EF4-FFF2-40B4-BE49-F238E27FC236}">
                <a16:creationId xmlns:a16="http://schemas.microsoft.com/office/drawing/2014/main" xmlns="" id="{F2040447-BBDA-4C18-B81B-B5DA1D4FA85B}"/>
              </a:ext>
            </a:extLst>
          </p:cNvPr>
          <p:cNvSpPr>
            <a:spLocks noGrp="1"/>
          </p:cNvSpPr>
          <p:nvPr>
            <p:ph type="sldNum" sz="quarter" idx="11"/>
          </p:nvPr>
        </p:nvSpPr>
        <p:spPr>
          <a:xfrm>
            <a:off x="8183880" y="173195"/>
            <a:ext cx="502920" cy="301752"/>
          </a:xfrm>
        </p:spPr>
        <p:txBody>
          <a:bodyPr/>
          <a:lstStyle/>
          <a:p>
            <a:r>
              <a:rPr lang="en-US" dirty="0"/>
              <a:t>5</a:t>
            </a:r>
          </a:p>
        </p:txBody>
      </p:sp>
    </p:spTree>
    <p:extLst>
      <p:ext uri="{BB962C8B-B14F-4D97-AF65-F5344CB8AC3E}">
        <p14:creationId xmlns:p14="http://schemas.microsoft.com/office/powerpoint/2010/main" val="3928793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4A56B4-7C7A-49CD-8EF5-778D5CB7C5D8}"/>
              </a:ext>
            </a:extLst>
          </p:cNvPr>
          <p:cNvSpPr>
            <a:spLocks noGrp="1"/>
          </p:cNvSpPr>
          <p:nvPr>
            <p:ph type="title"/>
          </p:nvPr>
        </p:nvSpPr>
        <p:spPr/>
        <p:txBody>
          <a:bodyPr/>
          <a:lstStyle/>
          <a:p>
            <a:r>
              <a:rPr lang="en-US" dirty="0"/>
              <a:t>Parse tree</a:t>
            </a:r>
          </a:p>
        </p:txBody>
      </p:sp>
      <p:sp>
        <p:nvSpPr>
          <p:cNvPr id="3" name="Content Placeholder 2">
            <a:extLst>
              <a:ext uri="{FF2B5EF4-FFF2-40B4-BE49-F238E27FC236}">
                <a16:creationId xmlns:a16="http://schemas.microsoft.com/office/drawing/2014/main" xmlns="" id="{A0FCDD24-DB99-401D-B427-E49E7168BC8E}"/>
              </a:ext>
            </a:extLst>
          </p:cNvPr>
          <p:cNvSpPr>
            <a:spLocks noGrp="1"/>
          </p:cNvSpPr>
          <p:nvPr>
            <p:ph idx="1"/>
          </p:nvPr>
        </p:nvSpPr>
        <p:spPr/>
        <p:txBody>
          <a:bodyPr>
            <a:normAutofit/>
          </a:bodyPr>
          <a:lstStyle/>
          <a:p>
            <a:pPr marL="64008" indent="0">
              <a:buNone/>
            </a:pPr>
            <a:r>
              <a:rPr lang="en-US" sz="2000" dirty="0">
                <a:latin typeface="Times New Roman" panose="02020603050405020304" pitchFamily="18" charset="0"/>
                <a:cs typeface="Times New Roman" panose="02020603050405020304" pitchFamily="18" charset="0"/>
              </a:rPr>
              <a:t>For example : </a:t>
            </a:r>
          </a:p>
          <a:p>
            <a:pPr marL="64008" indent="0">
              <a:buNone/>
            </a:pPr>
            <a:r>
              <a:rPr lang="en-US" sz="2000" dirty="0">
                <a:latin typeface="Times New Roman" panose="02020603050405020304" pitchFamily="18" charset="0"/>
                <a:cs typeface="Times New Roman" panose="02020603050405020304" pitchFamily="18" charset="0"/>
              </a:rPr>
              <a:t>Consider sentence</a:t>
            </a:r>
          </a:p>
          <a:p>
            <a:pPr marL="64008" indent="0">
              <a:buNone/>
            </a:pPr>
            <a:r>
              <a:rPr lang="en-US" sz="2000" i="1" dirty="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The ball is on the wooden table”</a:t>
            </a:r>
          </a:p>
          <a:p>
            <a:pPr marL="64008" indent="0">
              <a:buNone/>
            </a:pPr>
            <a:endParaRPr lang="en-US" sz="2000" i="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0D8C7F45-39F8-4C9F-9623-BA80FDF2D436}"/>
              </a:ext>
            </a:extLst>
          </p:cNvPr>
          <p:cNvPicPr>
            <a:picLocks noChangeAspect="1"/>
          </p:cNvPicPr>
          <p:nvPr/>
        </p:nvPicPr>
        <p:blipFill>
          <a:blip r:embed="rId2"/>
          <a:stretch>
            <a:fillRect/>
          </a:stretch>
        </p:blipFill>
        <p:spPr>
          <a:xfrm>
            <a:off x="2286000" y="3733800"/>
            <a:ext cx="3781804" cy="1724191"/>
          </a:xfrm>
          <a:prstGeom prst="rect">
            <a:avLst/>
          </a:prstGeom>
        </p:spPr>
      </p:pic>
      <p:sp>
        <p:nvSpPr>
          <p:cNvPr id="6" name="Footer Placeholder 4">
            <a:extLst>
              <a:ext uri="{FF2B5EF4-FFF2-40B4-BE49-F238E27FC236}">
                <a16:creationId xmlns:a16="http://schemas.microsoft.com/office/drawing/2014/main" xmlns="" id="{1959AD99-6BDF-4994-BB96-51E4881985D2}"/>
              </a:ext>
            </a:extLst>
          </p:cNvPr>
          <p:cNvSpPr>
            <a:spLocks noGrp="1"/>
          </p:cNvSpPr>
          <p:nvPr>
            <p:ph type="ftr" sz="quarter" idx="11"/>
          </p:nvPr>
        </p:nvSpPr>
        <p:spPr>
          <a:xfrm>
            <a:off x="5715000" y="173195"/>
            <a:ext cx="2468880" cy="300831"/>
          </a:xfrm>
        </p:spPr>
        <p:txBody>
          <a:bodyPr/>
          <a:lstStyle>
            <a:lvl1pPr>
              <a:defRPr/>
            </a:lvl1pPr>
          </a:lstStyle>
          <a:p>
            <a:r>
              <a:rPr lang="en-US" dirty="0" smtClean="0"/>
              <a:t>Speech to 3D Scene Generation</a:t>
            </a:r>
            <a:endParaRPr lang="en-US" dirty="0"/>
          </a:p>
        </p:txBody>
      </p:sp>
      <p:sp>
        <p:nvSpPr>
          <p:cNvPr id="7" name="Slide Number Placeholder 5">
            <a:extLst>
              <a:ext uri="{FF2B5EF4-FFF2-40B4-BE49-F238E27FC236}">
                <a16:creationId xmlns:a16="http://schemas.microsoft.com/office/drawing/2014/main" xmlns="" id="{F2040447-BBDA-4C18-B81B-B5DA1D4FA85B}"/>
              </a:ext>
            </a:extLst>
          </p:cNvPr>
          <p:cNvSpPr>
            <a:spLocks noGrp="1"/>
          </p:cNvSpPr>
          <p:nvPr>
            <p:ph type="sldNum" sz="quarter" idx="11"/>
          </p:nvPr>
        </p:nvSpPr>
        <p:spPr>
          <a:xfrm>
            <a:off x="8183880" y="173195"/>
            <a:ext cx="502920" cy="301752"/>
          </a:xfrm>
        </p:spPr>
        <p:txBody>
          <a:bodyPr/>
          <a:lstStyle/>
          <a:p>
            <a:r>
              <a:rPr lang="en-US" dirty="0"/>
              <a:t>6</a:t>
            </a:r>
          </a:p>
        </p:txBody>
      </p:sp>
    </p:spTree>
    <p:extLst>
      <p:ext uri="{BB962C8B-B14F-4D97-AF65-F5344CB8AC3E}">
        <p14:creationId xmlns:p14="http://schemas.microsoft.com/office/powerpoint/2010/main" val="42235509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0" dirty="0"/>
              <a:t>ATTENTION</a:t>
            </a:r>
            <a:r>
              <a:rPr lang="en-US" dirty="0"/>
              <a:t> AREAS</a:t>
            </a:r>
          </a:p>
        </p:txBody>
      </p:sp>
      <p:sp>
        <p:nvSpPr>
          <p:cNvPr id="6" name="Slide Number Placeholder 5">
            <a:extLst>
              <a:ext uri="{FF2B5EF4-FFF2-40B4-BE49-F238E27FC236}">
                <a16:creationId xmlns:a16="http://schemas.microsoft.com/office/drawing/2014/main" xmlns="" id="{F2040447-BBDA-4C18-B81B-B5DA1D4FA85B}"/>
              </a:ext>
            </a:extLst>
          </p:cNvPr>
          <p:cNvSpPr>
            <a:spLocks noGrp="1"/>
          </p:cNvSpPr>
          <p:nvPr>
            <p:ph type="sldNum" sz="quarter" idx="11"/>
          </p:nvPr>
        </p:nvSpPr>
        <p:spPr/>
        <p:txBody>
          <a:bodyPr/>
          <a:lstStyle/>
          <a:p>
            <a:fld id="{FEA1243F-3000-4347-94A4-FBDEAD3122CB}" type="slidenum">
              <a:rPr lang="en-US" smtClean="0"/>
              <a:pPr/>
              <a:t>8</a:t>
            </a:fld>
            <a:endParaRPr lang="en-US"/>
          </a:p>
        </p:txBody>
      </p:sp>
      <p:graphicFrame>
        <p:nvGraphicFramePr>
          <p:cNvPr id="8" name="Content Placeholder 3" descr="list smart graphic design">
            <a:extLst>
              <a:ext uri="{FF2B5EF4-FFF2-40B4-BE49-F238E27FC236}">
                <a16:creationId xmlns:a16="http://schemas.microsoft.com/office/drawing/2014/main" xmlns="" id="{598C553F-4143-4A91-9E18-950B2D9198C3}"/>
              </a:ext>
            </a:extLst>
          </p:cNvPr>
          <p:cNvGraphicFramePr>
            <a:graphicFrameLocks/>
          </p:cNvGraphicFramePr>
          <p:nvPr>
            <p:extLst>
              <p:ext uri="{D42A27DB-BD31-4B8C-83A1-F6EECF244321}">
                <p14:modId xmlns:p14="http://schemas.microsoft.com/office/powerpoint/2010/main" val="19426302"/>
              </p:ext>
            </p:extLst>
          </p:nvPr>
        </p:nvGraphicFramePr>
        <p:xfrm>
          <a:off x="609600" y="1828800"/>
          <a:ext cx="7726680" cy="396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Footer Placeholder 4">
            <a:extLst>
              <a:ext uri="{FF2B5EF4-FFF2-40B4-BE49-F238E27FC236}">
                <a16:creationId xmlns:a16="http://schemas.microsoft.com/office/drawing/2014/main" xmlns="" id="{1959AD99-6BDF-4994-BB96-51E4881985D2}"/>
              </a:ext>
            </a:extLst>
          </p:cNvPr>
          <p:cNvSpPr>
            <a:spLocks noGrp="1"/>
          </p:cNvSpPr>
          <p:nvPr>
            <p:ph type="ftr" sz="quarter" idx="11"/>
          </p:nvPr>
        </p:nvSpPr>
        <p:spPr>
          <a:xfrm>
            <a:off x="5715000" y="304800"/>
            <a:ext cx="2621280" cy="169226"/>
          </a:xfrm>
        </p:spPr>
        <p:txBody>
          <a:bodyPr/>
          <a:lstStyle>
            <a:lvl1pPr>
              <a:defRPr/>
            </a:lvl1pPr>
          </a:lstStyle>
          <a:p>
            <a:r>
              <a:rPr lang="en-US" dirty="0" smtClean="0"/>
              <a:t>Speech to 3D Scene Generation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SRS</a:t>
            </a:r>
            <a:endParaRPr lang="en-IN" dirty="0"/>
          </a:p>
        </p:txBody>
      </p:sp>
      <p:sp>
        <p:nvSpPr>
          <p:cNvPr id="3" name="Content Placeholder 2"/>
          <p:cNvSpPr>
            <a:spLocks noGrp="1"/>
          </p:cNvSpPr>
          <p:nvPr>
            <p:ph idx="1"/>
          </p:nvPr>
        </p:nvSpPr>
        <p:spPr/>
        <p:txBody>
          <a:bodyPr>
            <a:normAutofit/>
          </a:bodyPr>
          <a:lstStyle/>
          <a:p>
            <a:pPr algn="just"/>
            <a:r>
              <a:rPr lang="en-IN" sz="2000" b="1" dirty="0" smtClean="0">
                <a:latin typeface="Times New Roman" panose="02020603050405020304" pitchFamily="18" charset="0"/>
                <a:cs typeface="Times New Roman" panose="02020603050405020304" pitchFamily="18" charset="0"/>
              </a:rPr>
              <a:t>FUNCTIONAL REQUIREMENTS:</a:t>
            </a:r>
          </a:p>
          <a:p>
            <a:pPr algn="just"/>
            <a:r>
              <a:rPr lang="en-IN" sz="2000" b="1" dirty="0" smtClean="0">
                <a:latin typeface="Times New Roman" panose="02020603050405020304" pitchFamily="18" charset="0"/>
                <a:cs typeface="Times New Roman" panose="02020603050405020304" pitchFamily="18" charset="0"/>
              </a:rPr>
              <a:t>1. Input Data requirements:</a:t>
            </a:r>
          </a:p>
          <a:p>
            <a:pPr algn="just"/>
            <a:r>
              <a:rPr lang="en-IN" sz="2000" dirty="0" smtClean="0">
                <a:latin typeface="Times New Roman" panose="02020603050405020304" pitchFamily="18" charset="0"/>
                <a:cs typeface="Times New Roman" panose="02020603050405020304" pitchFamily="18" charset="0"/>
              </a:rPr>
              <a:t>Speech Input.</a:t>
            </a:r>
          </a:p>
          <a:p>
            <a:pPr algn="just"/>
            <a:r>
              <a:rPr lang="en-IN" sz="2000" dirty="0" smtClean="0">
                <a:latin typeface="Times New Roman" panose="02020603050405020304" pitchFamily="18" charset="0"/>
                <a:cs typeface="Times New Roman" panose="02020603050405020304" pitchFamily="18" charset="0"/>
              </a:rPr>
              <a:t>JSON as an input data to Database and Rendering.</a:t>
            </a:r>
          </a:p>
          <a:p>
            <a:pPr algn="just"/>
            <a:r>
              <a:rPr lang="en-IN" sz="2000" b="1" dirty="0" smtClean="0">
                <a:latin typeface="Times New Roman" panose="02020603050405020304" pitchFamily="18" charset="0"/>
                <a:cs typeface="Times New Roman" panose="02020603050405020304" pitchFamily="18" charset="0"/>
              </a:rPr>
              <a:t>2. Operational requirements</a:t>
            </a:r>
          </a:p>
          <a:p>
            <a:pPr algn="just"/>
            <a:r>
              <a:rPr lang="en-IN" sz="2000" dirty="0" smtClean="0">
                <a:latin typeface="Times New Roman" panose="02020603050405020304" pitchFamily="18" charset="0"/>
                <a:cs typeface="Times New Roman" panose="02020603050405020304" pitchFamily="18" charset="0"/>
              </a:rPr>
              <a:t>Conversion of speech to text.</a:t>
            </a:r>
          </a:p>
          <a:p>
            <a:pPr algn="just"/>
            <a:r>
              <a:rPr lang="en-IN" sz="2000" dirty="0" smtClean="0">
                <a:latin typeface="Times New Roman" panose="02020603050405020304" pitchFamily="18" charset="0"/>
                <a:cs typeface="Times New Roman" panose="02020603050405020304" pitchFamily="18" charset="0"/>
              </a:rPr>
              <a:t>POS tagging.</a:t>
            </a:r>
          </a:p>
          <a:p>
            <a:pPr algn="just"/>
            <a:r>
              <a:rPr lang="en-IN" sz="2000" dirty="0" smtClean="0">
                <a:latin typeface="Times New Roman" panose="02020603050405020304" pitchFamily="18" charset="0"/>
                <a:cs typeface="Times New Roman" panose="02020603050405020304" pitchFamily="18" charset="0"/>
              </a:rPr>
              <a:t>Parse tree generation.</a:t>
            </a:r>
          </a:p>
          <a:p>
            <a:pPr algn="just"/>
            <a:r>
              <a:rPr lang="en-IN" sz="2000" dirty="0" smtClean="0">
                <a:latin typeface="Times New Roman" panose="02020603050405020304" pitchFamily="18" charset="0"/>
                <a:cs typeface="Times New Roman" panose="02020603050405020304" pitchFamily="18" charset="0"/>
              </a:rPr>
              <a:t>Information gathering and rendering.</a:t>
            </a:r>
          </a:p>
          <a:p>
            <a:pPr algn="just"/>
            <a:endParaRPr lang="en-IN" sz="2000" dirty="0" smtClean="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4" name="Footer Placeholder 4">
            <a:extLst>
              <a:ext uri="{FF2B5EF4-FFF2-40B4-BE49-F238E27FC236}">
                <a16:creationId xmlns:a16="http://schemas.microsoft.com/office/drawing/2014/main" xmlns="" id="{1959AD99-6BDF-4994-BB96-51E4881985D2}"/>
              </a:ext>
            </a:extLst>
          </p:cNvPr>
          <p:cNvSpPr>
            <a:spLocks noGrp="1"/>
          </p:cNvSpPr>
          <p:nvPr>
            <p:ph type="ftr" sz="quarter" idx="11"/>
          </p:nvPr>
        </p:nvSpPr>
        <p:spPr>
          <a:xfrm>
            <a:off x="5715000" y="304800"/>
            <a:ext cx="2621280" cy="169226"/>
          </a:xfrm>
        </p:spPr>
        <p:txBody>
          <a:bodyPr/>
          <a:lstStyle>
            <a:lvl1pPr>
              <a:defRPr/>
            </a:lvl1pPr>
          </a:lstStyle>
          <a:p>
            <a:r>
              <a:rPr lang="en-US" dirty="0" smtClean="0"/>
              <a:t>Speech to 3D Scene Generation</a:t>
            </a:r>
            <a:endParaRPr lang="en-US" dirty="0"/>
          </a:p>
        </p:txBody>
      </p:sp>
      <p:sp>
        <p:nvSpPr>
          <p:cNvPr id="5" name="Slide Number Placeholder 5">
            <a:extLst>
              <a:ext uri="{FF2B5EF4-FFF2-40B4-BE49-F238E27FC236}">
                <a16:creationId xmlns:a16="http://schemas.microsoft.com/office/drawing/2014/main" xmlns="" id="{F2040447-BBDA-4C18-B81B-B5DA1D4FA85B}"/>
              </a:ext>
            </a:extLst>
          </p:cNvPr>
          <p:cNvSpPr>
            <a:spLocks noGrp="1"/>
          </p:cNvSpPr>
          <p:nvPr>
            <p:ph type="sldNum" sz="quarter" idx="11"/>
          </p:nvPr>
        </p:nvSpPr>
        <p:spPr>
          <a:xfrm>
            <a:off x="8183880" y="173195"/>
            <a:ext cx="502920" cy="301752"/>
          </a:xfrm>
        </p:spPr>
        <p:txBody>
          <a:bodyPr/>
          <a:lstStyle/>
          <a:p>
            <a:r>
              <a:rPr lang="en-US" dirty="0"/>
              <a:t>8</a:t>
            </a:r>
          </a:p>
        </p:txBody>
      </p:sp>
    </p:spTree>
    <p:extLst>
      <p:ext uri="{BB962C8B-B14F-4D97-AF65-F5344CB8AC3E}">
        <p14:creationId xmlns:p14="http://schemas.microsoft.com/office/powerpoint/2010/main" val="18965385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M10167107 - Reporting progress or status presentation - NEW.potx" id="{24ADC811-FCB2-4A9B-852A-BB14EA0B4C87}" vid="{F865C24B-81F8-4D59-BA13-A775229E76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Project status report</Template>
  <TotalTime>468</TotalTime>
  <Words>734</Words>
  <Application>Microsoft Office PowerPoint</Application>
  <PresentationFormat>On-screen Show (4:3)</PresentationFormat>
  <Paragraphs>145</Paragraphs>
  <Slides>16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Segoe UI</vt:lpstr>
      <vt:lpstr>Times New Roman</vt:lpstr>
      <vt:lpstr>Wingdings</vt:lpstr>
      <vt:lpstr>Wingdings 2</vt:lpstr>
      <vt:lpstr>Verve</vt:lpstr>
      <vt:lpstr>Speech to 3D scene generation</vt:lpstr>
      <vt:lpstr>CONTENTS</vt:lpstr>
      <vt:lpstr>Problem Definition</vt:lpstr>
      <vt:lpstr>STATUS SUMMARY</vt:lpstr>
      <vt:lpstr>Speech to Text</vt:lpstr>
      <vt:lpstr>Parts-Of-Speech tagging</vt:lpstr>
      <vt:lpstr>Parse tree</vt:lpstr>
      <vt:lpstr>ATTENTION AREAS</vt:lpstr>
      <vt:lpstr>SRS</vt:lpstr>
      <vt:lpstr>SRS</vt:lpstr>
      <vt:lpstr>SDD</vt:lpstr>
      <vt:lpstr>SPMP</vt:lpstr>
      <vt:lpstr>SPMP</vt:lpstr>
      <vt:lpstr>Test Cases</vt:lpstr>
      <vt:lpstr>Test Cases</vt:lpstr>
      <vt:lpstr>TAKE AWAY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to 3D scene generation</dc:title>
  <dc:creator>Preyash Shah</dc:creator>
  <cp:lastModifiedBy>umang nandu</cp:lastModifiedBy>
  <cp:revision>53</cp:revision>
  <dcterms:created xsi:type="dcterms:W3CDTF">2018-10-30T16:03:11Z</dcterms:created>
  <dcterms:modified xsi:type="dcterms:W3CDTF">2018-10-31T15:53:45Z</dcterms:modified>
</cp:coreProperties>
</file>