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handoutMasterIdLst>
    <p:handoutMasterId r:id="rId32"/>
  </p:handoutMasterIdLst>
  <p:sldIdLst>
    <p:sldId id="407" r:id="rId5"/>
    <p:sldId id="411" r:id="rId6"/>
    <p:sldId id="408" r:id="rId7"/>
    <p:sldId id="436" r:id="rId8"/>
    <p:sldId id="415" r:id="rId9"/>
    <p:sldId id="412" r:id="rId10"/>
    <p:sldId id="416" r:id="rId11"/>
    <p:sldId id="413" r:id="rId12"/>
    <p:sldId id="417" r:id="rId13"/>
    <p:sldId id="414" r:id="rId14"/>
    <p:sldId id="419" r:id="rId15"/>
    <p:sldId id="421" r:id="rId16"/>
    <p:sldId id="418" r:id="rId17"/>
    <p:sldId id="420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4" r:id="rId27"/>
    <p:sldId id="431" r:id="rId28"/>
    <p:sldId id="432" r:id="rId29"/>
    <p:sldId id="433" r:id="rId30"/>
    <p:sldId id="43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193"/>
    <a:srgbClr val="E4CC1C"/>
    <a:srgbClr val="059191"/>
    <a:srgbClr val="7E1855"/>
    <a:srgbClr val="78B7FC"/>
    <a:srgbClr val="13831E"/>
    <a:srgbClr val="50395D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993" autoAdjust="0"/>
  </p:normalViewPr>
  <p:slideViewPr>
    <p:cSldViewPr snapToGrid="0" snapToObjects="1">
      <p:cViewPr varScale="1">
        <p:scale>
          <a:sx n="80" d="100"/>
          <a:sy n="80" d="100"/>
        </p:scale>
        <p:origin x="136" y="52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5673" y="339645"/>
            <a:ext cx="10016018" cy="907264"/>
          </a:xfrm>
        </p:spPr>
        <p:txBody>
          <a:bodyPr/>
          <a:lstStyle/>
          <a:p>
            <a:r>
              <a:rPr lang="en-US" dirty="0" smtClean="0"/>
              <a:t>       </a:t>
            </a:r>
            <a:r>
              <a:rPr lang="en-US" sz="2800" b="1" u="sng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</a:t>
            </a:r>
            <a:endParaRPr lang="en-US" sz="2800" b="1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80" y="1731166"/>
            <a:ext cx="5472756" cy="42447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22874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rgbClr val="5039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  <a:endParaRPr lang="en-US" sz="2800" b="1" u="sng" dirty="0">
              <a:solidFill>
                <a:srgbClr val="5039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2000" dirty="0" smtClean="0">
                <a:latin typeface="+mn-lt"/>
              </a:rPr>
              <a:t>We have </a:t>
            </a:r>
            <a:r>
              <a:rPr lang="en-US" sz="2000" b="1" dirty="0" smtClean="0">
                <a:latin typeface="+mn-lt"/>
              </a:rPr>
              <a:t>admin</a:t>
            </a:r>
            <a:r>
              <a:rPr lang="en-US" sz="2000" dirty="0" smtClean="0">
                <a:latin typeface="+mn-lt"/>
              </a:rPr>
              <a:t> module along with that we have some other modules: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Student info!.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Add book.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Add student.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Issue book.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Return book.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All records.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Fine payment.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Search 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1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[language used]:</a:t>
            </a:r>
            <a:endParaRPr lang="en-US" sz="28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735" y="1507067"/>
            <a:ext cx="8374135" cy="479036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2451697" cy="2023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+mn-lt"/>
              </a:rPr>
              <a:t>HTML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+mn-lt"/>
              </a:rPr>
              <a:t>CSS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+mn-lt"/>
              </a:rPr>
              <a:t>JAVA SCRIPT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387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[language used]:</a:t>
            </a:r>
            <a:endParaRPr lang="en-US" sz="2800" b="1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72" y="2310493"/>
            <a:ext cx="4010025" cy="253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841" y="1787979"/>
            <a:ext cx="3800475" cy="120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630" y="3451600"/>
            <a:ext cx="3381375" cy="25717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92623" y="1507067"/>
            <a:ext cx="2424056" cy="210154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n-lt"/>
              </a:rPr>
              <a:t>JAVA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n-lt"/>
              </a:rPr>
              <a:t>SPRING BOOT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n-lt"/>
              </a:rPr>
              <a:t>SPRING DATA JPA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670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570181" y="1627139"/>
            <a:ext cx="11235221" cy="4201007"/>
          </a:xfrm>
        </p:spPr>
        <p:txBody>
          <a:bodyPr/>
          <a:lstStyle/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Oracle </a:t>
            </a:r>
            <a:r>
              <a:rPr lang="en-US" sz="2000" dirty="0" smtClean="0">
                <a:latin typeface="+mn-lt"/>
              </a:rPr>
              <a:t>SQL</a:t>
            </a:r>
            <a:endParaRPr lang="en-US" sz="2000" dirty="0" smtClean="0">
              <a:latin typeface="+mn-lt"/>
            </a:endParaRPr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816" y="1799818"/>
            <a:ext cx="4743450" cy="5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7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6909" y="339645"/>
            <a:ext cx="5434780" cy="260718"/>
          </a:xfrm>
        </p:spPr>
        <p:txBody>
          <a:bodyPr/>
          <a:lstStyle/>
          <a:p>
            <a:r>
              <a:rPr lang="en-US" sz="2800" b="1" u="sng" cap="none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r>
              <a:rPr lang="en-US" sz="2800" u="sng" cap="none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657600" y="7159625"/>
            <a:ext cx="6350" cy="5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584960" y="7901305"/>
            <a:ext cx="113792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504055" y="7882890"/>
            <a:ext cx="1435735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645920" y="8159115"/>
            <a:ext cx="1097280" cy="75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666240" y="8277860"/>
            <a:ext cx="1178560" cy="142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792855" y="8277860"/>
            <a:ext cx="40640" cy="151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607310" y="8301355"/>
            <a:ext cx="568960" cy="142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34510" y="8287385"/>
            <a:ext cx="609600" cy="15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4375" y="8185785"/>
            <a:ext cx="1381760" cy="15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531995" y="7983220"/>
            <a:ext cx="1441450" cy="85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81"/>
          <p:cNvSpPr>
            <a:spLocks noChangeArrowheads="1"/>
          </p:cNvSpPr>
          <p:nvPr/>
        </p:nvSpPr>
        <p:spPr bwMode="auto">
          <a:xfrm>
            <a:off x="2247394" y="13356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9" name="Rectangle 9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282" y="655608"/>
            <a:ext cx="5641031" cy="61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4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diagram:</a:t>
            </a:r>
            <a:endParaRPr lang="en-US" sz="2800" b="1" u="sng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9927369" cy="361911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A use case depicts a series of steps that give something significant value to an actor and is drawn as a horizontal ellipse. </a:t>
            </a:r>
            <a:endParaRPr lang="en-US" sz="20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A </a:t>
            </a:r>
            <a:r>
              <a:rPr lang="en-US" sz="2000" dirty="0">
                <a:latin typeface="+mn-lt"/>
              </a:rPr>
              <a:t>use case diagram apprehends the functional features of a system with processes implement in the system. </a:t>
            </a:r>
            <a:endParaRPr lang="en-US" sz="20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While </a:t>
            </a:r>
            <a:r>
              <a:rPr lang="en-US" sz="2000" dirty="0">
                <a:latin typeface="+mn-lt"/>
              </a:rPr>
              <a:t>discussing the functionality and procedures of the framework</a:t>
            </a:r>
            <a:r>
              <a:rPr lang="en-US" sz="2000" dirty="0" smtClean="0">
                <a:latin typeface="+mn-lt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you discover important characteristics of the framework that you represent in the use case diagram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650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diagram: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04" y="209551"/>
            <a:ext cx="4438594" cy="645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76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219" y="164153"/>
            <a:ext cx="12121908" cy="1193591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page:</a:t>
            </a:r>
            <a:endParaRPr lang="en-US" sz="2800" b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belgewar.sunil\AppData\Local\Microsoft\Windows\INetCache\Content.MSO\8519F62F.tmp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" t="1549" r="-466" b="3831"/>
          <a:stretch/>
        </p:blipFill>
        <p:spPr bwMode="auto">
          <a:xfrm>
            <a:off x="2733963" y="1717964"/>
            <a:ext cx="6696364" cy="3389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6496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3091" y="339645"/>
            <a:ext cx="5388599" cy="1729300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1383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page:</a:t>
            </a:r>
            <a:endParaRPr lang="en-US" sz="2800" b="1" u="sng" dirty="0">
              <a:solidFill>
                <a:srgbClr val="13831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belgewar.sunil\AppData\Local\Microsoft\Windows\INetCache\Content.MSO\9AAAA6EB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146" y="1482436"/>
            <a:ext cx="3851564" cy="2632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C:\Users\belgewar.sunil\AppData\Local\Microsoft\Windows\INetCache\Content.MSO\F260B31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98617"/>
            <a:ext cx="4064001" cy="284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658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info!</a:t>
            </a:r>
            <a:endParaRPr lang="en-US" sz="2800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belgewar.sunil\AppData\Local\Microsoft\Windows\INetCache\Content.MSO\BA372DA3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81" y="1776308"/>
            <a:ext cx="7765923" cy="3617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204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2182" y="840509"/>
            <a:ext cx="10291618" cy="674255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US" sz="2800" b="1" u="sng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Image result for Our Team Icon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2" b="15242"/>
          <a:stretch>
            <a:fillRect/>
          </a:stretch>
        </p:blipFill>
        <p:spPr bwMode="auto">
          <a:xfrm>
            <a:off x="2216727" y="1773382"/>
            <a:ext cx="5800437" cy="3031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extBox 3"/>
          <p:cNvSpPr txBox="1"/>
          <p:nvPr/>
        </p:nvSpPr>
        <p:spPr>
          <a:xfrm>
            <a:off x="8599055" y="4193311"/>
            <a:ext cx="31773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Presented by:</a:t>
            </a:r>
          </a:p>
          <a:p>
            <a:r>
              <a:rPr lang="en-US" sz="2000" dirty="0" smtClean="0"/>
              <a:t>B. Snehal </a:t>
            </a:r>
            <a:r>
              <a:rPr lang="en-US" sz="2000" dirty="0" err="1" smtClean="0"/>
              <a:t>kumar</a:t>
            </a:r>
            <a:endParaRPr lang="en-US" sz="2000" dirty="0" smtClean="0"/>
          </a:p>
          <a:p>
            <a:r>
              <a:rPr lang="en-US" sz="2000" dirty="0" err="1" smtClean="0"/>
              <a:t>Rasala</a:t>
            </a:r>
            <a:r>
              <a:rPr lang="en-US" sz="2000" dirty="0" smtClean="0"/>
              <a:t> </a:t>
            </a:r>
            <a:r>
              <a:rPr lang="en-US" sz="2000" dirty="0" err="1"/>
              <a:t>S</a:t>
            </a:r>
            <a:r>
              <a:rPr lang="en-US" sz="2000" dirty="0" err="1" smtClean="0"/>
              <a:t>athish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Puli </a:t>
            </a:r>
            <a:r>
              <a:rPr lang="en-US" sz="2000" dirty="0" err="1" smtClean="0"/>
              <a:t>shravan</a:t>
            </a:r>
            <a:r>
              <a:rPr lang="en-US" sz="2000" dirty="0" smtClean="0"/>
              <a:t> </a:t>
            </a:r>
            <a:r>
              <a:rPr lang="en-US" sz="2000" dirty="0" err="1" smtClean="0"/>
              <a:t>kumar</a:t>
            </a:r>
            <a:endParaRPr lang="en-US" sz="2000" dirty="0" smtClean="0"/>
          </a:p>
          <a:p>
            <a:r>
              <a:rPr lang="en-US" sz="2000" dirty="0" err="1" smtClean="0"/>
              <a:t>Belgewar</a:t>
            </a:r>
            <a:r>
              <a:rPr lang="en-US" sz="2000" dirty="0" smtClean="0"/>
              <a:t> </a:t>
            </a:r>
            <a:r>
              <a:rPr lang="en-US" sz="2000" dirty="0"/>
              <a:t>S</a:t>
            </a:r>
            <a:r>
              <a:rPr lang="en-US" sz="2000" dirty="0" smtClean="0"/>
              <a:t>unil</a:t>
            </a:r>
          </a:p>
          <a:p>
            <a:r>
              <a:rPr lang="en-US" sz="2000" dirty="0" smtClean="0"/>
              <a:t>Madgula </a:t>
            </a:r>
            <a:r>
              <a:rPr lang="en-US" sz="2000" dirty="0"/>
              <a:t>G</a:t>
            </a:r>
            <a:r>
              <a:rPr lang="en-US" sz="2000" dirty="0" smtClean="0"/>
              <a:t>ayathri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36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book:</a:t>
            </a:r>
            <a:endParaRPr lang="en-US" sz="2800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belgewar.sunil\AppData\Local\Microsoft\Windows\INetCache\Content.MSO\85F46567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137" y="1801092"/>
            <a:ext cx="6200082" cy="3172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7650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student:</a:t>
            </a:r>
            <a:endParaRPr lang="en-US" sz="2800" b="1" u="sng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belgewar.sunil\AppData\Local\Microsoft\Windows\INetCache\Content.MSO\B2695B0D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08" y="1717964"/>
            <a:ext cx="6086765" cy="37776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0332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631" y="338260"/>
            <a:ext cx="10134369" cy="1002552"/>
          </a:xfrm>
        </p:spPr>
        <p:txBody>
          <a:bodyPr/>
          <a:lstStyle/>
          <a:p>
            <a:r>
              <a:rPr lang="en-US" sz="28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 book:</a:t>
            </a:r>
            <a:endParaRPr lang="en-US" sz="2800" b="1" u="sng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belgewar.sunil\AppData\Local\Microsoft\Windows\INetCache\Content.MSO\63951AA9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44" y="1616364"/>
            <a:ext cx="6320155" cy="31718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7807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rgbClr val="E4C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book:</a:t>
            </a:r>
            <a:endParaRPr lang="en-US" sz="2800" b="1" u="sng" dirty="0">
              <a:solidFill>
                <a:srgbClr val="E4CC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739" y="1828799"/>
            <a:ext cx="6535478" cy="63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02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7394" y="265755"/>
            <a:ext cx="10134369" cy="1002552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records:</a:t>
            </a:r>
            <a:endParaRPr lang="en-US" sz="28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belgewar.sunil\AppData\Local\Microsoft\Windows\INetCache\Content.MSO\43FE6605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154" y="1730124"/>
            <a:ext cx="6948228" cy="37655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4595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 payment: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belgewar.sunil\AppData\Local\Microsoft\Windows\INetCache\Content.MSO\13CC8B5B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18" y="2032000"/>
            <a:ext cx="6375573" cy="2910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0963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rgbClr val="7E18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book:</a:t>
            </a:r>
            <a:endParaRPr lang="en-US" sz="2800" b="1" u="sng" dirty="0">
              <a:solidFill>
                <a:srgbClr val="7E18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belgewar.sunil\AppData\Local\Microsoft\Windows\INetCache\Content.MSO\3D1E1921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750" y="1579418"/>
            <a:ext cx="5731510" cy="337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7571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rgbClr val="05919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scope:</a:t>
            </a:r>
            <a:endParaRPr lang="en-US" sz="2800" b="1" u="sng" dirty="0">
              <a:solidFill>
                <a:srgbClr val="05919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 smtClean="0">
                <a:latin typeface="+mn-lt"/>
              </a:rPr>
              <a:t>Future scope: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This application involves almost all the basic features of library management.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The future implementation will be help for the students.</a:t>
            </a:r>
          </a:p>
          <a:p>
            <a:r>
              <a:rPr lang="en-US" sz="2000" b="1" dirty="0" smtClean="0">
                <a:latin typeface="+mn-lt"/>
              </a:rPr>
              <a:t>Conclusion: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the project entitled “library management system” is developed using Html and CSS as frontend and </a:t>
            </a:r>
            <a:r>
              <a:rPr lang="en-US" sz="2000" smtClean="0">
                <a:latin typeface="+mn-lt"/>
              </a:rPr>
              <a:t>Oracle</a:t>
            </a:r>
            <a:r>
              <a:rPr lang="en-US" sz="2000" smtClean="0">
                <a:latin typeface="+mn-lt"/>
              </a:rPr>
              <a:t>SQL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database in backend to computerize the process of online management of books, issued and returned books. This projects covers only the basic features required</a:t>
            </a:r>
            <a:r>
              <a:rPr lang="en-US" sz="1800" dirty="0" smtClean="0">
                <a:latin typeface="+mn-lt"/>
              </a:rPr>
              <a:t>.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108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9757" y="432008"/>
            <a:ext cx="10134369" cy="1002552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33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2800" b="1" u="sng" dirty="0">
              <a:solidFill>
                <a:srgbClr val="33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627321" y="1838036"/>
            <a:ext cx="9188461" cy="361141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Library management system is a project which aims in developing computerized system to maintain all the daily work of library.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It has the facility of admin login through which admin can monitor the whole system.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Admin modules are add new book, view books, issue book and return book.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Overall this project of ours is being developed to help the library administration , maintain the library in the best way possible and also reduce the human efforts.</a:t>
            </a:r>
          </a:p>
        </p:txBody>
      </p:sp>
    </p:spTree>
    <p:extLst>
      <p:ext uri="{BB962C8B-B14F-4D97-AF65-F5344CB8AC3E}">
        <p14:creationId xmlns:p14="http://schemas.microsoft.com/office/powerpoint/2010/main" val="225815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516486" y="1444142"/>
            <a:ext cx="10134371" cy="484928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The main objective of library management system is to manage the details of books, students , book issue and return book.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It manages all the information about book issue and return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develop an online system to help the users(librarian’s).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To manage the distribution and collection books.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To track the records and to modify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2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321" y="339644"/>
            <a:ext cx="10134369" cy="1489155"/>
          </a:xfrm>
        </p:spPr>
        <p:txBody>
          <a:bodyPr/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16167" y="1084221"/>
            <a:ext cx="8556675" cy="520007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n-lt"/>
              </a:rPr>
              <a:t>The purpose of library management system is to automate the existing  system by the help of computerized equipment and full fledged computer software, fulfilling  their requirements,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n-lt"/>
              </a:rPr>
              <a:t> so that their Valuable data/information can be stored for a longer period with easy accessing and manipulation of the same.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n-lt"/>
              </a:rPr>
              <a:t>This project also helps in administrative work such as keep information of book issue and return.</a:t>
            </a:r>
          </a:p>
          <a:p>
            <a:r>
              <a:rPr lang="en-US" sz="1800" dirty="0" smtClean="0"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510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0" y="274989"/>
            <a:ext cx="6820239" cy="1258247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  <a:endParaRPr lang="en-US" sz="28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45673" y="2179782"/>
            <a:ext cx="10016020" cy="417656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Windows version 7+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Front end Software: Html , CSS , java script.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Backend software: Java,</a:t>
            </a:r>
            <a:r>
              <a:rPr lang="en-US" sz="2000" dirty="0">
                <a:latin typeface="+mn-lt"/>
              </a:rPr>
              <a:t> Spring </a:t>
            </a:r>
            <a:r>
              <a:rPr lang="en-US" sz="2000" dirty="0" smtClean="0">
                <a:latin typeface="+mn-lt"/>
              </a:rPr>
              <a:t>Boot, Spring </a:t>
            </a:r>
            <a:r>
              <a:rPr lang="en-US" sz="2000" dirty="0">
                <a:latin typeface="+mn-lt"/>
              </a:rPr>
              <a:t>Data </a:t>
            </a:r>
            <a:r>
              <a:rPr lang="en-US" sz="2000" dirty="0" smtClean="0">
                <a:latin typeface="+mn-lt"/>
              </a:rPr>
              <a:t>JPA, Spring Security, Database</a:t>
            </a:r>
            <a:r>
              <a:rPr lang="en-US" sz="1800" b="1" dirty="0"/>
              <a:t>.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0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Our project aims to safe and easy handling of library. i.e. we have made a computerized process to store data and distribution.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It satisfies the admin(librarian).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It is easy and safe to store data.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It is easy to operator.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Have a good user interface.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It saves time and function faster.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It helps the Librarian to handle the library.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We have tried to develop safe and secure software with above mentioned specifications.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Scope of change: barcoding reading.</a:t>
            </a: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483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632364" y="406401"/>
            <a:ext cx="7897091" cy="729672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Tools and technologies: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8219" y="1745674"/>
            <a:ext cx="6964218" cy="129266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Frontend: Html and CSS.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end: Spring tool suite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 Database.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9091" y="3809799"/>
            <a:ext cx="2675746" cy="132343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 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Notepad</a:t>
            </a:r>
            <a:b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17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14" y="1707525"/>
            <a:ext cx="1921131" cy="1635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172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129" y="3555604"/>
            <a:ext cx="2507618" cy="16625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60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8364" y="810980"/>
            <a:ext cx="7900889" cy="1167421"/>
          </a:xfrm>
        </p:spPr>
        <p:txBody>
          <a:bodyPr/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6110" y="1394692"/>
            <a:ext cx="7647708" cy="363912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n-lt"/>
              </a:rPr>
              <a:t>The library management system is available in the market that can serve librarians in schools and colleges to manage book issue and book return</a:t>
            </a:r>
            <a:r>
              <a:rPr lang="en-US" sz="1800" dirty="0" smtClean="0">
                <a:latin typeface="+mn-lt"/>
              </a:rPr>
              <a:t>.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622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Modern Clean Sophisticated_01_AS - v6" id="{0AA3A176-5614-4CF7-97C7-387B0FB7AD04}" vid="{229230A5-5D58-4AD6-A6F9-E951DED424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1A621F2-4F72-4D03-9533-F4606037C0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B52848-9F15-412E-907E-592D80B16D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45008-BD42-4B24-A6F5-0E1C5879053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0</TotalTime>
  <Words>666</Words>
  <Application>Microsoft Office PowerPoint</Application>
  <PresentationFormat>Widescreen</PresentationFormat>
  <Paragraphs>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Sagona ExtraLight</vt:lpstr>
      <vt:lpstr>Speak Pro</vt:lpstr>
      <vt:lpstr>Times New Roman</vt:lpstr>
      <vt:lpstr>Wingdings</vt:lpstr>
      <vt:lpstr>Office Theme</vt:lpstr>
      <vt:lpstr>       Library management system</vt:lpstr>
      <vt:lpstr>Team members:</vt:lpstr>
      <vt:lpstr>Introduction:</vt:lpstr>
      <vt:lpstr>Objective:</vt:lpstr>
      <vt:lpstr>Purpose:</vt:lpstr>
      <vt:lpstr>Requirements:</vt:lpstr>
      <vt:lpstr>Project scope:</vt:lpstr>
      <vt:lpstr>Used Tools and technologies:</vt:lpstr>
      <vt:lpstr>Proposed system:</vt:lpstr>
      <vt:lpstr>Modules:</vt:lpstr>
      <vt:lpstr>Frontend [language used]:</vt:lpstr>
      <vt:lpstr>Backend [language used]:</vt:lpstr>
      <vt:lpstr>DATABASE:</vt:lpstr>
      <vt:lpstr>Data flow diagram:</vt:lpstr>
      <vt:lpstr>Use case diagram:</vt:lpstr>
      <vt:lpstr>Use Case diagram:</vt:lpstr>
      <vt:lpstr>Login page:</vt:lpstr>
      <vt:lpstr>Home page:</vt:lpstr>
      <vt:lpstr>Student info!</vt:lpstr>
      <vt:lpstr>Add book:</vt:lpstr>
      <vt:lpstr>Add student:</vt:lpstr>
      <vt:lpstr>Issue book:</vt:lpstr>
      <vt:lpstr>Return book:</vt:lpstr>
      <vt:lpstr>All records:</vt:lpstr>
      <vt:lpstr>Fine payment:</vt:lpstr>
      <vt:lpstr>Search book:</vt:lpstr>
      <vt:lpstr>Conclusion and future scope: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2022-03-23T13:18:27Z</dcterms:created>
  <dcterms:modified xsi:type="dcterms:W3CDTF">2022-03-27T13:22:00Z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a57b2325-3752-4264-bcca-c759f3ad798d</vt:lpwstr>
  </property>
  <property fmtid="{D5CDD505-2E9C-101B-9397-08002B2CF9AE}" pid="4" name="HCLClassification">
    <vt:lpwstr>HCL_Cla5s_Publ1c</vt:lpwstr>
  </property>
  <property fmtid="{D5CDD505-2E9C-101B-9397-08002B2CF9AE}" pid="5" name="HCLClassD6">
    <vt:lpwstr>False</vt:lpwstr>
  </property>
</Properties>
</file>