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efba5bbd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efba5bbd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efba5bbda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efba5bbda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efba5bbda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efba5bbda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efba5bbda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efba5bbda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3"/>
          <p:cNvGrpSpPr/>
          <p:nvPr/>
        </p:nvGrpSpPr>
        <p:grpSpPr>
          <a:xfrm>
            <a:off x="625966" y="299376"/>
            <a:ext cx="999312" cy="999312"/>
            <a:chOff x="348199" y="179450"/>
            <a:chExt cx="1116300" cy="1116300"/>
          </a:xfrm>
        </p:grpSpPr>
        <p:sp>
          <p:nvSpPr>
            <p:cNvPr id="51" name="Google Shape;51;p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grpSp>
        <p:nvGrpSpPr>
          <p:cNvPr id="57" name="Google Shape;57;p4"/>
          <p:cNvGrpSpPr/>
          <p:nvPr/>
        </p:nvGrpSpPr>
        <p:grpSpPr>
          <a:xfrm>
            <a:off x="625966" y="299376"/>
            <a:ext cx="999312" cy="999312"/>
            <a:chOff x="348199" y="179450"/>
            <a:chExt cx="1116300" cy="1116300"/>
          </a:xfrm>
        </p:grpSpPr>
        <p:sp>
          <p:nvSpPr>
            <p:cNvPr id="58" name="Google Shape;58;p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4"/>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4"/>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grpSp>
        <p:nvGrpSpPr>
          <p:cNvPr id="65" name="Google Shape;65;p5"/>
          <p:cNvGrpSpPr/>
          <p:nvPr/>
        </p:nvGrpSpPr>
        <p:grpSpPr>
          <a:xfrm>
            <a:off x="625966" y="299376"/>
            <a:ext cx="999312" cy="999312"/>
            <a:chOff x="348199" y="179450"/>
            <a:chExt cx="1116300" cy="1116300"/>
          </a:xfrm>
        </p:grpSpPr>
        <p:sp>
          <p:nvSpPr>
            <p:cNvPr id="66" name="Google Shape;66;p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0" name="Shape 70"/>
        <p:cNvGrpSpPr/>
        <p:nvPr/>
      </p:nvGrpSpPr>
      <p:grpSpPr>
        <a:xfrm>
          <a:off x="0" y="0"/>
          <a:ext cx="0" cy="0"/>
          <a:chOff x="0" y="0"/>
          <a:chExt cx="0" cy="0"/>
        </a:xfrm>
      </p:grpSpPr>
      <p:grpSp>
        <p:nvGrpSpPr>
          <p:cNvPr id="71" name="Google Shape;71;p6"/>
          <p:cNvGrpSpPr/>
          <p:nvPr/>
        </p:nvGrpSpPr>
        <p:grpSpPr>
          <a:xfrm>
            <a:off x="146769" y="3406"/>
            <a:ext cx="1233214" cy="1384535"/>
            <a:chOff x="146769" y="3406"/>
            <a:chExt cx="1233214" cy="1384535"/>
          </a:xfrm>
        </p:grpSpPr>
        <p:grpSp>
          <p:nvGrpSpPr>
            <p:cNvPr id="72" name="Google Shape;72;p6"/>
            <p:cNvGrpSpPr/>
            <p:nvPr/>
          </p:nvGrpSpPr>
          <p:grpSpPr>
            <a:xfrm>
              <a:off x="1063183" y="3406"/>
              <a:ext cx="316800" cy="688513"/>
              <a:chOff x="1063183" y="3406"/>
              <a:chExt cx="316800" cy="688513"/>
            </a:xfrm>
          </p:grpSpPr>
          <p:sp>
            <p:nvSpPr>
              <p:cNvPr id="73" name="Google Shape;73;p6"/>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6"/>
            <p:cNvGrpSpPr/>
            <p:nvPr/>
          </p:nvGrpSpPr>
          <p:grpSpPr>
            <a:xfrm>
              <a:off x="604976" y="3406"/>
              <a:ext cx="316800" cy="1036524"/>
              <a:chOff x="604976" y="3406"/>
              <a:chExt cx="316800" cy="1036524"/>
            </a:xfrm>
          </p:grpSpPr>
          <p:sp>
            <p:nvSpPr>
              <p:cNvPr id="76" name="Google Shape;76;p6"/>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6"/>
            <p:cNvGrpSpPr/>
            <p:nvPr/>
          </p:nvGrpSpPr>
          <p:grpSpPr>
            <a:xfrm>
              <a:off x="146769" y="3406"/>
              <a:ext cx="316800" cy="1384535"/>
              <a:chOff x="146769" y="3406"/>
              <a:chExt cx="316800" cy="1384535"/>
            </a:xfrm>
          </p:grpSpPr>
          <p:sp>
            <p:nvSpPr>
              <p:cNvPr id="80" name="Google Shape;80;p6"/>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4" name="Google Shape;84;p6"/>
          <p:cNvGrpSpPr/>
          <p:nvPr/>
        </p:nvGrpSpPr>
        <p:grpSpPr>
          <a:xfrm>
            <a:off x="6775084" y="2904008"/>
            <a:ext cx="2186147" cy="2239500"/>
            <a:chOff x="6775084" y="2904008"/>
            <a:chExt cx="2186147" cy="2239500"/>
          </a:xfrm>
        </p:grpSpPr>
        <p:grpSp>
          <p:nvGrpSpPr>
            <p:cNvPr id="85" name="Google Shape;85;p6"/>
            <p:cNvGrpSpPr/>
            <p:nvPr/>
          </p:nvGrpSpPr>
          <p:grpSpPr>
            <a:xfrm>
              <a:off x="6775084" y="4253708"/>
              <a:ext cx="409500" cy="889800"/>
              <a:chOff x="6775084" y="4253708"/>
              <a:chExt cx="409500" cy="889800"/>
            </a:xfrm>
          </p:grpSpPr>
          <p:sp>
            <p:nvSpPr>
              <p:cNvPr id="86" name="Google Shape;86;p6"/>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6"/>
            <p:cNvGrpSpPr/>
            <p:nvPr/>
          </p:nvGrpSpPr>
          <p:grpSpPr>
            <a:xfrm>
              <a:off x="7367299" y="3804008"/>
              <a:ext cx="409500" cy="1339500"/>
              <a:chOff x="7367299" y="3804008"/>
              <a:chExt cx="409500" cy="1339500"/>
            </a:xfrm>
          </p:grpSpPr>
          <p:sp>
            <p:nvSpPr>
              <p:cNvPr id="89" name="Google Shape;89;p6"/>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6"/>
            <p:cNvGrpSpPr/>
            <p:nvPr/>
          </p:nvGrpSpPr>
          <p:grpSpPr>
            <a:xfrm>
              <a:off x="7959516" y="3354008"/>
              <a:ext cx="409500" cy="1789500"/>
              <a:chOff x="7959516" y="3354008"/>
              <a:chExt cx="409500" cy="1789500"/>
            </a:xfrm>
          </p:grpSpPr>
          <p:sp>
            <p:nvSpPr>
              <p:cNvPr id="93" name="Google Shape;93;p6"/>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 name="Google Shape;97;p6"/>
            <p:cNvGrpSpPr/>
            <p:nvPr/>
          </p:nvGrpSpPr>
          <p:grpSpPr>
            <a:xfrm>
              <a:off x="8551731" y="2904008"/>
              <a:ext cx="409500" cy="2239500"/>
              <a:chOff x="8551731" y="2904008"/>
              <a:chExt cx="409500" cy="2239500"/>
            </a:xfrm>
          </p:grpSpPr>
          <p:sp>
            <p:nvSpPr>
              <p:cNvPr id="98" name="Google Shape;98;p6"/>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6"/>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6"/>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3" name="Google Shape;103;p6"/>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04" name="Google Shape;104;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255"/>
            <a:ext cx="2267380" cy="2601741"/>
            <a:chOff x="6790514" y="1255"/>
            <a:chExt cx="2267380" cy="2601741"/>
          </a:xfrm>
        </p:grpSpPr>
        <p:grpSp>
          <p:nvGrpSpPr>
            <p:cNvPr id="114" name="Google Shape;114;p8"/>
            <p:cNvGrpSpPr/>
            <p:nvPr/>
          </p:nvGrpSpPr>
          <p:grpSpPr>
            <a:xfrm>
              <a:off x="7067536" y="1255"/>
              <a:ext cx="1990358" cy="1990303"/>
              <a:chOff x="7067536" y="1255"/>
              <a:chExt cx="1990358" cy="1990303"/>
            </a:xfrm>
          </p:grpSpPr>
          <p:sp>
            <p:nvSpPr>
              <p:cNvPr id="115" name="Google Shape;115;p8"/>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8"/>
            <p:cNvGrpSpPr/>
            <p:nvPr/>
          </p:nvGrpSpPr>
          <p:grpSpPr>
            <a:xfrm>
              <a:off x="8207126" y="1807997"/>
              <a:ext cx="795000" cy="795000"/>
              <a:chOff x="8207126" y="1807997"/>
              <a:chExt cx="795000" cy="795000"/>
            </a:xfrm>
          </p:grpSpPr>
          <p:sp>
            <p:nvSpPr>
              <p:cNvPr id="119" name="Google Shape;119;p8"/>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994350" y="769550"/>
            <a:ext cx="7155300" cy="23127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SzPct val="118823"/>
              <a:buNone/>
            </a:pPr>
            <a:r>
              <a:rPr lang="en-GB" sz="3366">
                <a:solidFill>
                  <a:srgbClr val="FFFFFF"/>
                </a:solidFill>
                <a:latin typeface="Arial"/>
                <a:ea typeface="Arial"/>
                <a:cs typeface="Arial"/>
                <a:sym typeface="Arial"/>
              </a:rPr>
              <a:t>ML/DL-based Model for Predicting Protein Thermal stability</a:t>
            </a:r>
            <a:endParaRPr sz="3366">
              <a:solidFill>
                <a:srgbClr val="FFFFFF"/>
              </a:solidFill>
              <a:latin typeface="Arial"/>
              <a:ea typeface="Arial"/>
              <a:cs typeface="Arial"/>
              <a:sym typeface="Arial"/>
            </a:endParaRPr>
          </a:p>
          <a:p>
            <a:pPr indent="0" lvl="0" marL="0" rtl="0" algn="l">
              <a:lnSpc>
                <a:spcPct val="100000"/>
              </a:lnSpc>
              <a:spcBef>
                <a:spcPts val="0"/>
              </a:spcBef>
              <a:spcAft>
                <a:spcPts val="0"/>
              </a:spcAft>
              <a:buSzPct val="107784"/>
              <a:buNone/>
            </a:pPr>
            <a:r>
              <a:rPr b="0" lang="en-GB">
                <a:solidFill>
                  <a:srgbClr val="F3F3F3"/>
                </a:solidFill>
                <a:latin typeface="Arial"/>
                <a:ea typeface="Arial"/>
                <a:cs typeface="Arial"/>
                <a:sym typeface="Arial"/>
              </a:rPr>
              <a:t>					</a:t>
            </a:r>
            <a:r>
              <a:rPr b="0" lang="en-GB" sz="2411">
                <a:latin typeface="Nunito"/>
                <a:ea typeface="Nunito"/>
                <a:cs typeface="Nunito"/>
                <a:sym typeface="Nunito"/>
              </a:rPr>
              <a:t>IP - Summer 2024</a:t>
            </a:r>
            <a:endParaRPr b="0" sz="3711">
              <a:solidFill>
                <a:srgbClr val="F3F3F3"/>
              </a:solidFill>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
        <p:nvSpPr>
          <p:cNvPr id="278" name="Google Shape;278;p13"/>
          <p:cNvSpPr txBox="1"/>
          <p:nvPr>
            <p:ph idx="1" type="subTitle"/>
          </p:nvPr>
        </p:nvSpPr>
        <p:spPr>
          <a:xfrm>
            <a:off x="824000" y="2883350"/>
            <a:ext cx="8007900" cy="2105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t/>
            </a:r>
            <a:endParaRPr/>
          </a:p>
          <a:p>
            <a:pPr indent="457200" lvl="0" marL="1828800" rtl="0" algn="l">
              <a:lnSpc>
                <a:spcPct val="100000"/>
              </a:lnSpc>
              <a:spcBef>
                <a:spcPts val="0"/>
              </a:spcBef>
              <a:spcAft>
                <a:spcPts val="0"/>
              </a:spcAft>
              <a:buSzPts val="1600"/>
              <a:buNone/>
            </a:pPr>
            <a:r>
              <a:rPr lang="en-GB"/>
              <a:t>Submitted to: Prof. N. Arul Murugan</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spcBef>
                <a:spcPts val="0"/>
              </a:spcBef>
              <a:spcAft>
                <a:spcPts val="0"/>
              </a:spcAft>
              <a:buSzPts val="1600"/>
              <a:buNone/>
            </a:pPr>
            <a:r>
              <a:rPr lang="en-GB"/>
              <a:t>Umang Sharma (MT23239) &amp;</a:t>
            </a:r>
            <a:endParaRPr/>
          </a:p>
          <a:p>
            <a:pPr indent="0" lvl="0" marL="0" rtl="0" algn="l">
              <a:lnSpc>
                <a:spcPct val="100000"/>
              </a:lnSpc>
              <a:spcBef>
                <a:spcPts val="0"/>
              </a:spcBef>
              <a:spcAft>
                <a:spcPts val="0"/>
              </a:spcAft>
              <a:buSzPts val="1600"/>
              <a:buNone/>
            </a:pPr>
            <a:r>
              <a:rPr lang="en-GB"/>
              <a:t>Harnoor Kaur Anand (MT23229)</a:t>
            </a:r>
            <a:endParaRPr/>
          </a:p>
          <a:p>
            <a:pPr indent="0" lvl="0" marL="0" rtl="0" algn="l">
              <a:spcBef>
                <a:spcPts val="0"/>
              </a:spcBef>
              <a:spcAft>
                <a:spcPts val="0"/>
              </a:spcAft>
              <a:buSzPts val="1600"/>
              <a:buNone/>
            </a:pPr>
            <a:r>
              <a:t/>
            </a:r>
            <a:endParaRPr/>
          </a:p>
        </p:txBody>
      </p:sp>
      <p:pic>
        <p:nvPicPr>
          <p:cNvPr id="279" name="Google Shape;279;p13"/>
          <p:cNvPicPr preferRelativeResize="0"/>
          <p:nvPr/>
        </p:nvPicPr>
        <p:blipFill rotWithShape="1">
          <a:blip r:embed="rId3">
            <a:alphaModFix/>
          </a:blip>
          <a:srcRect b="0" l="0" r="0" t="0"/>
          <a:stretch/>
        </p:blipFill>
        <p:spPr>
          <a:xfrm>
            <a:off x="5253375" y="83675"/>
            <a:ext cx="3890625" cy="960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nvSpPr>
        <p:spPr>
          <a:xfrm>
            <a:off x="0" y="499425"/>
            <a:ext cx="8701800" cy="4479000"/>
          </a:xfrm>
          <a:prstGeom prst="rect">
            <a:avLst/>
          </a:prstGeom>
          <a:noFill/>
          <a:ln>
            <a:noFill/>
          </a:ln>
        </p:spPr>
        <p:txBody>
          <a:bodyPr anchorCtr="0" anchor="t" bIns="91425" lIns="91425" spcFirstLastPara="1" rIns="91425" wrap="square" tIns="91425">
            <a:noAutofit/>
          </a:bodyPr>
          <a:lstStyle/>
          <a:p>
            <a:pPr indent="457200" lvl="0" marL="457200" rtl="0" algn="l">
              <a:lnSpc>
                <a:spcPct val="115000"/>
              </a:lnSpc>
              <a:spcBef>
                <a:spcPts val="1200"/>
              </a:spcBef>
              <a:spcAft>
                <a:spcPts val="0"/>
              </a:spcAft>
              <a:buNone/>
            </a:pPr>
            <a:r>
              <a:rPr b="1" lang="en-GB" sz="1700">
                <a:latin typeface="Times New Roman"/>
                <a:ea typeface="Times New Roman"/>
                <a:cs typeface="Times New Roman"/>
                <a:sym typeface="Times New Roman"/>
              </a:rPr>
              <a:t> 					</a:t>
            </a:r>
            <a:r>
              <a:rPr b="1" lang="en-GB" sz="2100">
                <a:latin typeface="Times New Roman"/>
                <a:ea typeface="Times New Roman"/>
                <a:cs typeface="Times New Roman"/>
                <a:sym typeface="Times New Roman"/>
              </a:rPr>
              <a:t>Feature Extraction</a:t>
            </a:r>
            <a:br>
              <a:rPr b="1" lang="en-GB" sz="1700">
                <a:latin typeface="Times New Roman"/>
                <a:ea typeface="Times New Roman"/>
                <a:cs typeface="Times New Roman"/>
                <a:sym typeface="Times New Roman"/>
              </a:rPr>
            </a:br>
            <a:r>
              <a:rPr b="1" lang="en-GB" sz="1700">
                <a:latin typeface="Times New Roman"/>
                <a:ea typeface="Times New Roman"/>
                <a:cs typeface="Times New Roman"/>
                <a:sym typeface="Times New Roman"/>
              </a:rPr>
              <a:t>			</a:t>
            </a:r>
            <a:endParaRPr b="1" sz="1700">
              <a:latin typeface="Times New Roman"/>
              <a:ea typeface="Times New Roman"/>
              <a:cs typeface="Times New Roman"/>
              <a:sym typeface="Times New Roman"/>
            </a:endParaRPr>
          </a:p>
          <a:p>
            <a:pPr indent="0" lvl="0" marL="1371600" rtl="0" algn="l">
              <a:lnSpc>
                <a:spcPct val="115000"/>
              </a:lnSpc>
              <a:spcBef>
                <a:spcPts val="1200"/>
              </a:spcBef>
              <a:spcAft>
                <a:spcPts val="0"/>
              </a:spcAft>
              <a:buNone/>
            </a:pPr>
            <a:r>
              <a:rPr lang="en-GB" sz="1700">
                <a:latin typeface="Times New Roman"/>
                <a:ea typeface="Times New Roman"/>
                <a:cs typeface="Times New Roman"/>
                <a:sym typeface="Times New Roman"/>
              </a:rPr>
              <a:t>Additional features like atomic number, residue type, and secondary structure information were extracted and encoded to enrich the input data.</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700">
              <a:latin typeface="Times New Roman"/>
              <a:ea typeface="Times New Roman"/>
              <a:cs typeface="Times New Roman"/>
              <a:sym typeface="Times New Roman"/>
            </a:endParaRPr>
          </a:p>
          <a:p>
            <a:pPr indent="0" lvl="0" marL="914400" rtl="0" algn="l">
              <a:lnSpc>
                <a:spcPct val="115000"/>
              </a:lnSpc>
              <a:spcBef>
                <a:spcPts val="1200"/>
              </a:spcBef>
              <a:spcAft>
                <a:spcPts val="0"/>
              </a:spcAft>
              <a:buNone/>
            </a:pPr>
            <a:r>
              <a:rPr b="1" lang="en-GB" sz="1700" u="sng">
                <a:latin typeface="Times New Roman"/>
                <a:ea typeface="Times New Roman"/>
                <a:cs typeface="Times New Roman"/>
                <a:sym typeface="Times New Roman"/>
              </a:rPr>
              <a:t>Challenges in Preprocessing:</a:t>
            </a:r>
            <a:endParaRPr b="1" sz="1700">
              <a:latin typeface="Times New Roman"/>
              <a:ea typeface="Times New Roman"/>
              <a:cs typeface="Times New Roman"/>
              <a:sym typeface="Times New Roman"/>
            </a:endParaRPr>
          </a:p>
          <a:p>
            <a:pPr indent="0" lvl="0" marL="914400" rtl="0" algn="l">
              <a:lnSpc>
                <a:spcPct val="115000"/>
              </a:lnSpc>
              <a:spcBef>
                <a:spcPts val="1200"/>
              </a:spcBef>
              <a:spcAft>
                <a:spcPts val="0"/>
              </a:spcAft>
              <a:buNone/>
            </a:pPr>
            <a:r>
              <a:rPr lang="en-GB" sz="1700">
                <a:latin typeface="Times New Roman"/>
                <a:ea typeface="Times New Roman"/>
                <a:cs typeface="Times New Roman"/>
                <a:sym typeface="Times New Roman"/>
              </a:rPr>
              <a:t>Standardizing input representations for diverse protein sizes and shapes, and balancing grid resolution to capture detailed structures without creating excessively large input tensors, were significant challenges.</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3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nvSpPr>
        <p:spPr>
          <a:xfrm>
            <a:off x="1116650" y="0"/>
            <a:ext cx="7512900" cy="4790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en-GB" sz="1700">
                <a:latin typeface="Times New Roman"/>
                <a:ea typeface="Times New Roman"/>
                <a:cs typeface="Times New Roman"/>
                <a:sym typeface="Times New Roman"/>
              </a:rPr>
              <a:t>Model Development &amp; Results</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1500">
                <a:latin typeface="Times New Roman"/>
                <a:ea typeface="Times New Roman"/>
                <a:cs typeface="Times New Roman"/>
                <a:sym typeface="Times New Roman"/>
              </a:rPr>
              <a:t>Model Architecture:</a:t>
            </a:r>
            <a:r>
              <a:rPr lang="en-GB" sz="1500">
                <a:latin typeface="Times New Roman"/>
                <a:ea typeface="Times New Roman"/>
                <a:cs typeface="Times New Roman"/>
                <a:sym typeface="Times New Roman"/>
              </a:rPr>
              <a:t> The 3D CNN developed consists of the following components:</a:t>
            </a:r>
            <a:endParaRPr sz="1500">
              <a:latin typeface="Times New Roman"/>
              <a:ea typeface="Times New Roman"/>
              <a:cs typeface="Times New Roman"/>
              <a:sym typeface="Times New Roman"/>
            </a:endParaRPr>
          </a:p>
          <a:p>
            <a:pPr indent="-323850" lvl="0" marL="457200" rtl="0" algn="l">
              <a:lnSpc>
                <a:spcPct val="115000"/>
              </a:lnSpc>
              <a:spcBef>
                <a:spcPts val="1200"/>
              </a:spcBef>
              <a:spcAft>
                <a:spcPts val="0"/>
              </a:spcAft>
              <a:buSzPts val="1500"/>
              <a:buChar char="●"/>
            </a:pPr>
            <a:r>
              <a:rPr b="1" lang="en-GB" sz="1500">
                <a:latin typeface="Times New Roman"/>
                <a:ea typeface="Times New Roman"/>
                <a:cs typeface="Times New Roman"/>
                <a:sym typeface="Times New Roman"/>
              </a:rPr>
              <a:t>Input Layer:</a:t>
            </a:r>
            <a:r>
              <a:rPr lang="en-GB" sz="1500">
                <a:latin typeface="Times New Roman"/>
                <a:ea typeface="Times New Roman"/>
                <a:cs typeface="Times New Roman"/>
                <a:sym typeface="Times New Roman"/>
              </a:rPr>
              <a:t> Accepts the 3D grid representation of protein structures.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GB" sz="1500">
                <a:latin typeface="Times New Roman"/>
                <a:ea typeface="Times New Roman"/>
                <a:cs typeface="Times New Roman"/>
                <a:sym typeface="Times New Roman"/>
              </a:rPr>
              <a:t>Convolutional Layers:</a:t>
            </a:r>
            <a:r>
              <a:rPr lang="en-GB" sz="1500">
                <a:latin typeface="Times New Roman"/>
                <a:ea typeface="Times New Roman"/>
                <a:cs typeface="Times New Roman"/>
                <a:sym typeface="Times New Roman"/>
              </a:rPr>
              <a:t> Stacks of Conv3D layers with ReLU activation and 3x3x3 kernels to extract spatial features.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GB" sz="1500">
                <a:latin typeface="Times New Roman"/>
                <a:ea typeface="Times New Roman"/>
                <a:cs typeface="Times New Roman"/>
                <a:sym typeface="Times New Roman"/>
              </a:rPr>
              <a:t>Pooling Layers:</a:t>
            </a:r>
            <a:r>
              <a:rPr lang="en-GB" sz="1500">
                <a:latin typeface="Times New Roman"/>
                <a:ea typeface="Times New Roman"/>
                <a:cs typeface="Times New Roman"/>
                <a:sym typeface="Times New Roman"/>
              </a:rPr>
              <a:t> MaxPooling3D layers to downsample feature maps, reducing dimensionality and preventing overfitting.</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GB" sz="1500">
                <a:latin typeface="Times New Roman"/>
                <a:ea typeface="Times New Roman"/>
                <a:cs typeface="Times New Roman"/>
                <a:sym typeface="Times New Roman"/>
              </a:rPr>
              <a:t>Dense Layers:</a:t>
            </a:r>
            <a:r>
              <a:rPr lang="en-GB" sz="1500">
                <a:latin typeface="Times New Roman"/>
                <a:ea typeface="Times New Roman"/>
                <a:cs typeface="Times New Roman"/>
                <a:sym typeface="Times New Roman"/>
              </a:rPr>
              <a:t> Fully connected layers, using dropout regularization, to integrate the learned features.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GB" sz="1500">
                <a:latin typeface="Times New Roman"/>
                <a:ea typeface="Times New Roman"/>
                <a:cs typeface="Times New Roman"/>
                <a:sym typeface="Times New Roman"/>
              </a:rPr>
              <a:t>Output Layer:</a:t>
            </a:r>
            <a:r>
              <a:rPr lang="en-GB" sz="1500">
                <a:latin typeface="Times New Roman"/>
                <a:ea typeface="Times New Roman"/>
                <a:cs typeface="Times New Roman"/>
                <a:sym typeface="Times New Roman"/>
              </a:rPr>
              <a:t> A single neuron with a linear activation function predicts the melting temperature as a continuous value.</a:t>
            </a:r>
            <a:endParaRPr sz="1500" u="sng">
              <a:latin typeface="Times New Roman"/>
              <a:ea typeface="Times New Roman"/>
              <a:cs typeface="Times New Roman"/>
              <a:sym typeface="Times New Roman"/>
            </a:endParaRPr>
          </a:p>
        </p:txBody>
      </p:sp>
      <p:pic>
        <p:nvPicPr>
          <p:cNvPr id="336" name="Google Shape;336;p23"/>
          <p:cNvPicPr preferRelativeResize="0"/>
          <p:nvPr/>
        </p:nvPicPr>
        <p:blipFill>
          <a:blip r:embed="rId3">
            <a:alphaModFix/>
          </a:blip>
          <a:stretch>
            <a:fillRect/>
          </a:stretch>
        </p:blipFill>
        <p:spPr>
          <a:xfrm>
            <a:off x="1908525" y="3446825"/>
            <a:ext cx="6229875" cy="126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INTERPRETATION OF RESULT</a:t>
            </a:r>
            <a:endParaRPr>
              <a:latin typeface="Times New Roman"/>
              <a:ea typeface="Times New Roman"/>
              <a:cs typeface="Times New Roman"/>
              <a:sym typeface="Times New Roman"/>
            </a:endParaRPr>
          </a:p>
        </p:txBody>
      </p:sp>
      <p:sp>
        <p:nvSpPr>
          <p:cNvPr id="342" name="Google Shape;342;p24"/>
          <p:cNvSpPr txBox="1"/>
          <p:nvPr>
            <p:ph idx="1" type="body"/>
          </p:nvPr>
        </p:nvSpPr>
        <p:spPr>
          <a:xfrm>
            <a:off x="1303800" y="1683650"/>
            <a:ext cx="7030500" cy="2847900"/>
          </a:xfrm>
          <a:prstGeom prst="rect">
            <a:avLst/>
          </a:prstGeom>
        </p:spPr>
        <p:txBody>
          <a:bodyPr anchorCtr="0" anchor="t" bIns="91425" lIns="91425" spcFirstLastPara="1" rIns="91425" wrap="square" tIns="91425">
            <a:normAutofit/>
          </a:bodyPr>
          <a:lstStyle/>
          <a:p>
            <a:pPr indent="-317500" lvl="0" marL="457200" rtl="0" algn="just">
              <a:spcBef>
                <a:spcPts val="2000"/>
              </a:spcBef>
              <a:spcAft>
                <a:spcPts val="0"/>
              </a:spcAft>
              <a:buSzPts val="1400"/>
              <a:buChar char="●"/>
            </a:pPr>
            <a:r>
              <a:rPr lang="en-GB">
                <a:solidFill>
                  <a:srgbClr val="000000"/>
                </a:solidFill>
                <a:latin typeface="Times New Roman"/>
                <a:ea typeface="Times New Roman"/>
                <a:cs typeface="Times New Roman"/>
                <a:sym typeface="Times New Roman"/>
              </a:rPr>
              <a:t>The MAE and RMSE values were within acceptable ranges, indicating accurate predictions.</a:t>
            </a:r>
            <a:endParaRPr>
              <a:solidFill>
                <a:srgbClr val="000000"/>
              </a:solidFill>
              <a:latin typeface="Times New Roman"/>
              <a:ea typeface="Times New Roman"/>
              <a:cs typeface="Times New Roman"/>
              <a:sym typeface="Times New Roman"/>
            </a:endParaRPr>
          </a:p>
          <a:p>
            <a:pPr indent="-317500" lvl="0" marL="457200" rtl="0" algn="just">
              <a:spcBef>
                <a:spcPts val="2000"/>
              </a:spcBef>
              <a:spcAft>
                <a:spcPts val="0"/>
              </a:spcAft>
              <a:buSzPts val="1400"/>
              <a:buChar char="●"/>
            </a:pPr>
            <a:r>
              <a:rPr lang="en-GB">
                <a:solidFill>
                  <a:srgbClr val="000000"/>
                </a:solidFill>
                <a:latin typeface="Times New Roman"/>
                <a:ea typeface="Times New Roman"/>
                <a:cs typeface="Times New Roman"/>
                <a:sym typeface="Times New Roman"/>
              </a:rPr>
              <a:t>A high R2 value suggested that the model explains a significant portion of the variance in the data.</a:t>
            </a:r>
            <a:endParaRPr>
              <a:solidFill>
                <a:srgbClr val="000000"/>
              </a:solidFill>
              <a:latin typeface="Times New Roman"/>
              <a:ea typeface="Times New Roman"/>
              <a:cs typeface="Times New Roman"/>
              <a:sym typeface="Times New Roman"/>
            </a:endParaRPr>
          </a:p>
          <a:p>
            <a:pPr indent="-317500" lvl="0" marL="457200" rtl="0" algn="just">
              <a:spcBef>
                <a:spcPts val="2000"/>
              </a:spcBef>
              <a:spcAft>
                <a:spcPts val="0"/>
              </a:spcAft>
              <a:buSzPts val="1400"/>
              <a:buChar char="●"/>
            </a:pPr>
            <a:r>
              <a:rPr lang="en-GB">
                <a:solidFill>
                  <a:srgbClr val="000000"/>
                </a:solidFill>
                <a:latin typeface="Times New Roman"/>
                <a:ea typeface="Times New Roman"/>
                <a:cs typeface="Times New Roman"/>
                <a:sym typeface="Times New Roman"/>
              </a:rPr>
              <a:t>The Pearson correlation coefficient was close to 1, further confirming the model's predictive power.</a:t>
            </a:r>
            <a:endParaRPr>
              <a:solidFill>
                <a:srgbClr val="000000"/>
              </a:solidFill>
              <a:latin typeface="Times New Roman"/>
              <a:ea typeface="Times New Roman"/>
              <a:cs typeface="Times New Roman"/>
              <a:sym typeface="Times New Roman"/>
            </a:endParaRPr>
          </a:p>
          <a:p>
            <a:pPr indent="0" lvl="0" marL="0" rtl="0" algn="just">
              <a:spcBef>
                <a:spcPts val="2000"/>
              </a:spcBef>
              <a:spcAft>
                <a:spcPts val="600"/>
              </a:spcAft>
              <a:buNone/>
            </a:pPr>
            <a:r>
              <a:rPr lang="en-GB">
                <a:solidFill>
                  <a:srgbClr val="000000"/>
                </a:solidFill>
                <a:latin typeface="Times New Roman"/>
                <a:ea typeface="Times New Roman"/>
                <a:cs typeface="Times New Roman"/>
                <a:sym typeface="Times New Roman"/>
              </a:rPr>
              <a:t>The high correlation between actual and predicted Tm values underscores the potential of 3D CNNs in predicting protein stability from structural data. The model successfully captured relevant features that contribute to the thermal stability of proteins.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nvSpPr>
        <p:spPr>
          <a:xfrm>
            <a:off x="1304475" y="0"/>
            <a:ext cx="7512900" cy="47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en-GB" sz="1700">
                <a:latin typeface="Times New Roman"/>
                <a:ea typeface="Times New Roman"/>
                <a:cs typeface="Times New Roman"/>
                <a:sym typeface="Times New Roman"/>
              </a:rPr>
              <a:t>Random Forest</a:t>
            </a:r>
            <a:endParaRPr b="1" sz="17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6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1600">
                <a:latin typeface="Times New Roman"/>
                <a:ea typeface="Times New Roman"/>
                <a:cs typeface="Times New Roman"/>
                <a:sym typeface="Times New Roman"/>
              </a:rPr>
              <a:t>Overview:</a:t>
            </a:r>
            <a:r>
              <a:rPr lang="en-GB" sz="1600">
                <a:latin typeface="Times New Roman"/>
                <a:ea typeface="Times New Roman"/>
                <a:cs typeface="Times New Roman"/>
                <a:sym typeface="Times New Roman"/>
              </a:rPr>
              <a:t> Random Forest is an ensemble method used for classification and regression. It builds multiple decision trees and combines their predictions to enhance accuracy and robustness. Key benefits include:</a:t>
            </a:r>
            <a:endParaRPr sz="1600">
              <a:latin typeface="Times New Roman"/>
              <a:ea typeface="Times New Roman"/>
              <a:cs typeface="Times New Roman"/>
              <a:sym typeface="Times New Roman"/>
            </a:endParaRPr>
          </a:p>
          <a:p>
            <a:pPr indent="-330200" lvl="0" marL="457200" rtl="0" algn="l">
              <a:lnSpc>
                <a:spcPct val="115000"/>
              </a:lnSpc>
              <a:spcBef>
                <a:spcPts val="1200"/>
              </a:spcBef>
              <a:spcAft>
                <a:spcPts val="0"/>
              </a:spcAft>
              <a:buSzPts val="1600"/>
              <a:buChar char="●"/>
            </a:pPr>
            <a:r>
              <a:rPr b="1" lang="en-GB" sz="1600">
                <a:latin typeface="Times New Roman"/>
                <a:ea typeface="Times New Roman"/>
                <a:cs typeface="Times New Roman"/>
                <a:sym typeface="Times New Roman"/>
              </a:rPr>
              <a:t>Robustness:</a:t>
            </a:r>
            <a:r>
              <a:rPr lang="en-GB" sz="1600">
                <a:latin typeface="Times New Roman"/>
                <a:ea typeface="Times New Roman"/>
                <a:cs typeface="Times New Roman"/>
                <a:sym typeface="Times New Roman"/>
              </a:rPr>
              <a:t> Reduces overfitting and improves generalization by averaging multiple trees.</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Char char="●"/>
            </a:pPr>
            <a:r>
              <a:rPr b="1" lang="en-GB" sz="1600">
                <a:latin typeface="Times New Roman"/>
                <a:ea typeface="Times New Roman"/>
                <a:cs typeface="Times New Roman"/>
                <a:sym typeface="Times New Roman"/>
              </a:rPr>
              <a:t>Feature Importance:</a:t>
            </a:r>
            <a:r>
              <a:rPr lang="en-GB" sz="1600">
                <a:latin typeface="Times New Roman"/>
                <a:ea typeface="Times New Roman"/>
                <a:cs typeface="Times New Roman"/>
                <a:sym typeface="Times New Roman"/>
              </a:rPr>
              <a:t> Identifies key features affecting predictions, such as molecular properties.</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Char char="●"/>
            </a:pPr>
            <a:r>
              <a:rPr b="1" lang="en-GB" sz="1600">
                <a:latin typeface="Times New Roman"/>
                <a:ea typeface="Times New Roman"/>
                <a:cs typeface="Times New Roman"/>
                <a:sym typeface="Times New Roman"/>
              </a:rPr>
              <a:t>Handling Missing Data:</a:t>
            </a:r>
            <a:r>
              <a:rPr lang="en-GB" sz="1600">
                <a:latin typeface="Times New Roman"/>
                <a:ea typeface="Times New Roman"/>
                <a:cs typeface="Times New Roman"/>
                <a:sym typeface="Times New Roman"/>
              </a:rPr>
              <a:t> Efficiently manages missing data through surrogate splits.</a:t>
            </a:r>
            <a:endParaRPr sz="16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b="1" lang="en-GB" sz="1600">
                <a:latin typeface="Times New Roman"/>
                <a:ea typeface="Times New Roman"/>
                <a:cs typeface="Times New Roman"/>
                <a:sym typeface="Times New Roman"/>
              </a:rPr>
              <a:t>Dataset Loading:</a:t>
            </a:r>
            <a:r>
              <a:rPr lang="en-GB" sz="1600">
                <a:latin typeface="Times New Roman"/>
                <a:ea typeface="Times New Roman"/>
                <a:cs typeface="Times New Roman"/>
                <a:sym typeface="Times New Roman"/>
              </a:rPr>
              <a:t> The dataset, containing protein sequences and melting temperatures, is loaded from a CSV file into a pandas DataFrame.</a:t>
            </a:r>
            <a:endParaRPr sz="1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6"/>
          <p:cNvSpPr txBox="1"/>
          <p:nvPr>
            <p:ph idx="1" type="body"/>
          </p:nvPr>
        </p:nvSpPr>
        <p:spPr>
          <a:xfrm>
            <a:off x="1303800" y="1393525"/>
            <a:ext cx="7030500" cy="3393600"/>
          </a:xfrm>
          <a:prstGeom prst="rect">
            <a:avLst/>
          </a:prstGeom>
          <a:noFill/>
          <a:ln>
            <a:noFill/>
          </a:ln>
        </p:spPr>
        <p:txBody>
          <a:bodyPr anchorCtr="0" anchor="t" bIns="91425" lIns="91425" spcFirstLastPara="1" rIns="91425" wrap="square" tIns="91425">
            <a:normAutofit/>
          </a:bodyPr>
          <a:lstStyle/>
          <a:p>
            <a:pPr indent="0" lvl="0" marL="0" rtl="0" algn="l">
              <a:lnSpc>
                <a:spcPct val="171429"/>
              </a:lnSpc>
              <a:spcBef>
                <a:spcPts val="0"/>
              </a:spcBef>
              <a:spcAft>
                <a:spcPts val="0"/>
              </a:spcAft>
              <a:buSzPts val="1300"/>
              <a:buNone/>
            </a:pPr>
            <a:r>
              <a:t/>
            </a:r>
            <a:endParaRPr sz="95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1200"/>
              </a:spcAft>
              <a:buSzPts val="1300"/>
              <a:buNone/>
            </a:pPr>
            <a:r>
              <a:t/>
            </a:r>
            <a:endParaRPr/>
          </a:p>
        </p:txBody>
      </p:sp>
      <p:sp>
        <p:nvSpPr>
          <p:cNvPr id="353" name="Google Shape;353;p26"/>
          <p:cNvSpPr txBox="1"/>
          <p:nvPr/>
        </p:nvSpPr>
        <p:spPr>
          <a:xfrm>
            <a:off x="741000" y="0"/>
            <a:ext cx="7888800" cy="470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GB" sz="1700">
                <a:latin typeface="Times New Roman"/>
                <a:ea typeface="Times New Roman"/>
                <a:cs typeface="Times New Roman"/>
                <a:sym typeface="Times New Roman"/>
              </a:rPr>
              <a:t>Feature Extraction</a:t>
            </a:r>
            <a:endParaRPr b="1" sz="17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b="1" sz="15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b="1" lang="en-GB" sz="1500">
                <a:latin typeface="Times New Roman"/>
                <a:ea typeface="Times New Roman"/>
                <a:cs typeface="Times New Roman"/>
                <a:sym typeface="Times New Roman"/>
              </a:rPr>
              <a:t>Using Biopython:</a:t>
            </a:r>
            <a:endParaRPr b="1" sz="1500">
              <a:latin typeface="Times New Roman"/>
              <a:ea typeface="Times New Roman"/>
              <a:cs typeface="Times New Roman"/>
              <a:sym typeface="Times New Roman"/>
            </a:endParaRPr>
          </a:p>
          <a:p>
            <a:pPr indent="-323850" lvl="1" marL="914400" rtl="0" algn="l">
              <a:lnSpc>
                <a:spcPct val="115000"/>
              </a:lnSpc>
              <a:spcBef>
                <a:spcPts val="1200"/>
              </a:spcBef>
              <a:spcAft>
                <a:spcPts val="0"/>
              </a:spcAft>
              <a:buSzPts val="1500"/>
              <a:buFont typeface="Times New Roman"/>
              <a:buChar char="○"/>
            </a:pPr>
            <a:r>
              <a:rPr lang="en-GB" sz="1500">
                <a:latin typeface="Times New Roman"/>
                <a:ea typeface="Times New Roman"/>
                <a:cs typeface="Times New Roman"/>
                <a:sym typeface="Times New Roman"/>
              </a:rPr>
              <a:t>Molecular Weight</a:t>
            </a:r>
            <a:endParaRPr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Aromaticity</a:t>
            </a:r>
            <a:endParaRPr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Instability Index</a:t>
            </a:r>
            <a:endParaRPr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Isoelectric Point</a:t>
            </a:r>
            <a:endParaRPr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Grand Average of Hydropathy (GRAVY)</a:t>
            </a:r>
            <a:endParaRPr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Flexibility</a:t>
            </a:r>
            <a:endParaRPr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Charge at pH 7.0</a:t>
            </a:r>
            <a:endParaRPr sz="15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b="1" lang="en-GB" sz="1500">
                <a:latin typeface="Times New Roman"/>
                <a:ea typeface="Times New Roman"/>
                <a:cs typeface="Times New Roman"/>
                <a:sym typeface="Times New Roman"/>
              </a:rPr>
              <a:t>Using GMX do_dssp:</a:t>
            </a:r>
            <a:endParaRPr b="1" sz="1500">
              <a:latin typeface="Times New Roman"/>
              <a:ea typeface="Times New Roman"/>
              <a:cs typeface="Times New Roman"/>
              <a:sym typeface="Times New Roman"/>
            </a:endParaRPr>
          </a:p>
          <a:p>
            <a:pPr indent="-323850" lvl="1" marL="914400" rtl="0" algn="l">
              <a:lnSpc>
                <a:spcPct val="115000"/>
              </a:lnSpc>
              <a:spcBef>
                <a:spcPts val="1200"/>
              </a:spcBef>
              <a:spcAft>
                <a:spcPts val="0"/>
              </a:spcAft>
              <a:buSzPts val="1500"/>
              <a:buChar char="○"/>
            </a:pPr>
            <a:r>
              <a:rPr b="1" lang="en-GB" sz="1500">
                <a:latin typeface="Times New Roman"/>
                <a:ea typeface="Times New Roman"/>
                <a:cs typeface="Times New Roman"/>
                <a:sym typeface="Times New Roman"/>
              </a:rPr>
              <a:t>Secondary Structure Information:</a:t>
            </a:r>
            <a:r>
              <a:rPr lang="en-GB" sz="1500">
                <a:latin typeface="Times New Roman"/>
                <a:ea typeface="Times New Roman"/>
                <a:cs typeface="Times New Roman"/>
                <a:sym typeface="Times New Roman"/>
              </a:rPr>
              <a:t> Includes α-helices, β-sheets, and turns.</a:t>
            </a:r>
            <a:endParaRPr sz="1500">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rPr lang="en-GB" sz="1500" u="sng">
                <a:latin typeface="Times New Roman"/>
                <a:ea typeface="Times New Roman"/>
                <a:cs typeface="Times New Roman"/>
                <a:sym typeface="Times New Roman"/>
              </a:rPr>
              <a:t>Due to high computational demands, this extraction was not completed but will be considered for future improvements.</a:t>
            </a:r>
            <a:endParaRPr sz="1500" u="sng">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7"/>
          <p:cNvSpPr txBox="1"/>
          <p:nvPr/>
        </p:nvSpPr>
        <p:spPr>
          <a:xfrm>
            <a:off x="1795700" y="326050"/>
            <a:ext cx="6862800" cy="377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GB" sz="2200">
                <a:latin typeface="Times New Roman"/>
                <a:ea typeface="Times New Roman"/>
                <a:cs typeface="Times New Roman"/>
                <a:sym typeface="Times New Roman"/>
              </a:rPr>
              <a:t>Model Performance Metrics</a:t>
            </a:r>
            <a:endParaRPr b="1" sz="2000">
              <a:latin typeface="Times New Roman"/>
              <a:ea typeface="Times New Roman"/>
              <a:cs typeface="Times New Roman"/>
              <a:sym typeface="Times New Roman"/>
            </a:endParaRPr>
          </a:p>
          <a:p>
            <a:pPr indent="-342900" lvl="0" marL="457200" rtl="0" algn="just">
              <a:lnSpc>
                <a:spcPct val="115000"/>
              </a:lnSpc>
              <a:spcBef>
                <a:spcPts val="1200"/>
              </a:spcBef>
              <a:spcAft>
                <a:spcPts val="0"/>
              </a:spcAft>
              <a:buSzPts val="1800"/>
              <a:buAutoNum type="arabicPeriod"/>
            </a:pPr>
            <a:r>
              <a:rPr b="1" lang="en-GB" sz="1800">
                <a:latin typeface="Times New Roman"/>
                <a:ea typeface="Times New Roman"/>
                <a:cs typeface="Times New Roman"/>
                <a:sym typeface="Times New Roman"/>
              </a:rPr>
              <a:t>Random Forest</a:t>
            </a:r>
            <a:r>
              <a:rPr lang="en-GB"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1" marL="914400" rtl="0" algn="just">
              <a:lnSpc>
                <a:spcPct val="115000"/>
              </a:lnSpc>
              <a:spcBef>
                <a:spcPts val="0"/>
              </a:spcBef>
              <a:spcAft>
                <a:spcPts val="0"/>
              </a:spcAft>
              <a:buSzPts val="1800"/>
              <a:buChar char="○"/>
            </a:pPr>
            <a:r>
              <a:rPr b="1" lang="en-GB" sz="1800">
                <a:latin typeface="Times New Roman"/>
                <a:ea typeface="Times New Roman"/>
                <a:cs typeface="Times New Roman"/>
                <a:sym typeface="Times New Roman"/>
              </a:rPr>
              <a:t>Training RMSE</a:t>
            </a:r>
            <a:r>
              <a:rPr lang="en-GB" sz="1800">
                <a:latin typeface="Times New Roman"/>
                <a:ea typeface="Times New Roman"/>
                <a:cs typeface="Times New Roman"/>
                <a:sym typeface="Times New Roman"/>
              </a:rPr>
              <a:t>: 5.421</a:t>
            </a:r>
            <a:endParaRPr sz="1800">
              <a:latin typeface="Times New Roman"/>
              <a:ea typeface="Times New Roman"/>
              <a:cs typeface="Times New Roman"/>
              <a:sym typeface="Times New Roman"/>
            </a:endParaRPr>
          </a:p>
          <a:p>
            <a:pPr indent="-342900" lvl="1" marL="914400" rtl="0" algn="just">
              <a:lnSpc>
                <a:spcPct val="115000"/>
              </a:lnSpc>
              <a:spcBef>
                <a:spcPts val="0"/>
              </a:spcBef>
              <a:spcAft>
                <a:spcPts val="0"/>
              </a:spcAft>
              <a:buSzPts val="1800"/>
              <a:buChar char="○"/>
            </a:pPr>
            <a:r>
              <a:rPr b="1" lang="en-GB" sz="1800">
                <a:latin typeface="Times New Roman"/>
                <a:ea typeface="Times New Roman"/>
                <a:cs typeface="Times New Roman"/>
                <a:sym typeface="Times New Roman"/>
              </a:rPr>
              <a:t>Testing RMSE</a:t>
            </a:r>
            <a:r>
              <a:rPr lang="en-GB" sz="1800">
                <a:latin typeface="Times New Roman"/>
                <a:ea typeface="Times New Roman"/>
                <a:cs typeface="Times New Roman"/>
                <a:sym typeface="Times New Roman"/>
              </a:rPr>
              <a:t>: 11.671</a:t>
            </a:r>
            <a:endParaRPr sz="1800">
              <a:latin typeface="Times New Roman"/>
              <a:ea typeface="Times New Roman"/>
              <a:cs typeface="Times New Roman"/>
              <a:sym typeface="Times New Roman"/>
            </a:endParaRPr>
          </a:p>
          <a:p>
            <a:pPr indent="-342900" lvl="1" marL="914400" rtl="0" algn="just">
              <a:lnSpc>
                <a:spcPct val="115000"/>
              </a:lnSpc>
              <a:spcBef>
                <a:spcPts val="0"/>
              </a:spcBef>
              <a:spcAft>
                <a:spcPts val="0"/>
              </a:spcAft>
              <a:buSzPts val="1800"/>
              <a:buChar char="○"/>
            </a:pPr>
            <a:r>
              <a:rPr b="1" lang="en-GB" sz="1800">
                <a:latin typeface="Times New Roman"/>
                <a:ea typeface="Times New Roman"/>
                <a:cs typeface="Times New Roman"/>
                <a:sym typeface="Times New Roman"/>
              </a:rPr>
              <a:t>Training R²</a:t>
            </a:r>
            <a:r>
              <a:rPr lang="en-GB" sz="1800">
                <a:latin typeface="Times New Roman"/>
                <a:ea typeface="Times New Roman"/>
                <a:cs typeface="Times New Roman"/>
                <a:sym typeface="Times New Roman"/>
              </a:rPr>
              <a:t>: 0.921</a:t>
            </a:r>
            <a:endParaRPr sz="1800">
              <a:latin typeface="Times New Roman"/>
              <a:ea typeface="Times New Roman"/>
              <a:cs typeface="Times New Roman"/>
              <a:sym typeface="Times New Roman"/>
            </a:endParaRPr>
          </a:p>
          <a:p>
            <a:pPr indent="-342900" lvl="1" marL="914400" rtl="0" algn="just">
              <a:lnSpc>
                <a:spcPct val="115000"/>
              </a:lnSpc>
              <a:spcBef>
                <a:spcPts val="0"/>
              </a:spcBef>
              <a:spcAft>
                <a:spcPts val="0"/>
              </a:spcAft>
              <a:buSzPts val="1800"/>
              <a:buChar char="○"/>
            </a:pPr>
            <a:r>
              <a:rPr b="1" lang="en-GB" sz="1800">
                <a:latin typeface="Times New Roman"/>
                <a:ea typeface="Times New Roman"/>
                <a:cs typeface="Times New Roman"/>
                <a:sym typeface="Times New Roman"/>
              </a:rPr>
              <a:t>Testing R²</a:t>
            </a:r>
            <a:r>
              <a:rPr lang="en-GB" sz="1800">
                <a:latin typeface="Times New Roman"/>
                <a:ea typeface="Times New Roman"/>
                <a:cs typeface="Times New Roman"/>
                <a:sym typeface="Times New Roman"/>
              </a:rPr>
              <a:t>: 0.598</a:t>
            </a:r>
            <a:endParaRPr sz="1800">
              <a:latin typeface="Times New Roman"/>
              <a:ea typeface="Times New Roman"/>
              <a:cs typeface="Times New Roman"/>
              <a:sym typeface="Times New Roman"/>
            </a:endParaRPr>
          </a:p>
          <a:p>
            <a:pPr indent="-342900" lvl="0" marL="457200" rtl="0" algn="just">
              <a:lnSpc>
                <a:spcPct val="115000"/>
              </a:lnSpc>
              <a:spcBef>
                <a:spcPts val="0"/>
              </a:spcBef>
              <a:spcAft>
                <a:spcPts val="0"/>
              </a:spcAft>
              <a:buSzPts val="1800"/>
              <a:buAutoNum type="arabicPeriod"/>
            </a:pPr>
            <a:r>
              <a:rPr b="1" lang="en-GB" sz="1800">
                <a:latin typeface="Times New Roman"/>
                <a:ea typeface="Times New Roman"/>
                <a:cs typeface="Times New Roman"/>
                <a:sym typeface="Times New Roman"/>
              </a:rPr>
              <a:t>Gradient Boosting</a:t>
            </a:r>
            <a:r>
              <a:rPr lang="en-GB"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1" marL="914400" rtl="0" algn="just">
              <a:lnSpc>
                <a:spcPct val="115000"/>
              </a:lnSpc>
              <a:spcBef>
                <a:spcPts val="0"/>
              </a:spcBef>
              <a:spcAft>
                <a:spcPts val="0"/>
              </a:spcAft>
              <a:buSzPts val="1800"/>
              <a:buChar char="○"/>
            </a:pPr>
            <a:r>
              <a:rPr b="1" lang="en-GB" sz="1800">
                <a:latin typeface="Times New Roman"/>
                <a:ea typeface="Times New Roman"/>
                <a:cs typeface="Times New Roman"/>
                <a:sym typeface="Times New Roman"/>
              </a:rPr>
              <a:t>Training RMSE</a:t>
            </a:r>
            <a:r>
              <a:rPr lang="en-GB" sz="1800">
                <a:latin typeface="Times New Roman"/>
                <a:ea typeface="Times New Roman"/>
                <a:cs typeface="Times New Roman"/>
                <a:sym typeface="Times New Roman"/>
              </a:rPr>
              <a:t>: 1.637</a:t>
            </a:r>
            <a:endParaRPr sz="1800">
              <a:latin typeface="Times New Roman"/>
              <a:ea typeface="Times New Roman"/>
              <a:cs typeface="Times New Roman"/>
              <a:sym typeface="Times New Roman"/>
            </a:endParaRPr>
          </a:p>
          <a:p>
            <a:pPr indent="-342900" lvl="1" marL="914400" rtl="0" algn="just">
              <a:lnSpc>
                <a:spcPct val="115000"/>
              </a:lnSpc>
              <a:spcBef>
                <a:spcPts val="0"/>
              </a:spcBef>
              <a:spcAft>
                <a:spcPts val="0"/>
              </a:spcAft>
              <a:buSzPts val="1800"/>
              <a:buChar char="○"/>
            </a:pPr>
            <a:r>
              <a:rPr b="1" lang="en-GB" sz="1800">
                <a:latin typeface="Times New Roman"/>
                <a:ea typeface="Times New Roman"/>
                <a:cs typeface="Times New Roman"/>
                <a:sym typeface="Times New Roman"/>
              </a:rPr>
              <a:t>Testing RMSE</a:t>
            </a:r>
            <a:r>
              <a:rPr lang="en-GB" sz="1800">
                <a:latin typeface="Times New Roman"/>
                <a:ea typeface="Times New Roman"/>
                <a:cs typeface="Times New Roman"/>
                <a:sym typeface="Times New Roman"/>
              </a:rPr>
              <a:t>: 11.823</a:t>
            </a:r>
            <a:endParaRPr sz="1800">
              <a:latin typeface="Times New Roman"/>
              <a:ea typeface="Times New Roman"/>
              <a:cs typeface="Times New Roman"/>
              <a:sym typeface="Times New Roman"/>
            </a:endParaRPr>
          </a:p>
          <a:p>
            <a:pPr indent="-342900" lvl="1" marL="914400" rtl="0" algn="just">
              <a:lnSpc>
                <a:spcPct val="115000"/>
              </a:lnSpc>
              <a:spcBef>
                <a:spcPts val="0"/>
              </a:spcBef>
              <a:spcAft>
                <a:spcPts val="0"/>
              </a:spcAft>
              <a:buSzPts val="1800"/>
              <a:buChar char="○"/>
            </a:pPr>
            <a:r>
              <a:rPr b="1" lang="en-GB" sz="1800">
                <a:latin typeface="Times New Roman"/>
                <a:ea typeface="Times New Roman"/>
                <a:cs typeface="Times New Roman"/>
                <a:sym typeface="Times New Roman"/>
              </a:rPr>
              <a:t>Training R²</a:t>
            </a:r>
            <a:r>
              <a:rPr lang="en-GB" sz="1800">
                <a:latin typeface="Times New Roman"/>
                <a:ea typeface="Times New Roman"/>
                <a:cs typeface="Times New Roman"/>
                <a:sym typeface="Times New Roman"/>
              </a:rPr>
              <a:t>: 0.993</a:t>
            </a:r>
            <a:endParaRPr sz="1800">
              <a:latin typeface="Times New Roman"/>
              <a:ea typeface="Times New Roman"/>
              <a:cs typeface="Times New Roman"/>
              <a:sym typeface="Times New Roman"/>
            </a:endParaRPr>
          </a:p>
          <a:p>
            <a:pPr indent="-342900" lvl="1" marL="914400" rtl="0" algn="just">
              <a:lnSpc>
                <a:spcPct val="115000"/>
              </a:lnSpc>
              <a:spcBef>
                <a:spcPts val="0"/>
              </a:spcBef>
              <a:spcAft>
                <a:spcPts val="0"/>
              </a:spcAft>
              <a:buSzPts val="1800"/>
              <a:buChar char="○"/>
            </a:pPr>
            <a:r>
              <a:rPr b="1" lang="en-GB" sz="1800">
                <a:latin typeface="Times New Roman"/>
                <a:ea typeface="Times New Roman"/>
                <a:cs typeface="Times New Roman"/>
                <a:sym typeface="Times New Roman"/>
              </a:rPr>
              <a:t>Testing R²</a:t>
            </a:r>
            <a:r>
              <a:rPr lang="en-GB" sz="1800">
                <a:latin typeface="Times New Roman"/>
                <a:ea typeface="Times New Roman"/>
                <a:cs typeface="Times New Roman"/>
                <a:sym typeface="Times New Roman"/>
              </a:rPr>
              <a:t>: 0.588</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200"/>
              </a:spcAft>
              <a:buNone/>
            </a:pPr>
            <a:r>
              <a:rPr lang="en-GB" sz="2000">
                <a:solidFill>
                  <a:srgbClr val="000000"/>
                </a:solidFill>
                <a:latin typeface="Times New Roman"/>
                <a:ea typeface="Times New Roman"/>
                <a:cs typeface="Times New Roman"/>
                <a:sym typeface="Times New Roman"/>
              </a:rPr>
              <a:t>Interpretation of Results</a:t>
            </a:r>
            <a:endParaRPr sz="3600"/>
          </a:p>
        </p:txBody>
      </p:sp>
      <p:sp>
        <p:nvSpPr>
          <p:cNvPr id="364" name="Google Shape;364;p28"/>
          <p:cNvSpPr txBox="1"/>
          <p:nvPr>
            <p:ph idx="1" type="body"/>
          </p:nvPr>
        </p:nvSpPr>
        <p:spPr>
          <a:xfrm>
            <a:off x="1303800" y="1414225"/>
            <a:ext cx="7030500" cy="3117300"/>
          </a:xfrm>
          <a:prstGeom prst="rect">
            <a:avLst/>
          </a:prstGeom>
        </p:spPr>
        <p:txBody>
          <a:bodyPr anchorCtr="0" anchor="t" bIns="91425" lIns="91425" spcFirstLastPara="1" rIns="91425" wrap="square" tIns="91425">
            <a:normAutofit fontScale="77500" lnSpcReduction="20000"/>
          </a:bodyPr>
          <a:lstStyle/>
          <a:p>
            <a:pPr indent="0" lvl="0" marL="0" rtl="0" algn="l">
              <a:spcBef>
                <a:spcPts val="1400"/>
              </a:spcBef>
              <a:spcAft>
                <a:spcPts val="0"/>
              </a:spcAft>
              <a:buNone/>
            </a:pPr>
            <a:r>
              <a:rPr b="1" lang="en-GB" sz="1654">
                <a:solidFill>
                  <a:srgbClr val="000000"/>
                </a:solidFill>
                <a:latin typeface="Times New Roman"/>
                <a:ea typeface="Times New Roman"/>
                <a:cs typeface="Times New Roman"/>
                <a:sym typeface="Times New Roman"/>
              </a:rPr>
              <a:t>RMSE Analysis Summary</a:t>
            </a:r>
            <a:endParaRPr b="1" sz="1654">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1454">
                <a:solidFill>
                  <a:srgbClr val="000000"/>
                </a:solidFill>
                <a:latin typeface="Times New Roman"/>
                <a:ea typeface="Times New Roman"/>
                <a:cs typeface="Times New Roman"/>
                <a:sym typeface="Times New Roman"/>
              </a:rPr>
              <a:t>Training RMSE</a:t>
            </a:r>
            <a:r>
              <a:rPr lang="en-GB" sz="1454">
                <a:solidFill>
                  <a:srgbClr val="000000"/>
                </a:solidFill>
                <a:latin typeface="Times New Roman"/>
                <a:ea typeface="Times New Roman"/>
                <a:cs typeface="Times New Roman"/>
                <a:sym typeface="Times New Roman"/>
              </a:rPr>
              <a:t>: Both Random Forest and Gradient Boosting fit the training data well, with Gradient Boosting achieving a lower RMSE (1.637) compared to Random Forest (5.421).</a:t>
            </a:r>
            <a:endParaRPr sz="1454">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1454">
                <a:solidFill>
                  <a:srgbClr val="000000"/>
                </a:solidFill>
                <a:latin typeface="Times New Roman"/>
                <a:ea typeface="Times New Roman"/>
                <a:cs typeface="Times New Roman"/>
                <a:sym typeface="Times New Roman"/>
              </a:rPr>
              <a:t>Testing RMSE</a:t>
            </a:r>
            <a:r>
              <a:rPr lang="en-GB" sz="1454">
                <a:solidFill>
                  <a:srgbClr val="000000"/>
                </a:solidFill>
                <a:latin typeface="Times New Roman"/>
                <a:ea typeface="Times New Roman"/>
                <a:cs typeface="Times New Roman"/>
                <a:sym typeface="Times New Roman"/>
              </a:rPr>
              <a:t>: The testing RMSE values are higher, indicating generalization challenges. Random Forest has a testing RMSE of 11.671, while Gradient Boosting has 11.823, showing that despite better training performance, Gradient Boosting does not significantly outperform Random Forest on unseen data.</a:t>
            </a:r>
            <a:endParaRPr sz="1454">
              <a:solidFill>
                <a:srgbClr val="000000"/>
              </a:solidFill>
              <a:latin typeface="Times New Roman"/>
              <a:ea typeface="Times New Roman"/>
              <a:cs typeface="Times New Roman"/>
              <a:sym typeface="Times New Roman"/>
            </a:endParaRPr>
          </a:p>
          <a:p>
            <a:pPr indent="0" lvl="0" marL="0" rtl="0" algn="l">
              <a:spcBef>
                <a:spcPts val="1400"/>
              </a:spcBef>
              <a:spcAft>
                <a:spcPts val="0"/>
              </a:spcAft>
              <a:buNone/>
            </a:pPr>
            <a:r>
              <a:rPr b="1" lang="en-GB" sz="1654">
                <a:solidFill>
                  <a:srgbClr val="000000"/>
                </a:solidFill>
                <a:latin typeface="Times New Roman"/>
                <a:ea typeface="Times New Roman"/>
                <a:cs typeface="Times New Roman"/>
                <a:sym typeface="Times New Roman"/>
              </a:rPr>
              <a:t>R² Score Summary</a:t>
            </a:r>
            <a:endParaRPr b="1" sz="1654">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1454">
                <a:solidFill>
                  <a:srgbClr val="000000"/>
                </a:solidFill>
                <a:latin typeface="Times New Roman"/>
                <a:ea typeface="Times New Roman"/>
                <a:cs typeface="Times New Roman"/>
                <a:sym typeface="Times New Roman"/>
              </a:rPr>
              <a:t>Training R²</a:t>
            </a:r>
            <a:r>
              <a:rPr lang="en-GB" sz="1454">
                <a:solidFill>
                  <a:srgbClr val="000000"/>
                </a:solidFill>
                <a:latin typeface="Times New Roman"/>
                <a:ea typeface="Times New Roman"/>
                <a:cs typeface="Times New Roman"/>
                <a:sym typeface="Times New Roman"/>
              </a:rPr>
              <a:t>: Both models show high R² scores, with Random Forest at 0.921 and Gradient Boosting at 0.993, indicating they explain a large portion of the variance in the training data.</a:t>
            </a:r>
            <a:endParaRPr sz="1454">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1454">
                <a:solidFill>
                  <a:srgbClr val="000000"/>
                </a:solidFill>
                <a:latin typeface="Times New Roman"/>
                <a:ea typeface="Times New Roman"/>
                <a:cs typeface="Times New Roman"/>
                <a:sym typeface="Times New Roman"/>
              </a:rPr>
              <a:t>Testing R²</a:t>
            </a:r>
            <a:r>
              <a:rPr lang="en-GB" sz="1454">
                <a:solidFill>
                  <a:srgbClr val="000000"/>
                </a:solidFill>
                <a:latin typeface="Times New Roman"/>
                <a:ea typeface="Times New Roman"/>
                <a:cs typeface="Times New Roman"/>
                <a:sym typeface="Times New Roman"/>
              </a:rPr>
              <a:t>: The R² scores drop on the testing set, with Random Forest at 0.598 and Gradient Boosting at 0.588. This significant decrease suggests that both models struggle with generalization and may be overfitting to the training data.</a:t>
            </a:r>
            <a:endParaRPr sz="1454">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9"/>
          <p:cNvSpPr txBox="1"/>
          <p:nvPr/>
        </p:nvSpPr>
        <p:spPr>
          <a:xfrm>
            <a:off x="1160225" y="0"/>
            <a:ext cx="7830900" cy="49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sz="2200"/>
              <a:t>                        </a:t>
            </a:r>
            <a:r>
              <a:rPr b="1" lang="en-GB" sz="2400">
                <a:latin typeface="Times New Roman"/>
                <a:ea typeface="Times New Roman"/>
                <a:cs typeface="Times New Roman"/>
                <a:sym typeface="Times New Roman"/>
              </a:rPr>
              <a:t>   </a:t>
            </a:r>
            <a:endParaRPr b="1" sz="2400">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GB" sz="2400">
                <a:latin typeface="Times New Roman"/>
                <a:ea typeface="Times New Roman"/>
                <a:cs typeface="Times New Roman"/>
                <a:sym typeface="Times New Roman"/>
              </a:rPr>
              <a:t> </a:t>
            </a:r>
            <a:r>
              <a:rPr b="1" lang="en-GB" sz="2400">
                <a:latin typeface="Times New Roman"/>
                <a:ea typeface="Times New Roman"/>
                <a:cs typeface="Times New Roman"/>
                <a:sym typeface="Times New Roman"/>
              </a:rPr>
              <a:t>Future Improvements</a:t>
            </a:r>
            <a:endParaRPr b="1" sz="2200"/>
          </a:p>
          <a:p>
            <a:pPr indent="0" lvl="0" marL="0" rtl="0" algn="l">
              <a:lnSpc>
                <a:spcPct val="115000"/>
              </a:lnSpc>
              <a:spcBef>
                <a:spcPts val="1200"/>
              </a:spcBef>
              <a:spcAft>
                <a:spcPts val="0"/>
              </a:spcAft>
              <a:buNone/>
            </a:pPr>
            <a:r>
              <a:rPr lang="en-GB" sz="1500">
                <a:latin typeface="Times New Roman"/>
                <a:ea typeface="Times New Roman"/>
                <a:cs typeface="Times New Roman"/>
                <a:sym typeface="Times New Roman"/>
              </a:rPr>
              <a:t>To enhance the model's performance, the following steps will be essential:</a:t>
            </a:r>
            <a:endParaRPr sz="1500">
              <a:latin typeface="Times New Roman"/>
              <a:ea typeface="Times New Roman"/>
              <a:cs typeface="Times New Roman"/>
              <a:sym typeface="Times New Roman"/>
            </a:endParaRPr>
          </a:p>
          <a:p>
            <a:pPr indent="-323850" lvl="0" marL="457200" rtl="0" algn="l">
              <a:lnSpc>
                <a:spcPct val="115000"/>
              </a:lnSpc>
              <a:spcBef>
                <a:spcPts val="1200"/>
              </a:spcBef>
              <a:spcAft>
                <a:spcPts val="0"/>
              </a:spcAft>
              <a:buSzPts val="1500"/>
              <a:buAutoNum type="arabicPeriod"/>
            </a:pPr>
            <a:r>
              <a:rPr b="1" lang="en-GB" sz="1500">
                <a:latin typeface="Times New Roman"/>
                <a:ea typeface="Times New Roman"/>
                <a:cs typeface="Times New Roman"/>
                <a:sym typeface="Times New Roman"/>
              </a:rPr>
              <a:t>Expanding the Feature Set:</a:t>
            </a:r>
            <a:r>
              <a:rPr lang="en-GB" sz="1500">
                <a:latin typeface="Times New Roman"/>
                <a:ea typeface="Times New Roman"/>
                <a:cs typeface="Times New Roman"/>
                <a:sym typeface="Times New Roman"/>
              </a:rPr>
              <a:t> Integrating additional features, such as secondary structure details from GMX do_dssp, will provide a more detailed representation of protein characteristics.</a:t>
            </a:r>
            <a:endParaRPr sz="15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500">
              <a:latin typeface="Times New Roman"/>
              <a:ea typeface="Times New Roman"/>
              <a:cs typeface="Times New Roman"/>
              <a:sym typeface="Times New Roman"/>
            </a:endParaRPr>
          </a:p>
          <a:p>
            <a:pPr indent="-323850" lvl="0" marL="457200" rtl="0" algn="l">
              <a:lnSpc>
                <a:spcPct val="115000"/>
              </a:lnSpc>
              <a:spcBef>
                <a:spcPts val="1200"/>
              </a:spcBef>
              <a:spcAft>
                <a:spcPts val="0"/>
              </a:spcAft>
              <a:buSzPts val="1500"/>
              <a:buAutoNum type="arabicPeriod"/>
            </a:pPr>
            <a:r>
              <a:rPr b="1" lang="en-GB" sz="1500">
                <a:latin typeface="Times New Roman"/>
                <a:ea typeface="Times New Roman"/>
                <a:cs typeface="Times New Roman"/>
                <a:sym typeface="Times New Roman"/>
              </a:rPr>
              <a:t>Model Optimization:</a:t>
            </a:r>
            <a:r>
              <a:rPr lang="en-GB" sz="1500">
                <a:latin typeface="Times New Roman"/>
                <a:ea typeface="Times New Roman"/>
                <a:cs typeface="Times New Roman"/>
                <a:sym typeface="Times New Roman"/>
              </a:rPr>
              <a:t> Conduct thorough hyperparameter tuning and apply regularization techniques to minimize overfitting.</a:t>
            </a:r>
            <a:endParaRPr sz="15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500">
              <a:latin typeface="Times New Roman"/>
              <a:ea typeface="Times New Roman"/>
              <a:cs typeface="Times New Roman"/>
              <a:sym typeface="Times New Roman"/>
            </a:endParaRPr>
          </a:p>
          <a:p>
            <a:pPr indent="-323850" lvl="0" marL="457200" rtl="0" algn="l">
              <a:lnSpc>
                <a:spcPct val="115000"/>
              </a:lnSpc>
              <a:spcBef>
                <a:spcPts val="1200"/>
              </a:spcBef>
              <a:spcAft>
                <a:spcPts val="0"/>
              </a:spcAft>
              <a:buSzPts val="1500"/>
              <a:buAutoNum type="arabicPeriod"/>
            </a:pPr>
            <a:r>
              <a:rPr b="1" lang="en-GB" sz="1500">
                <a:latin typeface="Times New Roman"/>
                <a:ea typeface="Times New Roman"/>
                <a:cs typeface="Times New Roman"/>
                <a:sym typeface="Times New Roman"/>
              </a:rPr>
              <a:t>Cross-Validation:</a:t>
            </a:r>
            <a:r>
              <a:rPr lang="en-GB" sz="1500">
                <a:latin typeface="Times New Roman"/>
                <a:ea typeface="Times New Roman"/>
                <a:cs typeface="Times New Roman"/>
                <a:sym typeface="Times New Roman"/>
              </a:rPr>
              <a:t> Use cross-validation to ensure the robustness and reliability of the models.</a:t>
            </a:r>
            <a:endParaRPr sz="15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0"/>
          <p:cNvSpPr txBox="1"/>
          <p:nvPr/>
        </p:nvSpPr>
        <p:spPr>
          <a:xfrm>
            <a:off x="2270575" y="556975"/>
            <a:ext cx="5086500" cy="6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700">
                <a:solidFill>
                  <a:schemeClr val="dk2"/>
                </a:solidFill>
                <a:latin typeface="Times New Roman"/>
                <a:ea typeface="Times New Roman"/>
                <a:cs typeface="Times New Roman"/>
                <a:sym typeface="Times New Roman"/>
              </a:rPr>
              <a:t>      CONCLUSION</a:t>
            </a:r>
            <a:endParaRPr b="1" sz="2700">
              <a:solidFill>
                <a:schemeClr val="dk2"/>
              </a:solidFill>
              <a:latin typeface="Times New Roman"/>
              <a:ea typeface="Times New Roman"/>
              <a:cs typeface="Times New Roman"/>
              <a:sym typeface="Times New Roman"/>
            </a:endParaRPr>
          </a:p>
        </p:txBody>
      </p:sp>
      <p:sp>
        <p:nvSpPr>
          <p:cNvPr id="375" name="Google Shape;375;p30"/>
          <p:cNvSpPr txBox="1"/>
          <p:nvPr/>
        </p:nvSpPr>
        <p:spPr>
          <a:xfrm>
            <a:off x="400950" y="1567475"/>
            <a:ext cx="8115300" cy="29247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1200"/>
              </a:spcBef>
              <a:spcAft>
                <a:spcPts val="0"/>
              </a:spcAft>
              <a:buSzPts val="1200"/>
              <a:buFont typeface="Times New Roman"/>
              <a:buChar char="●"/>
            </a:pPr>
            <a:r>
              <a:rPr lang="en-GB" sz="1200">
                <a:latin typeface="Times New Roman"/>
                <a:ea typeface="Times New Roman"/>
                <a:cs typeface="Times New Roman"/>
                <a:sym typeface="Times New Roman"/>
              </a:rPr>
              <a:t>In conclusion, the use of a 3D Convolutional Neural Network represents the best theoretical approach for predicting protein melting temperatures, leveraging the inherent structural information of the proteins. However, the limited accuracy observed is mainly due to the insufficient quantity of experimental data. Enhancing the dataset size and diversity will likely yield significant improvements in model performance.</a:t>
            </a:r>
            <a:endParaRPr sz="1200">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1200">
              <a:latin typeface="Times New Roman"/>
              <a:ea typeface="Times New Roman"/>
              <a:cs typeface="Times New Roman"/>
              <a:sym typeface="Times New Roman"/>
            </a:endParaRPr>
          </a:p>
          <a:p>
            <a:pPr indent="-304800" lvl="0" marL="457200" rtl="0" algn="just">
              <a:lnSpc>
                <a:spcPct val="115000"/>
              </a:lnSpc>
              <a:spcBef>
                <a:spcPts val="1200"/>
              </a:spcBef>
              <a:spcAft>
                <a:spcPts val="0"/>
              </a:spcAft>
              <a:buSzPts val="1200"/>
              <a:buFont typeface="Times New Roman"/>
              <a:buChar char="●"/>
            </a:pPr>
            <a:r>
              <a:rPr lang="en-GB" sz="1200">
                <a:latin typeface="Times New Roman"/>
                <a:ea typeface="Times New Roman"/>
                <a:cs typeface="Times New Roman"/>
                <a:sym typeface="Times New Roman"/>
              </a:rPr>
              <a:t>Furthermore, while Graph Neural Networks show promise, their high computational demands pose practical challenges. Future research should focus on optimizing these models and exploring efficient computational techniques to make GNNs more accessible for protein melting temperature prediction.</a:t>
            </a:r>
            <a:endParaRPr sz="1200">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1200">
              <a:latin typeface="Times New Roman"/>
              <a:ea typeface="Times New Roman"/>
              <a:cs typeface="Times New Roman"/>
              <a:sym typeface="Times New Roman"/>
            </a:endParaRPr>
          </a:p>
          <a:p>
            <a:pPr indent="-304800" lvl="0" marL="457200" rtl="0" algn="just">
              <a:lnSpc>
                <a:spcPct val="115000"/>
              </a:lnSpc>
              <a:spcBef>
                <a:spcPts val="1200"/>
              </a:spcBef>
              <a:spcAft>
                <a:spcPts val="0"/>
              </a:spcAft>
              <a:buSzPts val="1200"/>
              <a:buFont typeface="Times New Roman"/>
              <a:buChar char="●"/>
            </a:pPr>
            <a:r>
              <a:rPr lang="en-GB" sz="1200">
                <a:latin typeface="Times New Roman"/>
                <a:ea typeface="Times New Roman"/>
                <a:cs typeface="Times New Roman"/>
                <a:sym typeface="Times New Roman"/>
              </a:rPr>
              <a:t>Overall, this project underscores the importance of data availability and computational resources in advancing machine learning applications in bioinformatics. Continued efforts in data collection and algorithm optimization are essential for achieving higher accuracy and practical applicability in predicting protein properties</a:t>
            </a:r>
            <a:endParaRPr sz="1300">
              <a:solidFill>
                <a:schemeClr val="dk2"/>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1"/>
          <p:cNvSpPr txBox="1"/>
          <p:nvPr>
            <p:ph type="title"/>
          </p:nvPr>
        </p:nvSpPr>
        <p:spPr>
          <a:xfrm>
            <a:off x="1303800" y="2720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Times New Roman"/>
                <a:ea typeface="Times New Roman"/>
                <a:cs typeface="Times New Roman"/>
                <a:sym typeface="Times New Roman"/>
              </a:rPr>
              <a:t>FUTURE PROSPECTS </a:t>
            </a:r>
            <a:endParaRPr>
              <a:latin typeface="Times New Roman"/>
              <a:ea typeface="Times New Roman"/>
              <a:cs typeface="Times New Roman"/>
              <a:sym typeface="Times New Roman"/>
            </a:endParaRPr>
          </a:p>
        </p:txBody>
      </p:sp>
      <p:sp>
        <p:nvSpPr>
          <p:cNvPr id="381" name="Google Shape;381;p31"/>
          <p:cNvSpPr txBox="1"/>
          <p:nvPr>
            <p:ph idx="1" type="body"/>
          </p:nvPr>
        </p:nvSpPr>
        <p:spPr>
          <a:xfrm>
            <a:off x="409200" y="1324425"/>
            <a:ext cx="7925100" cy="3043800"/>
          </a:xfrm>
          <a:prstGeom prst="rect">
            <a:avLst/>
          </a:prstGeom>
        </p:spPr>
        <p:txBody>
          <a:bodyPr anchorCtr="0" anchor="t" bIns="91425" lIns="91425" spcFirstLastPara="1" rIns="91425" wrap="square" tIns="91425">
            <a:noAutofit/>
          </a:bodyPr>
          <a:lstStyle/>
          <a:p>
            <a:pPr indent="-306070" lvl="0" marL="457200" rtl="0" algn="just">
              <a:lnSpc>
                <a:spcPct val="95000"/>
              </a:lnSpc>
              <a:spcBef>
                <a:spcPts val="1200"/>
              </a:spcBef>
              <a:spcAft>
                <a:spcPts val="0"/>
              </a:spcAft>
              <a:buClr>
                <a:srgbClr val="000000"/>
              </a:buClr>
              <a:buSzPts val="1220"/>
              <a:buFont typeface="Times New Roman"/>
              <a:buChar char="●"/>
            </a:pPr>
            <a:r>
              <a:rPr b="1" lang="en-GB" sz="1220">
                <a:solidFill>
                  <a:srgbClr val="000000"/>
                </a:solidFill>
                <a:latin typeface="Times New Roman"/>
                <a:ea typeface="Times New Roman"/>
                <a:cs typeface="Times New Roman"/>
                <a:sym typeface="Times New Roman"/>
              </a:rPr>
              <a:t>Computational Complexity</a:t>
            </a:r>
            <a:endParaRPr b="1" sz="1220">
              <a:solidFill>
                <a:srgbClr val="000000"/>
              </a:solidFill>
              <a:latin typeface="Times New Roman"/>
              <a:ea typeface="Times New Roman"/>
              <a:cs typeface="Times New Roman"/>
              <a:sym typeface="Times New Roman"/>
            </a:endParaRPr>
          </a:p>
          <a:p>
            <a:pPr indent="0" lvl="0" marL="457200" rtl="0" algn="just">
              <a:lnSpc>
                <a:spcPct val="95000"/>
              </a:lnSpc>
              <a:spcBef>
                <a:spcPts val="1200"/>
              </a:spcBef>
              <a:spcAft>
                <a:spcPts val="0"/>
              </a:spcAft>
              <a:buSzPts val="935"/>
              <a:buNone/>
            </a:pPr>
            <a:r>
              <a:rPr lang="en-GB" sz="1220">
                <a:solidFill>
                  <a:srgbClr val="000000"/>
                </a:solidFill>
                <a:latin typeface="Times New Roman"/>
                <a:ea typeface="Times New Roman"/>
                <a:cs typeface="Times New Roman"/>
                <a:sym typeface="Times New Roman"/>
              </a:rPr>
              <a:t>The training and evaluation of machine learning models, especially with the additional feature extraction using GMX do_dssp, are computationally intensive. Future work will explore optimizing these processes to handle larger datasets and more complex models.</a:t>
            </a:r>
            <a:endParaRPr sz="1220">
              <a:solidFill>
                <a:srgbClr val="000000"/>
              </a:solidFill>
              <a:latin typeface="Times New Roman"/>
              <a:ea typeface="Times New Roman"/>
              <a:cs typeface="Times New Roman"/>
              <a:sym typeface="Times New Roman"/>
            </a:endParaRPr>
          </a:p>
          <a:p>
            <a:pPr indent="-306070" lvl="0" marL="457200" rtl="0" algn="just">
              <a:lnSpc>
                <a:spcPct val="95000"/>
              </a:lnSpc>
              <a:spcBef>
                <a:spcPts val="1200"/>
              </a:spcBef>
              <a:spcAft>
                <a:spcPts val="0"/>
              </a:spcAft>
              <a:buClr>
                <a:srgbClr val="000000"/>
              </a:buClr>
              <a:buSzPts val="1220"/>
              <a:buFont typeface="Times New Roman"/>
              <a:buChar char="●"/>
            </a:pPr>
            <a:r>
              <a:rPr b="1" lang="en-GB" sz="1220">
                <a:solidFill>
                  <a:srgbClr val="000000"/>
                </a:solidFill>
                <a:latin typeface="Times New Roman"/>
                <a:ea typeface="Times New Roman"/>
                <a:cs typeface="Times New Roman"/>
                <a:sym typeface="Times New Roman"/>
              </a:rPr>
              <a:t>Integration of Secondary Structure Information</a:t>
            </a:r>
            <a:endParaRPr b="1" sz="1220">
              <a:solidFill>
                <a:srgbClr val="000000"/>
              </a:solidFill>
              <a:latin typeface="Times New Roman"/>
              <a:ea typeface="Times New Roman"/>
              <a:cs typeface="Times New Roman"/>
              <a:sym typeface="Times New Roman"/>
            </a:endParaRPr>
          </a:p>
          <a:p>
            <a:pPr indent="0" lvl="0" marL="457200" rtl="0" algn="just">
              <a:lnSpc>
                <a:spcPct val="95000"/>
              </a:lnSpc>
              <a:spcBef>
                <a:spcPts val="1200"/>
              </a:spcBef>
              <a:spcAft>
                <a:spcPts val="0"/>
              </a:spcAft>
              <a:buSzPts val="935"/>
              <a:buNone/>
            </a:pPr>
            <a:r>
              <a:rPr lang="en-GB" sz="1220">
                <a:solidFill>
                  <a:srgbClr val="000000"/>
                </a:solidFill>
                <a:latin typeface="Times New Roman"/>
                <a:ea typeface="Times New Roman"/>
                <a:cs typeface="Times New Roman"/>
                <a:sym typeface="Times New Roman"/>
              </a:rPr>
              <a:t>Integrating secondary structure information from GMX do_dssp remains a priority for future research. This integration is expected to significantly enhance the predictive power of the models by providing deeper insights into the structural aspects influencing protein stability.</a:t>
            </a:r>
            <a:endParaRPr sz="1220">
              <a:solidFill>
                <a:srgbClr val="000000"/>
              </a:solidFill>
              <a:latin typeface="Times New Roman"/>
              <a:ea typeface="Times New Roman"/>
              <a:cs typeface="Times New Roman"/>
              <a:sym typeface="Times New Roman"/>
            </a:endParaRPr>
          </a:p>
          <a:p>
            <a:pPr indent="-306070" lvl="0" marL="457200" rtl="0" algn="just">
              <a:lnSpc>
                <a:spcPct val="95000"/>
              </a:lnSpc>
              <a:spcBef>
                <a:spcPts val="1200"/>
              </a:spcBef>
              <a:spcAft>
                <a:spcPts val="0"/>
              </a:spcAft>
              <a:buClr>
                <a:srgbClr val="000000"/>
              </a:buClr>
              <a:buSzPts val="1220"/>
              <a:buFont typeface="Times New Roman"/>
              <a:buChar char="●"/>
            </a:pPr>
            <a:r>
              <a:rPr b="1" lang="en-GB" sz="1220">
                <a:solidFill>
                  <a:srgbClr val="000000"/>
                </a:solidFill>
                <a:latin typeface="Times New Roman"/>
                <a:ea typeface="Times New Roman"/>
                <a:cs typeface="Times New Roman"/>
                <a:sym typeface="Times New Roman"/>
              </a:rPr>
              <a:t>Exploration of Graph Neural Networks (GNNs)</a:t>
            </a:r>
            <a:endParaRPr b="1" sz="1220">
              <a:solidFill>
                <a:srgbClr val="000000"/>
              </a:solidFill>
              <a:latin typeface="Times New Roman"/>
              <a:ea typeface="Times New Roman"/>
              <a:cs typeface="Times New Roman"/>
              <a:sym typeface="Times New Roman"/>
            </a:endParaRPr>
          </a:p>
          <a:p>
            <a:pPr indent="0" lvl="0" marL="457200" rtl="0" algn="just">
              <a:lnSpc>
                <a:spcPct val="95000"/>
              </a:lnSpc>
              <a:spcBef>
                <a:spcPts val="1200"/>
              </a:spcBef>
              <a:spcAft>
                <a:spcPts val="1200"/>
              </a:spcAft>
              <a:buSzPts val="935"/>
              <a:buNone/>
            </a:pPr>
            <a:r>
              <a:rPr lang="en-GB" sz="1220">
                <a:solidFill>
                  <a:srgbClr val="000000"/>
                </a:solidFill>
                <a:latin typeface="Times New Roman"/>
                <a:ea typeface="Times New Roman"/>
                <a:cs typeface="Times New Roman"/>
                <a:sym typeface="Times New Roman"/>
              </a:rPr>
              <a:t>We also explored the use of Graph Neural Networks (GNNs) for predicting protein melting temperatures. GNNs are designed to work directly with graph-structured data, making them suitable for protein structures represented as graphs with atoms or residues as nodes and bonds or interactions as edges. However, the computational resources required for GNNs, including time and memory, were significantly higher than those for traditional machine learning models. Due to these constraints, the GNN-based approach will be pursued in future research, aiming to leverage their powerful representation capabilities.</a:t>
            </a:r>
            <a:endParaRPr sz="130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460700"/>
            <a:ext cx="7030500" cy="51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55555"/>
              <a:buNone/>
            </a:pPr>
            <a:r>
              <a:rPr lang="en-GB" sz="2000"/>
              <a:t>                              </a:t>
            </a:r>
            <a:endParaRPr sz="2650"/>
          </a:p>
        </p:txBody>
      </p:sp>
      <p:sp>
        <p:nvSpPr>
          <p:cNvPr id="285" name="Google Shape;285;p14"/>
          <p:cNvSpPr txBox="1"/>
          <p:nvPr>
            <p:ph idx="1" type="body"/>
          </p:nvPr>
        </p:nvSpPr>
        <p:spPr>
          <a:xfrm>
            <a:off x="1303800" y="385525"/>
            <a:ext cx="7030500" cy="4645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Font typeface="Arial"/>
              <a:buChar char="●"/>
            </a:pPr>
            <a:r>
              <a:rPr b="1" lang="en-GB" sz="2200">
                <a:solidFill>
                  <a:srgbClr val="000000"/>
                </a:solidFill>
                <a:latin typeface="Arial"/>
                <a:ea typeface="Arial"/>
                <a:cs typeface="Arial"/>
                <a:sym typeface="Arial"/>
              </a:rPr>
              <a:t>Objective:</a:t>
            </a:r>
            <a:r>
              <a:rPr lang="en-GB" sz="2200">
                <a:solidFill>
                  <a:srgbClr val="000000"/>
                </a:solidFill>
                <a:latin typeface="Arial"/>
                <a:ea typeface="Arial"/>
                <a:cs typeface="Arial"/>
                <a:sym typeface="Arial"/>
              </a:rPr>
              <a:t> </a:t>
            </a:r>
            <a:endParaRPr sz="2200">
              <a:solidFill>
                <a:srgbClr val="000000"/>
              </a:solidFill>
              <a:latin typeface="Arial"/>
              <a:ea typeface="Arial"/>
              <a:cs typeface="Arial"/>
              <a:sym typeface="Arial"/>
            </a:endParaRPr>
          </a:p>
          <a:p>
            <a:pPr indent="0" lvl="0" marL="0" rtl="0" algn="just">
              <a:spcBef>
                <a:spcPts val="1200"/>
              </a:spcBef>
              <a:spcAft>
                <a:spcPts val="0"/>
              </a:spcAft>
              <a:buNone/>
            </a:pPr>
            <a:r>
              <a:rPr lang="en-GB" sz="1400">
                <a:solidFill>
                  <a:srgbClr val="000000"/>
                </a:solidFill>
                <a:latin typeface="Times New Roman"/>
                <a:ea typeface="Times New Roman"/>
                <a:cs typeface="Times New Roman"/>
                <a:sym typeface="Times New Roman"/>
              </a:rPr>
              <a:t>The objective of this project is to develop machine learning and deep learning models to predict the melting temperature (Tm) of proteins, which is a critical indicator of their thermal stability. Accurate prediction of protein Tm has significant implications in fields such as drug design, protein engineering, and understanding disease mechanisms. Specifically, the project aims to:</a:t>
            </a:r>
            <a:endParaRPr sz="2400">
              <a:solidFill>
                <a:srgbClr val="000000"/>
              </a:solidFill>
              <a:latin typeface="Arial"/>
              <a:ea typeface="Arial"/>
              <a:cs typeface="Arial"/>
              <a:sym typeface="Arial"/>
            </a:endParaRPr>
          </a:p>
          <a:p>
            <a:pPr indent="0" lvl="0" marL="0" rtl="0" algn="l">
              <a:spcBef>
                <a:spcPts val="1200"/>
              </a:spcBef>
              <a:spcAft>
                <a:spcPts val="0"/>
              </a:spcAft>
              <a:buNone/>
            </a:pPr>
            <a:r>
              <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b="1" lang="en-GB" sz="2200">
                <a:solidFill>
                  <a:srgbClr val="000000"/>
                </a:solidFill>
                <a:latin typeface="Arial"/>
                <a:ea typeface="Arial"/>
                <a:cs typeface="Arial"/>
                <a:sym typeface="Arial"/>
              </a:rPr>
              <a:t>Importance of Tm:</a:t>
            </a:r>
            <a:endParaRPr b="1" sz="22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Times New Roman"/>
                <a:ea typeface="Times New Roman"/>
                <a:cs typeface="Times New Roman"/>
                <a:sym typeface="Times New Roman"/>
              </a:rPr>
              <a:t>Understanding and predicting thermal stability is essential for applications like drug design, protein engineering, and understanding protein folding mechanisms. Traditional experimental methods to determine thermal stability are labor-intensive and costly, making computational approaches increasingly valuable. Machine learning (ML), deep learning (DL), and large language models (LLMs) have shown significant potential in predicting various protein properties, including thermal stability</a:t>
            </a:r>
            <a:endParaRPr sz="24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2"/>
          <p:cNvSpPr txBox="1"/>
          <p:nvPr>
            <p:ph type="title"/>
          </p:nvPr>
        </p:nvSpPr>
        <p:spPr>
          <a:xfrm>
            <a:off x="362275" y="1505225"/>
            <a:ext cx="7030500" cy="3093900"/>
          </a:xfrm>
          <a:prstGeom prst="rect">
            <a:avLst/>
          </a:prstGeom>
          <a:noFill/>
          <a:ln>
            <a:noFill/>
          </a:ln>
        </p:spPr>
        <p:txBody>
          <a:bodyPr anchorCtr="0" anchor="t" bIns="91425" lIns="91425" spcFirstLastPara="1" rIns="91425" wrap="square" tIns="91425">
            <a:normAutofit/>
          </a:bodyPr>
          <a:lstStyle/>
          <a:p>
            <a:pPr indent="0" lvl="0" marL="1828800" rtl="0" algn="l">
              <a:lnSpc>
                <a:spcPct val="100000"/>
              </a:lnSpc>
              <a:spcBef>
                <a:spcPts val="0"/>
              </a:spcBef>
              <a:spcAft>
                <a:spcPts val="0"/>
              </a:spcAft>
              <a:buSzPts val="2800"/>
              <a:buNone/>
            </a:pPr>
            <a:r>
              <a:t/>
            </a:r>
            <a:endParaRPr sz="4800">
              <a:latin typeface="Arial"/>
              <a:ea typeface="Arial"/>
              <a:cs typeface="Arial"/>
              <a:sym typeface="Arial"/>
            </a:endParaRPr>
          </a:p>
          <a:p>
            <a:pPr indent="0" lvl="0" marL="1828800" rtl="0" algn="l">
              <a:lnSpc>
                <a:spcPct val="100000"/>
              </a:lnSpc>
              <a:spcBef>
                <a:spcPts val="0"/>
              </a:spcBef>
              <a:spcAft>
                <a:spcPts val="0"/>
              </a:spcAft>
              <a:buSzPts val="2800"/>
              <a:buNone/>
            </a:pPr>
            <a:r>
              <a:rPr lang="en-GB"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pic>
        <p:nvPicPr>
          <p:cNvPr id="387" name="Google Shape;387;p32"/>
          <p:cNvPicPr preferRelativeResize="0"/>
          <p:nvPr/>
        </p:nvPicPr>
        <p:blipFill rotWithShape="1">
          <a:blip r:embed="rId3">
            <a:alphaModFix/>
          </a:blip>
          <a:srcRect b="0" l="0" r="0" t="0"/>
          <a:stretch/>
        </p:blipFill>
        <p:spPr>
          <a:xfrm>
            <a:off x="5172400" y="0"/>
            <a:ext cx="3890625" cy="960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sz="2400"/>
              <a:t>           </a:t>
            </a:r>
            <a:endParaRPr sz="2400"/>
          </a:p>
        </p:txBody>
      </p:sp>
      <p:sp>
        <p:nvSpPr>
          <p:cNvPr id="291" name="Google Shape;291;p15"/>
          <p:cNvSpPr txBox="1"/>
          <p:nvPr>
            <p:ph idx="1" type="body"/>
          </p:nvPr>
        </p:nvSpPr>
        <p:spPr>
          <a:xfrm>
            <a:off x="1246000" y="860650"/>
            <a:ext cx="7030500" cy="4191000"/>
          </a:xfrm>
          <a:prstGeom prst="rect">
            <a:avLst/>
          </a:prstGeom>
          <a:noFill/>
          <a:ln>
            <a:noFill/>
          </a:ln>
        </p:spPr>
        <p:txBody>
          <a:bodyPr anchorCtr="0" anchor="t" bIns="91425" lIns="91425" spcFirstLastPara="1" rIns="91425" wrap="square" tIns="91425">
            <a:noAutofit/>
          </a:bodyPr>
          <a:lstStyle/>
          <a:p>
            <a:pPr indent="0" lvl="0" marL="0" rtl="0" algn="ctr">
              <a:spcBef>
                <a:spcPts val="1400"/>
              </a:spcBef>
              <a:spcAft>
                <a:spcPts val="0"/>
              </a:spcAft>
              <a:buNone/>
            </a:pPr>
            <a:r>
              <a:rPr b="1" lang="en-GB" sz="2600">
                <a:solidFill>
                  <a:srgbClr val="000000"/>
                </a:solidFill>
                <a:latin typeface="Arial"/>
                <a:ea typeface="Arial"/>
                <a:cs typeface="Arial"/>
                <a:sym typeface="Arial"/>
              </a:rPr>
              <a:t>Overview of Approaches</a:t>
            </a:r>
            <a:endParaRPr b="1">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en-GB" sz="1100">
                <a:solidFill>
                  <a:srgbClr val="000000"/>
                </a:solidFill>
                <a:latin typeface="Times New Roman"/>
                <a:ea typeface="Times New Roman"/>
                <a:cs typeface="Times New Roman"/>
                <a:sym typeface="Times New Roman"/>
              </a:rPr>
              <a:t>3D Convolutional Neural Network (3D CNN)</a:t>
            </a:r>
            <a:r>
              <a:rPr lang="en-GB" sz="1100">
                <a:solidFill>
                  <a:srgbClr val="000000"/>
                </a:solidFill>
                <a:latin typeface="Times New Roman"/>
                <a:ea typeface="Times New Roman"/>
                <a:cs typeface="Times New Roman"/>
                <a:sym typeface="Times New Roman"/>
              </a:rPr>
              <a:t>: Captures intricate spatial dependencies within protein structures but requires significant computational resources and large datasets.</a:t>
            </a:r>
            <a:endParaRPr sz="11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Arial"/>
              <a:buChar char="●"/>
            </a:pPr>
            <a:r>
              <a:rPr b="1" lang="en-GB" sz="1100">
                <a:solidFill>
                  <a:srgbClr val="000000"/>
                </a:solidFill>
                <a:latin typeface="Times New Roman"/>
                <a:ea typeface="Times New Roman"/>
                <a:cs typeface="Times New Roman"/>
                <a:sym typeface="Times New Roman"/>
              </a:rPr>
              <a:t>Graph Neural Network (GNN)</a:t>
            </a:r>
            <a:r>
              <a:rPr lang="en-GB" sz="1100">
                <a:solidFill>
                  <a:srgbClr val="000000"/>
                </a:solidFill>
                <a:latin typeface="Times New Roman"/>
                <a:ea typeface="Times New Roman"/>
                <a:cs typeface="Times New Roman"/>
                <a:sym typeface="Times New Roman"/>
              </a:rPr>
              <a:t>: Models proteins as graphs to capture relational and topological information but demands high computational power and extensive preprocessing.</a:t>
            </a:r>
            <a:endParaRPr sz="11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Arial"/>
              <a:buChar char="●"/>
            </a:pPr>
            <a:r>
              <a:rPr b="1" lang="en-GB" sz="1100">
                <a:solidFill>
                  <a:srgbClr val="000000"/>
                </a:solidFill>
                <a:latin typeface="Times New Roman"/>
                <a:ea typeface="Times New Roman"/>
                <a:cs typeface="Times New Roman"/>
                <a:sym typeface="Times New Roman"/>
              </a:rPr>
              <a:t>Random Forest</a:t>
            </a:r>
            <a:r>
              <a:rPr lang="en-GB" sz="1100">
                <a:solidFill>
                  <a:srgbClr val="000000"/>
                </a:solidFill>
                <a:latin typeface="Times New Roman"/>
                <a:ea typeface="Times New Roman"/>
                <a:cs typeface="Times New Roman"/>
                <a:sym typeface="Times New Roman"/>
              </a:rPr>
              <a:t>: An interpretable ensemble method that handles non-linear relationships but may not capture complex spatial dependencies as effectively as 3D CNNs or GNNs.</a:t>
            </a:r>
            <a:endParaRPr sz="11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b="1" lang="en-GB" sz="1900">
                <a:solidFill>
                  <a:srgbClr val="000000"/>
                </a:solidFill>
                <a:latin typeface="Times New Roman"/>
                <a:ea typeface="Times New Roman"/>
                <a:cs typeface="Times New Roman"/>
                <a:sym typeface="Times New Roman"/>
              </a:rPr>
              <a:t>Integration Goal</a:t>
            </a:r>
            <a:r>
              <a:rPr b="1" lang="en-GB" sz="2100">
                <a:solidFill>
                  <a:srgbClr val="000000"/>
                </a:solidFill>
                <a:latin typeface="Times New Roman"/>
                <a:ea typeface="Times New Roman"/>
                <a:cs typeface="Times New Roman"/>
                <a:sym typeface="Times New Roman"/>
              </a:rPr>
              <a:t>:</a:t>
            </a:r>
            <a:r>
              <a:rPr lang="en-GB" sz="2500">
                <a:solidFill>
                  <a:srgbClr val="000000"/>
                </a:solidFill>
                <a:latin typeface="Times New Roman"/>
                <a:ea typeface="Times New Roman"/>
                <a:cs typeface="Times New Roman"/>
                <a:sym typeface="Times New Roman"/>
              </a:rPr>
              <a:t> </a:t>
            </a:r>
            <a:r>
              <a:rPr lang="en-GB">
                <a:solidFill>
                  <a:srgbClr val="000000"/>
                </a:solidFill>
                <a:latin typeface="Times New Roman"/>
                <a:ea typeface="Times New Roman"/>
                <a:cs typeface="Times New Roman"/>
                <a:sym typeface="Times New Roman"/>
              </a:rPr>
              <a:t>The goal is to develop robust predictive models for protein stability, particularly focusing on melting temperature prediction. Each technique offers unique strengths: 3D CNNs and GNNs address the structural complexity of proteins, while Random Forest provides a reliable and interpretable baseline. Combining these methods aims to leverage their complementary strengths, ultimately enhancing the accuracy and robustness of protein stability predictions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508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a:t>
            </a:r>
            <a:endParaRPr/>
          </a:p>
        </p:txBody>
      </p:sp>
      <p:sp>
        <p:nvSpPr>
          <p:cNvPr id="297" name="Google Shape;297;p16"/>
          <p:cNvSpPr txBox="1"/>
          <p:nvPr/>
        </p:nvSpPr>
        <p:spPr>
          <a:xfrm>
            <a:off x="4731125" y="3231775"/>
            <a:ext cx="268800" cy="32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sp>
        <p:nvSpPr>
          <p:cNvPr id="298" name="Google Shape;298;p16"/>
          <p:cNvSpPr txBox="1"/>
          <p:nvPr/>
        </p:nvSpPr>
        <p:spPr>
          <a:xfrm>
            <a:off x="1188875" y="470525"/>
            <a:ext cx="7671900" cy="45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500" u="sng">
                <a:latin typeface="Times New Roman"/>
                <a:ea typeface="Times New Roman"/>
                <a:cs typeface="Times New Roman"/>
                <a:sym typeface="Times New Roman"/>
              </a:rPr>
              <a:t>Convolutional Neural Networks (CNNs)</a:t>
            </a:r>
            <a:r>
              <a:rPr lang="en-GB" sz="1500" u="sng">
                <a:latin typeface="Times New Roman"/>
                <a:ea typeface="Times New Roman"/>
                <a:cs typeface="Times New Roman"/>
                <a:sym typeface="Times New Roman"/>
              </a:rPr>
              <a:t> </a:t>
            </a:r>
            <a:r>
              <a:rPr lang="en-GB" sz="1500">
                <a:latin typeface="Times New Roman"/>
                <a:ea typeface="Times New Roman"/>
                <a:cs typeface="Times New Roman"/>
                <a:sym typeface="Times New Roman"/>
              </a:rPr>
              <a:t>have transformed computer vision by effectively capturing spatial hierarchies in data. They automatically learn features from input images or volumetric data. Key components include:</a:t>
            </a:r>
            <a:endParaRPr sz="1500">
              <a:latin typeface="Times New Roman"/>
              <a:ea typeface="Times New Roman"/>
              <a:cs typeface="Times New Roman"/>
              <a:sym typeface="Times New Roman"/>
            </a:endParaRPr>
          </a:p>
          <a:p>
            <a:pPr indent="-323850" lvl="0" marL="457200" rtl="0" algn="l">
              <a:lnSpc>
                <a:spcPct val="115000"/>
              </a:lnSpc>
              <a:spcBef>
                <a:spcPts val="1200"/>
              </a:spcBef>
              <a:spcAft>
                <a:spcPts val="0"/>
              </a:spcAft>
              <a:buSzPts val="1500"/>
              <a:buChar char="●"/>
            </a:pPr>
            <a:r>
              <a:rPr b="1" lang="en-GB" sz="1500">
                <a:latin typeface="Times New Roman"/>
                <a:ea typeface="Times New Roman"/>
                <a:cs typeface="Times New Roman"/>
                <a:sym typeface="Times New Roman"/>
              </a:rPr>
              <a:t>Convolutional Layers</a:t>
            </a:r>
            <a:r>
              <a:rPr lang="en-GB" sz="1500">
                <a:latin typeface="Times New Roman"/>
                <a:ea typeface="Times New Roman"/>
                <a:cs typeface="Times New Roman"/>
                <a:sym typeface="Times New Roman"/>
              </a:rPr>
              <a:t>: Use filters to extract local features like edges and patterns. In 3D CNNs, 3D filters analyze volumetric data, suitable for 3D protein structures.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GB" sz="1500">
                <a:latin typeface="Times New Roman"/>
                <a:ea typeface="Times New Roman"/>
                <a:cs typeface="Times New Roman"/>
                <a:sym typeface="Times New Roman"/>
              </a:rPr>
              <a:t>Pooling Layers</a:t>
            </a:r>
            <a:r>
              <a:rPr lang="en-GB" sz="1500">
                <a:latin typeface="Times New Roman"/>
                <a:ea typeface="Times New Roman"/>
                <a:cs typeface="Times New Roman"/>
                <a:sym typeface="Times New Roman"/>
              </a:rPr>
              <a:t>: Reduce spatial dimensions and computational complexity, mitigating overfitting.</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GB" sz="1500">
                <a:latin typeface="Times New Roman"/>
                <a:ea typeface="Times New Roman"/>
                <a:cs typeface="Times New Roman"/>
                <a:sym typeface="Times New Roman"/>
              </a:rPr>
              <a:t>Fully Connected Layers</a:t>
            </a:r>
            <a:r>
              <a:rPr lang="en-GB" sz="1500">
                <a:latin typeface="Times New Roman"/>
                <a:ea typeface="Times New Roman"/>
                <a:cs typeface="Times New Roman"/>
                <a:sym typeface="Times New Roman"/>
              </a:rPr>
              <a:t>: Integrate features for final predictions.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GB" sz="1500">
                <a:latin typeface="Times New Roman"/>
                <a:ea typeface="Times New Roman"/>
                <a:cs typeface="Times New Roman"/>
                <a:sym typeface="Times New Roman"/>
              </a:rPr>
              <a:t>Activation Functions</a:t>
            </a:r>
            <a:r>
              <a:rPr lang="en-GB" sz="1500">
                <a:latin typeface="Times New Roman"/>
                <a:ea typeface="Times New Roman"/>
                <a:cs typeface="Times New Roman"/>
                <a:sym typeface="Times New Roman"/>
              </a:rPr>
              <a:t>: Non-linear functions, like ReLU, enable the model to learn complex patterns.</a:t>
            </a:r>
            <a:endParaRPr sz="15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GB" sz="1500">
                <a:latin typeface="Times New Roman"/>
                <a:ea typeface="Times New Roman"/>
                <a:cs typeface="Times New Roman"/>
                <a:sym typeface="Times New Roman"/>
              </a:rPr>
              <a:t>This project utilizes 3D CNNs to predict protein melting temperatures from 3D structural data obtained from Protein Data Bank (PDB) files.</a:t>
            </a:r>
            <a:endParaRPr sz="1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nvSpPr>
        <p:spPr>
          <a:xfrm>
            <a:off x="1102200" y="0"/>
            <a:ext cx="7773000" cy="491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t/>
            </a:r>
            <a:endParaRPr b="1" sz="1700">
              <a:latin typeface="Times New Roman"/>
              <a:ea typeface="Times New Roman"/>
              <a:cs typeface="Times New Roman"/>
              <a:sym typeface="Times New Roman"/>
            </a:endParaRPr>
          </a:p>
          <a:p>
            <a:pPr indent="0" lvl="0" marL="0" rtl="0" algn="ctr">
              <a:lnSpc>
                <a:spcPct val="115000"/>
              </a:lnSpc>
              <a:spcBef>
                <a:spcPts val="1400"/>
              </a:spcBef>
              <a:spcAft>
                <a:spcPts val="0"/>
              </a:spcAft>
              <a:buNone/>
            </a:pPr>
            <a:r>
              <a:rPr b="1" lang="en-GB" sz="1700">
                <a:latin typeface="Times New Roman"/>
                <a:ea typeface="Times New Roman"/>
                <a:cs typeface="Times New Roman"/>
                <a:sym typeface="Times New Roman"/>
              </a:rPr>
              <a:t>Additional Exploration with Graph Neural Networks (GNNs)</a:t>
            </a:r>
            <a:endParaRPr b="1"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1500">
                <a:latin typeface="Times New Roman"/>
                <a:ea typeface="Times New Roman"/>
                <a:cs typeface="Times New Roman"/>
                <a:sym typeface="Times New Roman"/>
              </a:rPr>
              <a:t>Introduction to GNNs:</a:t>
            </a:r>
            <a:r>
              <a:rPr lang="en-GB" sz="1500">
                <a:latin typeface="Times New Roman"/>
                <a:ea typeface="Times New Roman"/>
                <a:cs typeface="Times New Roman"/>
                <a:sym typeface="Times New Roman"/>
              </a:rPr>
              <a:t> GNNs operate on graph-structured data, making them ideal for protein structure analysis where atoms are nodes and interactions are edges. They capture complex dependencies between atoms, aiding in predicting properties like melting temperatures.</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1500">
                <a:latin typeface="Times New Roman"/>
                <a:ea typeface="Times New Roman"/>
                <a:cs typeface="Times New Roman"/>
                <a:sym typeface="Times New Roman"/>
              </a:rPr>
              <a:t>Attempts and Challenges:</a:t>
            </a:r>
            <a:endParaRPr b="1" sz="1500">
              <a:latin typeface="Times New Roman"/>
              <a:ea typeface="Times New Roman"/>
              <a:cs typeface="Times New Roman"/>
              <a:sym typeface="Times New Roman"/>
            </a:endParaRPr>
          </a:p>
          <a:p>
            <a:pPr indent="-323850" lvl="0" marL="457200" rtl="0" algn="l">
              <a:lnSpc>
                <a:spcPct val="115000"/>
              </a:lnSpc>
              <a:spcBef>
                <a:spcPts val="1200"/>
              </a:spcBef>
              <a:spcAft>
                <a:spcPts val="0"/>
              </a:spcAft>
              <a:buSzPts val="1500"/>
              <a:buFont typeface="Times New Roman"/>
              <a:buChar char="●"/>
            </a:pPr>
            <a:r>
              <a:rPr b="1" lang="en-GB" sz="1500">
                <a:latin typeface="Times New Roman"/>
                <a:ea typeface="Times New Roman"/>
                <a:cs typeface="Times New Roman"/>
                <a:sym typeface="Times New Roman"/>
              </a:rPr>
              <a:t>Data Preparation:</a:t>
            </a:r>
            <a:endParaRPr b="1"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Char char="○"/>
            </a:pPr>
            <a:r>
              <a:rPr b="1" lang="en-GB" sz="1500">
                <a:latin typeface="Times New Roman"/>
                <a:ea typeface="Times New Roman"/>
                <a:cs typeface="Times New Roman"/>
                <a:sym typeface="Times New Roman"/>
              </a:rPr>
              <a:t>Parsing PDB Files:</a:t>
            </a:r>
            <a:r>
              <a:rPr lang="en-GB" sz="1500">
                <a:latin typeface="Times New Roman"/>
                <a:ea typeface="Times New Roman"/>
                <a:cs typeface="Times New Roman"/>
                <a:sym typeface="Times New Roman"/>
              </a:rPr>
              <a:t> Extracts atomic details from PDB files.</a:t>
            </a:r>
            <a:endParaRPr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Char char="○"/>
            </a:pPr>
            <a:r>
              <a:rPr b="1" lang="en-GB" sz="1500">
                <a:latin typeface="Times New Roman"/>
                <a:ea typeface="Times New Roman"/>
                <a:cs typeface="Times New Roman"/>
                <a:sym typeface="Times New Roman"/>
              </a:rPr>
              <a:t>Graph Construction:</a:t>
            </a:r>
            <a:r>
              <a:rPr lang="en-GB" sz="1500">
                <a:latin typeface="Times New Roman"/>
                <a:ea typeface="Times New Roman"/>
                <a:cs typeface="Times New Roman"/>
                <a:sym typeface="Times New Roman"/>
              </a:rPr>
              <a:t> Creates graphs with nodes for atoms and edges based on proximity (1.6 Å threshold).</a:t>
            </a:r>
            <a:endParaRPr sz="1500">
              <a:latin typeface="Times New Roman"/>
              <a:ea typeface="Times New Roman"/>
              <a:cs typeface="Times New Roman"/>
              <a:sym typeface="Times New Roman"/>
            </a:endParaRPr>
          </a:p>
          <a:p>
            <a:pPr indent="-323850" lvl="1" marL="914400" rtl="0" algn="l">
              <a:lnSpc>
                <a:spcPct val="115000"/>
              </a:lnSpc>
              <a:spcBef>
                <a:spcPts val="0"/>
              </a:spcBef>
              <a:spcAft>
                <a:spcPts val="0"/>
              </a:spcAft>
              <a:buSzPts val="1500"/>
              <a:buChar char="○"/>
            </a:pPr>
            <a:r>
              <a:rPr b="1" lang="en-GB" sz="1500">
                <a:latin typeface="Times New Roman"/>
                <a:ea typeface="Times New Roman"/>
                <a:cs typeface="Times New Roman"/>
                <a:sym typeface="Times New Roman"/>
              </a:rPr>
              <a:t>Conversion to PyTorch Geometric Format:</a:t>
            </a:r>
            <a:r>
              <a:rPr lang="en-GB" sz="1500">
                <a:latin typeface="Times New Roman"/>
                <a:ea typeface="Times New Roman"/>
                <a:cs typeface="Times New Roman"/>
                <a:sym typeface="Times New Roman"/>
              </a:rPr>
              <a:t> Converts graphs to tensors for GNN input.</a:t>
            </a:r>
            <a:endParaRPr sz="15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b="1" lang="en-GB" sz="1500" u="sng">
                <a:latin typeface="Times New Roman"/>
                <a:ea typeface="Times New Roman"/>
                <a:cs typeface="Times New Roman"/>
                <a:sym typeface="Times New Roman"/>
              </a:rPr>
              <a:t>Challenges:</a:t>
            </a:r>
            <a:r>
              <a:rPr lang="en-GB" sz="1500" u="sng">
                <a:latin typeface="Times New Roman"/>
                <a:ea typeface="Times New Roman"/>
                <a:cs typeface="Times New Roman"/>
                <a:sym typeface="Times New Roman"/>
              </a:rPr>
              <a:t> High computational power requirements led to difficulties in implementation.</a:t>
            </a:r>
            <a:endParaRPr sz="1500" u="sng">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nvSpPr>
        <p:spPr>
          <a:xfrm>
            <a:off x="1160000" y="528325"/>
            <a:ext cx="7455300" cy="461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500" u="sng">
                <a:latin typeface="Times New Roman"/>
                <a:ea typeface="Times New Roman"/>
                <a:cs typeface="Times New Roman"/>
                <a:sym typeface="Times New Roman"/>
              </a:rPr>
              <a:t>Graph Neural Networks (GNNs)</a:t>
            </a:r>
            <a:r>
              <a:rPr lang="en-GB" sz="1500">
                <a:latin typeface="Times New Roman"/>
                <a:ea typeface="Times New Roman"/>
                <a:cs typeface="Times New Roman"/>
                <a:sym typeface="Times New Roman"/>
              </a:rPr>
              <a:t> are designed to work with graph-structured data, making them ideal for modeling proteins as graphs, where atoms or residues are nodes and bonds or interactions are edges. GNNs capture complex relationships within these structures, useful for predicting properties like thermal stability. Key components include:</a:t>
            </a:r>
            <a:endParaRPr sz="1500">
              <a:latin typeface="Times New Roman"/>
              <a:ea typeface="Times New Roman"/>
              <a:cs typeface="Times New Roman"/>
              <a:sym typeface="Times New Roman"/>
            </a:endParaRPr>
          </a:p>
          <a:p>
            <a:pPr indent="-323850" lvl="0" marL="457200" rtl="0" algn="l">
              <a:lnSpc>
                <a:spcPct val="115000"/>
              </a:lnSpc>
              <a:spcBef>
                <a:spcPts val="1200"/>
              </a:spcBef>
              <a:spcAft>
                <a:spcPts val="0"/>
              </a:spcAft>
              <a:buSzPts val="1500"/>
              <a:buChar char="●"/>
            </a:pPr>
            <a:r>
              <a:rPr b="1" lang="en-GB" sz="1500">
                <a:latin typeface="Times New Roman"/>
                <a:ea typeface="Times New Roman"/>
                <a:cs typeface="Times New Roman"/>
                <a:sym typeface="Times New Roman"/>
              </a:rPr>
              <a:t>Graph Convolutional Layers</a:t>
            </a:r>
            <a:r>
              <a:rPr lang="en-GB" sz="1500">
                <a:latin typeface="Times New Roman"/>
                <a:ea typeface="Times New Roman"/>
                <a:cs typeface="Times New Roman"/>
                <a:sym typeface="Times New Roman"/>
              </a:rPr>
              <a:t>: Aggregate features from neighboring nodes, similar to CNNs, to learn local and global patterns.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GB" sz="1500">
                <a:latin typeface="Times New Roman"/>
                <a:ea typeface="Times New Roman"/>
                <a:cs typeface="Times New Roman"/>
                <a:sym typeface="Times New Roman"/>
              </a:rPr>
              <a:t>Message Passing Mechanism</a:t>
            </a:r>
            <a:r>
              <a:rPr lang="en-GB" sz="1500">
                <a:latin typeface="Times New Roman"/>
                <a:ea typeface="Times New Roman"/>
                <a:cs typeface="Times New Roman"/>
                <a:sym typeface="Times New Roman"/>
              </a:rPr>
              <a:t>: Nodes update their features by exchanging information with neighbors, capturing dependencies and interactions.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GB" sz="1500">
                <a:latin typeface="Times New Roman"/>
                <a:ea typeface="Times New Roman"/>
                <a:cs typeface="Times New Roman"/>
                <a:sym typeface="Times New Roman"/>
              </a:rPr>
              <a:t>Pooling and Readout Layers</a:t>
            </a:r>
            <a:r>
              <a:rPr lang="en-GB" sz="1500">
                <a:latin typeface="Times New Roman"/>
                <a:ea typeface="Times New Roman"/>
                <a:cs typeface="Times New Roman"/>
                <a:sym typeface="Times New Roman"/>
              </a:rPr>
              <a:t>: Aggregate node features into a fixed-size representation for tasks like classification or regression.</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GB" sz="1300">
                <a:latin typeface="Times New Roman"/>
                <a:ea typeface="Times New Roman"/>
                <a:cs typeface="Times New Roman"/>
                <a:sym typeface="Times New Roman"/>
              </a:rPr>
              <a:t>This project considers the potential of GNNs for predicting protein melting temperatures (Tm), though due to computational constraints, this approach is reserved for future exploration.</a:t>
            </a:r>
            <a:endParaRPr sz="13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idx="1" type="body"/>
          </p:nvPr>
        </p:nvSpPr>
        <p:spPr>
          <a:xfrm>
            <a:off x="354525" y="1814100"/>
            <a:ext cx="8578200" cy="33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solidFill>
                <a:srgbClr val="1F1F1F"/>
              </a:solidFill>
              <a:highlight>
                <a:schemeClr val="lt1"/>
              </a:highlight>
              <a:latin typeface="Arial"/>
              <a:ea typeface="Arial"/>
              <a:cs typeface="Arial"/>
              <a:sym typeface="Arial"/>
            </a:endParaRPr>
          </a:p>
          <a:p>
            <a:pPr indent="0" lvl="0" marL="0" rtl="0" algn="l">
              <a:lnSpc>
                <a:spcPct val="115000"/>
              </a:lnSpc>
              <a:spcBef>
                <a:spcPts val="1200"/>
              </a:spcBef>
              <a:spcAft>
                <a:spcPts val="0"/>
              </a:spcAft>
              <a:buSzPts val="1300"/>
              <a:buNone/>
            </a:pPr>
            <a:r>
              <a:t/>
            </a:r>
            <a:endParaRPr sz="1200">
              <a:solidFill>
                <a:srgbClr val="1F1F1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200">
              <a:solidFill>
                <a:srgbClr val="1F1F1F"/>
              </a:solidFill>
              <a:highlight>
                <a:srgbClr val="FFFFFF"/>
              </a:highlight>
              <a:latin typeface="Arial"/>
              <a:ea typeface="Arial"/>
              <a:cs typeface="Arial"/>
              <a:sym typeface="Arial"/>
            </a:endParaRPr>
          </a:p>
        </p:txBody>
      </p:sp>
      <p:sp>
        <p:nvSpPr>
          <p:cNvPr id="314" name="Google Shape;314;p19"/>
          <p:cNvSpPr txBox="1"/>
          <p:nvPr/>
        </p:nvSpPr>
        <p:spPr>
          <a:xfrm>
            <a:off x="1102200" y="615000"/>
            <a:ext cx="7700700" cy="452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500" u="sng">
                <a:latin typeface="Times New Roman"/>
                <a:ea typeface="Times New Roman"/>
                <a:cs typeface="Times New Roman"/>
                <a:sym typeface="Times New Roman"/>
              </a:rPr>
              <a:t>Random Forest</a:t>
            </a:r>
            <a:r>
              <a:rPr lang="en-GB" sz="1500" u="sng">
                <a:latin typeface="Times New Roman"/>
                <a:ea typeface="Times New Roman"/>
                <a:cs typeface="Times New Roman"/>
                <a:sym typeface="Times New Roman"/>
              </a:rPr>
              <a:t> </a:t>
            </a:r>
            <a:r>
              <a:rPr lang="en-GB" sz="1500">
                <a:latin typeface="Times New Roman"/>
                <a:ea typeface="Times New Roman"/>
                <a:cs typeface="Times New Roman"/>
                <a:sym typeface="Times New Roman"/>
              </a:rPr>
              <a:t>is a robust machine learning algorithm used for classification and regression. It builds multiple decision trees and aggregates their predictions to enhance accuracy and reduce overfitting. Key components include:</a:t>
            </a:r>
            <a:endParaRPr sz="1500">
              <a:latin typeface="Times New Roman"/>
              <a:ea typeface="Times New Roman"/>
              <a:cs typeface="Times New Roman"/>
              <a:sym typeface="Times New Roman"/>
            </a:endParaRPr>
          </a:p>
          <a:p>
            <a:pPr indent="-323850" lvl="0" marL="457200" rtl="0" algn="l">
              <a:lnSpc>
                <a:spcPct val="115000"/>
              </a:lnSpc>
              <a:spcBef>
                <a:spcPts val="1200"/>
              </a:spcBef>
              <a:spcAft>
                <a:spcPts val="0"/>
              </a:spcAft>
              <a:buSzPts val="1500"/>
              <a:buChar char="●"/>
            </a:pPr>
            <a:r>
              <a:rPr b="1" lang="en-GB" sz="1500">
                <a:latin typeface="Times New Roman"/>
                <a:ea typeface="Times New Roman"/>
                <a:cs typeface="Times New Roman"/>
                <a:sym typeface="Times New Roman"/>
              </a:rPr>
              <a:t>Ensemble Learning</a:t>
            </a:r>
            <a:r>
              <a:rPr lang="en-GB" sz="1500">
                <a:latin typeface="Times New Roman"/>
                <a:ea typeface="Times New Roman"/>
                <a:cs typeface="Times New Roman"/>
                <a:sym typeface="Times New Roman"/>
              </a:rPr>
              <a:t>: Combines predictions from multiple trees to improve accuracy and generalization.</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GB" sz="1500">
                <a:latin typeface="Times New Roman"/>
                <a:ea typeface="Times New Roman"/>
                <a:cs typeface="Times New Roman"/>
                <a:sym typeface="Times New Roman"/>
              </a:rPr>
              <a:t>Feature Randomness</a:t>
            </a:r>
            <a:r>
              <a:rPr lang="en-GB" sz="1500">
                <a:latin typeface="Times New Roman"/>
                <a:ea typeface="Times New Roman"/>
                <a:cs typeface="Times New Roman"/>
                <a:sym typeface="Times New Roman"/>
              </a:rPr>
              <a:t>: Uses random subsets of features for each tree, increasing diversity and reducing correlation among trees.</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Char char="●"/>
            </a:pPr>
            <a:r>
              <a:rPr b="1" lang="en-GB" sz="1500">
                <a:latin typeface="Times New Roman"/>
                <a:ea typeface="Times New Roman"/>
                <a:cs typeface="Times New Roman"/>
                <a:sym typeface="Times New Roman"/>
              </a:rPr>
              <a:t>Bootstrap Aggregating (Bagging)</a:t>
            </a:r>
            <a:r>
              <a:rPr lang="en-GB" sz="1500">
                <a:latin typeface="Times New Roman"/>
                <a:ea typeface="Times New Roman"/>
                <a:cs typeface="Times New Roman"/>
                <a:sym typeface="Times New Roman"/>
              </a:rPr>
              <a:t>: Trains each tree on different random samples of the data, reducing variance and improving stability.</a:t>
            </a:r>
            <a:endParaRPr sz="15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GB">
                <a:latin typeface="Times New Roman"/>
                <a:ea typeface="Times New Roman"/>
                <a:cs typeface="Times New Roman"/>
                <a:sym typeface="Times New Roman"/>
              </a:rPr>
              <a:t>In this project, Random Forest is used to predict protein melting temperatures (Tm) based on sequence-derived features and physicochemical properties. Its capability to handle numerous input features and resist overfitting makes it a suitable choice for this task.</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None/>
            </a:pPr>
            <a:r>
              <a:rPr lang="en-GB" sz="1900">
                <a:solidFill>
                  <a:srgbClr val="000000"/>
                </a:solidFill>
                <a:latin typeface="Times New Roman"/>
                <a:ea typeface="Times New Roman"/>
                <a:cs typeface="Times New Roman"/>
                <a:sym typeface="Times New Roman"/>
              </a:rPr>
              <a:t>Model Performance parameters</a:t>
            </a:r>
            <a:endParaRPr sz="3500"/>
          </a:p>
        </p:txBody>
      </p:sp>
      <p:sp>
        <p:nvSpPr>
          <p:cNvPr id="320" name="Google Shape;320;p20"/>
          <p:cNvSpPr txBox="1"/>
          <p:nvPr>
            <p:ph idx="1" type="body"/>
          </p:nvPr>
        </p:nvSpPr>
        <p:spPr>
          <a:xfrm>
            <a:off x="707825" y="1348925"/>
            <a:ext cx="7800300" cy="34536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t/>
            </a:r>
            <a:endParaRPr b="1" sz="1400">
              <a:solidFill>
                <a:srgbClr val="000000"/>
              </a:solidFill>
              <a:latin typeface="Times New Roman"/>
              <a:ea typeface="Times New Roman"/>
              <a:cs typeface="Times New Roman"/>
              <a:sym typeface="Times New Roman"/>
            </a:endParaRPr>
          </a:p>
          <a:p>
            <a:pPr indent="-317500" lvl="0" marL="457200" rtl="0" algn="just">
              <a:spcBef>
                <a:spcPts val="1200"/>
              </a:spcBef>
              <a:spcAft>
                <a:spcPts val="0"/>
              </a:spcAft>
              <a:buClr>
                <a:srgbClr val="000000"/>
              </a:buClr>
              <a:buSzPts val="1400"/>
              <a:buFont typeface="Arial"/>
              <a:buChar char="●"/>
            </a:pPr>
            <a:r>
              <a:rPr b="1" lang="en-GB" sz="1400">
                <a:solidFill>
                  <a:srgbClr val="000000"/>
                </a:solidFill>
                <a:latin typeface="Times New Roman"/>
                <a:ea typeface="Times New Roman"/>
                <a:cs typeface="Times New Roman"/>
                <a:sym typeface="Times New Roman"/>
              </a:rPr>
              <a:t>Adjusted R-Squared</a:t>
            </a:r>
            <a:r>
              <a:rPr lang="en-GB" sz="1400">
                <a:solidFill>
                  <a:srgbClr val="000000"/>
                </a:solidFill>
                <a:latin typeface="Times New Roman"/>
                <a:ea typeface="Times New Roman"/>
                <a:cs typeface="Times New Roman"/>
                <a:sym typeface="Times New Roman"/>
              </a:rPr>
              <a:t>: This metric indicates how well the model explains the variance in the data, adjusting for the number of predictors. Higher values suggest better model fit.</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Arial"/>
              <a:buChar char="●"/>
            </a:pPr>
            <a:r>
              <a:rPr b="1" lang="en-GB" sz="1400">
                <a:solidFill>
                  <a:srgbClr val="000000"/>
                </a:solidFill>
                <a:latin typeface="Times New Roman"/>
                <a:ea typeface="Times New Roman"/>
                <a:cs typeface="Times New Roman"/>
                <a:sym typeface="Times New Roman"/>
              </a:rPr>
              <a:t>R-Squared</a:t>
            </a:r>
            <a:r>
              <a:rPr lang="en-GB" sz="1400">
                <a:solidFill>
                  <a:srgbClr val="000000"/>
                </a:solidFill>
                <a:latin typeface="Times New Roman"/>
                <a:ea typeface="Times New Roman"/>
                <a:cs typeface="Times New Roman"/>
                <a:sym typeface="Times New Roman"/>
              </a:rPr>
              <a:t>: This value measures the proportion of variance in the target variable that is predictable from the features.</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Arial"/>
              <a:buChar char="●"/>
            </a:pPr>
            <a:r>
              <a:rPr b="1" lang="en-GB" sz="1400">
                <a:solidFill>
                  <a:srgbClr val="000000"/>
                </a:solidFill>
                <a:latin typeface="Times New Roman"/>
                <a:ea typeface="Times New Roman"/>
                <a:cs typeface="Times New Roman"/>
                <a:sym typeface="Times New Roman"/>
              </a:rPr>
              <a:t>Root Mean Squared Error (RMSE)</a:t>
            </a:r>
            <a:r>
              <a:rPr lang="en-GB" sz="1400">
                <a:solidFill>
                  <a:srgbClr val="000000"/>
                </a:solidFill>
                <a:latin typeface="Times New Roman"/>
                <a:ea typeface="Times New Roman"/>
                <a:cs typeface="Times New Roman"/>
                <a:sym typeface="Times New Roman"/>
              </a:rPr>
              <a:t>: This metric measures the average magnitude of the errors between predicted and actual values. Lower values are preferable as they indicate better model accuracy.</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Arial"/>
              <a:buChar char="●"/>
            </a:pPr>
            <a:r>
              <a:rPr b="1" lang="en-GB" sz="1400">
                <a:solidFill>
                  <a:srgbClr val="000000"/>
                </a:solidFill>
                <a:latin typeface="Times New Roman"/>
                <a:ea typeface="Times New Roman"/>
                <a:cs typeface="Times New Roman"/>
                <a:sym typeface="Times New Roman"/>
              </a:rPr>
              <a:t>Pearson Correlation</a:t>
            </a:r>
            <a:r>
              <a:rPr lang="en-GB" sz="1400">
                <a:solidFill>
                  <a:srgbClr val="000000"/>
                </a:solidFill>
                <a:latin typeface="Times New Roman"/>
                <a:ea typeface="Times New Roman"/>
                <a:cs typeface="Times New Roman"/>
                <a:sym typeface="Times New Roman"/>
              </a:rPr>
              <a:t>: This measures the linear correlation between the predicted and actual values. A higher Pearson correlation indicates a stronger linear relationship.</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nvSpPr>
        <p:spPr>
          <a:xfrm>
            <a:off x="780575" y="375550"/>
            <a:ext cx="7989600" cy="497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sz="1300">
                <a:latin typeface="Times New Roman"/>
                <a:ea typeface="Times New Roman"/>
                <a:cs typeface="Times New Roman"/>
                <a:sym typeface="Times New Roman"/>
              </a:rPr>
              <a:t> 			</a:t>
            </a:r>
            <a:r>
              <a:rPr b="1" lang="en-GB" sz="1800">
                <a:latin typeface="Times New Roman"/>
                <a:ea typeface="Times New Roman"/>
                <a:cs typeface="Times New Roman"/>
                <a:sym typeface="Times New Roman"/>
              </a:rPr>
              <a:t>Data Collection and Preprocessing for 3D CNN</a:t>
            </a:r>
            <a:endParaRPr b="1" sz="1600">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rPr b="1" lang="en-GB" sz="1600">
                <a:latin typeface="Times New Roman"/>
                <a:ea typeface="Times New Roman"/>
                <a:cs typeface="Times New Roman"/>
                <a:sym typeface="Times New Roman"/>
              </a:rPr>
              <a:t>Data Sources:</a:t>
            </a:r>
            <a:br>
              <a:rPr b="1" lang="en-GB" sz="1600">
                <a:latin typeface="Times New Roman"/>
                <a:ea typeface="Times New Roman"/>
                <a:cs typeface="Times New Roman"/>
                <a:sym typeface="Times New Roman"/>
              </a:rPr>
            </a:br>
            <a:r>
              <a:rPr lang="en-GB" sz="1600">
                <a:latin typeface="Times New Roman"/>
                <a:ea typeface="Times New Roman"/>
                <a:cs typeface="Times New Roman"/>
                <a:sym typeface="Times New Roman"/>
              </a:rPr>
              <a:t>The primary data source is the Protein Data Bank (PDB) for 3D structural data of proteins. Experimental melting temperatures were obtained from biochemical databases and literature.</a:t>
            </a:r>
            <a:endParaRPr sz="1600">
              <a:latin typeface="Times New Roman"/>
              <a:ea typeface="Times New Roman"/>
              <a:cs typeface="Times New Roman"/>
              <a:sym typeface="Times New Roman"/>
            </a:endParaRPr>
          </a:p>
          <a:p>
            <a:pPr indent="457200" lvl="0" marL="0" rtl="0" algn="l">
              <a:lnSpc>
                <a:spcPct val="100000"/>
              </a:lnSpc>
              <a:spcBef>
                <a:spcPts val="1200"/>
              </a:spcBef>
              <a:spcAft>
                <a:spcPts val="0"/>
              </a:spcAft>
              <a:buNone/>
            </a:pPr>
            <a:r>
              <a:rPr b="1" lang="en-GB" sz="1600">
                <a:latin typeface="Times New Roman"/>
                <a:ea typeface="Times New Roman"/>
                <a:cs typeface="Times New Roman"/>
                <a:sym typeface="Times New Roman"/>
              </a:rPr>
              <a:t>Preprocessing Steps:</a:t>
            </a:r>
            <a:endParaRPr b="1" sz="1600">
              <a:latin typeface="Times New Roman"/>
              <a:ea typeface="Times New Roman"/>
              <a:cs typeface="Times New Roman"/>
              <a:sym typeface="Times New Roman"/>
            </a:endParaRPr>
          </a:p>
          <a:p>
            <a:pPr indent="-330200" lvl="0" marL="457200" rtl="0" algn="l">
              <a:lnSpc>
                <a:spcPct val="100000"/>
              </a:lnSpc>
              <a:spcBef>
                <a:spcPts val="1200"/>
              </a:spcBef>
              <a:spcAft>
                <a:spcPts val="0"/>
              </a:spcAft>
              <a:buSzPts val="1600"/>
              <a:buChar char="●"/>
            </a:pPr>
            <a:r>
              <a:rPr b="1" lang="en-GB" sz="1600">
                <a:latin typeface="Times New Roman"/>
                <a:ea typeface="Times New Roman"/>
                <a:cs typeface="Times New Roman"/>
                <a:sym typeface="Times New Roman"/>
              </a:rPr>
              <a:t>Reading PDB Files:</a:t>
            </a:r>
            <a:br>
              <a:rPr b="1" lang="en-GB" sz="1600">
                <a:latin typeface="Times New Roman"/>
                <a:ea typeface="Times New Roman"/>
                <a:cs typeface="Times New Roman"/>
                <a:sym typeface="Times New Roman"/>
              </a:rPr>
            </a:br>
            <a:r>
              <a:rPr lang="en-GB" sz="1600">
                <a:latin typeface="Times New Roman"/>
                <a:ea typeface="Times New Roman"/>
                <a:cs typeface="Times New Roman"/>
                <a:sym typeface="Times New Roman"/>
              </a:rPr>
              <a:t>PDB files containing atomic coordinates were read using Biopython and Biopandas.</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Char char="●"/>
            </a:pPr>
            <a:r>
              <a:rPr b="1" lang="en-GB" sz="1600">
                <a:latin typeface="Times New Roman"/>
                <a:ea typeface="Times New Roman"/>
                <a:cs typeface="Times New Roman"/>
                <a:sym typeface="Times New Roman"/>
              </a:rPr>
              <a:t>Centering Coordinates:</a:t>
            </a:r>
            <a:br>
              <a:rPr b="1" lang="en-GB" sz="1600">
                <a:latin typeface="Times New Roman"/>
                <a:ea typeface="Times New Roman"/>
                <a:cs typeface="Times New Roman"/>
                <a:sym typeface="Times New Roman"/>
              </a:rPr>
            </a:br>
            <a:r>
              <a:rPr lang="en-GB" sz="1600">
                <a:latin typeface="Times New Roman"/>
                <a:ea typeface="Times New Roman"/>
                <a:cs typeface="Times New Roman"/>
                <a:sym typeface="Times New Roman"/>
              </a:rPr>
              <a:t>Protein coordinates were centered by calculating the geometric center and adjusting all coordinates accordingly.</a:t>
            </a:r>
            <a:endParaRPr i="1"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Char char="●"/>
            </a:pPr>
            <a:r>
              <a:rPr b="1" lang="en-GB" sz="1600">
                <a:latin typeface="Times New Roman"/>
                <a:ea typeface="Times New Roman"/>
                <a:cs typeface="Times New Roman"/>
                <a:sym typeface="Times New Roman"/>
              </a:rPr>
              <a:t> Grid Representation:</a:t>
            </a:r>
            <a:br>
              <a:rPr b="1" lang="en-GB" sz="1600">
                <a:latin typeface="Times New Roman"/>
                <a:ea typeface="Times New Roman"/>
                <a:cs typeface="Times New Roman"/>
                <a:sym typeface="Times New Roman"/>
              </a:rPr>
            </a:br>
            <a:r>
              <a:rPr lang="en-GB" sz="1600">
                <a:latin typeface="Times New Roman"/>
                <a:ea typeface="Times New Roman"/>
                <a:cs typeface="Times New Roman"/>
                <a:sym typeface="Times New Roman"/>
              </a:rPr>
              <a:t>The centered coordinates were mapped onto a 3D grid, creating a fixed-size representation for the 3D CNN. Each voxel represents the presence or absence of atoms in a specific volume.</a:t>
            </a:r>
            <a:endParaRPr sz="16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