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5E6DFC-20B0-4DBD-8CB2-B8D34D3ED53A}">
  <a:tblStyle styleId="{4C5E6DFC-20B0-4DBD-8CB2-B8D34D3ED5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11bea57e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11bea57e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dc04061a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dc04061a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b7c34c9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b7c34c9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dc04061a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cdc04061a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dc04061a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dc04061a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dc04061a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dc04061a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dc04061a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dc04061a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48fcfc2f68a8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48fcfc2f68a88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b7c34c9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b7c34c9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b7c34c9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b7c34c9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dc04061a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cdc04061a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dc04061a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dc04061a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11bea57ec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11bea57ec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b81dc1d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b81dc1d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11bea57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711bea57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researchgate.net/publication/304395425_Huffman_coding" TargetMode="External"/><Relationship Id="rId4" Type="http://schemas.openxmlformats.org/officeDocument/2006/relationships/hyperlink" Target="https://www.geeksforgeeks.org/text-file-compression-and-decompression-using-huffman-coding/" TargetMode="External"/><Relationship Id="rId5" Type="http://schemas.openxmlformats.org/officeDocument/2006/relationships/hyperlink" Target="https://www.ncbi.nlm.nih.gov/pmc/articles/PMC5372760/pdf/cmb.2016.0151.pdf" TargetMode="External"/><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74100"/>
            <a:ext cx="7155300" cy="2312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en-GB" sz="3333">
                <a:solidFill>
                  <a:srgbClr val="FFFFFF"/>
                </a:solidFill>
                <a:latin typeface="Arial"/>
                <a:ea typeface="Arial"/>
                <a:cs typeface="Arial"/>
                <a:sym typeface="Arial"/>
              </a:rPr>
              <a:t>Text File Compression And Decompression Using Huffman Coding</a:t>
            </a:r>
            <a:endParaRPr sz="3333">
              <a:solidFill>
                <a:srgbClr val="FFFFFF"/>
              </a:solidFill>
              <a:latin typeface="Arial"/>
              <a:ea typeface="Arial"/>
              <a:cs typeface="Arial"/>
              <a:sym typeface="Arial"/>
            </a:endParaRPr>
          </a:p>
          <a:p>
            <a:pPr indent="0" lvl="0" marL="0" rtl="0" algn="l">
              <a:spcBef>
                <a:spcPts val="0"/>
              </a:spcBef>
              <a:spcAft>
                <a:spcPts val="0"/>
              </a:spcAft>
              <a:buNone/>
            </a:pPr>
            <a:r>
              <a:t/>
            </a:r>
            <a:endParaRPr b="0">
              <a:solidFill>
                <a:srgbClr val="F3F3F3"/>
              </a:solidFill>
              <a:latin typeface="Arial"/>
              <a:ea typeface="Arial"/>
              <a:cs typeface="Arial"/>
              <a:sym typeface="Aria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2883350"/>
            <a:ext cx="8007900" cy="21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2300"/>
              <a:t>ACB 522</a:t>
            </a:r>
            <a:r>
              <a:rPr lang="en-GB" sz="2300"/>
              <a:t>: Algorithms in Computational Biology</a:t>
            </a:r>
            <a:endParaRPr sz="2300"/>
          </a:p>
          <a:p>
            <a:pPr indent="0" lvl="0" marL="0" rtl="0" algn="l">
              <a:spcBef>
                <a:spcPts val="0"/>
              </a:spcBef>
              <a:spcAft>
                <a:spcPts val="0"/>
              </a:spcAft>
              <a:buNone/>
            </a:pPr>
            <a:r>
              <a:t/>
            </a:r>
            <a:endParaRPr/>
          </a:p>
          <a:p>
            <a:pPr indent="0" lvl="0" marL="0" rtl="0" algn="l">
              <a:spcBef>
                <a:spcPts val="0"/>
              </a:spcBef>
              <a:spcAft>
                <a:spcPts val="0"/>
              </a:spcAft>
              <a:buNone/>
            </a:pPr>
            <a:r>
              <a:rPr lang="en-GB"/>
              <a:t>Sarvani Gupta (MT23252)</a:t>
            </a:r>
            <a:endParaRPr/>
          </a:p>
          <a:p>
            <a:pPr indent="0" lvl="0" marL="0" rtl="0" algn="l">
              <a:spcBef>
                <a:spcPts val="0"/>
              </a:spcBef>
              <a:spcAft>
                <a:spcPts val="0"/>
              </a:spcAft>
              <a:buNone/>
            </a:pPr>
            <a:r>
              <a:rPr lang="en-GB"/>
              <a:t>Mimansha Das(MT23233)</a:t>
            </a:r>
            <a:endParaRPr/>
          </a:p>
          <a:p>
            <a:pPr indent="0" lvl="0" marL="0" rtl="0" algn="l">
              <a:spcBef>
                <a:spcPts val="0"/>
              </a:spcBef>
              <a:spcAft>
                <a:spcPts val="0"/>
              </a:spcAft>
              <a:buNone/>
            </a:pPr>
            <a:r>
              <a:rPr lang="en-GB"/>
              <a:t>Umang Sharma(MT23239)</a:t>
            </a:r>
            <a:endParaRPr/>
          </a:p>
        </p:txBody>
      </p:sp>
      <p:pic>
        <p:nvPicPr>
          <p:cNvPr id="279" name="Google Shape;279;p13"/>
          <p:cNvPicPr preferRelativeResize="0"/>
          <p:nvPr/>
        </p:nvPicPr>
        <p:blipFill>
          <a:blip r:embed="rId3">
            <a:alphaModFix/>
          </a:blip>
          <a:stretch>
            <a:fillRect/>
          </a:stretch>
        </p:blipFill>
        <p:spPr>
          <a:xfrm>
            <a:off x="5253375" y="83675"/>
            <a:ext cx="3890625" cy="96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idx="1" type="body"/>
          </p:nvPr>
        </p:nvSpPr>
        <p:spPr>
          <a:xfrm>
            <a:off x="92375" y="184725"/>
            <a:ext cx="8780400" cy="48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Arial"/>
                <a:ea typeface="Arial"/>
                <a:cs typeface="Arial"/>
                <a:sym typeface="Arial"/>
              </a:rPr>
              <a:t>Encoding: </a:t>
            </a:r>
            <a:r>
              <a:rPr lang="en-GB" sz="1500">
                <a:latin typeface="Arial"/>
                <a:ea typeface="Arial"/>
                <a:cs typeface="Arial"/>
                <a:sym typeface="Arial"/>
              </a:rPr>
              <a:t>The traverseHuffmanTree function recursively traverses the Huffman tree to generate codewords for each character. It appends "0" for a left branch and "1" for a right branch.</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compressFile reads the input file, constructs the Huffman tree, generates codewords, and writes the compressed data to an output file along with a header containing information needed for decompression.</a:t>
            </a:r>
            <a:endParaRPr sz="1500">
              <a:latin typeface="Arial"/>
              <a:ea typeface="Arial"/>
              <a:cs typeface="Arial"/>
              <a:sym typeface="Arial"/>
            </a:endParaRPr>
          </a:p>
          <a:p>
            <a:pPr indent="0" lvl="0" marL="0" rtl="0" algn="l">
              <a:spcBef>
                <a:spcPts val="1200"/>
              </a:spcBef>
              <a:spcAft>
                <a:spcPts val="0"/>
              </a:spcAft>
              <a:buNone/>
            </a:pPr>
            <a:r>
              <a:rPr b="1" lang="en-GB" sz="1500">
                <a:latin typeface="Arial"/>
                <a:ea typeface="Arial"/>
                <a:cs typeface="Arial"/>
                <a:sym typeface="Arial"/>
              </a:rPr>
              <a:t>Decoding: </a:t>
            </a:r>
            <a:r>
              <a:rPr lang="en-GB" sz="1500">
                <a:latin typeface="Arial"/>
                <a:ea typeface="Arial"/>
                <a:cs typeface="Arial"/>
                <a:sym typeface="Arial"/>
              </a:rPr>
              <a:t>readHeader reads the header from the compressed file, extracting the Huffman codes and the number of padded bits.</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getDecodedBuffer decodes the compressed bitstring back to the original characters using the Huffman codes.</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decompressFile reads the compressed file, extracts the Huffman codes from the header, and writes the decompressed data to an output file.</a:t>
            </a:r>
            <a:endParaRPr sz="1500">
              <a:latin typeface="Arial"/>
              <a:ea typeface="Arial"/>
              <a:cs typeface="Arial"/>
              <a:sym typeface="Arial"/>
            </a:endParaRPr>
          </a:p>
          <a:p>
            <a:pPr indent="0" lvl="0" marL="0" rtl="0" algn="l">
              <a:spcBef>
                <a:spcPts val="1200"/>
              </a:spcBef>
              <a:spcAft>
                <a:spcPts val="0"/>
              </a:spcAft>
              <a:buNone/>
            </a:pPr>
            <a:r>
              <a:rPr b="1" lang="en-GB" sz="1500">
                <a:latin typeface="Arial"/>
                <a:ea typeface="Arial"/>
                <a:cs typeface="Arial"/>
                <a:sym typeface="Arial"/>
              </a:rPr>
              <a:t>Main Function: </a:t>
            </a:r>
            <a:r>
              <a:rPr lang="en-GB" sz="1500">
                <a:latin typeface="Arial"/>
                <a:ea typeface="Arial"/>
                <a:cs typeface="Arial"/>
                <a:sym typeface="Arial"/>
              </a:rPr>
              <a:t>The main function takes command-line arguments for input and output file paths. If no arguments are provided, it uses default file paths.</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It compresses the input file, then decompresses the compressed file back to its original form.</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41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GB"/>
              <a:t>Time Complexity = O(n Log n)</a:t>
            </a:r>
            <a:endParaRPr/>
          </a:p>
          <a:p>
            <a:pPr indent="457200" lvl="0" marL="0" rtl="0" algn="l">
              <a:spcBef>
                <a:spcPts val="0"/>
              </a:spcBef>
              <a:spcAft>
                <a:spcPts val="0"/>
              </a:spcAft>
              <a:buNone/>
            </a:pPr>
            <a:r>
              <a:rPr lang="en-GB"/>
              <a:t>Space Complexity = O(n + m)</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b="0" lang="en-GB" sz="1550">
                <a:latin typeface="Arial"/>
                <a:ea typeface="Arial"/>
                <a:cs typeface="Arial"/>
                <a:sym typeface="Arial"/>
              </a:rPr>
              <a:t>N = number of unique character in the input file </a:t>
            </a:r>
            <a:endParaRPr b="0" sz="1550">
              <a:latin typeface="Arial"/>
              <a:ea typeface="Arial"/>
              <a:cs typeface="Arial"/>
              <a:sym typeface="Arial"/>
            </a:endParaRPr>
          </a:p>
          <a:p>
            <a:pPr indent="457200" lvl="0" marL="0" rtl="0" algn="l">
              <a:spcBef>
                <a:spcPts val="0"/>
              </a:spcBef>
              <a:spcAft>
                <a:spcPts val="0"/>
              </a:spcAft>
              <a:buNone/>
            </a:pPr>
            <a:r>
              <a:rPr b="0" lang="en-GB" sz="1550">
                <a:latin typeface="Arial"/>
                <a:ea typeface="Arial"/>
                <a:cs typeface="Arial"/>
                <a:sym typeface="Arial"/>
              </a:rPr>
              <a:t>M = size of the compressed data</a:t>
            </a:r>
            <a:endParaRPr b="0" sz="1550">
              <a:latin typeface="Arial"/>
              <a:ea typeface="Arial"/>
              <a:cs typeface="Arial"/>
              <a:sym typeface="Arial"/>
            </a:endParaRPr>
          </a:p>
        </p:txBody>
      </p:sp>
      <p:pic>
        <p:nvPicPr>
          <p:cNvPr id="347" name="Google Shape;347;p23"/>
          <p:cNvPicPr preferRelativeResize="0"/>
          <p:nvPr/>
        </p:nvPicPr>
        <p:blipFill>
          <a:blip r:embed="rId3">
            <a:alphaModFix/>
          </a:blip>
          <a:stretch>
            <a:fillRect/>
          </a:stretch>
        </p:blipFill>
        <p:spPr>
          <a:xfrm>
            <a:off x="5172400" y="0"/>
            <a:ext cx="3890625" cy="96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Huffman algorithm v/s BWT          </a:t>
            </a:r>
            <a:endParaRPr/>
          </a:p>
        </p:txBody>
      </p:sp>
      <p:sp>
        <p:nvSpPr>
          <p:cNvPr id="353" name="Google Shape;353;p24"/>
          <p:cNvSpPr txBox="1"/>
          <p:nvPr>
            <p:ph idx="1" type="body"/>
          </p:nvPr>
        </p:nvSpPr>
        <p:spPr>
          <a:xfrm>
            <a:off x="1303800" y="1393525"/>
            <a:ext cx="7030500" cy="3393600"/>
          </a:xfrm>
          <a:prstGeom prst="rect">
            <a:avLst/>
          </a:prstGeom>
        </p:spPr>
        <p:txBody>
          <a:bodyPr anchorCtr="0" anchor="t" bIns="91425" lIns="91425" spcFirstLastPara="1" rIns="91425" wrap="square" tIns="91425">
            <a:normAutofit/>
          </a:bodyPr>
          <a:lstStyle/>
          <a:p>
            <a:pPr indent="0" lvl="0" marL="0" rtl="0" algn="l">
              <a:lnSpc>
                <a:spcPct val="171429"/>
              </a:lnSpc>
              <a:spcBef>
                <a:spcPts val="0"/>
              </a:spcBef>
              <a:spcAft>
                <a:spcPts val="0"/>
              </a:spcAft>
              <a:buNone/>
            </a:pPr>
            <a:r>
              <a:t/>
            </a:r>
            <a:endParaRPr sz="95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graphicFrame>
        <p:nvGraphicFramePr>
          <p:cNvPr id="354" name="Google Shape;354;p24"/>
          <p:cNvGraphicFramePr/>
          <p:nvPr/>
        </p:nvGraphicFramePr>
        <p:xfrm>
          <a:off x="952500" y="1428750"/>
          <a:ext cx="3000000" cy="3000000"/>
        </p:xfrm>
        <a:graphic>
          <a:graphicData uri="http://schemas.openxmlformats.org/drawingml/2006/table">
            <a:tbl>
              <a:tblPr>
                <a:noFill/>
                <a:tableStyleId>{4C5E6DFC-20B0-4DBD-8CB2-B8D34D3ED53A}</a:tableStyleId>
              </a:tblPr>
              <a:tblGrid>
                <a:gridCol w="2413000"/>
                <a:gridCol w="2413000"/>
                <a:gridCol w="2413000"/>
              </a:tblGrid>
              <a:tr h="381000">
                <a:tc>
                  <a:txBody>
                    <a:bodyPr/>
                    <a:lstStyle/>
                    <a:p>
                      <a:pPr indent="0" lvl="0" marL="0" rtl="0" algn="l">
                        <a:spcBef>
                          <a:spcPts val="0"/>
                        </a:spcBef>
                        <a:spcAft>
                          <a:spcPts val="0"/>
                        </a:spcAft>
                        <a:buNone/>
                      </a:pPr>
                      <a:r>
                        <a:rPr b="1" lang="en-GB"/>
                        <a:t>              Aspect</a:t>
                      </a:r>
                      <a:endParaRPr b="1"/>
                    </a:p>
                  </a:txBody>
                  <a:tcPr marT="91425" marB="91425" marR="91425" marL="91425"/>
                </a:tc>
                <a:tc>
                  <a:txBody>
                    <a:bodyPr/>
                    <a:lstStyle/>
                    <a:p>
                      <a:pPr indent="0" lvl="0" marL="0" rtl="0" algn="l">
                        <a:spcBef>
                          <a:spcPts val="0"/>
                        </a:spcBef>
                        <a:spcAft>
                          <a:spcPts val="0"/>
                        </a:spcAft>
                        <a:buNone/>
                      </a:pPr>
                      <a:r>
                        <a:rPr b="1" lang="en-GB"/>
                        <a:t>      Huffman Algorithm</a:t>
                      </a:r>
                      <a:endParaRPr b="1"/>
                    </a:p>
                  </a:txBody>
                  <a:tcPr marT="91425" marB="91425" marR="91425" marL="91425"/>
                </a:tc>
                <a:tc>
                  <a:txBody>
                    <a:bodyPr/>
                    <a:lstStyle/>
                    <a:p>
                      <a:pPr indent="0" lvl="0" marL="0" rtl="0" algn="l">
                        <a:spcBef>
                          <a:spcPts val="0"/>
                        </a:spcBef>
                        <a:spcAft>
                          <a:spcPts val="0"/>
                        </a:spcAft>
                        <a:buNone/>
                      </a:pPr>
                      <a:r>
                        <a:rPr b="1" lang="en-GB"/>
                        <a:t>Burrows Wheeler Transform</a:t>
                      </a:r>
                      <a:endParaRPr b="1"/>
                    </a:p>
                  </a:txBody>
                  <a:tcPr marT="91425" marB="91425" marR="91425" marL="91425"/>
                </a:tc>
              </a:tr>
              <a:tr h="381000">
                <a:tc>
                  <a:txBody>
                    <a:bodyPr/>
                    <a:lstStyle/>
                    <a:p>
                      <a:pPr indent="0" lvl="0" marL="0" rtl="0" algn="l">
                        <a:spcBef>
                          <a:spcPts val="0"/>
                        </a:spcBef>
                        <a:spcAft>
                          <a:spcPts val="0"/>
                        </a:spcAft>
                        <a:buNone/>
                      </a:pPr>
                      <a:r>
                        <a:rPr b="1" lang="en-GB"/>
                        <a:t>Algorithm type</a:t>
                      </a:r>
                      <a:endParaRPr b="1"/>
                    </a:p>
                  </a:txBody>
                  <a:tcPr marT="91425" marB="91425" marR="91425" marL="91425"/>
                </a:tc>
                <a:tc>
                  <a:txBody>
                    <a:bodyPr/>
                    <a:lstStyle/>
                    <a:p>
                      <a:pPr indent="0" lvl="0" marL="0" rtl="0" algn="l">
                        <a:spcBef>
                          <a:spcPts val="0"/>
                        </a:spcBef>
                        <a:spcAft>
                          <a:spcPts val="0"/>
                        </a:spcAft>
                        <a:buNone/>
                      </a:pPr>
                      <a:r>
                        <a:rPr lang="en-GB"/>
                        <a:t>Dictionary-based compression</a:t>
                      </a:r>
                      <a:endParaRPr/>
                    </a:p>
                  </a:txBody>
                  <a:tcPr marT="91425" marB="91425" marR="91425" marL="91425"/>
                </a:tc>
                <a:tc>
                  <a:txBody>
                    <a:bodyPr/>
                    <a:lstStyle/>
                    <a:p>
                      <a:pPr indent="0" lvl="0" marL="0" rtl="0" algn="l">
                        <a:spcBef>
                          <a:spcPts val="0"/>
                        </a:spcBef>
                        <a:spcAft>
                          <a:spcPts val="0"/>
                        </a:spcAft>
                        <a:buNone/>
                      </a:pPr>
                      <a:r>
                        <a:rPr lang="en-GB"/>
                        <a:t>Permutation based transformation</a:t>
                      </a:r>
                      <a:endParaRPr/>
                    </a:p>
                  </a:txBody>
                  <a:tcPr marT="91425" marB="91425" marR="91425" marL="91425"/>
                </a:tc>
              </a:tr>
              <a:tr h="381000">
                <a:tc>
                  <a:txBody>
                    <a:bodyPr/>
                    <a:lstStyle/>
                    <a:p>
                      <a:pPr indent="0" lvl="0" marL="0" rtl="0" algn="l">
                        <a:spcBef>
                          <a:spcPts val="0"/>
                        </a:spcBef>
                        <a:spcAft>
                          <a:spcPts val="0"/>
                        </a:spcAft>
                        <a:buNone/>
                      </a:pPr>
                      <a:r>
                        <a:rPr b="1" lang="en-GB"/>
                        <a:t>Compression efficiency</a:t>
                      </a:r>
                      <a:endParaRPr b="1"/>
                    </a:p>
                  </a:txBody>
                  <a:tcPr marT="91425" marB="91425" marR="91425" marL="91425"/>
                </a:tc>
                <a:tc>
                  <a:txBody>
                    <a:bodyPr/>
                    <a:lstStyle/>
                    <a:p>
                      <a:pPr indent="0" lvl="0" marL="0" rtl="0" algn="l">
                        <a:spcBef>
                          <a:spcPts val="0"/>
                        </a:spcBef>
                        <a:spcAft>
                          <a:spcPts val="0"/>
                        </a:spcAft>
                        <a:buNone/>
                      </a:pPr>
                      <a:r>
                        <a:rPr lang="en-GB">
                          <a:solidFill>
                            <a:srgbClr val="0D0D0D"/>
                          </a:solidFill>
                          <a:highlight>
                            <a:srgbClr val="FFFFFF"/>
                          </a:highlight>
                        </a:rPr>
                        <a:t>Assigns shorter codes to more frequent characters</a:t>
                      </a:r>
                      <a:endParaRPr/>
                    </a:p>
                  </a:txBody>
                  <a:tcPr marT="91425" marB="91425" marR="91425" marL="91425"/>
                </a:tc>
                <a:tc>
                  <a:txBody>
                    <a:bodyPr/>
                    <a:lstStyle/>
                    <a:p>
                      <a:pPr indent="0" lvl="0" marL="0" rtl="0" algn="l">
                        <a:spcBef>
                          <a:spcPts val="0"/>
                        </a:spcBef>
                        <a:spcAft>
                          <a:spcPts val="0"/>
                        </a:spcAft>
                        <a:buNone/>
                      </a:pPr>
                      <a:r>
                        <a:rPr lang="en-GB">
                          <a:solidFill>
                            <a:srgbClr val="0D0D0D"/>
                          </a:solidFill>
                          <a:highlight>
                            <a:srgbClr val="FFFFFF"/>
                          </a:highlight>
                        </a:rPr>
                        <a:t>Rearranges data to group similar characters</a:t>
                      </a:r>
                      <a:endParaRPr/>
                    </a:p>
                  </a:txBody>
                  <a:tcPr marT="91425" marB="91425" marR="91425" marL="91425"/>
                </a:tc>
              </a:tr>
              <a:tr h="381000">
                <a:tc>
                  <a:txBody>
                    <a:bodyPr/>
                    <a:lstStyle/>
                    <a:p>
                      <a:pPr indent="0" lvl="0" marL="0" rtl="0" algn="l">
                        <a:spcBef>
                          <a:spcPts val="0"/>
                        </a:spcBef>
                        <a:spcAft>
                          <a:spcPts val="0"/>
                        </a:spcAft>
                        <a:buNone/>
                      </a:pPr>
                      <a:r>
                        <a:rPr b="1" lang="en-GB"/>
                        <a:t>Complexity</a:t>
                      </a:r>
                      <a:endParaRPr b="1"/>
                    </a:p>
                  </a:txBody>
                  <a:tcPr marT="91425" marB="91425" marR="91425" marL="91425"/>
                </a:tc>
                <a:tc>
                  <a:txBody>
                    <a:bodyPr/>
                    <a:lstStyle/>
                    <a:p>
                      <a:pPr indent="0" lvl="0" marL="0" rtl="0" algn="l">
                        <a:spcBef>
                          <a:spcPts val="0"/>
                        </a:spcBef>
                        <a:spcAft>
                          <a:spcPts val="0"/>
                        </a:spcAft>
                        <a:buNone/>
                      </a:pPr>
                      <a:r>
                        <a:rPr lang="en-GB"/>
                        <a:t>O(n log n)</a:t>
                      </a:r>
                      <a:endParaRPr/>
                    </a:p>
                  </a:txBody>
                  <a:tcPr marT="91425" marB="91425" marR="91425" marL="91425"/>
                </a:tc>
                <a:tc>
                  <a:txBody>
                    <a:bodyPr/>
                    <a:lstStyle/>
                    <a:p>
                      <a:pPr indent="0" lvl="0" marL="0" rtl="0" algn="l">
                        <a:spcBef>
                          <a:spcPts val="0"/>
                        </a:spcBef>
                        <a:spcAft>
                          <a:spcPts val="0"/>
                        </a:spcAft>
                        <a:buNone/>
                      </a:pPr>
                      <a:r>
                        <a:rPr lang="en-GB"/>
                        <a:t>O(n ^2 log n)</a:t>
                      </a:r>
                      <a:endParaRPr/>
                    </a:p>
                  </a:txBody>
                  <a:tcPr marT="91425" marB="91425" marR="91425" marL="91425"/>
                </a:tc>
              </a:tr>
              <a:tr h="381000">
                <a:tc>
                  <a:txBody>
                    <a:bodyPr/>
                    <a:lstStyle/>
                    <a:p>
                      <a:pPr indent="0" lvl="0" marL="0" rtl="0" algn="l">
                        <a:spcBef>
                          <a:spcPts val="0"/>
                        </a:spcBef>
                        <a:spcAft>
                          <a:spcPts val="0"/>
                        </a:spcAft>
                        <a:buNone/>
                      </a:pPr>
                      <a:r>
                        <a:rPr b="1" lang="en-GB"/>
                        <a:t>Applications</a:t>
                      </a:r>
                      <a:endParaRPr b="1"/>
                    </a:p>
                  </a:txBody>
                  <a:tcPr marT="91425" marB="91425" marR="91425" marL="91425"/>
                </a:tc>
                <a:tc>
                  <a:txBody>
                    <a:bodyPr/>
                    <a:lstStyle/>
                    <a:p>
                      <a:pPr indent="0" lvl="0" marL="0" rtl="0" algn="l">
                        <a:spcBef>
                          <a:spcPts val="0"/>
                        </a:spcBef>
                        <a:spcAft>
                          <a:spcPts val="0"/>
                        </a:spcAft>
                        <a:buNone/>
                      </a:pPr>
                      <a:r>
                        <a:rPr lang="en-GB"/>
                        <a:t>File compression,image compression,multimedia compression</a:t>
                      </a:r>
                      <a:endParaRPr/>
                    </a:p>
                  </a:txBody>
                  <a:tcPr marT="91425" marB="91425" marR="91425" marL="91425"/>
                </a:tc>
                <a:tc>
                  <a:txBody>
                    <a:bodyPr/>
                    <a:lstStyle/>
                    <a:p>
                      <a:pPr indent="0" lvl="0" marL="0" rtl="0" algn="l">
                        <a:spcBef>
                          <a:spcPts val="0"/>
                        </a:spcBef>
                        <a:spcAft>
                          <a:spcPts val="0"/>
                        </a:spcAft>
                        <a:buNone/>
                      </a:pPr>
                      <a:r>
                        <a:rPr lang="en-GB"/>
                        <a:t>Preprocessing steps in compression algorithm</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553175" y="960950"/>
            <a:ext cx="8163000" cy="393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00"/>
              <a:t>File Compression Software:  </a:t>
            </a:r>
            <a:r>
              <a:rPr b="0" lang="en-GB" sz="1600"/>
              <a:t>Brands like WinZip, WinRAR, and 7-Zip employ Huffman coding along with other compression techniques to reduce file sizes efficiently.</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lang="en-GB" sz="1600"/>
              <a:t>JPEG Image Compression: </a:t>
            </a:r>
            <a:r>
              <a:rPr b="0" lang="en-GB" sz="1600"/>
              <a:t>Companies like Adobe (creator of Photoshop) and various camera manufacturers integrate JPEG compression, which includes Huffman coding, into their products.</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lang="en-GB" sz="1600"/>
              <a:t>MPEG Video Compression: </a:t>
            </a:r>
            <a:r>
              <a:rPr b="0" lang="en-GB" sz="1600"/>
              <a:t>This is employed by companies involved in video streaming, broadcasting, and multimedia software development, including industry leaders like Netflix, YouTube, and Adobe</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lang="en-GB" sz="1600"/>
              <a:t>Network Protocols:</a:t>
            </a:r>
            <a:r>
              <a:rPr b="0" lang="en-GB" sz="1600"/>
              <a:t> Companies involved in network infrastructure, telecommunications, and internet services, such as Cisco, Huawei, and Google, may implement Huffman coding within their protocol designs.</a:t>
            </a:r>
            <a:endParaRPr b="0" sz="1600"/>
          </a:p>
          <a:p>
            <a:pPr indent="0" lvl="0" marL="0" rtl="0" algn="l">
              <a:spcBef>
                <a:spcPts val="0"/>
              </a:spcBef>
              <a:spcAft>
                <a:spcPts val="0"/>
              </a:spcAft>
              <a:buNone/>
            </a:pPr>
            <a:r>
              <a:t/>
            </a:r>
            <a:endParaRPr b="0" sz="1600"/>
          </a:p>
          <a:p>
            <a:pPr indent="0" lvl="0" marL="0" rtl="0" algn="l">
              <a:spcBef>
                <a:spcPts val="0"/>
              </a:spcBef>
              <a:spcAft>
                <a:spcPts val="0"/>
              </a:spcAft>
              <a:buNone/>
            </a:pPr>
            <a:r>
              <a:rPr lang="en-GB" sz="1600"/>
              <a:t>Data Storage Systems:</a:t>
            </a:r>
            <a:r>
              <a:rPr b="0" lang="en-GB" sz="1600"/>
              <a:t> Companies like Oracle, IBM, and Amazon (with its AWS services) may utilize Huffman coding or similar techniques to optimize data storage and retrieval.</a:t>
            </a:r>
            <a:endParaRPr b="0" sz="1600"/>
          </a:p>
          <a:p>
            <a:pPr indent="0" lvl="0" marL="0" rtl="0" algn="l">
              <a:spcBef>
                <a:spcPts val="0"/>
              </a:spcBef>
              <a:spcAft>
                <a:spcPts val="0"/>
              </a:spcAft>
              <a:buNone/>
            </a:pPr>
            <a:r>
              <a:t/>
            </a:r>
            <a:endParaRPr b="0" sz="1600"/>
          </a:p>
        </p:txBody>
      </p:sp>
      <p:pic>
        <p:nvPicPr>
          <p:cNvPr id="360" name="Google Shape;360;p25"/>
          <p:cNvPicPr preferRelativeResize="0"/>
          <p:nvPr/>
        </p:nvPicPr>
        <p:blipFill>
          <a:blip r:embed="rId3">
            <a:alphaModFix/>
          </a:blip>
          <a:stretch>
            <a:fillRect/>
          </a:stretch>
        </p:blipFill>
        <p:spPr>
          <a:xfrm>
            <a:off x="5172400" y="0"/>
            <a:ext cx="3890625" cy="96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computational biology,</a:t>
            </a:r>
            <a:endParaRPr/>
          </a:p>
          <a:p>
            <a:pPr indent="0" lvl="0" marL="0" rtl="0" algn="l">
              <a:spcBef>
                <a:spcPts val="0"/>
              </a:spcBef>
              <a:spcAft>
                <a:spcPts val="0"/>
              </a:spcAft>
              <a:buNone/>
            </a:pPr>
            <a:r>
              <a:t/>
            </a:r>
            <a:endParaRPr b="0" sz="1466"/>
          </a:p>
        </p:txBody>
      </p:sp>
      <p:sp>
        <p:nvSpPr>
          <p:cNvPr id="366" name="Google Shape;366;p26"/>
          <p:cNvSpPr txBox="1"/>
          <p:nvPr>
            <p:ph idx="1" type="body"/>
          </p:nvPr>
        </p:nvSpPr>
        <p:spPr>
          <a:xfrm>
            <a:off x="278650" y="1597875"/>
            <a:ext cx="8452200" cy="42075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rial"/>
              <a:buChar char="●"/>
            </a:pPr>
            <a:r>
              <a:rPr b="1" lang="en-GB" sz="2000">
                <a:latin typeface="Arial"/>
                <a:ea typeface="Arial"/>
                <a:cs typeface="Arial"/>
                <a:sym typeface="Arial"/>
              </a:rPr>
              <a:t>DNA Sequence Compression</a:t>
            </a:r>
            <a:endParaRPr b="1"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b="1" lang="en-GB" sz="2000">
                <a:latin typeface="Arial"/>
                <a:ea typeface="Arial"/>
                <a:cs typeface="Arial"/>
                <a:sym typeface="Arial"/>
              </a:rPr>
              <a:t>Biological Data Storage </a:t>
            </a:r>
            <a:endParaRPr b="1"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b="1" lang="en-GB" sz="2000">
                <a:latin typeface="Arial"/>
                <a:ea typeface="Arial"/>
                <a:cs typeface="Arial"/>
                <a:sym typeface="Arial"/>
              </a:rPr>
              <a:t>Sequence Alignment</a:t>
            </a:r>
            <a:endParaRPr b="1"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b="1" lang="en-GB" sz="2000">
                <a:latin typeface="Arial"/>
                <a:ea typeface="Arial"/>
                <a:cs typeface="Arial"/>
                <a:sym typeface="Arial"/>
              </a:rPr>
              <a:t>Genome Assembly</a:t>
            </a:r>
            <a:endParaRPr b="1"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b="1" lang="en-GB" sz="2000">
                <a:latin typeface="Arial"/>
                <a:ea typeface="Arial"/>
                <a:cs typeface="Arial"/>
                <a:sym typeface="Arial"/>
              </a:rPr>
              <a:t>Data Transmission and Communication</a:t>
            </a:r>
            <a:endParaRPr b="1" sz="20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367" name="Google Shape;367;p26"/>
          <p:cNvPicPr preferRelativeResize="0"/>
          <p:nvPr/>
        </p:nvPicPr>
        <p:blipFill>
          <a:blip r:embed="rId3">
            <a:alphaModFix/>
          </a:blip>
          <a:stretch>
            <a:fillRect/>
          </a:stretch>
        </p:blipFill>
        <p:spPr>
          <a:xfrm>
            <a:off x="5172400" y="0"/>
            <a:ext cx="3890625" cy="96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156550" y="598575"/>
            <a:ext cx="7906500" cy="45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b="0" lang="en-GB" sz="2000" u="sng">
                <a:solidFill>
                  <a:schemeClr val="hlink"/>
                </a:solidFill>
                <a:hlinkClick r:id="rId3"/>
              </a:rPr>
              <a:t>https://www.researchgate.net/publication/304395425_Huffman_coding</a:t>
            </a:r>
            <a:endParaRPr b="0" sz="2000"/>
          </a:p>
          <a:p>
            <a:pPr indent="0" lvl="0" marL="457200" rtl="0" algn="l">
              <a:spcBef>
                <a:spcPts val="0"/>
              </a:spcBef>
              <a:spcAft>
                <a:spcPts val="0"/>
              </a:spcAft>
              <a:buNone/>
            </a:pPr>
            <a:r>
              <a:t/>
            </a:r>
            <a:endParaRPr b="0" sz="2000"/>
          </a:p>
          <a:p>
            <a:pPr indent="-355600" lvl="0" marL="457200" rtl="0" algn="l">
              <a:spcBef>
                <a:spcPts val="0"/>
              </a:spcBef>
              <a:spcAft>
                <a:spcPts val="0"/>
              </a:spcAft>
              <a:buSzPts val="2000"/>
              <a:buChar char="●"/>
            </a:pPr>
            <a:r>
              <a:rPr b="0" lang="en-GB" sz="2000" u="sng">
                <a:solidFill>
                  <a:schemeClr val="hlink"/>
                </a:solidFill>
                <a:hlinkClick r:id="rId4"/>
              </a:rPr>
              <a:t>https://www.geeksforgeeks.org/text-file-compression-and-decompression-using-huffman-coding/</a:t>
            </a:r>
            <a:endParaRPr b="0" sz="2000"/>
          </a:p>
          <a:p>
            <a:pPr indent="0" lvl="0" marL="0" rtl="0" algn="l">
              <a:spcBef>
                <a:spcPts val="0"/>
              </a:spcBef>
              <a:spcAft>
                <a:spcPts val="0"/>
              </a:spcAft>
              <a:buNone/>
            </a:pPr>
            <a:r>
              <a:t/>
            </a:r>
            <a:endParaRPr b="0" sz="2000"/>
          </a:p>
          <a:p>
            <a:pPr indent="-355600" lvl="0" marL="457200" rtl="0" algn="l">
              <a:spcBef>
                <a:spcPts val="0"/>
              </a:spcBef>
              <a:spcAft>
                <a:spcPts val="0"/>
              </a:spcAft>
              <a:buSzPts val="2000"/>
              <a:buChar char="●"/>
            </a:pPr>
            <a:r>
              <a:rPr b="0" lang="en-GB" sz="2000" u="sng">
                <a:solidFill>
                  <a:schemeClr val="hlink"/>
                </a:solidFill>
                <a:hlinkClick r:id="rId5"/>
              </a:rPr>
              <a:t>https://www.ncbi.nlm.nih.gov/pmc/articles/PMC5372760/pdf/cmb.2016.0151.pdf</a:t>
            </a:r>
            <a:endParaRPr b="0" sz="2000"/>
          </a:p>
          <a:p>
            <a:pPr indent="0" lvl="0" marL="457200" rtl="0" algn="l">
              <a:spcBef>
                <a:spcPts val="0"/>
              </a:spcBef>
              <a:spcAft>
                <a:spcPts val="0"/>
              </a:spcAft>
              <a:buNone/>
            </a:pPr>
            <a:r>
              <a:t/>
            </a:r>
            <a:endParaRPr b="0" sz="2000"/>
          </a:p>
        </p:txBody>
      </p:sp>
      <p:pic>
        <p:nvPicPr>
          <p:cNvPr id="373" name="Google Shape;373;p27"/>
          <p:cNvPicPr preferRelativeResize="0"/>
          <p:nvPr/>
        </p:nvPicPr>
        <p:blipFill>
          <a:blip r:embed="rId6">
            <a:alphaModFix/>
          </a:blip>
          <a:stretch>
            <a:fillRect/>
          </a:stretch>
        </p:blipFill>
        <p:spPr>
          <a:xfrm>
            <a:off x="5172400" y="0"/>
            <a:ext cx="3890625" cy="960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362275" y="1505225"/>
            <a:ext cx="7030500" cy="3093900"/>
          </a:xfrm>
          <a:prstGeom prst="rect">
            <a:avLst/>
          </a:prstGeom>
        </p:spPr>
        <p:txBody>
          <a:bodyPr anchorCtr="0" anchor="t" bIns="91425" lIns="91425" spcFirstLastPara="1" rIns="91425" wrap="square" tIns="91425">
            <a:normAutofit/>
          </a:bodyPr>
          <a:lstStyle/>
          <a:p>
            <a:pPr indent="0" lvl="0" marL="1828800" rtl="0" algn="l">
              <a:spcBef>
                <a:spcPts val="0"/>
              </a:spcBef>
              <a:spcAft>
                <a:spcPts val="0"/>
              </a:spcAft>
              <a:buNone/>
            </a:pPr>
            <a:r>
              <a:t/>
            </a:r>
            <a:endParaRPr sz="4800">
              <a:latin typeface="Arial"/>
              <a:ea typeface="Arial"/>
              <a:cs typeface="Arial"/>
              <a:sym typeface="Arial"/>
            </a:endParaRPr>
          </a:p>
          <a:p>
            <a:pPr indent="0" lvl="0" marL="1828800" rtl="0" algn="l">
              <a:spcBef>
                <a:spcPts val="0"/>
              </a:spcBef>
              <a:spcAft>
                <a:spcPts val="0"/>
              </a:spcAft>
              <a:buNone/>
            </a:pPr>
            <a:r>
              <a:rPr lang="en-GB" sz="4800">
                <a:latin typeface="Arial"/>
                <a:ea typeface="Arial"/>
                <a:cs typeface="Arial"/>
                <a:sym typeface="Arial"/>
              </a:rPr>
              <a:t>Thank you!</a:t>
            </a:r>
            <a:endParaRPr sz="4800">
              <a:latin typeface="Arial"/>
              <a:ea typeface="Arial"/>
              <a:cs typeface="Arial"/>
              <a:sym typeface="Arial"/>
            </a:endParaRPr>
          </a:p>
        </p:txBody>
      </p:sp>
      <p:pic>
        <p:nvPicPr>
          <p:cNvPr id="379" name="Google Shape;379;p28"/>
          <p:cNvPicPr preferRelativeResize="0"/>
          <p:nvPr/>
        </p:nvPicPr>
        <p:blipFill>
          <a:blip r:embed="rId3">
            <a:alphaModFix/>
          </a:blip>
          <a:stretch>
            <a:fillRect/>
          </a:stretch>
        </p:blipFill>
        <p:spPr>
          <a:xfrm>
            <a:off x="5172400" y="0"/>
            <a:ext cx="3890625" cy="960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460700"/>
            <a:ext cx="70305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t>                              </a:t>
            </a:r>
            <a:r>
              <a:rPr lang="en-GB" sz="2650"/>
              <a:t>Huffman Algorithm</a:t>
            </a:r>
            <a:endParaRPr sz="2650"/>
          </a:p>
        </p:txBody>
      </p:sp>
      <p:sp>
        <p:nvSpPr>
          <p:cNvPr id="285" name="Google Shape;285;p14"/>
          <p:cNvSpPr txBox="1"/>
          <p:nvPr>
            <p:ph idx="1" type="body"/>
          </p:nvPr>
        </p:nvSpPr>
        <p:spPr>
          <a:xfrm>
            <a:off x="1303800" y="1192025"/>
            <a:ext cx="7030500" cy="3839100"/>
          </a:xfrm>
          <a:prstGeom prst="rect">
            <a:avLst/>
          </a:prstGeom>
        </p:spPr>
        <p:txBody>
          <a:bodyPr anchorCtr="0" anchor="t" bIns="91425" lIns="91425" spcFirstLastPara="1" rIns="91425" wrap="square" tIns="91425">
            <a:noAutofit/>
          </a:bodyPr>
          <a:lstStyle/>
          <a:p>
            <a:pPr indent="-342900" lvl="0" marL="457200" rtl="0" algn="l">
              <a:spcBef>
                <a:spcPts val="210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The Huffman Algorithm, devised by David A. Huffman in 1952, is a method for</a:t>
            </a:r>
            <a:r>
              <a:rPr b="1" lang="en-GB" sz="1800">
                <a:solidFill>
                  <a:srgbClr val="0D0D0D"/>
                </a:solidFill>
                <a:highlight>
                  <a:srgbClr val="FFFFFF"/>
                </a:highlight>
                <a:latin typeface="Roboto"/>
                <a:ea typeface="Roboto"/>
                <a:cs typeface="Roboto"/>
                <a:sym typeface="Roboto"/>
              </a:rPr>
              <a:t> lossless data compression</a:t>
            </a:r>
            <a:r>
              <a:rPr lang="en-GB" sz="1800">
                <a:solidFill>
                  <a:srgbClr val="0D0D0D"/>
                </a:solidFill>
                <a:highlight>
                  <a:srgbClr val="FFFFFF"/>
                </a:highlight>
                <a:latin typeface="Roboto"/>
                <a:ea typeface="Roboto"/>
                <a:cs typeface="Roboto"/>
                <a:sym typeface="Roboto"/>
              </a:rPr>
              <a:t>.</a:t>
            </a:r>
            <a:endParaRPr sz="18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Its primary objective is to encode characters from the input data into </a:t>
            </a:r>
            <a:r>
              <a:rPr b="1" lang="en-GB" sz="1800">
                <a:solidFill>
                  <a:srgbClr val="0D0D0D"/>
                </a:solidFill>
                <a:highlight>
                  <a:srgbClr val="FFFFFF"/>
                </a:highlight>
                <a:latin typeface="Roboto"/>
                <a:ea typeface="Roboto"/>
                <a:cs typeface="Roboto"/>
                <a:sym typeface="Roboto"/>
              </a:rPr>
              <a:t>variable-length</a:t>
            </a:r>
            <a:r>
              <a:rPr lang="en-GB" sz="1800">
                <a:solidFill>
                  <a:srgbClr val="0D0D0D"/>
                </a:solidFill>
                <a:highlight>
                  <a:srgbClr val="FFFFFF"/>
                </a:highlight>
                <a:latin typeface="Roboto"/>
                <a:ea typeface="Roboto"/>
                <a:cs typeface="Roboto"/>
                <a:sym typeface="Roboto"/>
              </a:rPr>
              <a:t> codes, where more frequently occurring characters are assigned shorter codes.</a:t>
            </a:r>
            <a:endParaRPr sz="18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the </a:t>
            </a:r>
            <a:r>
              <a:rPr b="1" lang="en-GB" sz="1800">
                <a:solidFill>
                  <a:srgbClr val="0D0D0D"/>
                </a:solidFill>
                <a:highlight>
                  <a:srgbClr val="FFFFFF"/>
                </a:highlight>
                <a:latin typeface="Roboto"/>
                <a:ea typeface="Roboto"/>
                <a:cs typeface="Roboto"/>
                <a:sym typeface="Roboto"/>
              </a:rPr>
              <a:t>“prefix rule”</a:t>
            </a:r>
            <a:r>
              <a:rPr lang="en-GB" sz="1800">
                <a:solidFill>
                  <a:srgbClr val="0D0D0D"/>
                </a:solidFill>
                <a:highlight>
                  <a:srgbClr val="FFFFFF"/>
                </a:highlight>
                <a:latin typeface="Roboto"/>
                <a:ea typeface="Roboto"/>
                <a:cs typeface="Roboto"/>
                <a:sym typeface="Roboto"/>
              </a:rPr>
              <a:t> is used which makes sure that the algorithm only generates uniquely decodable codes</a:t>
            </a:r>
            <a:endParaRPr sz="1800">
              <a:solidFill>
                <a:srgbClr val="0D0D0D"/>
              </a:solidFill>
              <a:highlight>
                <a:srgbClr val="FFFFFF"/>
              </a:highlight>
              <a:latin typeface="Roboto"/>
              <a:ea typeface="Roboto"/>
              <a:cs typeface="Roboto"/>
              <a:sym typeface="Roboto"/>
            </a:endParaRPr>
          </a:p>
          <a:p>
            <a:pPr indent="0" lvl="0" marL="0" rtl="0" algn="l">
              <a:spcBef>
                <a:spcPts val="21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           How Huffman algorithm works?</a:t>
            </a:r>
            <a:endParaRPr sz="2400"/>
          </a:p>
        </p:txBody>
      </p:sp>
      <p:sp>
        <p:nvSpPr>
          <p:cNvPr id="291" name="Google Shape;291;p15"/>
          <p:cNvSpPr txBox="1"/>
          <p:nvPr>
            <p:ph idx="1" type="body"/>
          </p:nvPr>
        </p:nvSpPr>
        <p:spPr>
          <a:xfrm>
            <a:off x="1303800" y="1276850"/>
            <a:ext cx="7030500" cy="3254700"/>
          </a:xfrm>
          <a:prstGeom prst="rect">
            <a:avLst/>
          </a:prstGeom>
        </p:spPr>
        <p:txBody>
          <a:bodyPr anchorCtr="0" anchor="t" bIns="91425" lIns="91425" spcFirstLastPara="1" rIns="91425" wrap="square" tIns="91425">
            <a:noAutofit/>
          </a:bodyPr>
          <a:lstStyle/>
          <a:p>
            <a:pPr indent="-342900" lvl="0" marL="457200" rtl="0" algn="l">
              <a:spcBef>
                <a:spcPts val="2100"/>
              </a:spcBef>
              <a:spcAft>
                <a:spcPts val="0"/>
              </a:spcAft>
              <a:buClr>
                <a:srgbClr val="0D0D0D"/>
              </a:buClr>
              <a:buSzPts val="1800"/>
              <a:buFont typeface="Roboto"/>
              <a:buChar char="●"/>
            </a:pPr>
            <a:r>
              <a:rPr b="1" lang="en-GB" sz="1800">
                <a:solidFill>
                  <a:srgbClr val="0D0D0D"/>
                </a:solidFill>
                <a:highlight>
                  <a:srgbClr val="FFFFFF"/>
                </a:highlight>
                <a:latin typeface="Roboto"/>
                <a:ea typeface="Roboto"/>
                <a:cs typeface="Roboto"/>
                <a:sym typeface="Roboto"/>
              </a:rPr>
              <a:t>Frequency Analysis:</a:t>
            </a:r>
            <a:r>
              <a:rPr lang="en-GB" sz="1800">
                <a:solidFill>
                  <a:srgbClr val="0D0D0D"/>
                </a:solidFill>
                <a:highlight>
                  <a:srgbClr val="FFFFFF"/>
                </a:highlight>
                <a:latin typeface="Roboto"/>
                <a:ea typeface="Roboto"/>
                <a:cs typeface="Roboto"/>
                <a:sym typeface="Roboto"/>
              </a:rPr>
              <a:t> The algorithm begins by analyzing the frequency of each character in the input data.</a:t>
            </a:r>
            <a:endParaRPr sz="18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b="1" lang="en-GB" sz="1800">
                <a:solidFill>
                  <a:srgbClr val="0D0D0D"/>
                </a:solidFill>
                <a:highlight>
                  <a:srgbClr val="FFFFFF"/>
                </a:highlight>
                <a:latin typeface="Roboto"/>
                <a:ea typeface="Roboto"/>
                <a:cs typeface="Roboto"/>
                <a:sym typeface="Roboto"/>
              </a:rPr>
              <a:t>Build Huffman Tree:</a:t>
            </a:r>
            <a:r>
              <a:rPr lang="en-GB" sz="1800">
                <a:solidFill>
                  <a:srgbClr val="0D0D0D"/>
                </a:solidFill>
                <a:highlight>
                  <a:srgbClr val="FFFFFF"/>
                </a:highlight>
                <a:latin typeface="Roboto"/>
                <a:ea typeface="Roboto"/>
                <a:cs typeface="Roboto"/>
                <a:sym typeface="Roboto"/>
              </a:rPr>
              <a:t> Using the character frequencies, a binary tree called the Huffman tree is constructed.</a:t>
            </a:r>
            <a:endParaRPr sz="18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b="1" lang="en-GB" sz="1800">
                <a:solidFill>
                  <a:srgbClr val="0D0D0D"/>
                </a:solidFill>
                <a:highlight>
                  <a:srgbClr val="FFFFFF"/>
                </a:highlight>
                <a:latin typeface="Roboto"/>
                <a:ea typeface="Roboto"/>
                <a:cs typeface="Roboto"/>
                <a:sym typeface="Roboto"/>
              </a:rPr>
              <a:t>Generate Huffman Codes:</a:t>
            </a:r>
            <a:r>
              <a:rPr lang="en-GB" sz="1800">
                <a:solidFill>
                  <a:srgbClr val="0D0D0D"/>
                </a:solidFill>
                <a:highlight>
                  <a:srgbClr val="FFFFFF"/>
                </a:highlight>
                <a:latin typeface="Roboto"/>
                <a:ea typeface="Roboto"/>
                <a:cs typeface="Roboto"/>
                <a:sym typeface="Roboto"/>
              </a:rPr>
              <a:t> Traversing the Huffman tree assigns shorter codes to more frequent characters and longer codes to less frequent ones.</a:t>
            </a:r>
            <a:endParaRPr sz="18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b="1" lang="en-GB" sz="1800">
                <a:solidFill>
                  <a:srgbClr val="0D0D0D"/>
                </a:solidFill>
                <a:highlight>
                  <a:srgbClr val="FFFFFF"/>
                </a:highlight>
                <a:latin typeface="Roboto"/>
                <a:ea typeface="Roboto"/>
                <a:cs typeface="Roboto"/>
                <a:sym typeface="Roboto"/>
              </a:rPr>
              <a:t>Encoding:</a:t>
            </a:r>
            <a:r>
              <a:rPr lang="en-GB" sz="1800">
                <a:solidFill>
                  <a:srgbClr val="0D0D0D"/>
                </a:solidFill>
                <a:highlight>
                  <a:srgbClr val="FFFFFF"/>
                </a:highlight>
                <a:latin typeface="Roboto"/>
                <a:ea typeface="Roboto"/>
                <a:cs typeface="Roboto"/>
                <a:sym typeface="Roboto"/>
              </a:rPr>
              <a:t> The input data is then replaced with its corresponding Huffman codes for compression.</a:t>
            </a:r>
            <a:endParaRPr sz="1800">
              <a:solidFill>
                <a:srgbClr val="0D0D0D"/>
              </a:solidFill>
              <a:highlight>
                <a:srgbClr val="FFFFFF"/>
              </a:highlight>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b="1" lang="en-GB" sz="1800">
                <a:solidFill>
                  <a:srgbClr val="0D0D0D"/>
                </a:solidFill>
                <a:highlight>
                  <a:srgbClr val="FFFFFF"/>
                </a:highlight>
                <a:latin typeface="Roboto"/>
                <a:ea typeface="Roboto"/>
                <a:cs typeface="Roboto"/>
                <a:sym typeface="Roboto"/>
              </a:rPr>
              <a:t>Decoding:</a:t>
            </a:r>
            <a:r>
              <a:rPr lang="en-GB" sz="1800">
                <a:solidFill>
                  <a:srgbClr val="0D0D0D"/>
                </a:solidFill>
                <a:highlight>
                  <a:srgbClr val="FFFFFF"/>
                </a:highlight>
                <a:latin typeface="Roboto"/>
                <a:ea typeface="Roboto"/>
                <a:cs typeface="Roboto"/>
                <a:sym typeface="Roboto"/>
              </a:rPr>
              <a:t> To decompress, the encoded data is decoded by traversing the Huffman tree.</a:t>
            </a:r>
            <a:endParaRPr sz="1800">
              <a:solidFill>
                <a:srgbClr val="0D0D0D"/>
              </a:solidFill>
              <a:highlight>
                <a:srgbClr val="FFFFFF"/>
              </a:highlight>
              <a:latin typeface="Roboto"/>
              <a:ea typeface="Roboto"/>
              <a:cs typeface="Roboto"/>
              <a:sym typeface="Roboto"/>
            </a:endParaRPr>
          </a:p>
          <a:p>
            <a:pPr indent="0" lvl="0" marL="0" rtl="0" algn="l">
              <a:spcBef>
                <a:spcPts val="21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0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Example of Huffman Algorithm</a:t>
            </a:r>
            <a:endParaRPr/>
          </a:p>
        </p:txBody>
      </p:sp>
      <p:pic>
        <p:nvPicPr>
          <p:cNvPr id="297" name="Google Shape;297;p16"/>
          <p:cNvPicPr preferRelativeResize="0"/>
          <p:nvPr/>
        </p:nvPicPr>
        <p:blipFill rotWithShape="1">
          <a:blip r:embed="rId3">
            <a:alphaModFix/>
          </a:blip>
          <a:srcRect b="36896" l="9485" r="14991" t="0"/>
          <a:stretch/>
        </p:blipFill>
        <p:spPr>
          <a:xfrm>
            <a:off x="2489950" y="1522125"/>
            <a:ext cx="5916700" cy="3621376"/>
          </a:xfrm>
          <a:prstGeom prst="rect">
            <a:avLst/>
          </a:prstGeom>
          <a:noFill/>
          <a:ln>
            <a:noFill/>
          </a:ln>
        </p:spPr>
      </p:pic>
      <p:sp>
        <p:nvSpPr>
          <p:cNvPr id="298" name="Google Shape;298;p16"/>
          <p:cNvSpPr txBox="1"/>
          <p:nvPr>
            <p:ph idx="1" type="body"/>
          </p:nvPr>
        </p:nvSpPr>
        <p:spPr>
          <a:xfrm>
            <a:off x="1303800" y="1308650"/>
            <a:ext cx="7030500" cy="35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“ABBCDBCCDAABBEEEBEAB”</a:t>
            </a:r>
            <a:endParaRPr/>
          </a:p>
          <a:p>
            <a:pPr indent="0" lvl="0" marL="0" rtl="0" algn="l">
              <a:spcBef>
                <a:spcPts val="1200"/>
              </a:spcBef>
              <a:spcAft>
                <a:spcPts val="0"/>
              </a:spcAft>
              <a:buNone/>
            </a:pPr>
            <a:r>
              <a:rPr lang="en-GB"/>
              <a:t>       </a:t>
            </a:r>
            <a:r>
              <a:rPr lang="en-GB" sz="4350"/>
              <a:t> </a:t>
            </a:r>
            <a:endParaRPr/>
          </a:p>
          <a:p>
            <a:pPr indent="0" lvl="0" marL="0" rtl="0" algn="l">
              <a:spcBef>
                <a:spcPts val="1200"/>
              </a:spcBef>
              <a:spcAft>
                <a:spcPts val="1200"/>
              </a:spcAft>
              <a:buNone/>
            </a:pPr>
            <a:r>
              <a:t/>
            </a:r>
            <a:endParaRPr/>
          </a:p>
        </p:txBody>
      </p:sp>
      <p:sp>
        <p:nvSpPr>
          <p:cNvPr id="299" name="Google Shape;299;p16"/>
          <p:cNvSpPr txBox="1"/>
          <p:nvPr/>
        </p:nvSpPr>
        <p:spPr>
          <a:xfrm>
            <a:off x="4731125" y="3231775"/>
            <a:ext cx="26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0" name="Google Shape;300;p16"/>
          <p:cNvSpPr/>
          <p:nvPr/>
        </p:nvSpPr>
        <p:spPr>
          <a:xfrm>
            <a:off x="4663900" y="3242975"/>
            <a:ext cx="414600" cy="32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1" name="Google Shape;301;p16"/>
          <p:cNvSpPr txBox="1"/>
          <p:nvPr/>
        </p:nvSpPr>
        <p:spPr>
          <a:xfrm>
            <a:off x="4686300" y="3231775"/>
            <a:ext cx="414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latin typeface="Nunito"/>
                <a:ea typeface="Nunito"/>
                <a:cs typeface="Nunito"/>
                <a:sym typeface="Nunito"/>
              </a:rPr>
              <a:t>4</a:t>
            </a:r>
            <a:endParaRPr b="1" sz="16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7"/>
          <p:cNvPicPr preferRelativeResize="0"/>
          <p:nvPr/>
        </p:nvPicPr>
        <p:blipFill>
          <a:blip r:embed="rId3">
            <a:alphaModFix/>
          </a:blip>
          <a:stretch>
            <a:fillRect/>
          </a:stretch>
        </p:blipFill>
        <p:spPr>
          <a:xfrm>
            <a:off x="5172400" y="0"/>
            <a:ext cx="3890625" cy="960950"/>
          </a:xfrm>
          <a:prstGeom prst="rect">
            <a:avLst/>
          </a:prstGeom>
          <a:noFill/>
          <a:ln>
            <a:noFill/>
          </a:ln>
        </p:spPr>
      </p:pic>
      <p:graphicFrame>
        <p:nvGraphicFramePr>
          <p:cNvPr id="307" name="Google Shape;307;p17"/>
          <p:cNvGraphicFramePr/>
          <p:nvPr/>
        </p:nvGraphicFramePr>
        <p:xfrm>
          <a:off x="952500" y="1428750"/>
          <a:ext cx="3000000" cy="3000000"/>
        </p:xfrm>
        <a:graphic>
          <a:graphicData uri="http://schemas.openxmlformats.org/drawingml/2006/table">
            <a:tbl>
              <a:tblPr>
                <a:noFill/>
                <a:tableStyleId>{4C5E6DFC-20B0-4DBD-8CB2-B8D34D3ED53A}</a:tableStyleId>
              </a:tblPr>
              <a:tblGrid>
                <a:gridCol w="2413000"/>
                <a:gridCol w="2413000"/>
                <a:gridCol w="2413000"/>
              </a:tblGrid>
              <a:tr h="381000">
                <a:tc>
                  <a:txBody>
                    <a:bodyPr/>
                    <a:lstStyle/>
                    <a:p>
                      <a:pPr indent="0" lvl="0" marL="0" rtl="0" algn="l">
                        <a:spcBef>
                          <a:spcPts val="0"/>
                        </a:spcBef>
                        <a:spcAft>
                          <a:spcPts val="0"/>
                        </a:spcAft>
                        <a:buNone/>
                      </a:pPr>
                      <a:r>
                        <a:rPr lang="en-GB"/>
                        <a:t>           </a:t>
                      </a:r>
                      <a:r>
                        <a:rPr lang="en-GB" sz="1800"/>
                        <a:t> Character</a:t>
                      </a:r>
                      <a:endParaRPr sz="1800"/>
                    </a:p>
                  </a:txBody>
                  <a:tcPr marT="91425" marB="91425" marR="91425" marL="91425"/>
                </a:tc>
                <a:tc>
                  <a:txBody>
                    <a:bodyPr/>
                    <a:lstStyle/>
                    <a:p>
                      <a:pPr indent="0" lvl="0" marL="0" rtl="0" algn="l">
                        <a:spcBef>
                          <a:spcPts val="0"/>
                        </a:spcBef>
                        <a:spcAft>
                          <a:spcPts val="0"/>
                        </a:spcAft>
                        <a:buNone/>
                      </a:pPr>
                      <a:r>
                        <a:rPr lang="en-GB"/>
                        <a:t>             </a:t>
                      </a:r>
                      <a:r>
                        <a:rPr lang="en-GB" sz="1800"/>
                        <a:t>Frequency</a:t>
                      </a:r>
                      <a:endParaRPr sz="1800"/>
                    </a:p>
                  </a:txBody>
                  <a:tcPr marT="91425" marB="91425" marR="91425" marL="91425"/>
                </a:tc>
                <a:tc>
                  <a:txBody>
                    <a:bodyPr/>
                    <a:lstStyle/>
                    <a:p>
                      <a:pPr indent="0" lvl="0" marL="0" rtl="0" algn="l">
                        <a:spcBef>
                          <a:spcPts val="0"/>
                        </a:spcBef>
                        <a:spcAft>
                          <a:spcPts val="0"/>
                        </a:spcAft>
                        <a:buNone/>
                      </a:pPr>
                      <a:r>
                        <a:rPr lang="en-GB"/>
                        <a:t>               </a:t>
                      </a:r>
                      <a:r>
                        <a:rPr lang="en-GB" sz="1800"/>
                        <a:t>Code</a:t>
                      </a:r>
                      <a:endParaRPr sz="1800"/>
                    </a:p>
                  </a:txBody>
                  <a:tcPr marT="91425" marB="91425" marR="91425" marL="91425"/>
                </a:tc>
              </a:tr>
              <a:tr h="381000">
                <a:tc>
                  <a:txBody>
                    <a:bodyPr/>
                    <a:lstStyle/>
                    <a:p>
                      <a:pPr indent="0" lvl="0" marL="0" rtl="0" algn="l">
                        <a:spcBef>
                          <a:spcPts val="0"/>
                        </a:spcBef>
                        <a:spcAft>
                          <a:spcPts val="0"/>
                        </a:spcAft>
                        <a:buNone/>
                      </a:pPr>
                      <a:r>
                        <a:rPr lang="en-GB"/>
                        <a:t>                     A</a:t>
                      </a:r>
                      <a:endParaRPr/>
                    </a:p>
                  </a:txBody>
                  <a:tcPr marT="91425" marB="91425" marR="91425" marL="91425"/>
                </a:tc>
                <a:tc>
                  <a:txBody>
                    <a:bodyPr/>
                    <a:lstStyle/>
                    <a:p>
                      <a:pPr indent="0" lvl="0" marL="0" rtl="0" algn="l">
                        <a:spcBef>
                          <a:spcPts val="0"/>
                        </a:spcBef>
                        <a:spcAft>
                          <a:spcPts val="0"/>
                        </a:spcAft>
                        <a:buNone/>
                      </a:pPr>
                      <a:r>
                        <a:rPr lang="en-GB"/>
                        <a:t>                   4</a:t>
                      </a:r>
                      <a:endParaRPr/>
                    </a:p>
                  </a:txBody>
                  <a:tcPr marT="91425" marB="91425" marR="91425" marL="91425"/>
                </a:tc>
                <a:tc>
                  <a:txBody>
                    <a:bodyPr/>
                    <a:lstStyle/>
                    <a:p>
                      <a:pPr indent="0" lvl="0" marL="0" rtl="0" algn="l">
                        <a:spcBef>
                          <a:spcPts val="0"/>
                        </a:spcBef>
                        <a:spcAft>
                          <a:spcPts val="0"/>
                        </a:spcAft>
                        <a:buNone/>
                      </a:pPr>
                      <a:r>
                        <a:rPr lang="en-GB"/>
                        <a:t>            01</a:t>
                      </a:r>
                      <a:endParaRPr/>
                    </a:p>
                  </a:txBody>
                  <a:tcPr marT="91425" marB="91425" marR="91425" marL="91425"/>
                </a:tc>
              </a:tr>
              <a:tr h="381000">
                <a:tc>
                  <a:txBody>
                    <a:bodyPr/>
                    <a:lstStyle/>
                    <a:p>
                      <a:pPr indent="0" lvl="0" marL="0" rtl="0" algn="l">
                        <a:spcBef>
                          <a:spcPts val="0"/>
                        </a:spcBef>
                        <a:spcAft>
                          <a:spcPts val="0"/>
                        </a:spcAft>
                        <a:buNone/>
                      </a:pPr>
                      <a:r>
                        <a:rPr lang="en-GB"/>
                        <a:t>                     B</a:t>
                      </a:r>
                      <a:endParaRPr/>
                    </a:p>
                  </a:txBody>
                  <a:tcPr marT="91425" marB="91425" marR="91425" marL="91425"/>
                </a:tc>
                <a:tc>
                  <a:txBody>
                    <a:bodyPr/>
                    <a:lstStyle/>
                    <a:p>
                      <a:pPr indent="0" lvl="0" marL="0" rtl="0" algn="l">
                        <a:spcBef>
                          <a:spcPts val="0"/>
                        </a:spcBef>
                        <a:spcAft>
                          <a:spcPts val="0"/>
                        </a:spcAft>
                        <a:buNone/>
                      </a:pPr>
                      <a:r>
                        <a:rPr lang="en-GB"/>
                        <a:t>                   7</a:t>
                      </a:r>
                      <a:endParaRPr/>
                    </a:p>
                  </a:txBody>
                  <a:tcPr marT="91425" marB="91425" marR="91425" marL="91425"/>
                </a:tc>
                <a:tc>
                  <a:txBody>
                    <a:bodyPr/>
                    <a:lstStyle/>
                    <a:p>
                      <a:pPr indent="0" lvl="0" marL="0" rtl="0" algn="l">
                        <a:spcBef>
                          <a:spcPts val="0"/>
                        </a:spcBef>
                        <a:spcAft>
                          <a:spcPts val="0"/>
                        </a:spcAft>
                        <a:buNone/>
                      </a:pPr>
                      <a:r>
                        <a:rPr lang="en-GB"/>
                        <a:t>            11</a:t>
                      </a:r>
                      <a:endParaRPr/>
                    </a:p>
                  </a:txBody>
                  <a:tcPr marT="91425" marB="91425" marR="91425" marL="91425"/>
                </a:tc>
              </a:tr>
              <a:tr h="381000">
                <a:tc>
                  <a:txBody>
                    <a:bodyPr/>
                    <a:lstStyle/>
                    <a:p>
                      <a:pPr indent="0" lvl="0" marL="0" rtl="0" algn="l">
                        <a:spcBef>
                          <a:spcPts val="0"/>
                        </a:spcBef>
                        <a:spcAft>
                          <a:spcPts val="0"/>
                        </a:spcAft>
                        <a:buNone/>
                      </a:pPr>
                      <a:r>
                        <a:rPr lang="en-GB"/>
                        <a:t>                     C</a:t>
                      </a:r>
                      <a:endParaRPr/>
                    </a:p>
                  </a:txBody>
                  <a:tcPr marT="91425" marB="91425" marR="91425" marL="91425"/>
                </a:tc>
                <a:tc>
                  <a:txBody>
                    <a:bodyPr/>
                    <a:lstStyle/>
                    <a:p>
                      <a:pPr indent="0" lvl="0" marL="0" rtl="0" algn="l">
                        <a:spcBef>
                          <a:spcPts val="0"/>
                        </a:spcBef>
                        <a:spcAft>
                          <a:spcPts val="0"/>
                        </a:spcAft>
                        <a:buNone/>
                      </a:pPr>
                      <a:r>
                        <a:rPr lang="en-GB"/>
                        <a:t>                   3</a:t>
                      </a:r>
                      <a:endParaRPr/>
                    </a:p>
                  </a:txBody>
                  <a:tcPr marT="91425" marB="91425" marR="91425" marL="91425"/>
                </a:tc>
                <a:tc>
                  <a:txBody>
                    <a:bodyPr/>
                    <a:lstStyle/>
                    <a:p>
                      <a:pPr indent="0" lvl="0" marL="0" rtl="0" algn="l">
                        <a:spcBef>
                          <a:spcPts val="0"/>
                        </a:spcBef>
                        <a:spcAft>
                          <a:spcPts val="0"/>
                        </a:spcAft>
                        <a:buNone/>
                      </a:pPr>
                      <a:r>
                        <a:rPr lang="en-GB"/>
                        <a:t>          101</a:t>
                      </a:r>
                      <a:endParaRPr/>
                    </a:p>
                  </a:txBody>
                  <a:tcPr marT="91425" marB="91425" marR="91425" marL="91425"/>
                </a:tc>
              </a:tr>
              <a:tr h="381000">
                <a:tc>
                  <a:txBody>
                    <a:bodyPr/>
                    <a:lstStyle/>
                    <a:p>
                      <a:pPr indent="0" lvl="0" marL="0" rtl="0" algn="l">
                        <a:spcBef>
                          <a:spcPts val="0"/>
                        </a:spcBef>
                        <a:spcAft>
                          <a:spcPts val="0"/>
                        </a:spcAft>
                        <a:buNone/>
                      </a:pPr>
                      <a:r>
                        <a:rPr lang="en-GB"/>
                        <a:t>                     D</a:t>
                      </a:r>
                      <a:endParaRPr/>
                    </a:p>
                  </a:txBody>
                  <a:tcPr marT="91425" marB="91425" marR="91425" marL="91425"/>
                </a:tc>
                <a:tc>
                  <a:txBody>
                    <a:bodyPr/>
                    <a:lstStyle/>
                    <a:p>
                      <a:pPr indent="0" lvl="0" marL="0" rtl="0" algn="l">
                        <a:spcBef>
                          <a:spcPts val="0"/>
                        </a:spcBef>
                        <a:spcAft>
                          <a:spcPts val="0"/>
                        </a:spcAft>
                        <a:buNone/>
                      </a:pPr>
                      <a:r>
                        <a:rPr lang="en-GB"/>
                        <a:t>                   2</a:t>
                      </a:r>
                      <a:endParaRPr/>
                    </a:p>
                  </a:txBody>
                  <a:tcPr marT="91425" marB="91425" marR="91425" marL="91425"/>
                </a:tc>
                <a:tc>
                  <a:txBody>
                    <a:bodyPr/>
                    <a:lstStyle/>
                    <a:p>
                      <a:pPr indent="0" lvl="0" marL="0" rtl="0" algn="l">
                        <a:spcBef>
                          <a:spcPts val="0"/>
                        </a:spcBef>
                        <a:spcAft>
                          <a:spcPts val="0"/>
                        </a:spcAft>
                        <a:buNone/>
                      </a:pPr>
                      <a:r>
                        <a:rPr lang="en-GB"/>
                        <a:t>          100</a:t>
                      </a:r>
                      <a:endParaRPr/>
                    </a:p>
                  </a:txBody>
                  <a:tcPr marT="91425" marB="91425" marR="91425" marL="91425"/>
                </a:tc>
              </a:tr>
              <a:tr h="381000">
                <a:tc>
                  <a:txBody>
                    <a:bodyPr/>
                    <a:lstStyle/>
                    <a:p>
                      <a:pPr indent="0" lvl="0" marL="0" rtl="0" algn="l">
                        <a:spcBef>
                          <a:spcPts val="0"/>
                        </a:spcBef>
                        <a:spcAft>
                          <a:spcPts val="0"/>
                        </a:spcAft>
                        <a:buNone/>
                      </a:pPr>
                      <a:r>
                        <a:rPr lang="en-GB"/>
                        <a:t>                     E</a:t>
                      </a:r>
                      <a:endParaRPr/>
                    </a:p>
                  </a:txBody>
                  <a:tcPr marT="91425" marB="91425" marR="91425" marL="91425"/>
                </a:tc>
                <a:tc>
                  <a:txBody>
                    <a:bodyPr/>
                    <a:lstStyle/>
                    <a:p>
                      <a:pPr indent="0" lvl="0" marL="0" rtl="0" algn="l">
                        <a:spcBef>
                          <a:spcPts val="0"/>
                        </a:spcBef>
                        <a:spcAft>
                          <a:spcPts val="0"/>
                        </a:spcAft>
                        <a:buNone/>
                      </a:pPr>
                      <a:r>
                        <a:rPr lang="en-GB"/>
                        <a:t>                   4</a:t>
                      </a:r>
                      <a:endParaRPr/>
                    </a:p>
                  </a:txBody>
                  <a:tcPr marT="91425" marB="91425" marR="91425" marL="91425"/>
                </a:tc>
                <a:tc>
                  <a:txBody>
                    <a:bodyPr/>
                    <a:lstStyle/>
                    <a:p>
                      <a:pPr indent="0" lvl="0" marL="0" rtl="0" algn="l">
                        <a:spcBef>
                          <a:spcPts val="0"/>
                        </a:spcBef>
                        <a:spcAft>
                          <a:spcPts val="0"/>
                        </a:spcAft>
                        <a:buNone/>
                      </a:pPr>
                      <a:r>
                        <a:rPr lang="en-GB"/>
                        <a:t>            00</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18"/>
          <p:cNvPicPr preferRelativeResize="0"/>
          <p:nvPr/>
        </p:nvPicPr>
        <p:blipFill>
          <a:blip r:embed="rId3">
            <a:alphaModFix/>
          </a:blip>
          <a:stretch>
            <a:fillRect/>
          </a:stretch>
        </p:blipFill>
        <p:spPr>
          <a:xfrm>
            <a:off x="5172400" y="0"/>
            <a:ext cx="3890625" cy="960950"/>
          </a:xfrm>
          <a:prstGeom prst="rect">
            <a:avLst/>
          </a:prstGeom>
          <a:noFill/>
          <a:ln>
            <a:noFill/>
          </a:ln>
        </p:spPr>
      </p:pic>
      <p:sp>
        <p:nvSpPr>
          <p:cNvPr id="313" name="Google Shape;313;p18"/>
          <p:cNvSpPr txBox="1"/>
          <p:nvPr>
            <p:ph type="title"/>
          </p:nvPr>
        </p:nvSpPr>
        <p:spPr>
          <a:xfrm>
            <a:off x="1303800" y="853200"/>
            <a:ext cx="7472100" cy="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Nunito"/>
                <a:ea typeface="Nunito"/>
                <a:cs typeface="Nunito"/>
                <a:sym typeface="Nunito"/>
              </a:rPr>
              <a:t>Toward a Better Compression for DNA Sequences Using Huffman Encoding</a:t>
            </a:r>
            <a:endParaRPr/>
          </a:p>
        </p:txBody>
      </p:sp>
      <p:sp>
        <p:nvSpPr>
          <p:cNvPr id="314" name="Google Shape;314;p18"/>
          <p:cNvSpPr txBox="1"/>
          <p:nvPr>
            <p:ph idx="1" type="body"/>
          </p:nvPr>
        </p:nvSpPr>
        <p:spPr>
          <a:xfrm>
            <a:off x="354525" y="1814100"/>
            <a:ext cx="8578200" cy="33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1F1F1F"/>
                </a:solidFill>
                <a:highlight>
                  <a:srgbClr val="FFFFFF"/>
                </a:highlight>
                <a:latin typeface="Arial"/>
                <a:ea typeface="Arial"/>
                <a:cs typeface="Arial"/>
                <a:sym typeface="Arial"/>
              </a:rPr>
              <a:t>This research paper explores the potential of using Huffman encoding, a data compression technique, to improve the compression ratio of DNA sequences. </a:t>
            </a:r>
            <a:endParaRPr sz="1400">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rPr lang="en-GB" sz="1400">
                <a:solidFill>
                  <a:srgbClr val="1F1F1F"/>
                </a:solidFill>
                <a:highlight>
                  <a:srgbClr val="FFFFFF"/>
                </a:highlight>
                <a:latin typeface="Arial"/>
                <a:ea typeface="Arial"/>
                <a:cs typeface="Arial"/>
                <a:sym typeface="Arial"/>
              </a:rPr>
              <a:t>It describes various methods of DNA sequence compression such as Standard Huffman coding, U</a:t>
            </a:r>
            <a:r>
              <a:rPr lang="en-GB" sz="1400">
                <a:solidFill>
                  <a:srgbClr val="1F1F1F"/>
                </a:solidFill>
                <a:highlight>
                  <a:srgbClr val="FFFFFF"/>
                </a:highlight>
                <a:latin typeface="Arial"/>
                <a:ea typeface="Arial"/>
                <a:cs typeface="Arial"/>
                <a:sym typeface="Arial"/>
              </a:rPr>
              <a:t>nbalanced Huffman Tree and Multiple Huffman Coding.</a:t>
            </a:r>
            <a:endParaRPr sz="1400">
              <a:solidFill>
                <a:srgbClr val="1F1F1F"/>
              </a:solidFill>
              <a:highlight>
                <a:srgbClr val="FFFFFF"/>
              </a:highlight>
              <a:latin typeface="Arial"/>
              <a:ea typeface="Arial"/>
              <a:cs typeface="Arial"/>
              <a:sym typeface="Arial"/>
            </a:endParaRPr>
          </a:p>
          <a:p>
            <a:pPr indent="-317500" lvl="0" marL="457200" rtl="0" algn="l">
              <a:spcBef>
                <a:spcPts val="1200"/>
              </a:spcBef>
              <a:spcAft>
                <a:spcPts val="0"/>
              </a:spcAft>
              <a:buClr>
                <a:srgbClr val="1F1F1F"/>
              </a:buClr>
              <a:buSzPts val="1400"/>
              <a:buFont typeface="Arial"/>
              <a:buAutoNum type="arabicParenR"/>
            </a:pPr>
            <a:r>
              <a:rPr lang="en-GB" sz="1400">
                <a:solidFill>
                  <a:srgbClr val="1F1F1F"/>
                </a:solidFill>
                <a:highlight>
                  <a:srgbClr val="FFFFFF"/>
                </a:highlight>
                <a:latin typeface="Arial"/>
                <a:ea typeface="Arial"/>
                <a:cs typeface="Arial"/>
                <a:sym typeface="Arial"/>
              </a:rPr>
              <a:t>Standard Huffman Coding(SHT):uses a combination of run-length encoding (RLE) and Huffman coding with a focus on identifying frequently occurring substrings.</a:t>
            </a:r>
            <a:endParaRPr sz="1400">
              <a:solidFill>
                <a:srgbClr val="1F1F1F"/>
              </a:solidFill>
              <a:highlight>
                <a:srgbClr val="FFFFFF"/>
              </a:highlight>
              <a:latin typeface="Arial"/>
              <a:ea typeface="Arial"/>
              <a:cs typeface="Arial"/>
              <a:sym typeface="Arial"/>
            </a:endParaRPr>
          </a:p>
          <a:p>
            <a:pPr indent="-317500" lvl="0" marL="457200" rtl="0" algn="l">
              <a:spcBef>
                <a:spcPts val="0"/>
              </a:spcBef>
              <a:spcAft>
                <a:spcPts val="0"/>
              </a:spcAft>
              <a:buClr>
                <a:srgbClr val="1F1F1F"/>
              </a:buClr>
              <a:buSzPts val="1400"/>
              <a:buFont typeface="Arial"/>
              <a:buAutoNum type="arabicParenR"/>
            </a:pPr>
            <a:r>
              <a:rPr lang="en-GB" sz="1400">
                <a:solidFill>
                  <a:srgbClr val="1F1F1F"/>
                </a:solidFill>
                <a:highlight>
                  <a:schemeClr val="lt1"/>
                </a:highlight>
                <a:latin typeface="Arial"/>
                <a:ea typeface="Arial"/>
                <a:cs typeface="Arial"/>
                <a:sym typeface="Arial"/>
              </a:rPr>
              <a:t>Unbalanced Huffman Tree (UHT): It aims to achieve better compression compared to the standard Huffman Tree (SHT) for DNA data. UHT forces the resulting Huffman tree to be unbalanced. This approach aims to guarantee the encoding of three out of the four DNA bases using only two bits each, with the remaining base using three bits.</a:t>
            </a:r>
            <a:endParaRPr sz="1400">
              <a:solidFill>
                <a:srgbClr val="1F1F1F"/>
              </a:solidFill>
              <a:highlight>
                <a:schemeClr val="lt1"/>
              </a:highlight>
              <a:latin typeface="Arial"/>
              <a:ea typeface="Arial"/>
              <a:cs typeface="Arial"/>
              <a:sym typeface="Arial"/>
            </a:endParaRPr>
          </a:p>
          <a:p>
            <a:pPr indent="-317500" lvl="0" marL="457200" rtl="0" algn="l">
              <a:spcBef>
                <a:spcPts val="0"/>
              </a:spcBef>
              <a:spcAft>
                <a:spcPts val="0"/>
              </a:spcAft>
              <a:buClr>
                <a:srgbClr val="1F1F1F"/>
              </a:buClr>
              <a:buSzPts val="1400"/>
              <a:buFont typeface="Arial"/>
              <a:buAutoNum type="arabicParenR"/>
            </a:pPr>
            <a:r>
              <a:rPr lang="en-GB" sz="1400">
                <a:solidFill>
                  <a:srgbClr val="1F1F1F"/>
                </a:solidFill>
                <a:highlight>
                  <a:schemeClr val="lt1"/>
                </a:highlight>
                <a:latin typeface="Arial"/>
                <a:ea typeface="Arial"/>
                <a:cs typeface="Arial"/>
                <a:sym typeface="Arial"/>
              </a:rPr>
              <a:t>Multiple Huffman Coding(MSHT/MUHT): </a:t>
            </a:r>
            <a:r>
              <a:rPr lang="en-GB" sz="1400">
                <a:solidFill>
                  <a:srgbClr val="1F1F1F"/>
                </a:solidFill>
                <a:highlight>
                  <a:srgbClr val="FFFFFF"/>
                </a:highlight>
                <a:latin typeface="Arial"/>
                <a:ea typeface="Arial"/>
                <a:cs typeface="Arial"/>
                <a:sym typeface="Arial"/>
              </a:rPr>
              <a:t>The DNA sequence is split into smaller chunks using markers or partitions.</a:t>
            </a:r>
            <a:endParaRPr sz="1400">
              <a:solidFill>
                <a:srgbClr val="1F1F1F"/>
              </a:solidFill>
              <a:highlight>
                <a:schemeClr val="lt1"/>
              </a:highlight>
              <a:latin typeface="Arial"/>
              <a:ea typeface="Arial"/>
              <a:cs typeface="Arial"/>
              <a:sym typeface="Arial"/>
            </a:endParaRPr>
          </a:p>
          <a:p>
            <a:pPr indent="0" lvl="0" marL="0" rtl="0" algn="l">
              <a:spcBef>
                <a:spcPts val="12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413050" y="598575"/>
            <a:ext cx="9002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Standard Huffman Coding VS Multiple Huffman Coding</a:t>
            </a:r>
            <a:endParaRPr/>
          </a:p>
        </p:txBody>
      </p:sp>
      <p:sp>
        <p:nvSpPr>
          <p:cNvPr id="320" name="Google Shape;320;p1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Treats the entire data sequence as a whole.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Analyzes the frequency of symbols across the entire data set.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Builds a single Huffman tree based on these symbol frequencies.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Assigns shorter codes to more frequent symbols in the final compressed data.</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
        <p:nvSpPr>
          <p:cNvPr id="321" name="Google Shape;321;p1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Divides the data sequence into smaller segments.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Analyzes the frequency of symbols within each segment independently.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Builds a separate Huffman tree for each segment based on the local symbol frequencies.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Assigns shorter codes to frequent symbols within each segment, potentially capturing local patterns missed by SHT.</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
        <p:nvSpPr>
          <p:cNvPr id="322" name="Google Shape;322;p19"/>
          <p:cNvSpPr txBox="1"/>
          <p:nvPr/>
        </p:nvSpPr>
        <p:spPr>
          <a:xfrm>
            <a:off x="1601325" y="1539100"/>
            <a:ext cx="26991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300">
                <a:solidFill>
                  <a:schemeClr val="dk2"/>
                </a:solidFill>
                <a:latin typeface="Nunito"/>
                <a:ea typeface="Nunito"/>
                <a:cs typeface="Nunito"/>
                <a:sym typeface="Nunito"/>
              </a:rPr>
              <a:t>SHT</a:t>
            </a:r>
            <a:endParaRPr b="1" sz="2300">
              <a:solidFill>
                <a:schemeClr val="dk2"/>
              </a:solidFill>
              <a:latin typeface="Nunito"/>
              <a:ea typeface="Nunito"/>
              <a:cs typeface="Nunito"/>
              <a:sym typeface="Nunito"/>
            </a:endParaRPr>
          </a:p>
        </p:txBody>
      </p:sp>
      <p:sp>
        <p:nvSpPr>
          <p:cNvPr id="323" name="Google Shape;323;p19"/>
          <p:cNvSpPr txBox="1"/>
          <p:nvPr/>
        </p:nvSpPr>
        <p:spPr>
          <a:xfrm>
            <a:off x="5301925" y="1539100"/>
            <a:ext cx="2919900" cy="5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dk2"/>
                </a:solidFill>
                <a:latin typeface="Nunito"/>
                <a:ea typeface="Nunito"/>
                <a:cs typeface="Nunito"/>
                <a:sym typeface="Nunito"/>
              </a:rPr>
              <a:t>MSHT</a:t>
            </a:r>
            <a:endParaRPr b="1" sz="22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4627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sz="2422">
                <a:solidFill>
                  <a:srgbClr val="1F1F1F"/>
                </a:solidFill>
                <a:highlight>
                  <a:srgbClr val="FFFFFF"/>
                </a:highlight>
                <a:latin typeface="Arial"/>
                <a:ea typeface="Arial"/>
                <a:cs typeface="Arial"/>
                <a:sym typeface="Arial"/>
              </a:rPr>
              <a:t>MULTIPLE HUFFMAN ENCODING VS OTHER COMPRESSION TOOLS</a:t>
            </a:r>
            <a:endParaRPr sz="2422">
              <a:solidFill>
                <a:srgbClr val="1F1F1F"/>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5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pic>
        <p:nvPicPr>
          <p:cNvPr id="329" name="Google Shape;329;p20"/>
          <p:cNvPicPr preferRelativeResize="0"/>
          <p:nvPr/>
        </p:nvPicPr>
        <p:blipFill>
          <a:blip r:embed="rId3">
            <a:alphaModFix/>
          </a:blip>
          <a:stretch>
            <a:fillRect/>
          </a:stretch>
        </p:blipFill>
        <p:spPr>
          <a:xfrm>
            <a:off x="1754100" y="1597875"/>
            <a:ext cx="5352475" cy="351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182650" y="652300"/>
            <a:ext cx="7030500" cy="71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of code:</a:t>
            </a:r>
            <a:endParaRPr/>
          </a:p>
          <a:p>
            <a:pPr indent="0" lvl="0" marL="0" rtl="0" algn="l">
              <a:spcBef>
                <a:spcPts val="0"/>
              </a:spcBef>
              <a:spcAft>
                <a:spcPts val="0"/>
              </a:spcAft>
              <a:buNone/>
            </a:pPr>
            <a:r>
              <a:t/>
            </a:r>
            <a:endParaRPr/>
          </a:p>
        </p:txBody>
      </p:sp>
      <p:sp>
        <p:nvSpPr>
          <p:cNvPr id="335" name="Google Shape;335;p21"/>
          <p:cNvSpPr txBox="1"/>
          <p:nvPr>
            <p:ph idx="1" type="body"/>
          </p:nvPr>
        </p:nvSpPr>
        <p:spPr>
          <a:xfrm>
            <a:off x="441700" y="1369300"/>
            <a:ext cx="8281800" cy="377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latin typeface="Arial"/>
                <a:ea typeface="Arial"/>
                <a:cs typeface="Arial"/>
                <a:sym typeface="Arial"/>
              </a:rPr>
              <a:t>Structs and Classes:</a:t>
            </a:r>
            <a:endParaRPr b="1"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Tree struct defines a node in the Huffman tree. It stores the frequency of a character and pointers to its left and right children.</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TreeComparator is a function used to compare two Tree nodes based on their frequencies. It's used in the priority queue to ensure that the node with the lowest frequency is at the front.</a:t>
            </a:r>
            <a:endParaRPr sz="1500">
              <a:latin typeface="Arial"/>
              <a:ea typeface="Arial"/>
              <a:cs typeface="Arial"/>
              <a:sym typeface="Arial"/>
            </a:endParaRPr>
          </a:p>
          <a:p>
            <a:pPr indent="0" lvl="0" marL="0" rtl="0" algn="l">
              <a:spcBef>
                <a:spcPts val="1200"/>
              </a:spcBef>
              <a:spcAft>
                <a:spcPts val="0"/>
              </a:spcAft>
              <a:buNone/>
            </a:pPr>
            <a:r>
              <a:rPr b="1" lang="en-GB" sz="1500">
                <a:latin typeface="Arial"/>
                <a:ea typeface="Arial"/>
                <a:cs typeface="Arial"/>
                <a:sym typeface="Arial"/>
              </a:rPr>
              <a:t>Building the Huffman Tree:</a:t>
            </a:r>
            <a:endParaRPr b="1"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The buildHuffmanTree function takes a frequency table (a vector of pairs mapping characters to their frequencies) and constructs a Huffman tree.</a:t>
            </a:r>
            <a:endParaRPr sz="1500">
              <a:latin typeface="Arial"/>
              <a:ea typeface="Arial"/>
              <a:cs typeface="Arial"/>
              <a:sym typeface="Arial"/>
            </a:endParaRPr>
          </a:p>
          <a:p>
            <a:pPr indent="0" lvl="0" marL="0" rtl="0" algn="l">
              <a:spcBef>
                <a:spcPts val="1200"/>
              </a:spcBef>
              <a:spcAft>
                <a:spcPts val="0"/>
              </a:spcAft>
              <a:buNone/>
            </a:pPr>
            <a:r>
              <a:rPr lang="en-GB" sz="1500">
                <a:latin typeface="Arial"/>
                <a:ea typeface="Arial"/>
                <a:cs typeface="Arial"/>
                <a:sym typeface="Arial"/>
              </a:rPr>
              <a:t>It uses a priority queue (huffqueue) to keep track of intermediate trees. It repeatedly pops the two lowest frequency trees, combines them into a new tree, and pushes it back into the queue until only one tree remains.</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336" name="Google Shape;336;p21"/>
          <p:cNvPicPr preferRelativeResize="0"/>
          <p:nvPr/>
        </p:nvPicPr>
        <p:blipFill>
          <a:blip r:embed="rId3">
            <a:alphaModFix/>
          </a:blip>
          <a:stretch>
            <a:fillRect/>
          </a:stretch>
        </p:blipFill>
        <p:spPr>
          <a:xfrm>
            <a:off x="5253375" y="83675"/>
            <a:ext cx="3890625" cy="96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