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79" r:id="rId6"/>
    <p:sldId id="280" r:id="rId7"/>
    <p:sldId id="281" r:id="rId8"/>
    <p:sldId id="282" r:id="rId9"/>
    <p:sldId id="283" r:id="rId10"/>
    <p:sldId id="291" r:id="rId11"/>
    <p:sldId id="287" r:id="rId12"/>
    <p:sldId id="284" r:id="rId13"/>
    <p:sldId id="285" r:id="rId14"/>
    <p:sldId id="286" r:id="rId15"/>
    <p:sldId id="288" r:id="rId16"/>
    <p:sldId id="289" r:id="rId17"/>
    <p:sldId id="290" r:id="rId18"/>
    <p:sldId id="293" r:id="rId19"/>
    <p:sldId id="294" r:id="rId20"/>
    <p:sldId id="295" r:id="rId21"/>
    <p:sldId id="296" r:id="rId22"/>
    <p:sldId id="297"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overload10/adult-census-datas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338124"/>
          </a:xfrm>
        </p:spPr>
        <p:txBody>
          <a:bodyPr>
            <a:normAutofit/>
          </a:bodyPr>
          <a:lstStyle/>
          <a:p>
            <a:pPr algn="l"/>
            <a:r>
              <a:rPr lang="en-US" sz="3200" b="1" dirty="0">
                <a:solidFill>
                  <a:schemeClr val="tx1"/>
                </a:solidFill>
              </a:rPr>
              <a:t>Adult Census Income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Umang Tank</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31EA-3219-47EA-A730-02062BF1E316}"/>
              </a:ext>
            </a:extLst>
          </p:cNvPr>
          <p:cNvSpPr>
            <a:spLocks noGrp="1"/>
          </p:cNvSpPr>
          <p:nvPr>
            <p:ph type="title"/>
          </p:nvPr>
        </p:nvSpPr>
        <p:spPr/>
        <p:txBody>
          <a:bodyPr/>
          <a:lstStyle/>
          <a:p>
            <a:pPr algn="l"/>
            <a:r>
              <a:rPr lang="en-IN" b="1" dirty="0">
                <a:solidFill>
                  <a:schemeClr val="tx1">
                    <a:lumMod val="95000"/>
                  </a:schemeClr>
                </a:solidFill>
                <a:latin typeface="Arial Black" panose="020B0A04020102020204" pitchFamily="34" charset="0"/>
              </a:rPr>
              <a:t>EDA</a:t>
            </a:r>
          </a:p>
        </p:txBody>
      </p:sp>
      <p:sp>
        <p:nvSpPr>
          <p:cNvPr id="3" name="Content Placeholder 2">
            <a:extLst>
              <a:ext uri="{FF2B5EF4-FFF2-40B4-BE49-F238E27FC236}">
                <a16:creationId xmlns:a16="http://schemas.microsoft.com/office/drawing/2014/main" id="{6081FC16-242E-4612-9618-F75F8544FD8B}"/>
              </a:ext>
            </a:extLst>
          </p:cNvPr>
          <p:cNvSpPr>
            <a:spLocks noGrp="1"/>
          </p:cNvSpPr>
          <p:nvPr>
            <p:ph idx="1"/>
          </p:nvPr>
        </p:nvSpPr>
        <p:spPr/>
        <p:txBody>
          <a:bodyPr/>
          <a:lstStyle/>
          <a:p>
            <a:r>
              <a:rPr lang="en-US" dirty="0">
                <a:solidFill>
                  <a:schemeClr val="tx1">
                    <a:lumMod val="85000"/>
                  </a:schemeClr>
                </a:solidFill>
                <a:latin typeface="charter"/>
              </a:rPr>
              <a:t>Missing value count  </a:t>
            </a:r>
          </a:p>
          <a:p>
            <a:r>
              <a:rPr lang="en-US" dirty="0">
                <a:solidFill>
                  <a:schemeClr val="tx1">
                    <a:lumMod val="85000"/>
                  </a:schemeClr>
                </a:solidFill>
                <a:latin typeface="charter"/>
              </a:rPr>
              <a:t>No of rows and columns(Shape) </a:t>
            </a:r>
          </a:p>
          <a:p>
            <a:r>
              <a:rPr lang="en-US" dirty="0">
                <a:solidFill>
                  <a:schemeClr val="tx1">
                    <a:lumMod val="85000"/>
                  </a:schemeClr>
                </a:solidFill>
                <a:latin typeface="charter"/>
              </a:rPr>
              <a:t>categorical/Numerical columns </a:t>
            </a:r>
          </a:p>
          <a:p>
            <a:r>
              <a:rPr lang="en-US" dirty="0">
                <a:solidFill>
                  <a:schemeClr val="tx1">
                    <a:lumMod val="85000"/>
                  </a:schemeClr>
                </a:solidFill>
                <a:latin typeface="charter"/>
              </a:rPr>
              <a:t>Correlation heat map </a:t>
            </a:r>
          </a:p>
          <a:p>
            <a:r>
              <a:rPr lang="en-US" dirty="0">
                <a:solidFill>
                  <a:schemeClr val="tx1">
                    <a:lumMod val="85000"/>
                  </a:schemeClr>
                </a:solidFill>
                <a:latin typeface="charter"/>
              </a:rPr>
              <a:t>Null value handling(impute null value) </a:t>
            </a:r>
          </a:p>
          <a:p>
            <a:r>
              <a:rPr lang="en-US" dirty="0">
                <a:solidFill>
                  <a:schemeClr val="tx1">
                    <a:lumMod val="85000"/>
                  </a:schemeClr>
                </a:solidFill>
                <a:latin typeface="charter"/>
              </a:rPr>
              <a:t>Skewness and log transformation</a:t>
            </a:r>
            <a:endParaRPr lang="en-IN" dirty="0">
              <a:solidFill>
                <a:schemeClr val="tx1">
                  <a:lumMod val="85000"/>
                </a:schemeClr>
              </a:solidFill>
              <a:latin typeface="charter"/>
            </a:endParaRPr>
          </a:p>
        </p:txBody>
      </p:sp>
    </p:spTree>
    <p:extLst>
      <p:ext uri="{BB962C8B-B14F-4D97-AF65-F5344CB8AC3E}">
        <p14:creationId xmlns:p14="http://schemas.microsoft.com/office/powerpoint/2010/main" val="382937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21BE-A4C7-4DF0-98FF-92637C28FF79}"/>
              </a:ext>
            </a:extLst>
          </p:cNvPr>
          <p:cNvSpPr>
            <a:spLocks noGrp="1"/>
          </p:cNvSpPr>
          <p:nvPr>
            <p:ph type="title"/>
          </p:nvPr>
        </p:nvSpPr>
        <p:spPr/>
        <p:txBody>
          <a:bodyPr/>
          <a:lstStyle/>
          <a:p>
            <a:pPr algn="l"/>
            <a:r>
              <a:rPr lang="en-IN" dirty="0">
                <a:solidFill>
                  <a:schemeClr val="tx1">
                    <a:lumMod val="95000"/>
                  </a:schemeClr>
                </a:solidFill>
                <a:latin typeface="Arial Black" panose="020B0A04020102020204" pitchFamily="34" charset="0"/>
              </a:rPr>
              <a:t>Database</a:t>
            </a:r>
          </a:p>
        </p:txBody>
      </p:sp>
      <p:sp>
        <p:nvSpPr>
          <p:cNvPr id="3" name="Content Placeholder 2">
            <a:extLst>
              <a:ext uri="{FF2B5EF4-FFF2-40B4-BE49-F238E27FC236}">
                <a16:creationId xmlns:a16="http://schemas.microsoft.com/office/drawing/2014/main" id="{8906D69B-73A5-494B-9DEE-492274EE9547}"/>
              </a:ext>
            </a:extLst>
          </p:cNvPr>
          <p:cNvSpPr>
            <a:spLocks noGrp="1"/>
          </p:cNvSpPr>
          <p:nvPr>
            <p:ph idx="1"/>
          </p:nvPr>
        </p:nvSpPr>
        <p:spPr/>
        <p:txBody>
          <a:bodyPr/>
          <a:lstStyle/>
          <a:p>
            <a:r>
              <a:rPr lang="en-US" dirty="0">
                <a:solidFill>
                  <a:schemeClr val="tx1">
                    <a:lumMod val="85000"/>
                  </a:schemeClr>
                </a:solidFill>
                <a:latin typeface="charter"/>
              </a:rPr>
              <a:t>Database creation and connection :</a:t>
            </a:r>
          </a:p>
          <a:p>
            <a:r>
              <a:rPr lang="en-US" dirty="0">
                <a:solidFill>
                  <a:schemeClr val="tx1">
                    <a:lumMod val="85000"/>
                  </a:schemeClr>
                </a:solidFill>
                <a:latin typeface="charter"/>
              </a:rPr>
              <a:t>Table Creation : we have to create a table, if Table is already created then we need to insert new data into database. </a:t>
            </a:r>
          </a:p>
          <a:p>
            <a:r>
              <a:rPr lang="en-US" dirty="0">
                <a:solidFill>
                  <a:schemeClr val="tx1">
                    <a:lumMod val="85000"/>
                  </a:schemeClr>
                </a:solidFill>
                <a:latin typeface="charter"/>
              </a:rPr>
              <a:t>Insertion : All valid input data are inserted into the tables</a:t>
            </a:r>
            <a:endParaRPr lang="en-IN" dirty="0">
              <a:solidFill>
                <a:schemeClr val="tx1">
                  <a:lumMod val="85000"/>
                </a:schemeClr>
              </a:solidFill>
              <a:latin typeface="charter"/>
            </a:endParaRPr>
          </a:p>
        </p:txBody>
      </p:sp>
      <p:pic>
        <p:nvPicPr>
          <p:cNvPr id="4" name="Picture 3">
            <a:extLst>
              <a:ext uri="{FF2B5EF4-FFF2-40B4-BE49-F238E27FC236}">
                <a16:creationId xmlns:a16="http://schemas.microsoft.com/office/drawing/2014/main" id="{195F4B5F-C1A4-45FE-927B-ED725E704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405" y="4574926"/>
            <a:ext cx="2971800" cy="1533525"/>
          </a:xfrm>
          <a:prstGeom prst="rect">
            <a:avLst/>
          </a:prstGeom>
        </p:spPr>
      </p:pic>
    </p:spTree>
    <p:extLst>
      <p:ext uri="{BB962C8B-B14F-4D97-AF65-F5344CB8AC3E}">
        <p14:creationId xmlns:p14="http://schemas.microsoft.com/office/powerpoint/2010/main" val="302123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6030-669F-4417-B21A-A849283E4381}"/>
              </a:ext>
            </a:extLst>
          </p:cNvPr>
          <p:cNvSpPr>
            <a:spLocks noGrp="1"/>
          </p:cNvSpPr>
          <p:nvPr>
            <p:ph type="title"/>
          </p:nvPr>
        </p:nvSpPr>
        <p:spPr/>
        <p:txBody>
          <a:bodyPr/>
          <a:lstStyle/>
          <a:p>
            <a:pPr algn="l"/>
            <a:r>
              <a:rPr lang="en-IN" b="1" dirty="0">
                <a:solidFill>
                  <a:schemeClr val="tx1">
                    <a:lumMod val="95000"/>
                  </a:schemeClr>
                </a:solidFill>
                <a:latin typeface="Arial Black" panose="020B0A04020102020204" pitchFamily="34" charset="0"/>
              </a:rPr>
              <a:t>Model Selection</a:t>
            </a:r>
          </a:p>
        </p:txBody>
      </p:sp>
      <p:sp>
        <p:nvSpPr>
          <p:cNvPr id="3" name="Content Placeholder 2">
            <a:extLst>
              <a:ext uri="{FF2B5EF4-FFF2-40B4-BE49-F238E27FC236}">
                <a16:creationId xmlns:a16="http://schemas.microsoft.com/office/drawing/2014/main" id="{1C52F2B7-3006-415F-B718-65733B303066}"/>
              </a:ext>
            </a:extLst>
          </p:cNvPr>
          <p:cNvSpPr>
            <a:spLocks noGrp="1"/>
          </p:cNvSpPr>
          <p:nvPr>
            <p:ph idx="1"/>
          </p:nvPr>
        </p:nvSpPr>
        <p:spPr/>
        <p:txBody>
          <a:bodyPr/>
          <a:lstStyle/>
          <a:p>
            <a:r>
              <a:rPr lang="en-US" dirty="0">
                <a:solidFill>
                  <a:schemeClr val="tx1">
                    <a:lumMod val="85000"/>
                  </a:schemeClr>
                </a:solidFill>
                <a:latin typeface="charter"/>
              </a:rPr>
              <a:t>Evaluates classification models using Logistic Regression ,Random forest , Decision Tree, SVC &amp; Ada Boost classifier.</a:t>
            </a:r>
          </a:p>
          <a:p>
            <a:r>
              <a:rPr lang="en-US" dirty="0">
                <a:solidFill>
                  <a:schemeClr val="tx1">
                    <a:lumMod val="85000"/>
                  </a:schemeClr>
                </a:solidFill>
                <a:latin typeface="charter"/>
              </a:rPr>
              <a:t>Compute metrics and generate graphs for model evaluation and importance analysis</a:t>
            </a:r>
          </a:p>
          <a:p>
            <a:r>
              <a:rPr lang="en-US" dirty="0">
                <a:solidFill>
                  <a:schemeClr val="tx1">
                    <a:lumMod val="85000"/>
                  </a:schemeClr>
                </a:solidFill>
                <a:latin typeface="charter"/>
              </a:rPr>
              <a:t>Finally, we fit the Ada boost classifier model with optimal tuning parameters on the entire dataset. We then could use this model to predict Income.</a:t>
            </a:r>
            <a:endParaRPr lang="en-IN" dirty="0">
              <a:solidFill>
                <a:schemeClr val="tx1">
                  <a:lumMod val="85000"/>
                </a:schemeClr>
              </a:solidFill>
              <a:latin typeface="charter"/>
            </a:endParaRPr>
          </a:p>
        </p:txBody>
      </p:sp>
    </p:spTree>
    <p:extLst>
      <p:ext uri="{BB962C8B-B14F-4D97-AF65-F5344CB8AC3E}">
        <p14:creationId xmlns:p14="http://schemas.microsoft.com/office/powerpoint/2010/main" val="25798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EC1F-668B-49ED-9155-C4897922C4EB}"/>
              </a:ext>
            </a:extLst>
          </p:cNvPr>
          <p:cNvSpPr>
            <a:spLocks noGrp="1"/>
          </p:cNvSpPr>
          <p:nvPr>
            <p:ph type="title"/>
          </p:nvPr>
        </p:nvSpPr>
        <p:spPr/>
        <p:txBody>
          <a:bodyPr>
            <a:normAutofit/>
          </a:bodyPr>
          <a:lstStyle/>
          <a:p>
            <a:pPr algn="l"/>
            <a:r>
              <a:rPr lang="en-IN" sz="3600" dirty="0">
                <a:solidFill>
                  <a:schemeClr val="tx1">
                    <a:lumMod val="95000"/>
                  </a:schemeClr>
                </a:solidFill>
                <a:latin typeface="Arial Black" panose="020B0A04020102020204" pitchFamily="34" charset="0"/>
              </a:rPr>
              <a:t>Model Prediction Result on test dataset</a:t>
            </a:r>
          </a:p>
        </p:txBody>
      </p:sp>
      <p:pic>
        <p:nvPicPr>
          <p:cNvPr id="4" name="Content Placeholder 4">
            <a:extLst>
              <a:ext uri="{FF2B5EF4-FFF2-40B4-BE49-F238E27FC236}">
                <a16:creationId xmlns:a16="http://schemas.microsoft.com/office/drawing/2014/main" id="{0FCD97F7-0833-4A38-ACD0-608651B19A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78" t="49430" r="59388" b="26403"/>
          <a:stretch/>
        </p:blipFill>
        <p:spPr>
          <a:xfrm>
            <a:off x="51386" y="1971413"/>
            <a:ext cx="12063256" cy="4563611"/>
          </a:xfrm>
        </p:spPr>
      </p:pic>
    </p:spTree>
    <p:extLst>
      <p:ext uri="{BB962C8B-B14F-4D97-AF65-F5344CB8AC3E}">
        <p14:creationId xmlns:p14="http://schemas.microsoft.com/office/powerpoint/2010/main" val="1440625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8CA7-080A-403A-BC1D-27588B8EB7DB}"/>
              </a:ext>
            </a:extLst>
          </p:cNvPr>
          <p:cNvSpPr>
            <a:spLocks noGrp="1"/>
          </p:cNvSpPr>
          <p:nvPr>
            <p:ph type="title"/>
          </p:nvPr>
        </p:nvSpPr>
        <p:spPr/>
        <p:txBody>
          <a:bodyPr/>
          <a:lstStyle/>
          <a:p>
            <a:pPr algn="l"/>
            <a:r>
              <a:rPr lang="en-IN" dirty="0">
                <a:solidFill>
                  <a:schemeClr val="tx1">
                    <a:lumMod val="95000"/>
                  </a:schemeClr>
                </a:solidFill>
                <a:latin typeface="Arial Black" panose="020B0A04020102020204" pitchFamily="34" charset="0"/>
              </a:rPr>
              <a:t>Model Deployment</a:t>
            </a:r>
          </a:p>
        </p:txBody>
      </p:sp>
      <p:sp>
        <p:nvSpPr>
          <p:cNvPr id="3" name="Content Placeholder 2">
            <a:extLst>
              <a:ext uri="{FF2B5EF4-FFF2-40B4-BE49-F238E27FC236}">
                <a16:creationId xmlns:a16="http://schemas.microsoft.com/office/drawing/2014/main" id="{FC241F7E-CC6E-4616-A907-BB82913FBB1F}"/>
              </a:ext>
            </a:extLst>
          </p:cNvPr>
          <p:cNvSpPr>
            <a:spLocks noGrp="1"/>
          </p:cNvSpPr>
          <p:nvPr>
            <p:ph idx="1"/>
          </p:nvPr>
        </p:nvSpPr>
        <p:spPr/>
        <p:txBody>
          <a:bodyPr>
            <a:normAutofit/>
          </a:bodyPr>
          <a:lstStyle/>
          <a:p>
            <a:r>
              <a:rPr lang="en-IN" sz="2800" u="none" strike="noStrike" dirty="0">
                <a:solidFill>
                  <a:schemeClr val="tx1">
                    <a:lumMod val="85000"/>
                  </a:schemeClr>
                </a:solidFill>
                <a:effectLst/>
                <a:uFill>
                  <a:solidFill>
                    <a:srgbClr val="000000"/>
                  </a:solidFill>
                </a:uFill>
                <a:latin typeface="charter"/>
                <a:ea typeface="Franklin Gothic Book" panose="020B0503020102020204" pitchFamily="34" charset="0"/>
                <a:cs typeface="Franklin Gothic Book" panose="020B0503020102020204" pitchFamily="34" charset="0"/>
              </a:rPr>
              <a:t>The final model is deployed using on Heroku using Flask framework</a:t>
            </a:r>
            <a:endParaRPr lang="en-IN" sz="2800" u="none" strike="noStrike" dirty="0">
              <a:solidFill>
                <a:schemeClr val="tx1">
                  <a:lumMod val="85000"/>
                </a:schemeClr>
              </a:solidFill>
              <a:effectLst/>
              <a:uFill>
                <a:solidFill>
                  <a:srgbClr val="000000"/>
                </a:solidFill>
              </a:uFill>
              <a:latin typeface="charter"/>
              <a:ea typeface="Wingdings" panose="05000000000000000000" pitchFamily="2" charset="2"/>
              <a:cs typeface="Wingdings" panose="05000000000000000000" pitchFamily="2" charset="2"/>
            </a:endParaRPr>
          </a:p>
          <a:p>
            <a:pPr marL="36900" indent="0">
              <a:buNone/>
            </a:pPr>
            <a:endParaRPr lang="en-IN" sz="2800" dirty="0">
              <a:solidFill>
                <a:schemeClr val="tx1">
                  <a:lumMod val="85000"/>
                </a:schemeClr>
              </a:solidFill>
              <a:latin typeface="charter"/>
            </a:endParaRPr>
          </a:p>
        </p:txBody>
      </p:sp>
      <p:pic>
        <p:nvPicPr>
          <p:cNvPr id="4" name="Picture 3">
            <a:extLst>
              <a:ext uri="{FF2B5EF4-FFF2-40B4-BE49-F238E27FC236}">
                <a16:creationId xmlns:a16="http://schemas.microsoft.com/office/drawing/2014/main" id="{800D2D85-F947-4EF6-B244-4CE046C7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57" y="3168198"/>
            <a:ext cx="1962150" cy="2333625"/>
          </a:xfrm>
          <a:prstGeom prst="rect">
            <a:avLst/>
          </a:prstGeom>
        </p:spPr>
      </p:pic>
    </p:spTree>
    <p:extLst>
      <p:ext uri="{BB962C8B-B14F-4D97-AF65-F5344CB8AC3E}">
        <p14:creationId xmlns:p14="http://schemas.microsoft.com/office/powerpoint/2010/main" val="3793337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9834-8FE9-43A2-B0EA-91634D644C81}"/>
              </a:ext>
            </a:extLst>
          </p:cNvPr>
          <p:cNvSpPr>
            <a:spLocks noGrp="1"/>
          </p:cNvSpPr>
          <p:nvPr>
            <p:ph type="title"/>
          </p:nvPr>
        </p:nvSpPr>
        <p:spPr/>
        <p:txBody>
          <a:bodyPr/>
          <a:lstStyle/>
          <a:p>
            <a:pPr algn="l"/>
            <a:r>
              <a:rPr lang="en-IN" dirty="0">
                <a:latin typeface="Arial Black" panose="020B0A04020102020204" pitchFamily="34" charset="0"/>
              </a:rPr>
              <a:t>Question &amp; answer</a:t>
            </a:r>
          </a:p>
        </p:txBody>
      </p:sp>
      <p:sp>
        <p:nvSpPr>
          <p:cNvPr id="3" name="Content Placeholder 2">
            <a:extLst>
              <a:ext uri="{FF2B5EF4-FFF2-40B4-BE49-F238E27FC236}">
                <a16:creationId xmlns:a16="http://schemas.microsoft.com/office/drawing/2014/main" id="{E4E4A5A2-CDB3-466D-A0B3-CE9B6C6FB910}"/>
              </a:ext>
            </a:extLst>
          </p:cNvPr>
          <p:cNvSpPr>
            <a:spLocks noGrp="1"/>
          </p:cNvSpPr>
          <p:nvPr>
            <p:ph idx="1"/>
          </p:nvPr>
        </p:nvSpPr>
        <p:spPr/>
        <p:txBody>
          <a:bodyPr>
            <a:normAutofit/>
          </a:bodyPr>
          <a:lstStyle/>
          <a:p>
            <a:pPr marL="36900" indent="0">
              <a:buNone/>
            </a:pPr>
            <a:r>
              <a:rPr lang="en-US" sz="2400" b="1" dirty="0">
                <a:solidFill>
                  <a:schemeClr val="accent1">
                    <a:lumMod val="40000"/>
                    <a:lumOff val="60000"/>
                  </a:schemeClr>
                </a:solidFill>
                <a:latin typeface="charter"/>
              </a:rPr>
              <a:t>Question 1. Explain about the Project and your day to day task : </a:t>
            </a:r>
            <a:endParaRPr lang="en-IN" sz="2400" b="1" dirty="0">
              <a:solidFill>
                <a:schemeClr val="accent1">
                  <a:lumMod val="40000"/>
                  <a:lumOff val="60000"/>
                </a:schemeClr>
              </a:solidFill>
              <a:latin typeface="charter"/>
            </a:endParaRPr>
          </a:p>
          <a:p>
            <a:pPr marL="36900" indent="0">
              <a:buNone/>
            </a:pPr>
            <a:r>
              <a:rPr lang="en-US" sz="1800" dirty="0">
                <a:latin typeface="charter"/>
              </a:rPr>
              <a:t>The aim is to build models to determine the income level of the people in U.S. It is a binary classification problem to predict if an individual has an income higher than $50k/year. </a:t>
            </a:r>
          </a:p>
          <a:p>
            <a:pPr marL="36900" indent="0">
              <a:buNone/>
            </a:pPr>
            <a:r>
              <a:rPr lang="en-US" sz="1800" dirty="0">
                <a:latin typeface="charter"/>
              </a:rPr>
              <a:t>As a data scientist I am involving in each an every phase of the project. My responsibility consisted of gathering the dataset ,labelling the data for the model, training the model on the prepared dataset , deploying the training model to the cloud, monitoring the deployed model for any issues.</a:t>
            </a:r>
            <a:endParaRPr lang="en-IN" sz="1800" dirty="0">
              <a:latin typeface="charter"/>
            </a:endParaRPr>
          </a:p>
        </p:txBody>
      </p:sp>
    </p:spTree>
    <p:extLst>
      <p:ext uri="{BB962C8B-B14F-4D97-AF65-F5344CB8AC3E}">
        <p14:creationId xmlns:p14="http://schemas.microsoft.com/office/powerpoint/2010/main" val="127892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1CF1D-E2F6-4433-9EA3-C40B1B2241E3}"/>
              </a:ext>
            </a:extLst>
          </p:cNvPr>
          <p:cNvSpPr>
            <a:spLocks noGrp="1"/>
          </p:cNvSpPr>
          <p:nvPr>
            <p:ph idx="1"/>
          </p:nvPr>
        </p:nvSpPr>
        <p:spPr>
          <a:xfrm>
            <a:off x="913795" y="427840"/>
            <a:ext cx="10353762" cy="5363360"/>
          </a:xfrm>
        </p:spPr>
        <p:txBody>
          <a:bodyPr/>
          <a:lstStyle/>
          <a:p>
            <a:pPr marL="0" lvl="0" indent="0" algn="l" rtl="0">
              <a:spcBef>
                <a:spcPts val="960"/>
              </a:spcBef>
              <a:spcAft>
                <a:spcPts val="0"/>
              </a:spcAft>
              <a:buSzPts val="1440"/>
              <a:buNone/>
            </a:pPr>
            <a:r>
              <a:rPr lang="en-US" sz="2400" b="1" dirty="0">
                <a:solidFill>
                  <a:schemeClr val="accent1">
                    <a:lumMod val="40000"/>
                    <a:lumOff val="60000"/>
                  </a:schemeClr>
                </a:solidFill>
                <a:latin typeface="charter"/>
                <a:ea typeface="Times New Roman"/>
                <a:cs typeface="Times New Roman"/>
                <a:sym typeface="Times New Roman"/>
              </a:rPr>
              <a:t>Question 2: </a:t>
            </a:r>
            <a:r>
              <a:rPr lang="en-US" sz="2400" b="1" dirty="0">
                <a:solidFill>
                  <a:schemeClr val="accent1">
                    <a:lumMod val="40000"/>
                    <a:lumOff val="60000"/>
                  </a:schemeClr>
                </a:solidFill>
                <a:latin typeface="charter"/>
              </a:rPr>
              <a:t>What is the source and size of data ?</a:t>
            </a:r>
            <a:endParaRPr lang="en-US" sz="2400" b="1" dirty="0">
              <a:solidFill>
                <a:schemeClr val="accent1">
                  <a:lumMod val="40000"/>
                  <a:lumOff val="60000"/>
                </a:schemeClr>
              </a:solidFill>
              <a:latin typeface="charter"/>
              <a:ea typeface="Times New Roman"/>
              <a:cs typeface="Times New Roman"/>
              <a:sym typeface="Times New Roman"/>
            </a:endParaRPr>
          </a:p>
          <a:p>
            <a:pPr marL="0" lvl="0" indent="0" algn="l" rtl="0">
              <a:spcBef>
                <a:spcPts val="960"/>
              </a:spcBef>
              <a:spcAft>
                <a:spcPts val="0"/>
              </a:spcAft>
              <a:buSzPts val="1440"/>
              <a:buNone/>
            </a:pPr>
            <a:r>
              <a:rPr lang="en-US" sz="1800" b="1" dirty="0">
                <a:solidFill>
                  <a:schemeClr val="lt1"/>
                </a:solidFill>
                <a:latin typeface="charter"/>
                <a:cs typeface="Times New Roman"/>
                <a:sym typeface="Times New Roman"/>
              </a:rPr>
              <a:t>Kaggle - </a:t>
            </a:r>
            <a:r>
              <a:rPr lang="en-US" sz="1800" b="1" dirty="0">
                <a:solidFill>
                  <a:schemeClr val="lt1"/>
                </a:solidFill>
                <a:latin typeface="charter"/>
                <a:cs typeface="Times New Roman"/>
                <a:sym typeface="Times New Roman"/>
                <a:hlinkClick r:id="rId2"/>
              </a:rPr>
              <a:t>https://www.kaggle.com/overload10/adult-census-dataset</a:t>
            </a:r>
            <a:r>
              <a:rPr lang="en-US" sz="2400" b="1" dirty="0">
                <a:solidFill>
                  <a:schemeClr val="lt1"/>
                </a:solidFill>
                <a:latin typeface="charter"/>
                <a:cs typeface="Times New Roman"/>
                <a:sym typeface="Times New Roman"/>
              </a:rPr>
              <a:t>, </a:t>
            </a:r>
            <a:r>
              <a:rPr lang="en-US" sz="1800" b="1" dirty="0">
                <a:latin typeface="charter"/>
              </a:rPr>
              <a:t>Size of the data usually in MB.</a:t>
            </a:r>
          </a:p>
          <a:p>
            <a:pPr marL="0" lvl="0" indent="0" algn="l" rtl="0">
              <a:spcBef>
                <a:spcPts val="960"/>
              </a:spcBef>
              <a:spcAft>
                <a:spcPts val="0"/>
              </a:spcAft>
              <a:buSzPts val="1440"/>
              <a:buNone/>
            </a:pPr>
            <a:endParaRPr lang="en-US" sz="2400" b="1" dirty="0">
              <a:latin typeface="charter"/>
            </a:endParaRPr>
          </a:p>
          <a:p>
            <a:pPr marL="0" lvl="1" indent="0" algn="l" rtl="0">
              <a:spcBef>
                <a:spcPts val="960"/>
              </a:spcBef>
              <a:spcAft>
                <a:spcPts val="0"/>
              </a:spcAft>
              <a:buSzPts val="1440"/>
              <a:buNone/>
            </a:pPr>
            <a:r>
              <a:rPr lang="en-US" sz="2400" b="1" dirty="0">
                <a:solidFill>
                  <a:schemeClr val="accent1">
                    <a:lumMod val="40000"/>
                    <a:lumOff val="60000"/>
                  </a:schemeClr>
                </a:solidFill>
                <a:latin typeface="charter"/>
                <a:ea typeface="Times New Roman"/>
                <a:cs typeface="Times New Roman"/>
                <a:sym typeface="Times New Roman"/>
              </a:rPr>
              <a:t>Question 3: What was the type of data?</a:t>
            </a:r>
            <a:endParaRPr lang="en-US" sz="2400" b="1" dirty="0">
              <a:solidFill>
                <a:schemeClr val="accent1">
                  <a:lumMod val="40000"/>
                  <a:lumOff val="60000"/>
                </a:schemeClr>
              </a:solidFill>
              <a:latin typeface="charter"/>
            </a:endParaRPr>
          </a:p>
          <a:p>
            <a:pPr marL="0" lvl="1" indent="0" algn="l" rtl="0">
              <a:spcBef>
                <a:spcPts val="960"/>
              </a:spcBef>
              <a:spcAft>
                <a:spcPts val="0"/>
              </a:spcAft>
              <a:buSzPts val="1440"/>
              <a:buNone/>
            </a:pPr>
            <a:r>
              <a:rPr lang="en-US" sz="1800" dirty="0">
                <a:solidFill>
                  <a:schemeClr val="lt1"/>
                </a:solidFill>
                <a:latin typeface="charter"/>
                <a:ea typeface="Times New Roman"/>
                <a:cs typeface="Times New Roman"/>
                <a:sym typeface="Times New Roman"/>
              </a:rPr>
              <a:t>The data was the combination of numerical and Categorical values.</a:t>
            </a:r>
          </a:p>
          <a:p>
            <a:pPr marL="0" lvl="1" indent="0" algn="l" rtl="0">
              <a:spcBef>
                <a:spcPts val="960"/>
              </a:spcBef>
              <a:spcAft>
                <a:spcPts val="0"/>
              </a:spcAft>
              <a:buSzPts val="1440"/>
              <a:buNone/>
            </a:pPr>
            <a:endParaRPr lang="en-US" sz="1800" dirty="0">
              <a:solidFill>
                <a:schemeClr val="lt1"/>
              </a:solidFill>
              <a:latin typeface="charter"/>
              <a:ea typeface="Times New Roman"/>
              <a:cs typeface="Times New Roman"/>
              <a:sym typeface="Times New Roman"/>
            </a:endParaRPr>
          </a:p>
          <a:p>
            <a:pPr marL="0" lvl="1" indent="0" algn="l" rtl="0">
              <a:spcBef>
                <a:spcPts val="960"/>
              </a:spcBef>
              <a:spcAft>
                <a:spcPts val="0"/>
              </a:spcAft>
              <a:buSzPts val="1440"/>
              <a:buNone/>
            </a:pPr>
            <a:r>
              <a:rPr lang="en-US" sz="2400" b="1" dirty="0">
                <a:solidFill>
                  <a:schemeClr val="accent1">
                    <a:lumMod val="40000"/>
                    <a:lumOff val="60000"/>
                  </a:schemeClr>
                </a:solidFill>
                <a:latin typeface="charter"/>
                <a:ea typeface="Times New Roman"/>
                <a:cs typeface="Times New Roman"/>
                <a:sym typeface="Times New Roman"/>
              </a:rPr>
              <a:t>Question 4: What is Precision and Recall ?</a:t>
            </a:r>
          </a:p>
          <a:p>
            <a:pPr marL="36900" indent="0" algn="just">
              <a:buNone/>
            </a:pPr>
            <a:br>
              <a:rPr lang="en-US" sz="1800" b="1" i="0" dirty="0">
                <a:solidFill>
                  <a:schemeClr val="tx1">
                    <a:lumMod val="95000"/>
                  </a:schemeClr>
                </a:solidFill>
                <a:effectLst>
                  <a:outerShdw blurRad="38100" dist="38100" dir="2700000" algn="tl">
                    <a:srgbClr val="000000">
                      <a:alpha val="43137"/>
                    </a:srgbClr>
                  </a:outerShdw>
                </a:effectLst>
                <a:latin typeface="charter"/>
              </a:rPr>
            </a:br>
            <a:r>
              <a:rPr lang="en-US" sz="1800" b="1" i="0" dirty="0">
                <a:solidFill>
                  <a:schemeClr val="tx1">
                    <a:lumMod val="95000"/>
                  </a:schemeClr>
                </a:solidFill>
                <a:effectLst>
                  <a:outerShdw blurRad="38100" dist="38100" dir="2700000" algn="tl">
                    <a:srgbClr val="000000">
                      <a:alpha val="43137"/>
                    </a:srgbClr>
                  </a:outerShdw>
                </a:effectLst>
                <a:latin typeface="charter"/>
              </a:rPr>
              <a:t>Precision:</a:t>
            </a:r>
            <a:r>
              <a:rPr lang="en-US" sz="1800" b="0" i="0" dirty="0">
                <a:solidFill>
                  <a:schemeClr val="tx1">
                    <a:lumMod val="95000"/>
                  </a:schemeClr>
                </a:solidFill>
                <a:effectLst>
                  <a:outerShdw blurRad="38100" dist="38100" dir="2700000" algn="tl">
                    <a:srgbClr val="000000">
                      <a:alpha val="43137"/>
                    </a:srgbClr>
                  </a:outerShdw>
                </a:effectLst>
                <a:latin typeface="charter"/>
              </a:rPr>
              <a:t> Out of all the points to be predicted Positive, How many of them are actully Positive.</a:t>
            </a:r>
          </a:p>
          <a:p>
            <a:pPr marL="36900" indent="0" algn="just">
              <a:buNone/>
            </a:pPr>
            <a:r>
              <a:rPr lang="en-US" sz="1800" b="1" i="0" dirty="0">
                <a:solidFill>
                  <a:schemeClr val="tx1">
                    <a:lumMod val="95000"/>
                  </a:schemeClr>
                </a:solidFill>
                <a:effectLst>
                  <a:outerShdw blurRad="38100" dist="38100" dir="2700000" algn="tl">
                    <a:srgbClr val="000000">
                      <a:alpha val="43137"/>
                    </a:srgbClr>
                  </a:outerShdw>
                </a:effectLst>
                <a:latin typeface="charter"/>
              </a:rPr>
              <a:t>Recall:</a:t>
            </a:r>
            <a:r>
              <a:rPr lang="en-US" sz="1800" b="0" i="0" dirty="0">
                <a:solidFill>
                  <a:schemeClr val="tx1">
                    <a:lumMod val="95000"/>
                  </a:schemeClr>
                </a:solidFill>
                <a:effectLst>
                  <a:outerShdw blurRad="38100" dist="38100" dir="2700000" algn="tl">
                    <a:srgbClr val="000000">
                      <a:alpha val="43137"/>
                    </a:srgbClr>
                  </a:outerShdw>
                </a:effectLst>
                <a:latin typeface="charter"/>
              </a:rPr>
              <a:t> Out of all the points that are lebelled positive, how many of them are predicted </a:t>
            </a:r>
            <a:r>
              <a:rPr lang="en-US" sz="2000" b="0" i="0" dirty="0">
                <a:solidFill>
                  <a:srgbClr val="000000"/>
                </a:solidFill>
                <a:effectLst/>
                <a:latin typeface="Helvetica Neue"/>
              </a:rPr>
              <a:t>Positive.</a:t>
            </a:r>
          </a:p>
          <a:p>
            <a:pPr marL="0" lvl="1" indent="0" algn="l" rtl="0">
              <a:spcBef>
                <a:spcPts val="960"/>
              </a:spcBef>
              <a:spcAft>
                <a:spcPts val="0"/>
              </a:spcAft>
              <a:buSzPts val="1440"/>
              <a:buNone/>
            </a:pPr>
            <a:endParaRPr lang="en-US" sz="2400" b="1" dirty="0">
              <a:solidFill>
                <a:schemeClr val="accent1">
                  <a:lumMod val="40000"/>
                  <a:lumOff val="60000"/>
                </a:schemeClr>
              </a:solidFill>
              <a:latin typeface="charter"/>
              <a:ea typeface="Times New Roman"/>
              <a:cs typeface="Times New Roman"/>
              <a:sym typeface="Times New Roman"/>
            </a:endParaRPr>
          </a:p>
          <a:p>
            <a:pPr marL="0" lvl="1" indent="0" algn="l" rtl="0">
              <a:spcBef>
                <a:spcPts val="960"/>
              </a:spcBef>
              <a:spcAft>
                <a:spcPts val="0"/>
              </a:spcAft>
              <a:buSzPts val="1440"/>
              <a:buNone/>
            </a:pPr>
            <a:endParaRPr lang="en-US" sz="2400" dirty="0">
              <a:solidFill>
                <a:schemeClr val="accent1">
                  <a:lumMod val="40000"/>
                  <a:lumOff val="60000"/>
                </a:schemeClr>
              </a:solidFill>
              <a:latin typeface="charter"/>
              <a:ea typeface="Times New Roman"/>
              <a:cs typeface="Times New Roman"/>
              <a:sym typeface="Times New Roman"/>
            </a:endParaRPr>
          </a:p>
          <a:p>
            <a:pPr marL="0" lvl="1" indent="0" algn="l" rtl="0">
              <a:spcBef>
                <a:spcPts val="960"/>
              </a:spcBef>
              <a:spcAft>
                <a:spcPts val="0"/>
              </a:spcAft>
              <a:buSzPts val="1440"/>
              <a:buNone/>
            </a:pPr>
            <a:endParaRPr lang="en-US" sz="1800" dirty="0">
              <a:solidFill>
                <a:schemeClr val="lt1"/>
              </a:solidFill>
              <a:latin typeface="charter"/>
              <a:cs typeface="Times New Roman"/>
              <a:sym typeface="Times New Roman"/>
            </a:endParaRPr>
          </a:p>
          <a:p>
            <a:pPr marL="0" lvl="1" indent="0" algn="l" rtl="0">
              <a:spcBef>
                <a:spcPts val="960"/>
              </a:spcBef>
              <a:spcAft>
                <a:spcPts val="0"/>
              </a:spcAft>
              <a:buSzPts val="1440"/>
              <a:buNone/>
            </a:pPr>
            <a:endParaRPr lang="en-US" sz="1800" dirty="0">
              <a:latin typeface="charter"/>
            </a:endParaRPr>
          </a:p>
          <a:p>
            <a:pPr marL="0" lvl="0" indent="0" algn="l" rtl="0">
              <a:spcBef>
                <a:spcPts val="960"/>
              </a:spcBef>
              <a:spcAft>
                <a:spcPts val="0"/>
              </a:spcAft>
              <a:buSzPts val="1440"/>
              <a:buNone/>
            </a:pPr>
            <a:endParaRPr lang="en-US" sz="2400" b="1" dirty="0">
              <a:latin typeface="charter"/>
            </a:endParaRPr>
          </a:p>
          <a:p>
            <a:pPr marL="36900" indent="0">
              <a:buNone/>
            </a:pPr>
            <a:endParaRPr lang="en-IN" dirty="0">
              <a:latin typeface="charter"/>
            </a:endParaRPr>
          </a:p>
        </p:txBody>
      </p:sp>
    </p:spTree>
    <p:extLst>
      <p:ext uri="{BB962C8B-B14F-4D97-AF65-F5344CB8AC3E}">
        <p14:creationId xmlns:p14="http://schemas.microsoft.com/office/powerpoint/2010/main" val="346299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8DD70-FC88-4AB9-8E7B-A457B8E8EB07}"/>
              </a:ext>
            </a:extLst>
          </p:cNvPr>
          <p:cNvSpPr>
            <a:spLocks noGrp="1"/>
          </p:cNvSpPr>
          <p:nvPr>
            <p:ph idx="1"/>
          </p:nvPr>
        </p:nvSpPr>
        <p:spPr>
          <a:xfrm>
            <a:off x="913795" y="704675"/>
            <a:ext cx="10353762" cy="5738069"/>
          </a:xfrm>
        </p:spPr>
        <p:txBody>
          <a:bodyPr/>
          <a:lstStyle/>
          <a:p>
            <a:pPr marL="36900" indent="0">
              <a:buNone/>
            </a:pPr>
            <a:r>
              <a:rPr lang="en-US" sz="2400" b="1" dirty="0">
                <a:solidFill>
                  <a:schemeClr val="accent1">
                    <a:lumMod val="40000"/>
                    <a:lumOff val="60000"/>
                  </a:schemeClr>
                </a:solidFill>
                <a:latin typeface="charter"/>
              </a:rPr>
              <a:t>Question 5 : What techniques r you using for data pre-processing ?</a:t>
            </a:r>
          </a:p>
          <a:p>
            <a:pPr marL="494100" indent="-457200">
              <a:buAutoNum type="arabicParenR"/>
            </a:pPr>
            <a:r>
              <a:rPr lang="en-US" sz="1800" dirty="0">
                <a:solidFill>
                  <a:schemeClr val="tx1">
                    <a:lumMod val="85000"/>
                  </a:schemeClr>
                </a:solidFill>
                <a:latin typeface="charter"/>
              </a:rPr>
              <a:t>Removing unwanted attributes. </a:t>
            </a:r>
          </a:p>
          <a:p>
            <a:pPr marL="494100" indent="-457200">
              <a:buAutoNum type="arabicParenR"/>
            </a:pPr>
            <a:r>
              <a:rPr lang="en-US" sz="1800" dirty="0">
                <a:solidFill>
                  <a:schemeClr val="tx1">
                    <a:lumMod val="85000"/>
                  </a:schemeClr>
                </a:solidFill>
                <a:latin typeface="charter"/>
              </a:rPr>
              <a:t>Visualizing relation of independent variables with each other and with dependent variable. </a:t>
            </a:r>
          </a:p>
          <a:p>
            <a:pPr marL="494100" indent="-457200">
              <a:buAutoNum type="arabicParenR"/>
            </a:pPr>
            <a:r>
              <a:rPr lang="en-US" sz="1800" dirty="0">
                <a:solidFill>
                  <a:schemeClr val="tx1">
                    <a:lumMod val="85000"/>
                  </a:schemeClr>
                </a:solidFill>
                <a:latin typeface="charter"/>
              </a:rPr>
              <a:t>Cleaning data and imputing if null values are present. </a:t>
            </a:r>
          </a:p>
          <a:p>
            <a:pPr marL="494100" indent="-457200">
              <a:buAutoNum type="arabicParenR"/>
            </a:pPr>
            <a:r>
              <a:rPr lang="en-US" sz="1800" dirty="0">
                <a:solidFill>
                  <a:schemeClr val="tx1">
                    <a:lumMod val="85000"/>
                  </a:schemeClr>
                </a:solidFill>
                <a:latin typeface="charter"/>
              </a:rPr>
              <a:t>Convert Categorical data to numerical data. </a:t>
            </a:r>
          </a:p>
          <a:p>
            <a:pPr marL="494100" indent="-457200">
              <a:buAutoNum type="arabicParenR"/>
            </a:pPr>
            <a:r>
              <a:rPr lang="en-US" sz="1800" dirty="0">
                <a:solidFill>
                  <a:schemeClr val="tx1">
                    <a:lumMod val="85000"/>
                  </a:schemeClr>
                </a:solidFill>
                <a:latin typeface="charter"/>
              </a:rPr>
              <a:t>Scaling the data.</a:t>
            </a:r>
          </a:p>
          <a:p>
            <a:pPr marL="36900" indent="0">
              <a:buNone/>
            </a:pPr>
            <a:endParaRPr lang="en-US" sz="1800" dirty="0">
              <a:solidFill>
                <a:schemeClr val="tx1">
                  <a:lumMod val="85000"/>
                </a:schemeClr>
              </a:solidFill>
              <a:latin typeface="charter"/>
            </a:endParaRPr>
          </a:p>
          <a:p>
            <a:pPr marL="36900" indent="0">
              <a:buNone/>
            </a:pPr>
            <a:r>
              <a:rPr lang="en-US" sz="2400" b="1" dirty="0">
                <a:solidFill>
                  <a:schemeClr val="accent1">
                    <a:lumMod val="40000"/>
                    <a:lumOff val="60000"/>
                  </a:schemeClr>
                </a:solidFill>
                <a:latin typeface="charter"/>
              </a:rPr>
              <a:t>Question 6 : Does Your Dataset Show Normally Distributed Or Not? If Not Then Which Techniques You Will Use To Make It Normal? </a:t>
            </a:r>
          </a:p>
          <a:p>
            <a:pPr marL="36900" indent="0">
              <a:buNone/>
            </a:pPr>
            <a:r>
              <a:rPr lang="en-US" sz="1800" dirty="0">
                <a:solidFill>
                  <a:schemeClr val="tx1">
                    <a:lumMod val="85000"/>
                  </a:schemeClr>
                </a:solidFill>
                <a:latin typeface="charter"/>
              </a:rPr>
              <a:t>No, These Data Set Does Not Show Normal Distribution Behavior. I Used Log Transformation Techniques To Make It Normally Distributes.</a:t>
            </a:r>
            <a:endParaRPr lang="en-IN" sz="2400" dirty="0">
              <a:solidFill>
                <a:schemeClr val="tx1">
                  <a:lumMod val="85000"/>
                </a:schemeClr>
              </a:solidFill>
              <a:latin typeface="charter"/>
            </a:endParaRPr>
          </a:p>
        </p:txBody>
      </p:sp>
    </p:spTree>
    <p:extLst>
      <p:ext uri="{BB962C8B-B14F-4D97-AF65-F5344CB8AC3E}">
        <p14:creationId xmlns:p14="http://schemas.microsoft.com/office/powerpoint/2010/main" val="373597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72587-EF17-4510-A0AA-88445192F5CC}"/>
              </a:ext>
            </a:extLst>
          </p:cNvPr>
          <p:cNvSpPr>
            <a:spLocks noGrp="1"/>
          </p:cNvSpPr>
          <p:nvPr>
            <p:ph idx="1"/>
          </p:nvPr>
        </p:nvSpPr>
        <p:spPr>
          <a:xfrm>
            <a:off x="913795" y="687898"/>
            <a:ext cx="10353762" cy="5863904"/>
          </a:xfrm>
        </p:spPr>
        <p:txBody>
          <a:bodyPr/>
          <a:lstStyle/>
          <a:p>
            <a:pPr marL="36900" indent="0">
              <a:buNone/>
            </a:pPr>
            <a:r>
              <a:rPr lang="en-US" sz="2400" b="1" dirty="0">
                <a:solidFill>
                  <a:schemeClr val="accent1">
                    <a:lumMod val="40000"/>
                    <a:lumOff val="60000"/>
                  </a:schemeClr>
                </a:solidFill>
                <a:latin typeface="charter"/>
              </a:rPr>
              <a:t>Question 7 : Which Tool You Are Used For Implementation This Model?</a:t>
            </a:r>
          </a:p>
          <a:p>
            <a:pPr marL="494100" indent="-457200">
              <a:buFont typeface="+mj-lt"/>
              <a:buAutoNum type="arabicParenR"/>
            </a:pPr>
            <a:r>
              <a:rPr lang="en-IN" sz="1800" dirty="0">
                <a:solidFill>
                  <a:schemeClr val="tx1">
                    <a:lumMod val="85000"/>
                  </a:schemeClr>
                </a:solidFill>
                <a:latin typeface="charter"/>
              </a:rPr>
              <a:t>IDE : VS Code</a:t>
            </a:r>
          </a:p>
          <a:p>
            <a:pPr marL="494100" indent="-457200">
              <a:buFont typeface="+mj-lt"/>
              <a:buAutoNum type="arabicParenR"/>
            </a:pPr>
            <a:r>
              <a:rPr lang="en-IN" sz="1800" dirty="0">
                <a:solidFill>
                  <a:schemeClr val="tx1">
                    <a:lumMod val="85000"/>
                  </a:schemeClr>
                </a:solidFill>
                <a:latin typeface="charter"/>
              </a:rPr>
              <a:t>Cloud : Heroku</a:t>
            </a:r>
          </a:p>
          <a:p>
            <a:pPr marL="494100" indent="-457200">
              <a:buFont typeface="+mj-lt"/>
              <a:buAutoNum type="arabicParenR"/>
            </a:pPr>
            <a:r>
              <a:rPr lang="en-IN" sz="1800" dirty="0">
                <a:solidFill>
                  <a:schemeClr val="tx1">
                    <a:lumMod val="85000"/>
                  </a:schemeClr>
                </a:solidFill>
                <a:latin typeface="charter"/>
              </a:rPr>
              <a:t>DataBase : MySql</a:t>
            </a:r>
          </a:p>
          <a:p>
            <a:pPr marL="36900" indent="0">
              <a:buNone/>
            </a:pPr>
            <a:endParaRPr lang="en-IN" sz="1800" dirty="0">
              <a:solidFill>
                <a:schemeClr val="tx1">
                  <a:lumMod val="85000"/>
                </a:schemeClr>
              </a:solidFill>
              <a:latin typeface="charter"/>
            </a:endParaRPr>
          </a:p>
          <a:p>
            <a:pPr marL="36900" indent="0">
              <a:buNone/>
            </a:pPr>
            <a:r>
              <a:rPr lang="en-US" sz="2400" b="1" dirty="0">
                <a:solidFill>
                  <a:schemeClr val="accent1">
                    <a:lumMod val="40000"/>
                    <a:lumOff val="60000"/>
                  </a:schemeClr>
                </a:solidFill>
                <a:latin typeface="charter"/>
              </a:rPr>
              <a:t>Question 8: In which technology you are most comfortable? </a:t>
            </a:r>
          </a:p>
          <a:p>
            <a:pPr marL="36900" indent="0">
              <a:buNone/>
            </a:pPr>
            <a:r>
              <a:rPr lang="en-US" sz="1800" dirty="0">
                <a:solidFill>
                  <a:schemeClr val="tx1">
                    <a:lumMod val="85000"/>
                  </a:schemeClr>
                </a:solidFill>
                <a:latin typeface="charter"/>
              </a:rPr>
              <a:t>I have worked in machine learning and beginner in deep learning.</a:t>
            </a:r>
          </a:p>
          <a:p>
            <a:pPr marL="36900" indent="0">
              <a:buNone/>
            </a:pPr>
            <a:endParaRPr lang="en-US" sz="1800" dirty="0">
              <a:solidFill>
                <a:schemeClr val="tx1">
                  <a:lumMod val="85000"/>
                </a:schemeClr>
              </a:solidFill>
              <a:latin typeface="charter"/>
            </a:endParaRPr>
          </a:p>
          <a:p>
            <a:pPr marL="36900" indent="0">
              <a:buNone/>
            </a:pPr>
            <a:r>
              <a:rPr lang="en-US" sz="2400" b="1" dirty="0">
                <a:solidFill>
                  <a:schemeClr val="accent1">
                    <a:lumMod val="40000"/>
                    <a:lumOff val="60000"/>
                  </a:schemeClr>
                </a:solidFill>
                <a:latin typeface="charter"/>
              </a:rPr>
              <a:t>Question 9 : What Is Accuracy ? </a:t>
            </a:r>
            <a:endParaRPr lang="en-US" sz="1400" b="1" dirty="0">
              <a:solidFill>
                <a:schemeClr val="accent1">
                  <a:lumMod val="40000"/>
                  <a:lumOff val="60000"/>
                </a:schemeClr>
              </a:solidFill>
              <a:latin typeface="charter"/>
            </a:endParaRPr>
          </a:p>
          <a:p>
            <a:pPr marL="36900" indent="0">
              <a:buNone/>
            </a:pPr>
            <a:r>
              <a:rPr lang="en-US" sz="1800" dirty="0">
                <a:solidFill>
                  <a:schemeClr val="tx1">
                    <a:lumMod val="85000"/>
                  </a:schemeClr>
                </a:solidFill>
                <a:latin typeface="charter"/>
              </a:rPr>
              <a:t>Accuracy Is One Metric For Evaluating Classification Models. </a:t>
            </a:r>
          </a:p>
          <a:p>
            <a:pPr marL="36900" indent="0">
              <a:buNone/>
            </a:pPr>
            <a:r>
              <a:rPr lang="en-US" sz="1800" dirty="0">
                <a:solidFill>
                  <a:schemeClr val="tx1">
                    <a:lumMod val="85000"/>
                  </a:schemeClr>
                </a:solidFill>
                <a:latin typeface="charter"/>
              </a:rPr>
              <a:t>Accuracy = Number Of Correct Predictions /Total Number Of Prediction.</a:t>
            </a:r>
            <a:endParaRPr lang="en-IN" sz="2400" dirty="0">
              <a:solidFill>
                <a:schemeClr val="tx1">
                  <a:lumMod val="85000"/>
                </a:schemeClr>
              </a:solidFill>
              <a:latin typeface="charter"/>
            </a:endParaRPr>
          </a:p>
        </p:txBody>
      </p:sp>
    </p:spTree>
    <p:extLst>
      <p:ext uri="{BB962C8B-B14F-4D97-AF65-F5344CB8AC3E}">
        <p14:creationId xmlns:p14="http://schemas.microsoft.com/office/powerpoint/2010/main" val="385925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E12A1-8B02-422A-BB12-011B16E45286}"/>
              </a:ext>
            </a:extLst>
          </p:cNvPr>
          <p:cNvSpPr>
            <a:spLocks noGrp="1"/>
          </p:cNvSpPr>
          <p:nvPr>
            <p:ph idx="1"/>
          </p:nvPr>
        </p:nvSpPr>
        <p:spPr>
          <a:xfrm>
            <a:off x="913795" y="369116"/>
            <a:ext cx="10353762" cy="5422083"/>
          </a:xfrm>
        </p:spPr>
        <p:txBody>
          <a:bodyPr/>
          <a:lstStyle/>
          <a:p>
            <a:pPr marL="36900" indent="0">
              <a:buNone/>
            </a:pPr>
            <a:r>
              <a:rPr lang="en-US" sz="2400" b="1" dirty="0">
                <a:solidFill>
                  <a:schemeClr val="accent1">
                    <a:lumMod val="40000"/>
                    <a:lumOff val="60000"/>
                  </a:schemeClr>
                </a:solidFill>
                <a:latin typeface="charter"/>
              </a:rPr>
              <a:t>Question 10 : How did you optimize your solution? </a:t>
            </a:r>
            <a:endParaRPr lang="en-US" b="1" dirty="0">
              <a:solidFill>
                <a:schemeClr val="accent1">
                  <a:lumMod val="40000"/>
                  <a:lumOff val="60000"/>
                </a:schemeClr>
              </a:solidFill>
              <a:latin typeface="charter"/>
            </a:endParaRPr>
          </a:p>
          <a:p>
            <a:pPr marL="494100" indent="-457200">
              <a:buFont typeface="+mj-lt"/>
              <a:buAutoNum type="arabicParenR"/>
            </a:pPr>
            <a:r>
              <a:rPr lang="en-US" sz="1800" dirty="0">
                <a:solidFill>
                  <a:schemeClr val="tx1">
                    <a:lumMod val="85000"/>
                  </a:schemeClr>
                </a:solidFill>
                <a:latin typeface="charter"/>
              </a:rPr>
              <a:t>Model optimization depends on various factors </a:t>
            </a:r>
          </a:p>
          <a:p>
            <a:pPr marL="494100" indent="-457200">
              <a:buFont typeface="+mj-lt"/>
              <a:buAutoNum type="arabicParenR"/>
            </a:pPr>
            <a:r>
              <a:rPr lang="en-US" sz="1800" dirty="0">
                <a:solidFill>
                  <a:schemeClr val="tx1">
                    <a:lumMod val="85000"/>
                  </a:schemeClr>
                </a:solidFill>
                <a:latin typeface="charter"/>
              </a:rPr>
              <a:t>Train with better data or do data pre-processing in efficient way. </a:t>
            </a:r>
          </a:p>
          <a:p>
            <a:pPr marL="494100" indent="-457200">
              <a:buFont typeface="+mj-lt"/>
              <a:buAutoNum type="arabicParenR"/>
            </a:pPr>
            <a:r>
              <a:rPr lang="en-US" sz="1800" dirty="0">
                <a:solidFill>
                  <a:schemeClr val="tx1">
                    <a:lumMod val="85000"/>
                  </a:schemeClr>
                </a:solidFill>
                <a:latin typeface="charter"/>
              </a:rPr>
              <a:t>Increase the quantity of training data etc. </a:t>
            </a:r>
          </a:p>
          <a:p>
            <a:pPr marL="494100" indent="-457200">
              <a:buFont typeface="+mj-lt"/>
              <a:buAutoNum type="arabicParenR"/>
            </a:pPr>
            <a:r>
              <a:rPr lang="en-US" sz="1800" dirty="0">
                <a:solidFill>
                  <a:schemeClr val="tx1">
                    <a:lumMod val="85000"/>
                  </a:schemeClr>
                </a:solidFill>
                <a:latin typeface="charter"/>
              </a:rPr>
              <a:t>Try and use multithreaded approaches</a:t>
            </a:r>
          </a:p>
          <a:p>
            <a:pPr marL="494100" indent="-457200">
              <a:buFont typeface="+mj-lt"/>
              <a:buAutoNum type="arabicParenR"/>
            </a:pPr>
            <a:endParaRPr lang="en-US" sz="1800" dirty="0">
              <a:solidFill>
                <a:schemeClr val="tx1">
                  <a:lumMod val="85000"/>
                </a:schemeClr>
              </a:solidFill>
              <a:latin typeface="charter"/>
            </a:endParaRPr>
          </a:p>
          <a:p>
            <a:pPr marL="36900" indent="0">
              <a:buNone/>
            </a:pPr>
            <a:r>
              <a:rPr lang="en-US" sz="2400" b="1" dirty="0">
                <a:solidFill>
                  <a:schemeClr val="accent1">
                    <a:lumMod val="40000"/>
                    <a:lumOff val="60000"/>
                  </a:schemeClr>
                </a:solidFill>
                <a:latin typeface="charter"/>
              </a:rPr>
              <a:t>Question 11 : How Will You Know Which Machine Learning Algorithm to Choose for Your Classification Problem?</a:t>
            </a:r>
            <a:endParaRPr lang="en-US" sz="1400" b="1" dirty="0">
              <a:solidFill>
                <a:schemeClr val="accent1">
                  <a:lumMod val="40000"/>
                  <a:lumOff val="60000"/>
                </a:schemeClr>
              </a:solidFill>
              <a:latin typeface="charter"/>
            </a:endParaRPr>
          </a:p>
          <a:p>
            <a:pPr marL="36900" indent="0">
              <a:buNone/>
            </a:pPr>
            <a:r>
              <a:rPr lang="en-US" sz="1800" dirty="0">
                <a:solidFill>
                  <a:schemeClr val="tx1">
                    <a:lumMod val="85000"/>
                  </a:schemeClr>
                </a:solidFill>
                <a:latin typeface="charter"/>
              </a:rPr>
              <a:t>While there is no fixed rule to choose an algorithm for a classification problem</a:t>
            </a:r>
            <a:endParaRPr lang="en-IN" sz="1800" dirty="0">
              <a:solidFill>
                <a:schemeClr val="tx1">
                  <a:lumMod val="85000"/>
                </a:schemeClr>
              </a:solidFill>
              <a:latin typeface="charter"/>
            </a:endParaRPr>
          </a:p>
        </p:txBody>
      </p:sp>
    </p:spTree>
    <p:extLst>
      <p:ext uri="{BB962C8B-B14F-4D97-AF65-F5344CB8AC3E}">
        <p14:creationId xmlns:p14="http://schemas.microsoft.com/office/powerpoint/2010/main" val="212131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6768"/>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461395"/>
            <a:ext cx="4403596" cy="5329806"/>
          </a:xfrm>
        </p:spPr>
        <p:txBody>
          <a:bodyPr anchor="t">
            <a:normAutofit fontScale="85000" lnSpcReduction="20000"/>
          </a:bodyPr>
          <a:lstStyle/>
          <a:p>
            <a:pPr lvl="0">
              <a:buFont typeface="Wingdings" panose="05000000000000000000" pitchFamily="2" charset="2"/>
              <a:buChar char="v"/>
            </a:pPr>
            <a:r>
              <a:rPr lang="en-US" sz="2800" b="1" dirty="0">
                <a:solidFill>
                  <a:schemeClr val="tx1">
                    <a:lumMod val="85000"/>
                  </a:schemeClr>
                </a:solidFill>
                <a:latin typeface="charter"/>
              </a:rPr>
              <a:t>Objective</a:t>
            </a:r>
          </a:p>
          <a:p>
            <a:pPr lvl="0">
              <a:buFont typeface="Wingdings" panose="05000000000000000000" pitchFamily="2" charset="2"/>
              <a:buChar char="v"/>
            </a:pPr>
            <a:r>
              <a:rPr lang="en-US" sz="2800" b="1" dirty="0">
                <a:solidFill>
                  <a:schemeClr val="tx1">
                    <a:lumMod val="85000"/>
                  </a:schemeClr>
                </a:solidFill>
                <a:latin typeface="charter"/>
              </a:rPr>
              <a:t>Dataset</a:t>
            </a:r>
          </a:p>
          <a:p>
            <a:pPr lvl="0">
              <a:buFont typeface="Wingdings" panose="05000000000000000000" pitchFamily="2" charset="2"/>
              <a:buChar char="v"/>
            </a:pPr>
            <a:r>
              <a:rPr lang="en-US" sz="2800" b="1" dirty="0">
                <a:solidFill>
                  <a:schemeClr val="tx1">
                    <a:lumMod val="85000"/>
                  </a:schemeClr>
                </a:solidFill>
                <a:latin typeface="charter"/>
              </a:rPr>
              <a:t>Data Description</a:t>
            </a:r>
          </a:p>
          <a:p>
            <a:pPr lvl="0">
              <a:buFont typeface="Wingdings" panose="05000000000000000000" pitchFamily="2" charset="2"/>
              <a:buChar char="v"/>
            </a:pPr>
            <a:r>
              <a:rPr lang="en-US" sz="2800" b="1" dirty="0">
                <a:solidFill>
                  <a:schemeClr val="tx1">
                    <a:lumMod val="85000"/>
                  </a:schemeClr>
                </a:solidFill>
                <a:latin typeface="charter"/>
              </a:rPr>
              <a:t>Architecture</a:t>
            </a:r>
          </a:p>
          <a:p>
            <a:pPr lvl="0">
              <a:buFont typeface="Wingdings" panose="05000000000000000000" pitchFamily="2" charset="2"/>
              <a:buChar char="v"/>
            </a:pPr>
            <a:r>
              <a:rPr lang="en-US" sz="2800" b="1" dirty="0">
                <a:solidFill>
                  <a:schemeClr val="tx1">
                    <a:lumMod val="85000"/>
                  </a:schemeClr>
                </a:solidFill>
                <a:latin typeface="charter"/>
              </a:rPr>
              <a:t>Data analysis steps</a:t>
            </a:r>
          </a:p>
          <a:p>
            <a:pPr lvl="0">
              <a:buFont typeface="Wingdings" panose="05000000000000000000" pitchFamily="2" charset="2"/>
              <a:buChar char="v"/>
            </a:pPr>
            <a:r>
              <a:rPr lang="en-US" sz="2800" b="1" dirty="0">
                <a:solidFill>
                  <a:schemeClr val="tx1">
                    <a:lumMod val="85000"/>
                  </a:schemeClr>
                </a:solidFill>
                <a:latin typeface="charter"/>
              </a:rPr>
              <a:t>EDA</a:t>
            </a:r>
          </a:p>
          <a:p>
            <a:pPr lvl="0">
              <a:buFont typeface="Wingdings" panose="05000000000000000000" pitchFamily="2" charset="2"/>
              <a:buChar char="v"/>
            </a:pPr>
            <a:r>
              <a:rPr lang="en-US" sz="2800" b="1" dirty="0">
                <a:solidFill>
                  <a:schemeClr val="tx1">
                    <a:lumMod val="85000"/>
                  </a:schemeClr>
                </a:solidFill>
                <a:latin typeface="charter"/>
              </a:rPr>
              <a:t>Database connectivity</a:t>
            </a:r>
          </a:p>
          <a:p>
            <a:pPr lvl="0">
              <a:buFont typeface="Wingdings" panose="05000000000000000000" pitchFamily="2" charset="2"/>
              <a:buChar char="v"/>
            </a:pPr>
            <a:r>
              <a:rPr lang="en-US" sz="2800" b="1" dirty="0">
                <a:solidFill>
                  <a:schemeClr val="tx1">
                    <a:lumMod val="85000"/>
                  </a:schemeClr>
                </a:solidFill>
                <a:latin typeface="charter"/>
              </a:rPr>
              <a:t>Model Selection</a:t>
            </a:r>
          </a:p>
          <a:p>
            <a:pPr lvl="0">
              <a:buFont typeface="Wingdings" panose="05000000000000000000" pitchFamily="2" charset="2"/>
              <a:buChar char="v"/>
            </a:pPr>
            <a:r>
              <a:rPr lang="en-US" sz="2800" b="1" dirty="0">
                <a:solidFill>
                  <a:schemeClr val="tx1">
                    <a:lumMod val="85000"/>
                  </a:schemeClr>
                </a:solidFill>
                <a:latin typeface="charter"/>
              </a:rPr>
              <a:t>Prediction Result</a:t>
            </a:r>
          </a:p>
          <a:p>
            <a:pPr lvl="0">
              <a:buFont typeface="Wingdings" panose="05000000000000000000" pitchFamily="2" charset="2"/>
              <a:buChar char="v"/>
            </a:pPr>
            <a:r>
              <a:rPr lang="en-US" sz="2800" b="1" dirty="0">
                <a:solidFill>
                  <a:schemeClr val="tx1">
                    <a:lumMod val="85000"/>
                  </a:schemeClr>
                </a:solidFill>
                <a:latin typeface="charter"/>
              </a:rPr>
              <a:t>Deployment</a:t>
            </a:r>
          </a:p>
          <a:p>
            <a:pPr lvl="0">
              <a:buFont typeface="Wingdings" panose="05000000000000000000" pitchFamily="2" charset="2"/>
              <a:buChar char="v"/>
            </a:pPr>
            <a:r>
              <a:rPr lang="en-US" sz="2800" b="1" dirty="0">
                <a:solidFill>
                  <a:schemeClr val="tx1">
                    <a:lumMod val="85000"/>
                  </a:schemeClr>
                </a:solidFill>
                <a:latin typeface="charter"/>
              </a:rPr>
              <a:t>Question &amp; Answer</a:t>
            </a:r>
          </a:p>
          <a:p>
            <a:pPr>
              <a:buFont typeface="Wingdings" panose="05000000000000000000" pitchFamily="2" charset="2"/>
              <a:buChar char="v"/>
            </a:pPr>
            <a:endParaRPr lang="en-US" sz="2800" b="1" dirty="0">
              <a:solidFill>
                <a:schemeClr val="tx1">
                  <a:lumMod val="85000"/>
                </a:schemeClr>
              </a:solidFill>
              <a:latin typeface="charter"/>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19CF-2DB6-41E6-9987-FDF012855222}"/>
              </a:ext>
            </a:extLst>
          </p:cNvPr>
          <p:cNvSpPr>
            <a:spLocks noGrp="1"/>
          </p:cNvSpPr>
          <p:nvPr>
            <p:ph type="title"/>
          </p:nvPr>
        </p:nvSpPr>
        <p:spPr>
          <a:xfrm>
            <a:off x="595013" y="2673292"/>
            <a:ext cx="10353762" cy="1257300"/>
          </a:xfrm>
        </p:spPr>
        <p:txBody>
          <a:bodyPr>
            <a:normAutofit fontScale="90000"/>
          </a:bodyPr>
          <a:lstStyle/>
          <a:p>
            <a:r>
              <a:rPr lang="en-IN" sz="8800" b="1" dirty="0">
                <a:solidFill>
                  <a:schemeClr val="tx1">
                    <a:lumMod val="95000"/>
                  </a:schemeClr>
                </a:solidFill>
                <a:latin typeface="charter"/>
              </a:rPr>
              <a:t>Thank You</a:t>
            </a:r>
          </a:p>
        </p:txBody>
      </p:sp>
    </p:spTree>
    <p:extLst>
      <p:ext uri="{BB962C8B-B14F-4D97-AF65-F5344CB8AC3E}">
        <p14:creationId xmlns:p14="http://schemas.microsoft.com/office/powerpoint/2010/main" val="76260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E837-443D-4535-B055-C69AE4BD471C}"/>
              </a:ext>
            </a:extLst>
          </p:cNvPr>
          <p:cNvSpPr>
            <a:spLocks noGrp="1"/>
          </p:cNvSpPr>
          <p:nvPr>
            <p:ph type="title"/>
          </p:nvPr>
        </p:nvSpPr>
        <p:spPr/>
        <p:txBody>
          <a:bodyPr/>
          <a:lstStyle/>
          <a:p>
            <a:pPr algn="l"/>
            <a:r>
              <a:rPr lang="en-IN" dirty="0">
                <a:solidFill>
                  <a:schemeClr val="tx1">
                    <a:lumMod val="95000"/>
                  </a:schemeClr>
                </a:solidFill>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27454E0A-E96F-4342-9644-461473A5F6E1}"/>
              </a:ext>
            </a:extLst>
          </p:cNvPr>
          <p:cNvSpPr>
            <a:spLocks noGrp="1"/>
          </p:cNvSpPr>
          <p:nvPr>
            <p:ph idx="1"/>
          </p:nvPr>
        </p:nvSpPr>
        <p:spPr/>
        <p:txBody>
          <a:bodyPr/>
          <a:lstStyle/>
          <a:p>
            <a:r>
              <a:rPr lang="en-US" b="0" i="0" dirty="0">
                <a:solidFill>
                  <a:schemeClr val="tx1">
                    <a:lumMod val="85000"/>
                  </a:schemeClr>
                </a:solidFill>
                <a:effectLst/>
                <a:latin typeface="charter"/>
              </a:rPr>
              <a:t>Census data is aim to increase the awareness about how the income factor actually has an impact not only on the personal lives of people, but also an impact on the nation and its betterment. </a:t>
            </a:r>
          </a:p>
          <a:p>
            <a:r>
              <a:rPr lang="en-US" b="0" i="0" dirty="0">
                <a:solidFill>
                  <a:schemeClr val="tx1">
                    <a:lumMod val="85000"/>
                  </a:schemeClr>
                </a:solidFill>
                <a:effectLst/>
                <a:latin typeface="charter"/>
              </a:rPr>
              <a:t>We will today have a look on the data extracted from the 1994 Census bureau database, and try to find insights about how different features have an impact on the income of an individual. Though the data is quite old, and the insights drawn cannot be directly used for derivation in the modern world, but it would surely help us to analyze what role different features play in predicting the income of an individual.</a:t>
            </a:r>
            <a:endParaRPr lang="en-IN" dirty="0">
              <a:solidFill>
                <a:schemeClr val="tx1">
                  <a:lumMod val="85000"/>
                </a:schemeClr>
              </a:solidFill>
            </a:endParaRPr>
          </a:p>
        </p:txBody>
      </p:sp>
    </p:spTree>
    <p:extLst>
      <p:ext uri="{BB962C8B-B14F-4D97-AF65-F5344CB8AC3E}">
        <p14:creationId xmlns:p14="http://schemas.microsoft.com/office/powerpoint/2010/main" val="44180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9571-A560-41F6-B148-6C43EA07ECE0}"/>
              </a:ext>
            </a:extLst>
          </p:cNvPr>
          <p:cNvSpPr>
            <a:spLocks noGrp="1"/>
          </p:cNvSpPr>
          <p:nvPr>
            <p:ph type="title"/>
          </p:nvPr>
        </p:nvSpPr>
        <p:spPr/>
        <p:txBody>
          <a:bodyPr/>
          <a:lstStyle/>
          <a:p>
            <a:pPr algn="l"/>
            <a:r>
              <a:rPr lang="en-IN" dirty="0">
                <a:solidFill>
                  <a:schemeClr val="tx1">
                    <a:lumMod val="95000"/>
                  </a:schemeClr>
                </a:solidFill>
                <a:latin typeface="Arial Black" panose="020B0A04020102020204" pitchFamily="34" charset="0"/>
              </a:rPr>
              <a:t>Dataset</a:t>
            </a:r>
          </a:p>
        </p:txBody>
      </p:sp>
      <p:sp>
        <p:nvSpPr>
          <p:cNvPr id="3" name="Content Placeholder 2">
            <a:extLst>
              <a:ext uri="{FF2B5EF4-FFF2-40B4-BE49-F238E27FC236}">
                <a16:creationId xmlns:a16="http://schemas.microsoft.com/office/drawing/2014/main" id="{17E618E9-F76C-4015-9C07-FF6054BB5B94}"/>
              </a:ext>
            </a:extLst>
          </p:cNvPr>
          <p:cNvSpPr>
            <a:spLocks noGrp="1"/>
          </p:cNvSpPr>
          <p:nvPr>
            <p:ph idx="1"/>
          </p:nvPr>
        </p:nvSpPr>
        <p:spPr/>
        <p:txBody>
          <a:bodyPr/>
          <a:lstStyle/>
          <a:p>
            <a:r>
              <a:rPr lang="en-US" b="0" i="0" dirty="0">
                <a:solidFill>
                  <a:schemeClr val="tx1">
                    <a:lumMod val="85000"/>
                  </a:schemeClr>
                </a:solidFill>
                <a:effectLst/>
                <a:latin typeface="charter"/>
              </a:rPr>
              <a:t>The dataset provided to us contains many rows, and 13 different independent features. We aim to predict if a person earns more than 50k$ per year or not. Since the data predicts 2 values (&gt;50K or &lt;=50K), this clearly is a classification problem, and we will train the classification models to predict the desired outputs.</a:t>
            </a:r>
            <a:endParaRPr lang="en-IN" dirty="0">
              <a:solidFill>
                <a:schemeClr val="tx1">
                  <a:lumMod val="85000"/>
                </a:schemeClr>
              </a:solidFill>
            </a:endParaRPr>
          </a:p>
        </p:txBody>
      </p:sp>
    </p:spTree>
    <p:extLst>
      <p:ext uri="{BB962C8B-B14F-4D97-AF65-F5344CB8AC3E}">
        <p14:creationId xmlns:p14="http://schemas.microsoft.com/office/powerpoint/2010/main" val="394040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2BAC-E96C-4D34-AC53-DC505E913392}"/>
              </a:ext>
            </a:extLst>
          </p:cNvPr>
          <p:cNvSpPr>
            <a:spLocks noGrp="1"/>
          </p:cNvSpPr>
          <p:nvPr>
            <p:ph type="title"/>
          </p:nvPr>
        </p:nvSpPr>
        <p:spPr>
          <a:xfrm>
            <a:off x="1048625" y="609600"/>
            <a:ext cx="10218932" cy="1257300"/>
          </a:xfrm>
        </p:spPr>
        <p:txBody>
          <a:bodyPr>
            <a:noAutofit/>
          </a:bodyPr>
          <a:lstStyle/>
          <a:p>
            <a:pPr algn="l"/>
            <a:r>
              <a:rPr lang="en-IN" sz="3600" dirty="0">
                <a:solidFill>
                  <a:schemeClr val="tx1">
                    <a:lumMod val="95000"/>
                  </a:schemeClr>
                </a:solidFill>
                <a:latin typeface="Arial Black" panose="020B0A04020102020204" pitchFamily="34" charset="0"/>
              </a:rPr>
              <a:t>Data Description</a:t>
            </a:r>
          </a:p>
        </p:txBody>
      </p:sp>
      <p:sp>
        <p:nvSpPr>
          <p:cNvPr id="9" name="Content Placeholder 8">
            <a:extLst>
              <a:ext uri="{FF2B5EF4-FFF2-40B4-BE49-F238E27FC236}">
                <a16:creationId xmlns:a16="http://schemas.microsoft.com/office/drawing/2014/main" id="{E9D3F9E9-488C-420A-BF86-3C47D0D2D712}"/>
              </a:ext>
            </a:extLst>
          </p:cNvPr>
          <p:cNvSpPr>
            <a:spLocks noGrp="1"/>
          </p:cNvSpPr>
          <p:nvPr>
            <p:ph idx="1"/>
          </p:nvPr>
        </p:nvSpPr>
        <p:spPr/>
        <p:txBody>
          <a:bodyPr>
            <a:normAutofit lnSpcReduction="10000"/>
          </a:bodyPr>
          <a:lstStyle/>
          <a:p>
            <a:pPr algn="l"/>
            <a:r>
              <a:rPr lang="en-US" sz="2400" b="1" i="0" dirty="0">
                <a:solidFill>
                  <a:schemeClr val="tx1">
                    <a:lumMod val="85000"/>
                  </a:schemeClr>
                </a:solidFill>
                <a:effectLst/>
                <a:latin typeface="charter"/>
              </a:rPr>
              <a:t>Age </a:t>
            </a:r>
            <a:r>
              <a:rPr lang="en-US" sz="2400" b="0" i="0" dirty="0">
                <a:solidFill>
                  <a:schemeClr val="tx1">
                    <a:lumMod val="85000"/>
                  </a:schemeClr>
                </a:solidFill>
                <a:effectLst/>
                <a:latin typeface="charter"/>
              </a:rPr>
              <a:t>— The age of an individual, this ranges from 17 to 90.</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Workclass </a:t>
            </a:r>
            <a:r>
              <a:rPr lang="en-US" sz="2400" b="0" i="0" dirty="0">
                <a:solidFill>
                  <a:schemeClr val="tx1">
                    <a:lumMod val="85000"/>
                  </a:schemeClr>
                </a:solidFill>
                <a:effectLst/>
                <a:latin typeface="charter"/>
              </a:rPr>
              <a:t>— The class of work to which an individual belongs.</a:t>
            </a:r>
          </a:p>
          <a:p>
            <a:pPr algn="l"/>
            <a:r>
              <a:rPr lang="en-US" sz="2400" b="1" i="0" dirty="0">
                <a:solidFill>
                  <a:schemeClr val="tx1">
                    <a:lumMod val="85000"/>
                  </a:schemeClr>
                </a:solidFill>
                <a:effectLst/>
                <a:latin typeface="charter"/>
              </a:rPr>
              <a:t>Education</a:t>
            </a:r>
            <a:r>
              <a:rPr lang="en-US" sz="2400" b="0" i="0" dirty="0">
                <a:solidFill>
                  <a:schemeClr val="tx1">
                    <a:lumMod val="85000"/>
                  </a:schemeClr>
                </a:solidFill>
                <a:effectLst/>
                <a:latin typeface="charter"/>
              </a:rPr>
              <a:t> — Highest level of education</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Education_num </a:t>
            </a:r>
            <a:r>
              <a:rPr lang="en-US" sz="2400" b="0" i="0" dirty="0">
                <a:solidFill>
                  <a:schemeClr val="tx1">
                    <a:lumMod val="85000"/>
                  </a:schemeClr>
                </a:solidFill>
                <a:effectLst/>
                <a:latin typeface="charter"/>
              </a:rPr>
              <a:t>— Number of years for which education was taken</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Marital_Status </a:t>
            </a:r>
            <a:r>
              <a:rPr lang="en-US" sz="2400" b="0" i="0" dirty="0">
                <a:solidFill>
                  <a:schemeClr val="tx1">
                    <a:lumMod val="85000"/>
                  </a:schemeClr>
                </a:solidFill>
                <a:effectLst/>
                <a:latin typeface="charter"/>
              </a:rPr>
              <a:t>— Represents the category assigned on the basis of marriage status of a person</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Occupation</a:t>
            </a:r>
            <a:r>
              <a:rPr lang="en-US" sz="2400" b="0" i="0" dirty="0">
                <a:solidFill>
                  <a:schemeClr val="tx1">
                    <a:lumMod val="85000"/>
                  </a:schemeClr>
                </a:solidFill>
                <a:effectLst/>
                <a:latin typeface="charter"/>
              </a:rPr>
              <a:t> — Profession of a person</a:t>
            </a:r>
          </a:p>
          <a:p>
            <a:pPr marL="36900" indent="0">
              <a:buNone/>
            </a:pPr>
            <a:endParaRPr lang="en-IN" sz="2400" dirty="0">
              <a:solidFill>
                <a:schemeClr val="tx1">
                  <a:lumMod val="85000"/>
                </a:schemeClr>
              </a:solidFill>
            </a:endParaRPr>
          </a:p>
        </p:txBody>
      </p:sp>
    </p:spTree>
    <p:extLst>
      <p:ext uri="{BB962C8B-B14F-4D97-AF65-F5344CB8AC3E}">
        <p14:creationId xmlns:p14="http://schemas.microsoft.com/office/powerpoint/2010/main" val="350617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4EDAD-8F00-422B-813C-C9F1F1965243}"/>
              </a:ext>
            </a:extLst>
          </p:cNvPr>
          <p:cNvSpPr>
            <a:spLocks noGrp="1"/>
          </p:cNvSpPr>
          <p:nvPr>
            <p:ph idx="1"/>
          </p:nvPr>
        </p:nvSpPr>
        <p:spPr>
          <a:xfrm>
            <a:off x="913795" y="645952"/>
            <a:ext cx="10353762" cy="5145247"/>
          </a:xfrm>
        </p:spPr>
        <p:txBody>
          <a:bodyPr>
            <a:normAutofit fontScale="92500" lnSpcReduction="20000"/>
          </a:bodyPr>
          <a:lstStyle/>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Relationship</a:t>
            </a:r>
            <a:r>
              <a:rPr lang="en-US" sz="2400" b="0" i="0" dirty="0">
                <a:solidFill>
                  <a:schemeClr val="tx1">
                    <a:lumMod val="85000"/>
                  </a:schemeClr>
                </a:solidFill>
                <a:effectLst/>
                <a:latin typeface="charter"/>
              </a:rPr>
              <a:t> — Relation of the person in his family</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Race</a:t>
            </a:r>
            <a:r>
              <a:rPr lang="en-US" sz="2400" b="0" i="0" dirty="0">
                <a:solidFill>
                  <a:schemeClr val="tx1">
                    <a:lumMod val="85000"/>
                  </a:schemeClr>
                </a:solidFill>
                <a:effectLst/>
                <a:latin typeface="charter"/>
              </a:rPr>
              <a:t> — Origin background of a person</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Sex</a:t>
            </a:r>
            <a:r>
              <a:rPr lang="en-US" sz="2400" b="0" i="0" dirty="0">
                <a:solidFill>
                  <a:schemeClr val="tx1">
                    <a:lumMod val="85000"/>
                  </a:schemeClr>
                </a:solidFill>
                <a:effectLst/>
                <a:latin typeface="charter"/>
              </a:rPr>
              <a:t> — Gender of a person</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Capital_gain </a:t>
            </a:r>
            <a:r>
              <a:rPr lang="en-US" sz="2400" b="0" i="0" dirty="0">
                <a:solidFill>
                  <a:schemeClr val="tx1">
                    <a:lumMod val="85000"/>
                  </a:schemeClr>
                </a:solidFill>
                <a:effectLst/>
                <a:latin typeface="charter"/>
              </a:rPr>
              <a:t>— Capital gained by a person</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Capital_loss </a:t>
            </a:r>
            <a:r>
              <a:rPr lang="en-US" sz="2400" b="0" i="0" dirty="0">
                <a:solidFill>
                  <a:schemeClr val="tx1">
                    <a:lumMod val="85000"/>
                  </a:schemeClr>
                </a:solidFill>
                <a:effectLst/>
                <a:latin typeface="charter"/>
              </a:rPr>
              <a:t>— Loss of capital for a person</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Hours_per_week </a:t>
            </a:r>
            <a:r>
              <a:rPr lang="en-US" sz="2400" b="0" i="0" dirty="0">
                <a:solidFill>
                  <a:schemeClr val="tx1">
                    <a:lumMod val="85000"/>
                  </a:schemeClr>
                </a:solidFill>
                <a:effectLst/>
                <a:latin typeface="charter"/>
              </a:rPr>
              <a:t>— Number of hours for which an individual works per week</a:t>
            </a:r>
          </a:p>
          <a:p>
            <a:pPr algn="l"/>
            <a:r>
              <a:rPr lang="en-US" sz="2400" b="0" i="0" dirty="0">
                <a:solidFill>
                  <a:schemeClr val="tx1">
                    <a:lumMod val="85000"/>
                  </a:schemeClr>
                </a:solidFill>
                <a:effectLst/>
                <a:latin typeface="charter"/>
              </a:rPr>
              <a:t> </a:t>
            </a:r>
            <a:r>
              <a:rPr lang="en-US" sz="2400" b="1" i="0" dirty="0">
                <a:solidFill>
                  <a:schemeClr val="tx1">
                    <a:lumMod val="85000"/>
                  </a:schemeClr>
                </a:solidFill>
                <a:effectLst/>
                <a:latin typeface="charter"/>
              </a:rPr>
              <a:t>Native_Country </a:t>
            </a:r>
            <a:r>
              <a:rPr lang="en-US" sz="2400" b="0" i="0" dirty="0">
                <a:solidFill>
                  <a:schemeClr val="tx1">
                    <a:lumMod val="85000"/>
                  </a:schemeClr>
                </a:solidFill>
                <a:effectLst/>
                <a:latin typeface="charter"/>
              </a:rPr>
              <a:t>— Country to which a person belongs</a:t>
            </a:r>
          </a:p>
          <a:p>
            <a:pPr algn="l"/>
            <a:endParaRPr lang="en-US" sz="2400" dirty="0">
              <a:solidFill>
                <a:schemeClr val="tx1">
                  <a:lumMod val="85000"/>
                </a:schemeClr>
              </a:solidFill>
              <a:effectLst/>
              <a:latin typeface="charter"/>
            </a:endParaRPr>
          </a:p>
          <a:p>
            <a:pPr marL="36900" indent="0" algn="l">
              <a:buNone/>
            </a:pPr>
            <a:r>
              <a:rPr lang="en-US" sz="2800" b="1" i="0" dirty="0">
                <a:solidFill>
                  <a:schemeClr val="tx1">
                    <a:lumMod val="85000"/>
                  </a:schemeClr>
                </a:solidFill>
                <a:effectLst/>
                <a:latin typeface="charter"/>
              </a:rPr>
              <a:t>Output:</a:t>
            </a:r>
          </a:p>
          <a:p>
            <a:pPr algn="l"/>
            <a:r>
              <a:rPr lang="en-US" sz="2600" b="1" i="0" dirty="0">
                <a:solidFill>
                  <a:schemeClr val="tx1">
                    <a:lumMod val="95000"/>
                  </a:schemeClr>
                </a:solidFill>
                <a:effectLst/>
                <a:latin typeface="charter"/>
              </a:rPr>
              <a:t>Income </a:t>
            </a:r>
            <a:r>
              <a:rPr lang="en-US" sz="2600" b="0" i="0" dirty="0">
                <a:solidFill>
                  <a:schemeClr val="tx1">
                    <a:lumMod val="95000"/>
                  </a:schemeClr>
                </a:solidFill>
                <a:effectLst/>
                <a:latin typeface="charter"/>
              </a:rPr>
              <a:t>— The target variable, which predicts if the income is higher or lower than 50K$.</a:t>
            </a:r>
            <a:endParaRPr lang="en-US" sz="2000" b="0" i="0" dirty="0">
              <a:solidFill>
                <a:schemeClr val="tx1">
                  <a:lumMod val="95000"/>
                </a:schemeClr>
              </a:solidFill>
              <a:effectLst/>
              <a:latin typeface="charter"/>
            </a:endParaRPr>
          </a:p>
          <a:p>
            <a:pPr marL="36900" indent="0" algn="l">
              <a:buNone/>
            </a:pPr>
            <a:endParaRPr lang="en-US" sz="2400" b="0" i="0" dirty="0">
              <a:solidFill>
                <a:schemeClr val="tx1">
                  <a:lumMod val="85000"/>
                </a:schemeClr>
              </a:solidFill>
              <a:effectLst/>
              <a:latin typeface="charter"/>
            </a:endParaRPr>
          </a:p>
          <a:p>
            <a:pPr marL="36900" indent="0">
              <a:buNone/>
            </a:pPr>
            <a:endParaRPr lang="en-IN" dirty="0"/>
          </a:p>
        </p:txBody>
      </p:sp>
    </p:spTree>
    <p:extLst>
      <p:ext uri="{BB962C8B-B14F-4D97-AF65-F5344CB8AC3E}">
        <p14:creationId xmlns:p14="http://schemas.microsoft.com/office/powerpoint/2010/main" val="243595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3627-5F4F-4549-8F4A-E6B3D1594F83}"/>
              </a:ext>
            </a:extLst>
          </p:cNvPr>
          <p:cNvSpPr>
            <a:spLocks noGrp="1"/>
          </p:cNvSpPr>
          <p:nvPr>
            <p:ph type="title"/>
          </p:nvPr>
        </p:nvSpPr>
        <p:spPr/>
        <p:txBody>
          <a:bodyPr/>
          <a:lstStyle/>
          <a:p>
            <a:pPr algn="l"/>
            <a:r>
              <a:rPr lang="en-IN" dirty="0">
                <a:solidFill>
                  <a:schemeClr val="tx1">
                    <a:lumMod val="95000"/>
                  </a:schemeClr>
                </a:solidFill>
                <a:latin typeface="Arial Black" panose="020B0A04020102020204" pitchFamily="34" charset="0"/>
              </a:rPr>
              <a:t>Architecture</a:t>
            </a:r>
          </a:p>
        </p:txBody>
      </p:sp>
      <p:pic>
        <p:nvPicPr>
          <p:cNvPr id="4" name="Content Placeholder 3">
            <a:extLst>
              <a:ext uri="{FF2B5EF4-FFF2-40B4-BE49-F238E27FC236}">
                <a16:creationId xmlns:a16="http://schemas.microsoft.com/office/drawing/2014/main" id="{CA866B7D-D613-49EC-B1B4-26D394695765}"/>
              </a:ext>
            </a:extLst>
          </p:cNvPr>
          <p:cNvPicPr>
            <a:picLocks noGrp="1"/>
          </p:cNvPicPr>
          <p:nvPr>
            <p:ph idx="1"/>
          </p:nvPr>
        </p:nvPicPr>
        <p:blipFill>
          <a:blip r:embed="rId2"/>
          <a:stretch>
            <a:fillRect/>
          </a:stretch>
        </p:blipFill>
        <p:spPr>
          <a:xfrm>
            <a:off x="1124125" y="2076450"/>
            <a:ext cx="9236279" cy="4626354"/>
          </a:xfrm>
          <a:prstGeom prst="rect">
            <a:avLst/>
          </a:prstGeom>
        </p:spPr>
      </p:pic>
    </p:spTree>
    <p:extLst>
      <p:ext uri="{BB962C8B-B14F-4D97-AF65-F5344CB8AC3E}">
        <p14:creationId xmlns:p14="http://schemas.microsoft.com/office/powerpoint/2010/main" val="4502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0D32-9132-415C-BBE7-8D7BEDB236BE}"/>
              </a:ext>
            </a:extLst>
          </p:cNvPr>
          <p:cNvSpPr>
            <a:spLocks noGrp="1"/>
          </p:cNvSpPr>
          <p:nvPr>
            <p:ph type="title"/>
          </p:nvPr>
        </p:nvSpPr>
        <p:spPr/>
        <p:txBody>
          <a:bodyPr/>
          <a:lstStyle/>
          <a:p>
            <a:pPr algn="l"/>
            <a:r>
              <a:rPr lang="en-IN" dirty="0">
                <a:latin typeface="Arial Black" panose="020B0A04020102020204" pitchFamily="34" charset="0"/>
              </a:rPr>
              <a:t>Data Analysis steps</a:t>
            </a:r>
          </a:p>
        </p:txBody>
      </p:sp>
      <p:grpSp>
        <p:nvGrpSpPr>
          <p:cNvPr id="4" name="Group 3">
            <a:extLst>
              <a:ext uri="{FF2B5EF4-FFF2-40B4-BE49-F238E27FC236}">
                <a16:creationId xmlns:a16="http://schemas.microsoft.com/office/drawing/2014/main" id="{063DEE91-3571-4D06-BDA1-EEBA1A889DD9}"/>
              </a:ext>
            </a:extLst>
          </p:cNvPr>
          <p:cNvGrpSpPr/>
          <p:nvPr/>
        </p:nvGrpSpPr>
        <p:grpSpPr>
          <a:xfrm>
            <a:off x="697365" y="2028402"/>
            <a:ext cx="11146462" cy="4378325"/>
            <a:chOff x="0" y="0"/>
            <a:chExt cx="11146462" cy="4378452"/>
          </a:xfrm>
        </p:grpSpPr>
        <p:sp>
          <p:nvSpPr>
            <p:cNvPr id="5" name="Shape 305">
              <a:extLst>
                <a:ext uri="{FF2B5EF4-FFF2-40B4-BE49-F238E27FC236}">
                  <a16:creationId xmlns:a16="http://schemas.microsoft.com/office/drawing/2014/main" id="{30E11D30-73B1-4D94-805A-50BB12C4E3CA}"/>
                </a:ext>
              </a:extLst>
            </p:cNvPr>
            <p:cNvSpPr/>
            <p:nvPr/>
          </p:nvSpPr>
          <p:spPr>
            <a:xfrm>
              <a:off x="0" y="41148"/>
              <a:ext cx="2043684" cy="4337304"/>
            </a:xfrm>
            <a:custGeom>
              <a:avLst/>
              <a:gdLst/>
              <a:ahLst/>
              <a:cxnLst/>
              <a:rect l="0" t="0" r="0" b="0"/>
              <a:pathLst>
                <a:path w="2043684" h="4337304">
                  <a:moveTo>
                    <a:pt x="0" y="0"/>
                  </a:moveTo>
                  <a:lnTo>
                    <a:pt x="2043684" y="510921"/>
                  </a:lnTo>
                  <a:lnTo>
                    <a:pt x="2043684" y="3826383"/>
                  </a:lnTo>
                  <a:lnTo>
                    <a:pt x="0" y="4337304"/>
                  </a:lnTo>
                  <a:lnTo>
                    <a:pt x="0" y="0"/>
                  </a:lnTo>
                  <a:close/>
                </a:path>
              </a:pathLst>
            </a:custGeom>
            <a:ln w="0" cap="flat">
              <a:miter lim="127000"/>
            </a:ln>
          </p:spPr>
          <p:style>
            <a:lnRef idx="0">
              <a:srgbClr val="000000">
                <a:alpha val="0"/>
              </a:srgbClr>
            </a:lnRef>
            <a:fillRef idx="1">
              <a:srgbClr val="0D8295"/>
            </a:fillRef>
            <a:effectRef idx="0">
              <a:scrgbClr r="0" g="0" b="0"/>
            </a:effectRef>
            <a:fontRef idx="none"/>
          </p:style>
          <p:txBody>
            <a:bodyPr/>
            <a:lstStyle/>
            <a:p>
              <a:endParaRPr lang="en-IN" dirty="0"/>
            </a:p>
          </p:txBody>
        </p:sp>
        <p:sp>
          <p:nvSpPr>
            <p:cNvPr id="6" name="Shape 307">
              <a:extLst>
                <a:ext uri="{FF2B5EF4-FFF2-40B4-BE49-F238E27FC236}">
                  <a16:creationId xmlns:a16="http://schemas.microsoft.com/office/drawing/2014/main" id="{3AB2BA8E-73F6-4F93-B505-F9D8A0B7CDCC}"/>
                </a:ext>
              </a:extLst>
            </p:cNvPr>
            <p:cNvSpPr/>
            <p:nvPr/>
          </p:nvSpPr>
          <p:spPr>
            <a:xfrm>
              <a:off x="2165604" y="41148"/>
              <a:ext cx="2045208" cy="4337304"/>
            </a:xfrm>
            <a:custGeom>
              <a:avLst/>
              <a:gdLst/>
              <a:ahLst/>
              <a:cxnLst/>
              <a:rect l="0" t="0" r="0" b="0"/>
              <a:pathLst>
                <a:path w="2045208" h="4337304">
                  <a:moveTo>
                    <a:pt x="0" y="0"/>
                  </a:moveTo>
                  <a:lnTo>
                    <a:pt x="2045208" y="511302"/>
                  </a:lnTo>
                  <a:lnTo>
                    <a:pt x="2045208" y="3826002"/>
                  </a:lnTo>
                  <a:lnTo>
                    <a:pt x="0" y="4337304"/>
                  </a:lnTo>
                  <a:lnTo>
                    <a:pt x="0" y="0"/>
                  </a:lnTo>
                  <a:close/>
                </a:path>
              </a:pathLst>
            </a:custGeom>
            <a:ln w="0" cap="flat">
              <a:miter lim="127000"/>
            </a:ln>
          </p:spPr>
          <p:style>
            <a:lnRef idx="0">
              <a:srgbClr val="000000">
                <a:alpha val="0"/>
              </a:srgbClr>
            </a:lnRef>
            <a:fillRef idx="1">
              <a:srgbClr val="CB7A09"/>
            </a:fillRef>
            <a:effectRef idx="0">
              <a:scrgbClr r="0" g="0" b="0"/>
            </a:effectRef>
            <a:fontRef idx="none"/>
          </p:style>
          <p:txBody>
            <a:bodyPr/>
            <a:lstStyle/>
            <a:p>
              <a:endParaRPr lang="en-IN" dirty="0"/>
            </a:p>
          </p:txBody>
        </p:sp>
        <p:sp>
          <p:nvSpPr>
            <p:cNvPr id="7" name="Shape 309">
              <a:extLst>
                <a:ext uri="{FF2B5EF4-FFF2-40B4-BE49-F238E27FC236}">
                  <a16:creationId xmlns:a16="http://schemas.microsoft.com/office/drawing/2014/main" id="{6F34F626-0673-40C2-92DD-8A10492F8ED8}"/>
                </a:ext>
              </a:extLst>
            </p:cNvPr>
            <p:cNvSpPr/>
            <p:nvPr/>
          </p:nvSpPr>
          <p:spPr>
            <a:xfrm>
              <a:off x="4332732" y="41148"/>
              <a:ext cx="2045208" cy="4337304"/>
            </a:xfrm>
            <a:custGeom>
              <a:avLst/>
              <a:gdLst/>
              <a:ahLst/>
              <a:cxnLst/>
              <a:rect l="0" t="0" r="0" b="0"/>
              <a:pathLst>
                <a:path w="2045208" h="4337304">
                  <a:moveTo>
                    <a:pt x="0" y="0"/>
                  </a:moveTo>
                  <a:lnTo>
                    <a:pt x="2045208" y="511302"/>
                  </a:lnTo>
                  <a:lnTo>
                    <a:pt x="2045208" y="3826002"/>
                  </a:lnTo>
                  <a:lnTo>
                    <a:pt x="0" y="4337304"/>
                  </a:lnTo>
                  <a:lnTo>
                    <a:pt x="0" y="0"/>
                  </a:lnTo>
                  <a:close/>
                </a:path>
              </a:pathLst>
            </a:custGeom>
            <a:ln w="0" cap="flat">
              <a:miter lim="127000"/>
            </a:ln>
          </p:spPr>
          <p:style>
            <a:lnRef idx="0">
              <a:srgbClr val="000000">
                <a:alpha val="0"/>
              </a:srgbClr>
            </a:lnRef>
            <a:fillRef idx="1">
              <a:srgbClr val="0D8295"/>
            </a:fillRef>
            <a:effectRef idx="0">
              <a:scrgbClr r="0" g="0" b="0"/>
            </a:effectRef>
            <a:fontRef idx="none"/>
          </p:style>
          <p:txBody>
            <a:bodyPr/>
            <a:lstStyle/>
            <a:p>
              <a:endParaRPr lang="en-IN" dirty="0"/>
            </a:p>
          </p:txBody>
        </p:sp>
        <p:sp>
          <p:nvSpPr>
            <p:cNvPr id="8" name="Shape 311">
              <a:extLst>
                <a:ext uri="{FF2B5EF4-FFF2-40B4-BE49-F238E27FC236}">
                  <a16:creationId xmlns:a16="http://schemas.microsoft.com/office/drawing/2014/main" id="{ED3B3268-2E7F-472F-B2C9-65247ED57042}"/>
                </a:ext>
              </a:extLst>
            </p:cNvPr>
            <p:cNvSpPr/>
            <p:nvPr/>
          </p:nvSpPr>
          <p:spPr>
            <a:xfrm>
              <a:off x="6499860" y="0"/>
              <a:ext cx="2045208" cy="4335780"/>
            </a:xfrm>
            <a:custGeom>
              <a:avLst/>
              <a:gdLst/>
              <a:ahLst/>
              <a:cxnLst/>
              <a:rect l="0" t="0" r="0" b="0"/>
              <a:pathLst>
                <a:path w="2045208" h="4335780">
                  <a:moveTo>
                    <a:pt x="0" y="0"/>
                  </a:moveTo>
                  <a:lnTo>
                    <a:pt x="2045208" y="511302"/>
                  </a:lnTo>
                  <a:lnTo>
                    <a:pt x="2045208" y="3824478"/>
                  </a:lnTo>
                  <a:lnTo>
                    <a:pt x="0" y="4335780"/>
                  </a:lnTo>
                  <a:lnTo>
                    <a:pt x="0" y="0"/>
                  </a:lnTo>
                  <a:close/>
                </a:path>
              </a:pathLst>
            </a:custGeom>
            <a:ln w="0" cap="flat">
              <a:miter lim="127000"/>
            </a:ln>
          </p:spPr>
          <p:style>
            <a:lnRef idx="0">
              <a:srgbClr val="000000">
                <a:alpha val="0"/>
              </a:srgbClr>
            </a:lnRef>
            <a:fillRef idx="1">
              <a:srgbClr val="CB7A09"/>
            </a:fillRef>
            <a:effectRef idx="0">
              <a:scrgbClr r="0" g="0" b="0"/>
            </a:effectRef>
            <a:fontRef idx="none"/>
          </p:style>
          <p:txBody>
            <a:bodyPr/>
            <a:lstStyle/>
            <a:p>
              <a:endParaRPr lang="en-IN" dirty="0"/>
            </a:p>
          </p:txBody>
        </p:sp>
        <p:sp>
          <p:nvSpPr>
            <p:cNvPr id="9" name="Shape 313">
              <a:extLst>
                <a:ext uri="{FF2B5EF4-FFF2-40B4-BE49-F238E27FC236}">
                  <a16:creationId xmlns:a16="http://schemas.microsoft.com/office/drawing/2014/main" id="{80F03C1B-2453-4A40-A111-857D93DD7422}"/>
                </a:ext>
              </a:extLst>
            </p:cNvPr>
            <p:cNvSpPr/>
            <p:nvPr/>
          </p:nvSpPr>
          <p:spPr>
            <a:xfrm>
              <a:off x="8668512" y="41148"/>
              <a:ext cx="2045208" cy="4337304"/>
            </a:xfrm>
            <a:custGeom>
              <a:avLst/>
              <a:gdLst/>
              <a:ahLst/>
              <a:cxnLst/>
              <a:rect l="0" t="0" r="0" b="0"/>
              <a:pathLst>
                <a:path w="2045208" h="4337304">
                  <a:moveTo>
                    <a:pt x="0" y="0"/>
                  </a:moveTo>
                  <a:lnTo>
                    <a:pt x="2045208" y="511302"/>
                  </a:lnTo>
                  <a:lnTo>
                    <a:pt x="2045208" y="3826002"/>
                  </a:lnTo>
                  <a:lnTo>
                    <a:pt x="0" y="4337304"/>
                  </a:lnTo>
                  <a:lnTo>
                    <a:pt x="0" y="0"/>
                  </a:lnTo>
                  <a:close/>
                </a:path>
              </a:pathLst>
            </a:custGeom>
            <a:ln w="0" cap="flat">
              <a:miter lim="127000"/>
            </a:ln>
          </p:spPr>
          <p:style>
            <a:lnRef idx="0">
              <a:srgbClr val="000000">
                <a:alpha val="0"/>
              </a:srgbClr>
            </a:lnRef>
            <a:fillRef idx="1">
              <a:srgbClr val="0D8295"/>
            </a:fillRef>
            <a:effectRef idx="0">
              <a:scrgbClr r="0" g="0" b="0"/>
            </a:effectRef>
            <a:fontRef idx="none"/>
          </p:style>
          <p:txBody>
            <a:bodyPr/>
            <a:lstStyle/>
            <a:p>
              <a:endParaRPr lang="en-IN" dirty="0"/>
            </a:p>
          </p:txBody>
        </p:sp>
        <p:sp>
          <p:nvSpPr>
            <p:cNvPr id="10" name="Rectangle 9">
              <a:extLst>
                <a:ext uri="{FF2B5EF4-FFF2-40B4-BE49-F238E27FC236}">
                  <a16:creationId xmlns:a16="http://schemas.microsoft.com/office/drawing/2014/main" id="{A761D6C2-11CD-4846-ABB4-5BF5020E95E6}"/>
                </a:ext>
              </a:extLst>
            </p:cNvPr>
            <p:cNvSpPr/>
            <p:nvPr/>
          </p:nvSpPr>
          <p:spPr>
            <a:xfrm>
              <a:off x="834263" y="1497687"/>
              <a:ext cx="628797" cy="247707"/>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DATA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9B2A555C-FD04-40B7-9DC9-2FE3FBDFD9DA}"/>
                </a:ext>
              </a:extLst>
            </p:cNvPr>
            <p:cNvSpPr/>
            <p:nvPr/>
          </p:nvSpPr>
          <p:spPr>
            <a:xfrm>
              <a:off x="500482" y="1741994"/>
              <a:ext cx="1447916" cy="247334"/>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COLLECTION</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274B7FCF-2776-45CD-A988-E6F7029D75E1}"/>
                </a:ext>
              </a:extLst>
            </p:cNvPr>
            <p:cNvSpPr/>
            <p:nvPr/>
          </p:nvSpPr>
          <p:spPr>
            <a:xfrm>
              <a:off x="3002280" y="1497687"/>
              <a:ext cx="628797" cy="247707"/>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DATA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9C7541D8-875E-4FA1-A721-08B49BB71726}"/>
                </a:ext>
              </a:extLst>
            </p:cNvPr>
            <p:cNvSpPr/>
            <p:nvPr/>
          </p:nvSpPr>
          <p:spPr>
            <a:xfrm>
              <a:off x="2464308" y="1741994"/>
              <a:ext cx="1989234" cy="247334"/>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PREPROCESSING</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E81DEE63-9338-470A-B17E-3F764180BFAE}"/>
                </a:ext>
              </a:extLst>
            </p:cNvPr>
            <p:cNvSpPr/>
            <p:nvPr/>
          </p:nvSpPr>
          <p:spPr>
            <a:xfrm>
              <a:off x="4532122" y="1497687"/>
              <a:ext cx="2321878" cy="247707"/>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EXPLORATORY DATA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9369B8E1-341F-4C68-8914-4DC298A9BB4C}"/>
                </a:ext>
              </a:extLst>
            </p:cNvPr>
            <p:cNvSpPr/>
            <p:nvPr/>
          </p:nvSpPr>
          <p:spPr>
            <a:xfrm>
              <a:off x="4966462" y="1741994"/>
              <a:ext cx="1099888" cy="247334"/>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ANALYSIS</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C4E35565-AFB2-4F85-85AE-C0AEC6B9785A}"/>
                </a:ext>
              </a:extLst>
            </p:cNvPr>
            <p:cNvSpPr/>
            <p:nvPr/>
          </p:nvSpPr>
          <p:spPr>
            <a:xfrm>
              <a:off x="7121018" y="1497687"/>
              <a:ext cx="1096142" cy="247707"/>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FEATURE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A9CAE301-8EE6-4E4E-9F25-BC8F4499C665}"/>
                </a:ext>
              </a:extLst>
            </p:cNvPr>
            <p:cNvSpPr/>
            <p:nvPr/>
          </p:nvSpPr>
          <p:spPr>
            <a:xfrm>
              <a:off x="7021957" y="1741994"/>
              <a:ext cx="1360572" cy="247334"/>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SELECTION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7F97ED8A-73A6-460B-A6D4-F1079D4F8EDF}"/>
                </a:ext>
              </a:extLst>
            </p:cNvPr>
            <p:cNvSpPr/>
            <p:nvPr/>
          </p:nvSpPr>
          <p:spPr>
            <a:xfrm>
              <a:off x="9413113" y="1328736"/>
              <a:ext cx="850526" cy="247334"/>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MODEL</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C28CF724-7484-4BC2-8626-43AEC65FD7FE}"/>
                </a:ext>
              </a:extLst>
            </p:cNvPr>
            <p:cNvSpPr/>
            <p:nvPr/>
          </p:nvSpPr>
          <p:spPr>
            <a:xfrm>
              <a:off x="9090025" y="1572576"/>
              <a:ext cx="1777882" cy="247334"/>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CREATION AND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A700EF64-F4E0-4264-9425-BFDC29070096}"/>
                </a:ext>
              </a:extLst>
            </p:cNvPr>
            <p:cNvSpPr/>
            <p:nvPr/>
          </p:nvSpPr>
          <p:spPr>
            <a:xfrm>
              <a:off x="9207373" y="1816670"/>
              <a:ext cx="1398313" cy="247334"/>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EVALUATION</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6FE501AB-0D05-44BB-9FA5-678C1893DCC1}"/>
                </a:ext>
              </a:extLst>
            </p:cNvPr>
            <p:cNvSpPr/>
            <p:nvPr/>
          </p:nvSpPr>
          <p:spPr>
            <a:xfrm>
              <a:off x="280416" y="2267195"/>
              <a:ext cx="2093083"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In step 1,  we collect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02CCDA27-8416-4279-8BCC-848B7B98897C}"/>
                </a:ext>
              </a:extLst>
            </p:cNvPr>
            <p:cNvSpPr/>
            <p:nvPr/>
          </p:nvSpPr>
          <p:spPr>
            <a:xfrm>
              <a:off x="193548" y="2507987"/>
              <a:ext cx="2326675"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data which is generally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D07A61EF-7140-4297-918F-FE053C5AF235}"/>
                </a:ext>
              </a:extLst>
            </p:cNvPr>
            <p:cNvSpPr/>
            <p:nvPr/>
          </p:nvSpPr>
          <p:spPr>
            <a:xfrm>
              <a:off x="225552" y="2748779"/>
              <a:ext cx="2242487"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present in a database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4E5D196F-B17D-47AD-A63A-D702E96E54DD}"/>
                </a:ext>
              </a:extLst>
            </p:cNvPr>
            <p:cNvSpPr/>
            <p:nvPr/>
          </p:nvSpPr>
          <p:spPr>
            <a:xfrm>
              <a:off x="518160" y="2991095"/>
              <a:ext cx="1464162"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or on internet.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FC32D59C-B951-4258-B715-B1E256AD6743}"/>
                </a:ext>
              </a:extLst>
            </p:cNvPr>
            <p:cNvSpPr/>
            <p:nvPr/>
          </p:nvSpPr>
          <p:spPr>
            <a:xfrm>
              <a:off x="2735580" y="2267195"/>
              <a:ext cx="1327564"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In step 2, we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E59ED792-1B9B-45F2-A110-FBEF662184A0}"/>
                </a:ext>
              </a:extLst>
            </p:cNvPr>
            <p:cNvSpPr/>
            <p:nvPr/>
          </p:nvSpPr>
          <p:spPr>
            <a:xfrm>
              <a:off x="2464308" y="2507987"/>
              <a:ext cx="2050633"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preprocess the data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72AB63A2-C45D-4313-AD38-12C9485EB2E1}"/>
                </a:ext>
              </a:extLst>
            </p:cNvPr>
            <p:cNvSpPr/>
            <p:nvPr/>
          </p:nvSpPr>
          <p:spPr>
            <a:xfrm>
              <a:off x="2484120" y="2748779"/>
              <a:ext cx="1996800"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which involves data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924797BD-7B1C-4295-A725-261D2D0F436E}"/>
                </a:ext>
              </a:extLst>
            </p:cNvPr>
            <p:cNvSpPr/>
            <p:nvPr/>
          </p:nvSpPr>
          <p:spPr>
            <a:xfrm>
              <a:off x="2446020" y="2991095"/>
              <a:ext cx="2099960"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cleaning by handling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BBC182EA-93C6-4EAD-9E2F-ACC4611CBAE5}"/>
                </a:ext>
              </a:extLst>
            </p:cNvPr>
            <p:cNvSpPr/>
            <p:nvPr/>
          </p:nvSpPr>
          <p:spPr>
            <a:xfrm>
              <a:off x="2485644" y="3231887"/>
              <a:ext cx="1993954"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outliers, null values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1726E4BC-3C02-441A-95EC-8A389B93C4C6}"/>
                </a:ext>
              </a:extLst>
            </p:cNvPr>
            <p:cNvSpPr/>
            <p:nvPr/>
          </p:nvSpPr>
          <p:spPr>
            <a:xfrm>
              <a:off x="3075432" y="3472679"/>
              <a:ext cx="424498"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etc.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A553C570-2117-42B1-B9B8-A33C8C99F680}"/>
                </a:ext>
              </a:extLst>
            </p:cNvPr>
            <p:cNvSpPr/>
            <p:nvPr/>
          </p:nvSpPr>
          <p:spPr>
            <a:xfrm>
              <a:off x="4608322" y="2267195"/>
              <a:ext cx="2111343"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In step 3, we explore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C04E61CD-8B10-427D-8EEC-E0AAAD5007C0}"/>
                </a:ext>
              </a:extLst>
            </p:cNvPr>
            <p:cNvSpPr/>
            <p:nvPr/>
          </p:nvSpPr>
          <p:spPr>
            <a:xfrm>
              <a:off x="4530598" y="2507987"/>
              <a:ext cx="2318613"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the data by performing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5447E9CB-4C32-4CCC-AF66-37BD5D6FA660}"/>
                </a:ext>
              </a:extLst>
            </p:cNvPr>
            <p:cNvSpPr/>
            <p:nvPr/>
          </p:nvSpPr>
          <p:spPr>
            <a:xfrm>
              <a:off x="4843018" y="2748779"/>
              <a:ext cx="1487640"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univariate and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86CDC0F8-7BBE-46EC-BEB8-7E3B705569AA}"/>
                </a:ext>
              </a:extLst>
            </p:cNvPr>
            <p:cNvSpPr/>
            <p:nvPr/>
          </p:nvSpPr>
          <p:spPr>
            <a:xfrm>
              <a:off x="4615942" y="2991095"/>
              <a:ext cx="2090237"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bivariate analysis on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CAC18A0B-230E-4CE6-AD2C-D869C3D02223}"/>
                </a:ext>
              </a:extLst>
            </p:cNvPr>
            <p:cNvSpPr/>
            <p:nvPr/>
          </p:nvSpPr>
          <p:spPr>
            <a:xfrm>
              <a:off x="4903978" y="3231887"/>
              <a:ext cx="1327327"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the features.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7470C9BB-C28F-463C-A738-583736903D99}"/>
                </a:ext>
              </a:extLst>
            </p:cNvPr>
            <p:cNvSpPr/>
            <p:nvPr/>
          </p:nvSpPr>
          <p:spPr>
            <a:xfrm>
              <a:off x="6912610" y="2267195"/>
              <a:ext cx="1745659"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In step 4, we use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85A86567-050A-479D-867B-FE49EE4562A5}"/>
                </a:ext>
              </a:extLst>
            </p:cNvPr>
            <p:cNvSpPr/>
            <p:nvPr/>
          </p:nvSpPr>
          <p:spPr>
            <a:xfrm>
              <a:off x="6917182" y="2507987"/>
              <a:ext cx="1733564"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feature selection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16E648CC-0A2D-40E2-A6B1-3B89A34A0864}"/>
                </a:ext>
              </a:extLst>
            </p:cNvPr>
            <p:cNvSpPr/>
            <p:nvPr/>
          </p:nvSpPr>
          <p:spPr>
            <a:xfrm>
              <a:off x="6705346" y="2748779"/>
              <a:ext cx="2299166"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techniques to filter out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50FEA0A1-747A-44E1-AA49-B2681F02C82A}"/>
                </a:ext>
              </a:extLst>
            </p:cNvPr>
            <p:cNvSpPr/>
            <p:nvPr/>
          </p:nvSpPr>
          <p:spPr>
            <a:xfrm>
              <a:off x="6827266" y="2991095"/>
              <a:ext cx="1974508"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the most important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85C52DF-82DF-4E36-9285-53434E761A7E}"/>
                </a:ext>
              </a:extLst>
            </p:cNvPr>
            <p:cNvSpPr/>
            <p:nvPr/>
          </p:nvSpPr>
          <p:spPr>
            <a:xfrm>
              <a:off x="6821170" y="3231887"/>
              <a:ext cx="1989448"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features to perform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09EAF53B-E855-47DC-9506-069582FF4DBF}"/>
                </a:ext>
              </a:extLst>
            </p:cNvPr>
            <p:cNvSpPr/>
            <p:nvPr/>
          </p:nvSpPr>
          <p:spPr>
            <a:xfrm>
              <a:off x="6984238" y="3472679"/>
              <a:ext cx="1495940"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model creation</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578FB959-A543-4161-A850-A417BED12E74}"/>
                </a:ext>
              </a:extLst>
            </p:cNvPr>
            <p:cNvSpPr/>
            <p:nvPr/>
          </p:nvSpPr>
          <p:spPr>
            <a:xfrm>
              <a:off x="8996426" y="2267195"/>
              <a:ext cx="1973797"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In step 5, we finally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2AE0ED62-4E5F-4610-9C94-048E839385BB}"/>
                </a:ext>
              </a:extLst>
            </p:cNvPr>
            <p:cNvSpPr/>
            <p:nvPr/>
          </p:nvSpPr>
          <p:spPr>
            <a:xfrm>
              <a:off x="8972042" y="2507987"/>
              <a:ext cx="2039013"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build models on our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D040A6D1-2E3A-499A-A689-84A065C26179}"/>
                </a:ext>
              </a:extLst>
            </p:cNvPr>
            <p:cNvSpPr/>
            <p:nvPr/>
          </p:nvSpPr>
          <p:spPr>
            <a:xfrm>
              <a:off x="8976614" y="2748779"/>
              <a:ext cx="2027629"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dataset and choose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89A7EE65-3A9D-470C-B639-4DBA949C99F6}"/>
                </a:ext>
              </a:extLst>
            </p:cNvPr>
            <p:cNvSpPr/>
            <p:nvPr/>
          </p:nvSpPr>
          <p:spPr>
            <a:xfrm>
              <a:off x="8889746" y="2991095"/>
              <a:ext cx="2256716"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the model which gives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E57CA987-5B64-40A6-AA05-189A8AC2CCEB}"/>
                </a:ext>
              </a:extLst>
            </p:cNvPr>
            <p:cNvSpPr/>
            <p:nvPr/>
          </p:nvSpPr>
          <p:spPr>
            <a:xfrm>
              <a:off x="9036050" y="3231887"/>
              <a:ext cx="1918778" cy="217580"/>
            </a:xfrm>
            <a:prstGeom prst="rect">
              <a:avLst/>
            </a:prstGeom>
            <a:ln>
              <a:noFill/>
            </a:ln>
          </p:spPr>
          <p:txBody>
            <a:bodyPr vert="horz" lIns="0" tIns="0" rIns="0" bIns="0" rtlCol="0">
              <a:noAutofit/>
            </a:bodyPr>
            <a:lstStyle/>
            <a:p>
              <a:pPr>
                <a:lnSpc>
                  <a:spcPct val="107000"/>
                </a:lnSpc>
                <a:spcAft>
                  <a:spcPts val="800"/>
                </a:spcAft>
              </a:pPr>
              <a:r>
                <a:rPr lang="en-IN" sz="1400" dirty="0">
                  <a:solidFill>
                    <a:srgbClr val="FFFFFF"/>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the best accuracy.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7" name="Shape 351">
              <a:extLst>
                <a:ext uri="{FF2B5EF4-FFF2-40B4-BE49-F238E27FC236}">
                  <a16:creationId xmlns:a16="http://schemas.microsoft.com/office/drawing/2014/main" id="{AF7B354A-D204-457D-B552-6AD5E4C7F719}"/>
                </a:ext>
              </a:extLst>
            </p:cNvPr>
            <p:cNvSpPr/>
            <p:nvPr/>
          </p:nvSpPr>
          <p:spPr>
            <a:xfrm>
              <a:off x="876300" y="1125444"/>
              <a:ext cx="5334" cy="35956"/>
            </a:xfrm>
            <a:custGeom>
              <a:avLst/>
              <a:gdLst/>
              <a:ahLst/>
              <a:cxnLst/>
              <a:rect l="0" t="0" r="0" b="0"/>
              <a:pathLst>
                <a:path w="5334" h="35956">
                  <a:moveTo>
                    <a:pt x="5334" y="0"/>
                  </a:moveTo>
                  <a:lnTo>
                    <a:pt x="5334" y="35956"/>
                  </a:lnTo>
                  <a:lnTo>
                    <a:pt x="5080" y="35717"/>
                  </a:lnTo>
                  <a:lnTo>
                    <a:pt x="3429" y="33177"/>
                  </a:lnTo>
                  <a:lnTo>
                    <a:pt x="2159" y="30256"/>
                  </a:lnTo>
                  <a:lnTo>
                    <a:pt x="1270" y="27716"/>
                  </a:lnTo>
                  <a:lnTo>
                    <a:pt x="508" y="24287"/>
                  </a:lnTo>
                  <a:lnTo>
                    <a:pt x="0" y="21366"/>
                  </a:lnTo>
                  <a:lnTo>
                    <a:pt x="0" y="15016"/>
                  </a:lnTo>
                  <a:lnTo>
                    <a:pt x="508" y="11714"/>
                  </a:lnTo>
                  <a:lnTo>
                    <a:pt x="1270" y="8793"/>
                  </a:lnTo>
                  <a:lnTo>
                    <a:pt x="2159" y="5872"/>
                  </a:lnTo>
                  <a:lnTo>
                    <a:pt x="3429" y="3332"/>
                  </a:lnTo>
                  <a:lnTo>
                    <a:pt x="5080" y="284"/>
                  </a:lnTo>
                  <a:lnTo>
                    <a:pt x="5334"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48" name="Shape 352">
              <a:extLst>
                <a:ext uri="{FF2B5EF4-FFF2-40B4-BE49-F238E27FC236}">
                  <a16:creationId xmlns:a16="http://schemas.microsoft.com/office/drawing/2014/main" id="{D354CE5C-6FD6-40CC-BF96-CBA330AFDF5A}"/>
                </a:ext>
              </a:extLst>
            </p:cNvPr>
            <p:cNvSpPr/>
            <p:nvPr/>
          </p:nvSpPr>
          <p:spPr>
            <a:xfrm>
              <a:off x="832104" y="827532"/>
              <a:ext cx="49530" cy="269728"/>
            </a:xfrm>
            <a:custGeom>
              <a:avLst/>
              <a:gdLst/>
              <a:ahLst/>
              <a:cxnLst/>
              <a:rect l="0" t="0" r="0" b="0"/>
              <a:pathLst>
                <a:path w="49530" h="269728">
                  <a:moveTo>
                    <a:pt x="44704" y="0"/>
                  </a:moveTo>
                  <a:lnTo>
                    <a:pt x="46736" y="0"/>
                  </a:lnTo>
                  <a:lnTo>
                    <a:pt x="48006" y="381"/>
                  </a:lnTo>
                  <a:lnTo>
                    <a:pt x="49276" y="889"/>
                  </a:lnTo>
                  <a:lnTo>
                    <a:pt x="49530" y="1041"/>
                  </a:lnTo>
                  <a:lnTo>
                    <a:pt x="49530" y="30069"/>
                  </a:lnTo>
                  <a:lnTo>
                    <a:pt x="42545" y="14732"/>
                  </a:lnTo>
                  <a:lnTo>
                    <a:pt x="14351" y="28194"/>
                  </a:lnTo>
                  <a:lnTo>
                    <a:pt x="48006" y="107315"/>
                  </a:lnTo>
                  <a:lnTo>
                    <a:pt x="49530" y="107315"/>
                  </a:lnTo>
                  <a:lnTo>
                    <a:pt x="49530" y="269728"/>
                  </a:lnTo>
                  <a:lnTo>
                    <a:pt x="48895" y="269240"/>
                  </a:lnTo>
                  <a:lnTo>
                    <a:pt x="48006" y="267081"/>
                  </a:lnTo>
                  <a:lnTo>
                    <a:pt x="381" y="115697"/>
                  </a:lnTo>
                  <a:lnTo>
                    <a:pt x="0" y="114046"/>
                  </a:lnTo>
                  <a:lnTo>
                    <a:pt x="0" y="112776"/>
                  </a:lnTo>
                  <a:lnTo>
                    <a:pt x="381" y="111506"/>
                  </a:lnTo>
                  <a:lnTo>
                    <a:pt x="889" y="109855"/>
                  </a:lnTo>
                  <a:lnTo>
                    <a:pt x="2159" y="108966"/>
                  </a:lnTo>
                  <a:lnTo>
                    <a:pt x="2921" y="108077"/>
                  </a:lnTo>
                  <a:lnTo>
                    <a:pt x="4572" y="107696"/>
                  </a:lnTo>
                  <a:lnTo>
                    <a:pt x="6350" y="107315"/>
                  </a:lnTo>
                  <a:lnTo>
                    <a:pt x="34544" y="107315"/>
                  </a:lnTo>
                  <a:lnTo>
                    <a:pt x="381" y="27813"/>
                  </a:lnTo>
                  <a:lnTo>
                    <a:pt x="0" y="26543"/>
                  </a:lnTo>
                  <a:lnTo>
                    <a:pt x="0" y="24384"/>
                  </a:lnTo>
                  <a:lnTo>
                    <a:pt x="381" y="22733"/>
                  </a:lnTo>
                  <a:lnTo>
                    <a:pt x="889" y="21844"/>
                  </a:lnTo>
                  <a:lnTo>
                    <a:pt x="1270" y="21082"/>
                  </a:lnTo>
                  <a:lnTo>
                    <a:pt x="2159" y="20193"/>
                  </a:lnTo>
                  <a:lnTo>
                    <a:pt x="3429" y="19304"/>
                  </a:lnTo>
                  <a:lnTo>
                    <a:pt x="42926" y="381"/>
                  </a:lnTo>
                  <a:lnTo>
                    <a:pt x="44704"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49" name="Shape 353">
              <a:extLst>
                <a:ext uri="{FF2B5EF4-FFF2-40B4-BE49-F238E27FC236}">
                  <a16:creationId xmlns:a16="http://schemas.microsoft.com/office/drawing/2014/main" id="{87F3F1DB-E468-4DA5-84F8-217412C53462}"/>
                </a:ext>
              </a:extLst>
            </p:cNvPr>
            <p:cNvSpPr/>
            <p:nvPr/>
          </p:nvSpPr>
          <p:spPr>
            <a:xfrm>
              <a:off x="881634" y="1111885"/>
              <a:ext cx="130112" cy="63119"/>
            </a:xfrm>
            <a:custGeom>
              <a:avLst/>
              <a:gdLst/>
              <a:ahLst/>
              <a:cxnLst/>
              <a:rect l="0" t="0" r="0" b="0"/>
              <a:pathLst>
                <a:path w="130112" h="63119">
                  <a:moveTo>
                    <a:pt x="22860" y="0"/>
                  </a:moveTo>
                  <a:lnTo>
                    <a:pt x="130112" y="0"/>
                  </a:lnTo>
                  <a:lnTo>
                    <a:pt x="130112" y="12700"/>
                  </a:lnTo>
                  <a:lnTo>
                    <a:pt x="51562" y="12700"/>
                  </a:lnTo>
                  <a:lnTo>
                    <a:pt x="54102" y="16891"/>
                  </a:lnTo>
                  <a:lnTo>
                    <a:pt x="55753" y="21463"/>
                  </a:lnTo>
                  <a:lnTo>
                    <a:pt x="57404" y="26162"/>
                  </a:lnTo>
                  <a:lnTo>
                    <a:pt x="57912" y="31623"/>
                  </a:lnTo>
                  <a:lnTo>
                    <a:pt x="57912" y="34925"/>
                  </a:lnTo>
                  <a:lnTo>
                    <a:pt x="57404" y="37846"/>
                  </a:lnTo>
                  <a:lnTo>
                    <a:pt x="56134" y="41275"/>
                  </a:lnTo>
                  <a:lnTo>
                    <a:pt x="55372" y="43815"/>
                  </a:lnTo>
                  <a:lnTo>
                    <a:pt x="54102" y="46736"/>
                  </a:lnTo>
                  <a:lnTo>
                    <a:pt x="52451" y="49276"/>
                  </a:lnTo>
                  <a:lnTo>
                    <a:pt x="50673" y="51308"/>
                  </a:lnTo>
                  <a:lnTo>
                    <a:pt x="48641" y="53848"/>
                  </a:lnTo>
                  <a:lnTo>
                    <a:pt x="46482" y="56007"/>
                  </a:lnTo>
                  <a:lnTo>
                    <a:pt x="43561" y="57658"/>
                  </a:lnTo>
                  <a:lnTo>
                    <a:pt x="41021" y="59690"/>
                  </a:lnTo>
                  <a:lnTo>
                    <a:pt x="38481" y="60960"/>
                  </a:lnTo>
                  <a:lnTo>
                    <a:pt x="35560" y="61849"/>
                  </a:lnTo>
                  <a:lnTo>
                    <a:pt x="32639" y="62738"/>
                  </a:lnTo>
                  <a:lnTo>
                    <a:pt x="29210" y="63119"/>
                  </a:lnTo>
                  <a:lnTo>
                    <a:pt x="22860" y="63119"/>
                  </a:lnTo>
                  <a:lnTo>
                    <a:pt x="19939" y="62738"/>
                  </a:lnTo>
                  <a:lnTo>
                    <a:pt x="16637" y="61849"/>
                  </a:lnTo>
                  <a:lnTo>
                    <a:pt x="14097" y="60960"/>
                  </a:lnTo>
                  <a:lnTo>
                    <a:pt x="11176" y="59690"/>
                  </a:lnTo>
                  <a:lnTo>
                    <a:pt x="8636" y="57658"/>
                  </a:lnTo>
                  <a:lnTo>
                    <a:pt x="5588" y="56007"/>
                  </a:lnTo>
                  <a:lnTo>
                    <a:pt x="3937" y="53848"/>
                  </a:lnTo>
                  <a:lnTo>
                    <a:pt x="1905" y="51308"/>
                  </a:lnTo>
                  <a:lnTo>
                    <a:pt x="0" y="49515"/>
                  </a:lnTo>
                  <a:lnTo>
                    <a:pt x="0" y="13559"/>
                  </a:lnTo>
                  <a:lnTo>
                    <a:pt x="1905" y="11430"/>
                  </a:lnTo>
                  <a:lnTo>
                    <a:pt x="3937" y="9271"/>
                  </a:lnTo>
                  <a:lnTo>
                    <a:pt x="5588" y="7112"/>
                  </a:lnTo>
                  <a:lnTo>
                    <a:pt x="8636" y="5461"/>
                  </a:lnTo>
                  <a:lnTo>
                    <a:pt x="11176" y="3810"/>
                  </a:lnTo>
                  <a:lnTo>
                    <a:pt x="14097" y="2540"/>
                  </a:lnTo>
                  <a:lnTo>
                    <a:pt x="16637" y="1270"/>
                  </a:lnTo>
                  <a:lnTo>
                    <a:pt x="19939" y="381"/>
                  </a:lnTo>
                  <a:lnTo>
                    <a:pt x="2286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0" name="Shape 354">
              <a:extLst>
                <a:ext uri="{FF2B5EF4-FFF2-40B4-BE49-F238E27FC236}">
                  <a16:creationId xmlns:a16="http://schemas.microsoft.com/office/drawing/2014/main" id="{B92BA88A-25AA-4F9A-9278-5B3DAF41EBB5}"/>
                </a:ext>
              </a:extLst>
            </p:cNvPr>
            <p:cNvSpPr/>
            <p:nvPr/>
          </p:nvSpPr>
          <p:spPr>
            <a:xfrm>
              <a:off x="881634" y="828573"/>
              <a:ext cx="130112" cy="270739"/>
            </a:xfrm>
            <a:custGeom>
              <a:avLst/>
              <a:gdLst/>
              <a:ahLst/>
              <a:cxnLst/>
              <a:rect l="0" t="0" r="0" b="0"/>
              <a:pathLst>
                <a:path w="130112" h="270739">
                  <a:moveTo>
                    <a:pt x="0" y="0"/>
                  </a:moveTo>
                  <a:lnTo>
                    <a:pt x="1016" y="610"/>
                  </a:lnTo>
                  <a:lnTo>
                    <a:pt x="1905" y="1498"/>
                  </a:lnTo>
                  <a:lnTo>
                    <a:pt x="2286" y="2261"/>
                  </a:lnTo>
                  <a:lnTo>
                    <a:pt x="49022" y="106273"/>
                  </a:lnTo>
                  <a:lnTo>
                    <a:pt x="89408" y="106273"/>
                  </a:lnTo>
                  <a:lnTo>
                    <a:pt x="89408" y="62078"/>
                  </a:lnTo>
                  <a:lnTo>
                    <a:pt x="89916" y="60808"/>
                  </a:lnTo>
                  <a:lnTo>
                    <a:pt x="89916" y="59537"/>
                  </a:lnTo>
                  <a:lnTo>
                    <a:pt x="90678" y="58267"/>
                  </a:lnTo>
                  <a:lnTo>
                    <a:pt x="91186" y="57379"/>
                  </a:lnTo>
                  <a:lnTo>
                    <a:pt x="91948" y="56998"/>
                  </a:lnTo>
                  <a:lnTo>
                    <a:pt x="93218" y="56109"/>
                  </a:lnTo>
                  <a:lnTo>
                    <a:pt x="94107" y="55728"/>
                  </a:lnTo>
                  <a:lnTo>
                    <a:pt x="130112" y="55728"/>
                  </a:lnTo>
                  <a:lnTo>
                    <a:pt x="130112" y="68428"/>
                  </a:lnTo>
                  <a:lnTo>
                    <a:pt x="102108" y="68428"/>
                  </a:lnTo>
                  <a:lnTo>
                    <a:pt x="102108" y="106273"/>
                  </a:lnTo>
                  <a:lnTo>
                    <a:pt x="118491" y="106273"/>
                  </a:lnTo>
                  <a:lnTo>
                    <a:pt x="130112" y="95174"/>
                  </a:lnTo>
                  <a:lnTo>
                    <a:pt x="130112" y="270739"/>
                  </a:lnTo>
                  <a:lnTo>
                    <a:pt x="4318" y="270739"/>
                  </a:lnTo>
                  <a:lnTo>
                    <a:pt x="2286" y="270230"/>
                  </a:lnTo>
                  <a:lnTo>
                    <a:pt x="1016" y="269468"/>
                  </a:lnTo>
                  <a:lnTo>
                    <a:pt x="0" y="268687"/>
                  </a:lnTo>
                  <a:lnTo>
                    <a:pt x="0" y="106273"/>
                  </a:lnTo>
                  <a:lnTo>
                    <a:pt x="35179" y="106273"/>
                  </a:lnTo>
                  <a:lnTo>
                    <a:pt x="0" y="29028"/>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1" name="Shape 355">
              <a:extLst>
                <a:ext uri="{FF2B5EF4-FFF2-40B4-BE49-F238E27FC236}">
                  <a16:creationId xmlns:a16="http://schemas.microsoft.com/office/drawing/2014/main" id="{67685DD3-768F-40E3-8F3C-C1889538DF5C}"/>
                </a:ext>
              </a:extLst>
            </p:cNvPr>
            <p:cNvSpPr/>
            <p:nvPr/>
          </p:nvSpPr>
          <p:spPr>
            <a:xfrm>
              <a:off x="1011746" y="1111885"/>
              <a:ext cx="52197" cy="59939"/>
            </a:xfrm>
            <a:custGeom>
              <a:avLst/>
              <a:gdLst/>
              <a:ahLst/>
              <a:cxnLst/>
              <a:rect l="0" t="0" r="0" b="0"/>
              <a:pathLst>
                <a:path w="52197" h="59939">
                  <a:moveTo>
                    <a:pt x="0" y="0"/>
                  </a:moveTo>
                  <a:lnTo>
                    <a:pt x="52197" y="0"/>
                  </a:lnTo>
                  <a:lnTo>
                    <a:pt x="52197" y="59939"/>
                  </a:lnTo>
                  <a:lnTo>
                    <a:pt x="51626" y="59690"/>
                  </a:lnTo>
                  <a:lnTo>
                    <a:pt x="49086" y="57658"/>
                  </a:lnTo>
                  <a:lnTo>
                    <a:pt x="46926" y="56007"/>
                  </a:lnTo>
                  <a:lnTo>
                    <a:pt x="44386" y="53848"/>
                  </a:lnTo>
                  <a:lnTo>
                    <a:pt x="42736" y="51308"/>
                  </a:lnTo>
                  <a:lnTo>
                    <a:pt x="40576" y="49276"/>
                  </a:lnTo>
                  <a:lnTo>
                    <a:pt x="38926" y="46736"/>
                  </a:lnTo>
                  <a:lnTo>
                    <a:pt x="37655" y="43815"/>
                  </a:lnTo>
                  <a:lnTo>
                    <a:pt x="36893" y="41275"/>
                  </a:lnTo>
                  <a:lnTo>
                    <a:pt x="36005" y="37846"/>
                  </a:lnTo>
                  <a:lnTo>
                    <a:pt x="35623" y="34925"/>
                  </a:lnTo>
                  <a:lnTo>
                    <a:pt x="35115" y="31623"/>
                  </a:lnTo>
                  <a:lnTo>
                    <a:pt x="35623" y="26162"/>
                  </a:lnTo>
                  <a:lnTo>
                    <a:pt x="36893" y="21463"/>
                  </a:lnTo>
                  <a:lnTo>
                    <a:pt x="38926" y="16891"/>
                  </a:lnTo>
                  <a:lnTo>
                    <a:pt x="41846" y="12700"/>
                  </a:lnTo>
                  <a:lnTo>
                    <a:pt x="0" y="12700"/>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2" name="Shape 356">
              <a:extLst>
                <a:ext uri="{FF2B5EF4-FFF2-40B4-BE49-F238E27FC236}">
                  <a16:creationId xmlns:a16="http://schemas.microsoft.com/office/drawing/2014/main" id="{B9D97C5D-2A33-41AD-9A3F-2B4F58EA98E1}"/>
                </a:ext>
              </a:extLst>
            </p:cNvPr>
            <p:cNvSpPr/>
            <p:nvPr/>
          </p:nvSpPr>
          <p:spPr>
            <a:xfrm>
              <a:off x="1011746" y="873526"/>
              <a:ext cx="52197" cy="225786"/>
            </a:xfrm>
            <a:custGeom>
              <a:avLst/>
              <a:gdLst/>
              <a:ahLst/>
              <a:cxnLst/>
              <a:rect l="0" t="0" r="0" b="0"/>
              <a:pathLst>
                <a:path w="52197" h="225786">
                  <a:moveTo>
                    <a:pt x="52197" y="0"/>
                  </a:moveTo>
                  <a:lnTo>
                    <a:pt x="52197" y="17316"/>
                  </a:lnTo>
                  <a:lnTo>
                    <a:pt x="47815" y="21697"/>
                  </a:lnTo>
                  <a:lnTo>
                    <a:pt x="6540" y="61321"/>
                  </a:lnTo>
                  <a:lnTo>
                    <a:pt x="52197" y="61321"/>
                  </a:lnTo>
                  <a:lnTo>
                    <a:pt x="52197" y="225786"/>
                  </a:lnTo>
                  <a:lnTo>
                    <a:pt x="0" y="225786"/>
                  </a:lnTo>
                  <a:lnTo>
                    <a:pt x="0" y="50222"/>
                  </a:lnTo>
                  <a:lnTo>
                    <a:pt x="28004" y="23476"/>
                  </a:lnTo>
                  <a:lnTo>
                    <a:pt x="0" y="23476"/>
                  </a:lnTo>
                  <a:lnTo>
                    <a:pt x="0" y="10776"/>
                  </a:lnTo>
                  <a:lnTo>
                    <a:pt x="41085" y="10776"/>
                  </a:lnTo>
                  <a:lnTo>
                    <a:pt x="52197"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3" name="Shape 357">
              <a:extLst>
                <a:ext uri="{FF2B5EF4-FFF2-40B4-BE49-F238E27FC236}">
                  <a16:creationId xmlns:a16="http://schemas.microsoft.com/office/drawing/2014/main" id="{1605A234-9065-4A9B-A40C-C8183CDD9937}"/>
                </a:ext>
              </a:extLst>
            </p:cNvPr>
            <p:cNvSpPr/>
            <p:nvPr/>
          </p:nvSpPr>
          <p:spPr>
            <a:xfrm>
              <a:off x="1063943" y="846455"/>
              <a:ext cx="147638" cy="328549"/>
            </a:xfrm>
            <a:custGeom>
              <a:avLst/>
              <a:gdLst/>
              <a:ahLst/>
              <a:cxnLst/>
              <a:rect l="0" t="0" r="0" b="0"/>
              <a:pathLst>
                <a:path w="147638" h="328549">
                  <a:moveTo>
                    <a:pt x="85280" y="0"/>
                  </a:moveTo>
                  <a:lnTo>
                    <a:pt x="141288" y="0"/>
                  </a:lnTo>
                  <a:lnTo>
                    <a:pt x="142558" y="0"/>
                  </a:lnTo>
                  <a:lnTo>
                    <a:pt x="143446" y="381"/>
                  </a:lnTo>
                  <a:lnTo>
                    <a:pt x="145098" y="889"/>
                  </a:lnTo>
                  <a:lnTo>
                    <a:pt x="145986" y="1651"/>
                  </a:lnTo>
                  <a:lnTo>
                    <a:pt x="146748" y="2540"/>
                  </a:lnTo>
                  <a:lnTo>
                    <a:pt x="147257" y="3810"/>
                  </a:lnTo>
                  <a:lnTo>
                    <a:pt x="147638" y="5080"/>
                  </a:lnTo>
                  <a:lnTo>
                    <a:pt x="147638" y="7620"/>
                  </a:lnTo>
                  <a:lnTo>
                    <a:pt x="147257" y="8890"/>
                  </a:lnTo>
                  <a:lnTo>
                    <a:pt x="146748" y="9652"/>
                  </a:lnTo>
                  <a:lnTo>
                    <a:pt x="145986" y="10541"/>
                  </a:lnTo>
                  <a:lnTo>
                    <a:pt x="145098" y="11811"/>
                  </a:lnTo>
                  <a:lnTo>
                    <a:pt x="143446" y="12192"/>
                  </a:lnTo>
                  <a:lnTo>
                    <a:pt x="142558" y="12573"/>
                  </a:lnTo>
                  <a:lnTo>
                    <a:pt x="90361" y="12573"/>
                  </a:lnTo>
                  <a:lnTo>
                    <a:pt x="70167" y="96393"/>
                  </a:lnTo>
                  <a:lnTo>
                    <a:pt x="33464" y="247777"/>
                  </a:lnTo>
                  <a:lnTo>
                    <a:pt x="33464" y="248158"/>
                  </a:lnTo>
                  <a:lnTo>
                    <a:pt x="33083" y="249047"/>
                  </a:lnTo>
                  <a:lnTo>
                    <a:pt x="28385" y="268859"/>
                  </a:lnTo>
                  <a:lnTo>
                    <a:pt x="32195" y="270891"/>
                  </a:lnTo>
                  <a:lnTo>
                    <a:pt x="35623" y="273431"/>
                  </a:lnTo>
                  <a:lnTo>
                    <a:pt x="38926" y="276352"/>
                  </a:lnTo>
                  <a:lnTo>
                    <a:pt x="41465" y="279781"/>
                  </a:lnTo>
                  <a:lnTo>
                    <a:pt x="43243" y="283972"/>
                  </a:lnTo>
                  <a:lnTo>
                    <a:pt x="45276" y="288163"/>
                  </a:lnTo>
                  <a:lnTo>
                    <a:pt x="46164" y="292354"/>
                  </a:lnTo>
                  <a:lnTo>
                    <a:pt x="46545" y="297053"/>
                  </a:lnTo>
                  <a:lnTo>
                    <a:pt x="46164" y="300355"/>
                  </a:lnTo>
                  <a:lnTo>
                    <a:pt x="45657" y="303276"/>
                  </a:lnTo>
                  <a:lnTo>
                    <a:pt x="45276" y="306705"/>
                  </a:lnTo>
                  <a:lnTo>
                    <a:pt x="43624" y="309245"/>
                  </a:lnTo>
                  <a:lnTo>
                    <a:pt x="42354" y="312166"/>
                  </a:lnTo>
                  <a:lnTo>
                    <a:pt x="41085" y="314706"/>
                  </a:lnTo>
                  <a:lnTo>
                    <a:pt x="39433" y="316738"/>
                  </a:lnTo>
                  <a:lnTo>
                    <a:pt x="36893" y="319278"/>
                  </a:lnTo>
                  <a:lnTo>
                    <a:pt x="34735" y="321437"/>
                  </a:lnTo>
                  <a:lnTo>
                    <a:pt x="32702" y="323088"/>
                  </a:lnTo>
                  <a:lnTo>
                    <a:pt x="29654" y="325120"/>
                  </a:lnTo>
                  <a:lnTo>
                    <a:pt x="27242" y="326390"/>
                  </a:lnTo>
                  <a:lnTo>
                    <a:pt x="23813" y="327279"/>
                  </a:lnTo>
                  <a:lnTo>
                    <a:pt x="21273" y="328168"/>
                  </a:lnTo>
                  <a:lnTo>
                    <a:pt x="17970" y="328549"/>
                  </a:lnTo>
                  <a:lnTo>
                    <a:pt x="11239" y="328549"/>
                  </a:lnTo>
                  <a:lnTo>
                    <a:pt x="8192" y="328168"/>
                  </a:lnTo>
                  <a:lnTo>
                    <a:pt x="5270" y="327279"/>
                  </a:lnTo>
                  <a:lnTo>
                    <a:pt x="2349" y="326390"/>
                  </a:lnTo>
                  <a:lnTo>
                    <a:pt x="0" y="325369"/>
                  </a:lnTo>
                  <a:lnTo>
                    <a:pt x="0" y="265430"/>
                  </a:lnTo>
                  <a:lnTo>
                    <a:pt x="16192" y="265430"/>
                  </a:lnTo>
                  <a:lnTo>
                    <a:pt x="19240" y="252857"/>
                  </a:lnTo>
                  <a:lnTo>
                    <a:pt x="0" y="252857"/>
                  </a:lnTo>
                  <a:lnTo>
                    <a:pt x="0" y="88392"/>
                  </a:lnTo>
                  <a:lnTo>
                    <a:pt x="45657" y="88392"/>
                  </a:lnTo>
                  <a:lnTo>
                    <a:pt x="4889" y="39497"/>
                  </a:lnTo>
                  <a:lnTo>
                    <a:pt x="0" y="44386"/>
                  </a:lnTo>
                  <a:lnTo>
                    <a:pt x="0" y="27071"/>
                  </a:lnTo>
                  <a:lnTo>
                    <a:pt x="1461" y="25654"/>
                  </a:lnTo>
                  <a:lnTo>
                    <a:pt x="2349" y="24765"/>
                  </a:lnTo>
                  <a:lnTo>
                    <a:pt x="3620" y="24384"/>
                  </a:lnTo>
                  <a:lnTo>
                    <a:pt x="4382" y="24003"/>
                  </a:lnTo>
                  <a:lnTo>
                    <a:pt x="5651" y="24003"/>
                  </a:lnTo>
                  <a:lnTo>
                    <a:pt x="7429" y="24384"/>
                  </a:lnTo>
                  <a:lnTo>
                    <a:pt x="8699" y="24765"/>
                  </a:lnTo>
                  <a:lnTo>
                    <a:pt x="9461" y="25273"/>
                  </a:lnTo>
                  <a:lnTo>
                    <a:pt x="10351" y="26035"/>
                  </a:lnTo>
                  <a:lnTo>
                    <a:pt x="59626" y="85344"/>
                  </a:lnTo>
                  <a:lnTo>
                    <a:pt x="79439" y="5080"/>
                  </a:lnTo>
                  <a:lnTo>
                    <a:pt x="79820" y="2540"/>
                  </a:lnTo>
                  <a:lnTo>
                    <a:pt x="81979" y="1270"/>
                  </a:lnTo>
                  <a:lnTo>
                    <a:pt x="83629" y="381"/>
                  </a:lnTo>
                  <a:lnTo>
                    <a:pt x="8528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4" name="Shape 358">
              <a:extLst>
                <a:ext uri="{FF2B5EF4-FFF2-40B4-BE49-F238E27FC236}">
                  <a16:creationId xmlns:a16="http://schemas.microsoft.com/office/drawing/2014/main" id="{909E35E1-03B5-454B-802B-3A69A3703F2A}"/>
                </a:ext>
              </a:extLst>
            </p:cNvPr>
            <p:cNvSpPr/>
            <p:nvPr/>
          </p:nvSpPr>
          <p:spPr>
            <a:xfrm>
              <a:off x="3002280" y="813816"/>
              <a:ext cx="373380" cy="374904"/>
            </a:xfrm>
            <a:custGeom>
              <a:avLst/>
              <a:gdLst/>
              <a:ahLst/>
              <a:cxnLst/>
              <a:rect l="0" t="0" r="0" b="0"/>
              <a:pathLst>
                <a:path w="373380" h="374904">
                  <a:moveTo>
                    <a:pt x="259207" y="0"/>
                  </a:moveTo>
                  <a:lnTo>
                    <a:pt x="264668" y="0"/>
                  </a:lnTo>
                  <a:lnTo>
                    <a:pt x="271018" y="381"/>
                  </a:lnTo>
                  <a:lnTo>
                    <a:pt x="277749" y="889"/>
                  </a:lnTo>
                  <a:lnTo>
                    <a:pt x="284099" y="2159"/>
                  </a:lnTo>
                  <a:lnTo>
                    <a:pt x="290322" y="3429"/>
                  </a:lnTo>
                  <a:lnTo>
                    <a:pt x="296672" y="5080"/>
                  </a:lnTo>
                  <a:lnTo>
                    <a:pt x="303022" y="6731"/>
                  </a:lnTo>
                  <a:lnTo>
                    <a:pt x="308864" y="9779"/>
                  </a:lnTo>
                  <a:lnTo>
                    <a:pt x="314833" y="12319"/>
                  </a:lnTo>
                  <a:lnTo>
                    <a:pt x="316103" y="13081"/>
                  </a:lnTo>
                  <a:lnTo>
                    <a:pt x="316865" y="13970"/>
                  </a:lnTo>
                  <a:lnTo>
                    <a:pt x="317754" y="15621"/>
                  </a:lnTo>
                  <a:lnTo>
                    <a:pt x="318135" y="16510"/>
                  </a:lnTo>
                  <a:lnTo>
                    <a:pt x="318135" y="18161"/>
                  </a:lnTo>
                  <a:lnTo>
                    <a:pt x="317754" y="19431"/>
                  </a:lnTo>
                  <a:lnTo>
                    <a:pt x="317373" y="20701"/>
                  </a:lnTo>
                  <a:lnTo>
                    <a:pt x="316484" y="22479"/>
                  </a:lnTo>
                  <a:lnTo>
                    <a:pt x="272288" y="72771"/>
                  </a:lnTo>
                  <a:lnTo>
                    <a:pt x="272288" y="109601"/>
                  </a:lnTo>
                  <a:lnTo>
                    <a:pt x="300101" y="109601"/>
                  </a:lnTo>
                  <a:lnTo>
                    <a:pt x="351028" y="58420"/>
                  </a:lnTo>
                  <a:lnTo>
                    <a:pt x="352298" y="57531"/>
                  </a:lnTo>
                  <a:lnTo>
                    <a:pt x="353568" y="57150"/>
                  </a:lnTo>
                  <a:lnTo>
                    <a:pt x="354838" y="56642"/>
                  </a:lnTo>
                  <a:lnTo>
                    <a:pt x="356489" y="56261"/>
                  </a:lnTo>
                  <a:lnTo>
                    <a:pt x="357759" y="57150"/>
                  </a:lnTo>
                  <a:lnTo>
                    <a:pt x="359410" y="57912"/>
                  </a:lnTo>
                  <a:lnTo>
                    <a:pt x="360299" y="58801"/>
                  </a:lnTo>
                  <a:lnTo>
                    <a:pt x="361188" y="60452"/>
                  </a:lnTo>
                  <a:lnTo>
                    <a:pt x="364490" y="68580"/>
                  </a:lnTo>
                  <a:lnTo>
                    <a:pt x="367919" y="76581"/>
                  </a:lnTo>
                  <a:lnTo>
                    <a:pt x="369951" y="84582"/>
                  </a:lnTo>
                  <a:lnTo>
                    <a:pt x="372110" y="93472"/>
                  </a:lnTo>
                  <a:lnTo>
                    <a:pt x="372999" y="101981"/>
                  </a:lnTo>
                  <a:lnTo>
                    <a:pt x="373380" y="110490"/>
                  </a:lnTo>
                  <a:lnTo>
                    <a:pt x="372999" y="119380"/>
                  </a:lnTo>
                  <a:lnTo>
                    <a:pt x="372110" y="127381"/>
                  </a:lnTo>
                  <a:lnTo>
                    <a:pt x="369951" y="135890"/>
                  </a:lnTo>
                  <a:lnTo>
                    <a:pt x="367919" y="143891"/>
                  </a:lnTo>
                  <a:lnTo>
                    <a:pt x="365379" y="152273"/>
                  </a:lnTo>
                  <a:lnTo>
                    <a:pt x="361569" y="159893"/>
                  </a:lnTo>
                  <a:lnTo>
                    <a:pt x="357378" y="167513"/>
                  </a:lnTo>
                  <a:lnTo>
                    <a:pt x="352679" y="174752"/>
                  </a:lnTo>
                  <a:lnTo>
                    <a:pt x="347218" y="181483"/>
                  </a:lnTo>
                  <a:lnTo>
                    <a:pt x="341376" y="187833"/>
                  </a:lnTo>
                  <a:lnTo>
                    <a:pt x="337185" y="192151"/>
                  </a:lnTo>
                  <a:lnTo>
                    <a:pt x="333375" y="195453"/>
                  </a:lnTo>
                  <a:lnTo>
                    <a:pt x="328676" y="198882"/>
                  </a:lnTo>
                  <a:lnTo>
                    <a:pt x="324104" y="201803"/>
                  </a:lnTo>
                  <a:lnTo>
                    <a:pt x="319405" y="204851"/>
                  </a:lnTo>
                  <a:lnTo>
                    <a:pt x="315214" y="207391"/>
                  </a:lnTo>
                  <a:lnTo>
                    <a:pt x="310642" y="209931"/>
                  </a:lnTo>
                  <a:lnTo>
                    <a:pt x="305562" y="211963"/>
                  </a:lnTo>
                  <a:lnTo>
                    <a:pt x="300863" y="213741"/>
                  </a:lnTo>
                  <a:lnTo>
                    <a:pt x="295783" y="215392"/>
                  </a:lnTo>
                  <a:lnTo>
                    <a:pt x="290322" y="217043"/>
                  </a:lnTo>
                  <a:lnTo>
                    <a:pt x="285242" y="218313"/>
                  </a:lnTo>
                  <a:lnTo>
                    <a:pt x="279781" y="219202"/>
                  </a:lnTo>
                  <a:lnTo>
                    <a:pt x="274320" y="219583"/>
                  </a:lnTo>
                  <a:lnTo>
                    <a:pt x="269240" y="220091"/>
                  </a:lnTo>
                  <a:lnTo>
                    <a:pt x="263779" y="220091"/>
                  </a:lnTo>
                  <a:lnTo>
                    <a:pt x="257937" y="220091"/>
                  </a:lnTo>
                  <a:lnTo>
                    <a:pt x="251968" y="219583"/>
                  </a:lnTo>
                  <a:lnTo>
                    <a:pt x="246126" y="218821"/>
                  </a:lnTo>
                  <a:lnTo>
                    <a:pt x="240157" y="217932"/>
                  </a:lnTo>
                  <a:lnTo>
                    <a:pt x="234315" y="216662"/>
                  </a:lnTo>
                  <a:lnTo>
                    <a:pt x="228854" y="214503"/>
                  </a:lnTo>
                  <a:lnTo>
                    <a:pt x="223393" y="212471"/>
                  </a:lnTo>
                  <a:lnTo>
                    <a:pt x="217932" y="210312"/>
                  </a:lnTo>
                  <a:lnTo>
                    <a:pt x="64897" y="363855"/>
                  </a:lnTo>
                  <a:lnTo>
                    <a:pt x="62357" y="366395"/>
                  </a:lnTo>
                  <a:lnTo>
                    <a:pt x="59055" y="368554"/>
                  </a:lnTo>
                  <a:lnTo>
                    <a:pt x="56007" y="370205"/>
                  </a:lnTo>
                  <a:lnTo>
                    <a:pt x="52705" y="371983"/>
                  </a:lnTo>
                  <a:lnTo>
                    <a:pt x="48895" y="373253"/>
                  </a:lnTo>
                  <a:lnTo>
                    <a:pt x="45466" y="374015"/>
                  </a:lnTo>
                  <a:lnTo>
                    <a:pt x="41783" y="374523"/>
                  </a:lnTo>
                  <a:lnTo>
                    <a:pt x="38354" y="374904"/>
                  </a:lnTo>
                  <a:lnTo>
                    <a:pt x="34163" y="374523"/>
                  </a:lnTo>
                  <a:lnTo>
                    <a:pt x="30734" y="374015"/>
                  </a:lnTo>
                  <a:lnTo>
                    <a:pt x="26924" y="373253"/>
                  </a:lnTo>
                  <a:lnTo>
                    <a:pt x="23241" y="371983"/>
                  </a:lnTo>
                  <a:lnTo>
                    <a:pt x="20193" y="370205"/>
                  </a:lnTo>
                  <a:lnTo>
                    <a:pt x="17272" y="368554"/>
                  </a:lnTo>
                  <a:lnTo>
                    <a:pt x="13970" y="366395"/>
                  </a:lnTo>
                  <a:lnTo>
                    <a:pt x="11430" y="363855"/>
                  </a:lnTo>
                  <a:lnTo>
                    <a:pt x="8382" y="360934"/>
                  </a:lnTo>
                  <a:lnTo>
                    <a:pt x="6350" y="357505"/>
                  </a:lnTo>
                  <a:lnTo>
                    <a:pt x="4572" y="354584"/>
                  </a:lnTo>
                  <a:lnTo>
                    <a:pt x="2921" y="351155"/>
                  </a:lnTo>
                  <a:lnTo>
                    <a:pt x="1651" y="347853"/>
                  </a:lnTo>
                  <a:lnTo>
                    <a:pt x="889" y="344043"/>
                  </a:lnTo>
                  <a:lnTo>
                    <a:pt x="381" y="340614"/>
                  </a:lnTo>
                  <a:lnTo>
                    <a:pt x="0" y="336804"/>
                  </a:lnTo>
                  <a:lnTo>
                    <a:pt x="381" y="332994"/>
                  </a:lnTo>
                  <a:lnTo>
                    <a:pt x="889" y="329184"/>
                  </a:lnTo>
                  <a:lnTo>
                    <a:pt x="1651" y="325374"/>
                  </a:lnTo>
                  <a:lnTo>
                    <a:pt x="2921" y="322453"/>
                  </a:lnTo>
                  <a:lnTo>
                    <a:pt x="4572" y="318643"/>
                  </a:lnTo>
                  <a:lnTo>
                    <a:pt x="6731" y="315722"/>
                  </a:lnTo>
                  <a:lnTo>
                    <a:pt x="8890" y="312293"/>
                  </a:lnTo>
                  <a:lnTo>
                    <a:pt x="11430" y="309753"/>
                  </a:lnTo>
                  <a:lnTo>
                    <a:pt x="164338" y="156083"/>
                  </a:lnTo>
                  <a:lnTo>
                    <a:pt x="161036" y="148463"/>
                  </a:lnTo>
                  <a:lnTo>
                    <a:pt x="158496" y="140462"/>
                  </a:lnTo>
                  <a:lnTo>
                    <a:pt x="156337" y="132461"/>
                  </a:lnTo>
                  <a:lnTo>
                    <a:pt x="155067" y="123952"/>
                  </a:lnTo>
                  <a:lnTo>
                    <a:pt x="154686" y="115951"/>
                  </a:lnTo>
                  <a:lnTo>
                    <a:pt x="154178" y="107442"/>
                  </a:lnTo>
                  <a:lnTo>
                    <a:pt x="155067" y="99441"/>
                  </a:lnTo>
                  <a:lnTo>
                    <a:pt x="155956" y="90932"/>
                  </a:lnTo>
                  <a:lnTo>
                    <a:pt x="157607" y="82931"/>
                  </a:lnTo>
                  <a:lnTo>
                    <a:pt x="160147" y="75311"/>
                  </a:lnTo>
                  <a:lnTo>
                    <a:pt x="163068" y="67691"/>
                  </a:lnTo>
                  <a:lnTo>
                    <a:pt x="166878" y="59690"/>
                  </a:lnTo>
                  <a:lnTo>
                    <a:pt x="170688" y="52451"/>
                  </a:lnTo>
                  <a:lnTo>
                    <a:pt x="175260" y="45339"/>
                  </a:lnTo>
                  <a:lnTo>
                    <a:pt x="180848" y="38481"/>
                  </a:lnTo>
                  <a:lnTo>
                    <a:pt x="186690" y="32131"/>
                  </a:lnTo>
                  <a:lnTo>
                    <a:pt x="190500" y="28829"/>
                  </a:lnTo>
                  <a:lnTo>
                    <a:pt x="194691" y="25019"/>
                  </a:lnTo>
                  <a:lnTo>
                    <a:pt x="199390" y="21971"/>
                  </a:lnTo>
                  <a:lnTo>
                    <a:pt x="203073" y="18669"/>
                  </a:lnTo>
                  <a:lnTo>
                    <a:pt x="207772" y="15621"/>
                  </a:lnTo>
                  <a:lnTo>
                    <a:pt x="212852" y="13081"/>
                  </a:lnTo>
                  <a:lnTo>
                    <a:pt x="217424" y="10541"/>
                  </a:lnTo>
                  <a:lnTo>
                    <a:pt x="222123" y="8001"/>
                  </a:lnTo>
                  <a:lnTo>
                    <a:pt x="227203" y="6350"/>
                  </a:lnTo>
                  <a:lnTo>
                    <a:pt x="232664" y="4699"/>
                  </a:lnTo>
                  <a:lnTo>
                    <a:pt x="237744" y="3429"/>
                  </a:lnTo>
                  <a:lnTo>
                    <a:pt x="243205" y="2540"/>
                  </a:lnTo>
                  <a:lnTo>
                    <a:pt x="248158" y="1270"/>
                  </a:lnTo>
                  <a:lnTo>
                    <a:pt x="253746" y="381"/>
                  </a:lnTo>
                  <a:lnTo>
                    <a:pt x="259207"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5" name="Shape 359">
              <a:extLst>
                <a:ext uri="{FF2B5EF4-FFF2-40B4-BE49-F238E27FC236}">
                  <a16:creationId xmlns:a16="http://schemas.microsoft.com/office/drawing/2014/main" id="{47DFA399-789F-471D-974C-53EA7F97A932}"/>
                </a:ext>
              </a:extLst>
            </p:cNvPr>
            <p:cNvSpPr/>
            <p:nvPr/>
          </p:nvSpPr>
          <p:spPr>
            <a:xfrm>
              <a:off x="5164836" y="810768"/>
              <a:ext cx="381000" cy="242316"/>
            </a:xfrm>
            <a:custGeom>
              <a:avLst/>
              <a:gdLst/>
              <a:ahLst/>
              <a:cxnLst/>
              <a:rect l="0" t="0" r="0" b="0"/>
              <a:pathLst>
                <a:path w="381000" h="242316">
                  <a:moveTo>
                    <a:pt x="0" y="0"/>
                  </a:moveTo>
                  <a:lnTo>
                    <a:pt x="381000" y="0"/>
                  </a:lnTo>
                  <a:lnTo>
                    <a:pt x="381000" y="242316"/>
                  </a:lnTo>
                  <a:lnTo>
                    <a:pt x="202946" y="242316"/>
                  </a:lnTo>
                  <a:lnTo>
                    <a:pt x="202946" y="229616"/>
                  </a:lnTo>
                  <a:lnTo>
                    <a:pt x="368300" y="229616"/>
                  </a:lnTo>
                  <a:lnTo>
                    <a:pt x="368300" y="12700"/>
                  </a:lnTo>
                  <a:lnTo>
                    <a:pt x="12700" y="12700"/>
                  </a:lnTo>
                  <a:lnTo>
                    <a:pt x="12700" y="177165"/>
                  </a:lnTo>
                  <a:lnTo>
                    <a:pt x="9652" y="178943"/>
                  </a:lnTo>
                  <a:lnTo>
                    <a:pt x="7620" y="180975"/>
                  </a:lnTo>
                  <a:lnTo>
                    <a:pt x="5080" y="183515"/>
                  </a:lnTo>
                  <a:lnTo>
                    <a:pt x="3429" y="186055"/>
                  </a:lnTo>
                  <a:lnTo>
                    <a:pt x="2159" y="188595"/>
                  </a:lnTo>
                  <a:lnTo>
                    <a:pt x="889" y="191516"/>
                  </a:lnTo>
                  <a:lnTo>
                    <a:pt x="381" y="194056"/>
                  </a:lnTo>
                  <a:lnTo>
                    <a:pt x="0" y="197485"/>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6" name="Shape 360">
              <a:extLst>
                <a:ext uri="{FF2B5EF4-FFF2-40B4-BE49-F238E27FC236}">
                  <a16:creationId xmlns:a16="http://schemas.microsoft.com/office/drawing/2014/main" id="{35C47723-6416-498D-8916-A3D934E93A8B}"/>
                </a:ext>
              </a:extLst>
            </p:cNvPr>
            <p:cNvSpPr/>
            <p:nvPr/>
          </p:nvSpPr>
          <p:spPr>
            <a:xfrm>
              <a:off x="5202936" y="848868"/>
              <a:ext cx="44641" cy="128778"/>
            </a:xfrm>
            <a:custGeom>
              <a:avLst/>
              <a:gdLst/>
              <a:ahLst/>
              <a:cxnLst/>
              <a:rect l="0" t="0" r="0" b="0"/>
              <a:pathLst>
                <a:path w="44641" h="128778">
                  <a:moveTo>
                    <a:pt x="25654" y="0"/>
                  </a:moveTo>
                  <a:lnTo>
                    <a:pt x="44641" y="66"/>
                  </a:lnTo>
                  <a:lnTo>
                    <a:pt x="44641" y="26295"/>
                  </a:lnTo>
                  <a:lnTo>
                    <a:pt x="40513" y="26670"/>
                  </a:lnTo>
                  <a:lnTo>
                    <a:pt x="37084" y="27559"/>
                  </a:lnTo>
                  <a:lnTo>
                    <a:pt x="33782" y="29210"/>
                  </a:lnTo>
                  <a:lnTo>
                    <a:pt x="31242" y="31369"/>
                  </a:lnTo>
                  <a:lnTo>
                    <a:pt x="28702" y="34290"/>
                  </a:lnTo>
                  <a:lnTo>
                    <a:pt x="26924" y="37338"/>
                  </a:lnTo>
                  <a:lnTo>
                    <a:pt x="25654" y="41148"/>
                  </a:lnTo>
                  <a:lnTo>
                    <a:pt x="25654" y="48768"/>
                  </a:lnTo>
                  <a:lnTo>
                    <a:pt x="26924" y="52578"/>
                  </a:lnTo>
                  <a:lnTo>
                    <a:pt x="28702" y="55499"/>
                  </a:lnTo>
                  <a:lnTo>
                    <a:pt x="31242" y="58928"/>
                  </a:lnTo>
                  <a:lnTo>
                    <a:pt x="33782" y="60960"/>
                  </a:lnTo>
                  <a:lnTo>
                    <a:pt x="37084" y="63119"/>
                  </a:lnTo>
                  <a:lnTo>
                    <a:pt x="40513" y="64008"/>
                  </a:lnTo>
                  <a:lnTo>
                    <a:pt x="44641" y="64383"/>
                  </a:lnTo>
                  <a:lnTo>
                    <a:pt x="44641" y="122544"/>
                  </a:lnTo>
                  <a:lnTo>
                    <a:pt x="37973" y="122936"/>
                  </a:lnTo>
                  <a:lnTo>
                    <a:pt x="28702" y="123317"/>
                  </a:lnTo>
                  <a:lnTo>
                    <a:pt x="19431" y="124587"/>
                  </a:lnTo>
                  <a:lnTo>
                    <a:pt x="9271" y="126746"/>
                  </a:lnTo>
                  <a:lnTo>
                    <a:pt x="0" y="128778"/>
                  </a:lnTo>
                  <a:lnTo>
                    <a:pt x="0" y="26289"/>
                  </a:lnTo>
                  <a:lnTo>
                    <a:pt x="381" y="23368"/>
                  </a:lnTo>
                  <a:lnTo>
                    <a:pt x="889" y="20701"/>
                  </a:lnTo>
                  <a:lnTo>
                    <a:pt x="1270" y="18161"/>
                  </a:lnTo>
                  <a:lnTo>
                    <a:pt x="2159" y="16129"/>
                  </a:lnTo>
                  <a:lnTo>
                    <a:pt x="2921" y="13970"/>
                  </a:lnTo>
                  <a:lnTo>
                    <a:pt x="4191" y="11430"/>
                  </a:lnTo>
                  <a:lnTo>
                    <a:pt x="5842" y="9779"/>
                  </a:lnTo>
                  <a:lnTo>
                    <a:pt x="7620" y="8001"/>
                  </a:lnTo>
                  <a:lnTo>
                    <a:pt x="9271" y="5969"/>
                  </a:lnTo>
                  <a:lnTo>
                    <a:pt x="11430" y="4699"/>
                  </a:lnTo>
                  <a:lnTo>
                    <a:pt x="13462" y="3429"/>
                  </a:lnTo>
                  <a:lnTo>
                    <a:pt x="15621" y="2540"/>
                  </a:lnTo>
                  <a:lnTo>
                    <a:pt x="18161" y="1651"/>
                  </a:lnTo>
                  <a:lnTo>
                    <a:pt x="20193" y="1270"/>
                  </a:lnTo>
                  <a:lnTo>
                    <a:pt x="22733" y="889"/>
                  </a:lnTo>
                  <a:lnTo>
                    <a:pt x="25654"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7" name="Shape 361">
              <a:extLst>
                <a:ext uri="{FF2B5EF4-FFF2-40B4-BE49-F238E27FC236}">
                  <a16:creationId xmlns:a16="http://schemas.microsoft.com/office/drawing/2014/main" id="{9349627C-D7B6-4EF0-BD86-4BA194753C00}"/>
                </a:ext>
              </a:extLst>
            </p:cNvPr>
            <p:cNvSpPr/>
            <p:nvPr/>
          </p:nvSpPr>
          <p:spPr>
            <a:xfrm>
              <a:off x="5247577" y="848934"/>
              <a:ext cx="107759" cy="139030"/>
            </a:xfrm>
            <a:custGeom>
              <a:avLst/>
              <a:gdLst/>
              <a:ahLst/>
              <a:cxnLst/>
              <a:rect l="0" t="0" r="0" b="0"/>
              <a:pathLst>
                <a:path w="107759" h="139030">
                  <a:moveTo>
                    <a:pt x="0" y="0"/>
                  </a:moveTo>
                  <a:lnTo>
                    <a:pt x="107759" y="377"/>
                  </a:lnTo>
                  <a:lnTo>
                    <a:pt x="107759" y="32573"/>
                  </a:lnTo>
                  <a:lnTo>
                    <a:pt x="102933" y="32573"/>
                  </a:lnTo>
                  <a:lnTo>
                    <a:pt x="99123" y="33462"/>
                  </a:lnTo>
                  <a:lnTo>
                    <a:pt x="94424" y="34224"/>
                  </a:lnTo>
                  <a:lnTo>
                    <a:pt x="90233" y="35494"/>
                  </a:lnTo>
                  <a:lnTo>
                    <a:pt x="86931" y="38034"/>
                  </a:lnTo>
                  <a:lnTo>
                    <a:pt x="82613" y="40193"/>
                  </a:lnTo>
                  <a:lnTo>
                    <a:pt x="79692" y="42351"/>
                  </a:lnTo>
                  <a:lnTo>
                    <a:pt x="76390" y="45654"/>
                  </a:lnTo>
                  <a:lnTo>
                    <a:pt x="73850" y="48701"/>
                  </a:lnTo>
                  <a:lnTo>
                    <a:pt x="70929" y="52004"/>
                  </a:lnTo>
                  <a:lnTo>
                    <a:pt x="68770" y="55432"/>
                  </a:lnTo>
                  <a:lnTo>
                    <a:pt x="67119" y="59624"/>
                  </a:lnTo>
                  <a:lnTo>
                    <a:pt x="64960" y="63942"/>
                  </a:lnTo>
                  <a:lnTo>
                    <a:pt x="64071" y="67751"/>
                  </a:lnTo>
                  <a:lnTo>
                    <a:pt x="63690" y="72450"/>
                  </a:lnTo>
                  <a:lnTo>
                    <a:pt x="63309" y="77023"/>
                  </a:lnTo>
                  <a:lnTo>
                    <a:pt x="63690" y="81341"/>
                  </a:lnTo>
                  <a:lnTo>
                    <a:pt x="64071" y="85912"/>
                  </a:lnTo>
                  <a:lnTo>
                    <a:pt x="64960" y="90231"/>
                  </a:lnTo>
                  <a:lnTo>
                    <a:pt x="67119" y="94422"/>
                  </a:lnTo>
                  <a:lnTo>
                    <a:pt x="68770" y="98231"/>
                  </a:lnTo>
                  <a:lnTo>
                    <a:pt x="70929" y="102042"/>
                  </a:lnTo>
                  <a:lnTo>
                    <a:pt x="73850" y="105090"/>
                  </a:lnTo>
                  <a:lnTo>
                    <a:pt x="76390" y="108392"/>
                  </a:lnTo>
                  <a:lnTo>
                    <a:pt x="79692" y="111440"/>
                  </a:lnTo>
                  <a:lnTo>
                    <a:pt x="82613" y="113980"/>
                  </a:lnTo>
                  <a:lnTo>
                    <a:pt x="86931" y="116012"/>
                  </a:lnTo>
                  <a:lnTo>
                    <a:pt x="90233" y="117790"/>
                  </a:lnTo>
                  <a:lnTo>
                    <a:pt x="94424" y="119822"/>
                  </a:lnTo>
                  <a:lnTo>
                    <a:pt x="99123" y="120711"/>
                  </a:lnTo>
                  <a:lnTo>
                    <a:pt x="102933" y="121600"/>
                  </a:lnTo>
                  <a:lnTo>
                    <a:pt x="107505" y="121600"/>
                  </a:lnTo>
                  <a:lnTo>
                    <a:pt x="107759" y="121600"/>
                  </a:lnTo>
                  <a:lnTo>
                    <a:pt x="107759" y="139030"/>
                  </a:lnTo>
                  <a:lnTo>
                    <a:pt x="107124" y="138491"/>
                  </a:lnTo>
                  <a:lnTo>
                    <a:pt x="100393" y="134681"/>
                  </a:lnTo>
                  <a:lnTo>
                    <a:pt x="92773" y="132141"/>
                  </a:lnTo>
                  <a:lnTo>
                    <a:pt x="84391" y="129219"/>
                  </a:lnTo>
                  <a:lnTo>
                    <a:pt x="75882" y="127061"/>
                  </a:lnTo>
                  <a:lnTo>
                    <a:pt x="67500" y="125791"/>
                  </a:lnTo>
                  <a:lnTo>
                    <a:pt x="58229" y="124140"/>
                  </a:lnTo>
                  <a:lnTo>
                    <a:pt x="50228" y="123250"/>
                  </a:lnTo>
                  <a:lnTo>
                    <a:pt x="42227" y="122362"/>
                  </a:lnTo>
                  <a:lnTo>
                    <a:pt x="27876" y="121981"/>
                  </a:lnTo>
                  <a:lnTo>
                    <a:pt x="18986" y="121600"/>
                  </a:lnTo>
                  <a:lnTo>
                    <a:pt x="8445" y="121981"/>
                  </a:lnTo>
                  <a:lnTo>
                    <a:pt x="0" y="122477"/>
                  </a:lnTo>
                  <a:lnTo>
                    <a:pt x="0" y="64317"/>
                  </a:lnTo>
                  <a:lnTo>
                    <a:pt x="63" y="64323"/>
                  </a:lnTo>
                  <a:lnTo>
                    <a:pt x="3365" y="63942"/>
                  </a:lnTo>
                  <a:lnTo>
                    <a:pt x="7175" y="63053"/>
                  </a:lnTo>
                  <a:lnTo>
                    <a:pt x="10604" y="60894"/>
                  </a:lnTo>
                  <a:lnTo>
                    <a:pt x="13144" y="58862"/>
                  </a:lnTo>
                  <a:lnTo>
                    <a:pt x="15684" y="55432"/>
                  </a:lnTo>
                  <a:lnTo>
                    <a:pt x="17716" y="52512"/>
                  </a:lnTo>
                  <a:lnTo>
                    <a:pt x="18605" y="48701"/>
                  </a:lnTo>
                  <a:lnTo>
                    <a:pt x="18986" y="45273"/>
                  </a:lnTo>
                  <a:lnTo>
                    <a:pt x="18605" y="41081"/>
                  </a:lnTo>
                  <a:lnTo>
                    <a:pt x="17335" y="37272"/>
                  </a:lnTo>
                  <a:lnTo>
                    <a:pt x="15684" y="34224"/>
                  </a:lnTo>
                  <a:lnTo>
                    <a:pt x="13144" y="31303"/>
                  </a:lnTo>
                  <a:lnTo>
                    <a:pt x="10604" y="29144"/>
                  </a:lnTo>
                  <a:lnTo>
                    <a:pt x="7175" y="27493"/>
                  </a:lnTo>
                  <a:lnTo>
                    <a:pt x="3365" y="26604"/>
                  </a:lnTo>
                  <a:lnTo>
                    <a:pt x="63" y="26223"/>
                  </a:lnTo>
                  <a:lnTo>
                    <a:pt x="0" y="26228"/>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8" name="Shape 362">
              <a:extLst>
                <a:ext uri="{FF2B5EF4-FFF2-40B4-BE49-F238E27FC236}">
                  <a16:creationId xmlns:a16="http://schemas.microsoft.com/office/drawing/2014/main" id="{BA0F5D55-EF12-462E-962F-AFCDE9C4F0CB}"/>
                </a:ext>
              </a:extLst>
            </p:cNvPr>
            <p:cNvSpPr/>
            <p:nvPr/>
          </p:nvSpPr>
          <p:spPr>
            <a:xfrm>
              <a:off x="5355336" y="849312"/>
              <a:ext cx="107950" cy="165672"/>
            </a:xfrm>
            <a:custGeom>
              <a:avLst/>
              <a:gdLst/>
              <a:ahLst/>
              <a:cxnLst/>
              <a:rect l="0" t="0" r="0" b="0"/>
              <a:pathLst>
                <a:path w="107950" h="165672">
                  <a:moveTo>
                    <a:pt x="0" y="0"/>
                  </a:moveTo>
                  <a:lnTo>
                    <a:pt x="107950" y="378"/>
                  </a:lnTo>
                  <a:lnTo>
                    <a:pt x="107950" y="102079"/>
                  </a:lnTo>
                  <a:lnTo>
                    <a:pt x="107696" y="102045"/>
                  </a:lnTo>
                  <a:lnTo>
                    <a:pt x="103886" y="102553"/>
                  </a:lnTo>
                  <a:lnTo>
                    <a:pt x="100584" y="103315"/>
                  </a:lnTo>
                  <a:lnTo>
                    <a:pt x="97155" y="105093"/>
                  </a:lnTo>
                  <a:lnTo>
                    <a:pt x="94234" y="107633"/>
                  </a:lnTo>
                  <a:lnTo>
                    <a:pt x="92075" y="110554"/>
                  </a:lnTo>
                  <a:lnTo>
                    <a:pt x="90424" y="113983"/>
                  </a:lnTo>
                  <a:lnTo>
                    <a:pt x="89154" y="117412"/>
                  </a:lnTo>
                  <a:lnTo>
                    <a:pt x="88773" y="121222"/>
                  </a:lnTo>
                  <a:lnTo>
                    <a:pt x="89154" y="125413"/>
                  </a:lnTo>
                  <a:lnTo>
                    <a:pt x="90424" y="128842"/>
                  </a:lnTo>
                  <a:lnTo>
                    <a:pt x="92075" y="132144"/>
                  </a:lnTo>
                  <a:lnTo>
                    <a:pt x="94234" y="134684"/>
                  </a:lnTo>
                  <a:lnTo>
                    <a:pt x="97155" y="136843"/>
                  </a:lnTo>
                  <a:lnTo>
                    <a:pt x="100584" y="139002"/>
                  </a:lnTo>
                  <a:lnTo>
                    <a:pt x="103886" y="139764"/>
                  </a:lnTo>
                  <a:lnTo>
                    <a:pt x="107696" y="140272"/>
                  </a:lnTo>
                  <a:lnTo>
                    <a:pt x="107950" y="140239"/>
                  </a:lnTo>
                  <a:lnTo>
                    <a:pt x="107950" y="165672"/>
                  </a:lnTo>
                  <a:lnTo>
                    <a:pt x="12446" y="165672"/>
                  </a:lnTo>
                  <a:lnTo>
                    <a:pt x="12446" y="155893"/>
                  </a:lnTo>
                  <a:lnTo>
                    <a:pt x="11557" y="152972"/>
                  </a:lnTo>
                  <a:lnTo>
                    <a:pt x="10795" y="150432"/>
                  </a:lnTo>
                  <a:lnTo>
                    <a:pt x="9017" y="147511"/>
                  </a:lnTo>
                  <a:lnTo>
                    <a:pt x="6985" y="144844"/>
                  </a:lnTo>
                  <a:lnTo>
                    <a:pt x="4826" y="142304"/>
                  </a:lnTo>
                  <a:lnTo>
                    <a:pt x="1905" y="140272"/>
                  </a:lnTo>
                  <a:lnTo>
                    <a:pt x="0" y="138653"/>
                  </a:lnTo>
                  <a:lnTo>
                    <a:pt x="0" y="121222"/>
                  </a:lnTo>
                  <a:lnTo>
                    <a:pt x="4445" y="121222"/>
                  </a:lnTo>
                  <a:lnTo>
                    <a:pt x="9017" y="120333"/>
                  </a:lnTo>
                  <a:lnTo>
                    <a:pt x="12827" y="119444"/>
                  </a:lnTo>
                  <a:lnTo>
                    <a:pt x="17526" y="117412"/>
                  </a:lnTo>
                  <a:lnTo>
                    <a:pt x="21336" y="115634"/>
                  </a:lnTo>
                  <a:lnTo>
                    <a:pt x="24638" y="113602"/>
                  </a:lnTo>
                  <a:lnTo>
                    <a:pt x="28448" y="111062"/>
                  </a:lnTo>
                  <a:lnTo>
                    <a:pt x="31369" y="108014"/>
                  </a:lnTo>
                  <a:lnTo>
                    <a:pt x="34417" y="104712"/>
                  </a:lnTo>
                  <a:lnTo>
                    <a:pt x="36830" y="101664"/>
                  </a:lnTo>
                  <a:lnTo>
                    <a:pt x="38989" y="97854"/>
                  </a:lnTo>
                  <a:lnTo>
                    <a:pt x="41148" y="94044"/>
                  </a:lnTo>
                  <a:lnTo>
                    <a:pt x="42418" y="89853"/>
                  </a:lnTo>
                  <a:lnTo>
                    <a:pt x="43688" y="85535"/>
                  </a:lnTo>
                  <a:lnTo>
                    <a:pt x="44069" y="80963"/>
                  </a:lnTo>
                  <a:lnTo>
                    <a:pt x="44450" y="76645"/>
                  </a:lnTo>
                  <a:lnTo>
                    <a:pt x="44069" y="72073"/>
                  </a:lnTo>
                  <a:lnTo>
                    <a:pt x="43688" y="67374"/>
                  </a:lnTo>
                  <a:lnTo>
                    <a:pt x="42418" y="63564"/>
                  </a:lnTo>
                  <a:lnTo>
                    <a:pt x="41148" y="59246"/>
                  </a:lnTo>
                  <a:lnTo>
                    <a:pt x="38989" y="55055"/>
                  </a:lnTo>
                  <a:lnTo>
                    <a:pt x="36830" y="51626"/>
                  </a:lnTo>
                  <a:lnTo>
                    <a:pt x="34417" y="48324"/>
                  </a:lnTo>
                  <a:lnTo>
                    <a:pt x="31369" y="45276"/>
                  </a:lnTo>
                  <a:lnTo>
                    <a:pt x="28448" y="41974"/>
                  </a:lnTo>
                  <a:lnTo>
                    <a:pt x="24638" y="39815"/>
                  </a:lnTo>
                  <a:lnTo>
                    <a:pt x="21336" y="37656"/>
                  </a:lnTo>
                  <a:lnTo>
                    <a:pt x="17526" y="35116"/>
                  </a:lnTo>
                  <a:lnTo>
                    <a:pt x="12827" y="33846"/>
                  </a:lnTo>
                  <a:lnTo>
                    <a:pt x="9017" y="33084"/>
                  </a:lnTo>
                  <a:lnTo>
                    <a:pt x="4445" y="32195"/>
                  </a:lnTo>
                  <a:lnTo>
                    <a:pt x="0" y="32195"/>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59" name="Shape 363">
              <a:extLst>
                <a:ext uri="{FF2B5EF4-FFF2-40B4-BE49-F238E27FC236}">
                  <a16:creationId xmlns:a16="http://schemas.microsoft.com/office/drawing/2014/main" id="{59B29CE1-AFA2-450D-8275-914C6D1976ED}"/>
                </a:ext>
              </a:extLst>
            </p:cNvPr>
            <p:cNvSpPr/>
            <p:nvPr/>
          </p:nvSpPr>
          <p:spPr>
            <a:xfrm>
              <a:off x="5463286" y="849690"/>
              <a:ext cx="44450" cy="165294"/>
            </a:xfrm>
            <a:custGeom>
              <a:avLst/>
              <a:gdLst/>
              <a:ahLst/>
              <a:cxnLst/>
              <a:rect l="0" t="0" r="0" b="0"/>
              <a:pathLst>
                <a:path w="44450" h="165294">
                  <a:moveTo>
                    <a:pt x="0" y="0"/>
                  </a:moveTo>
                  <a:lnTo>
                    <a:pt x="19177" y="67"/>
                  </a:lnTo>
                  <a:lnTo>
                    <a:pt x="21717" y="67"/>
                  </a:lnTo>
                  <a:lnTo>
                    <a:pt x="23749" y="448"/>
                  </a:lnTo>
                  <a:lnTo>
                    <a:pt x="26797" y="829"/>
                  </a:lnTo>
                  <a:lnTo>
                    <a:pt x="28829" y="1718"/>
                  </a:lnTo>
                  <a:lnTo>
                    <a:pt x="30988" y="2607"/>
                  </a:lnTo>
                  <a:lnTo>
                    <a:pt x="33528" y="3877"/>
                  </a:lnTo>
                  <a:lnTo>
                    <a:pt x="35179" y="5147"/>
                  </a:lnTo>
                  <a:lnTo>
                    <a:pt x="36830" y="7179"/>
                  </a:lnTo>
                  <a:lnTo>
                    <a:pt x="38608" y="8957"/>
                  </a:lnTo>
                  <a:lnTo>
                    <a:pt x="40259" y="10608"/>
                  </a:lnTo>
                  <a:lnTo>
                    <a:pt x="41021" y="13148"/>
                  </a:lnTo>
                  <a:lnTo>
                    <a:pt x="42291" y="15307"/>
                  </a:lnTo>
                  <a:lnTo>
                    <a:pt x="43180" y="17339"/>
                  </a:lnTo>
                  <a:lnTo>
                    <a:pt x="43561" y="19879"/>
                  </a:lnTo>
                  <a:lnTo>
                    <a:pt x="44450" y="22546"/>
                  </a:lnTo>
                  <a:lnTo>
                    <a:pt x="44450" y="142434"/>
                  </a:lnTo>
                  <a:lnTo>
                    <a:pt x="43561" y="145355"/>
                  </a:lnTo>
                  <a:lnTo>
                    <a:pt x="43180" y="147514"/>
                  </a:lnTo>
                  <a:lnTo>
                    <a:pt x="42291" y="150054"/>
                  </a:lnTo>
                  <a:lnTo>
                    <a:pt x="41021" y="152213"/>
                  </a:lnTo>
                  <a:lnTo>
                    <a:pt x="40259" y="154245"/>
                  </a:lnTo>
                  <a:lnTo>
                    <a:pt x="38608" y="156404"/>
                  </a:lnTo>
                  <a:lnTo>
                    <a:pt x="36830" y="158055"/>
                  </a:lnTo>
                  <a:lnTo>
                    <a:pt x="35179" y="159833"/>
                  </a:lnTo>
                  <a:lnTo>
                    <a:pt x="33528" y="161103"/>
                  </a:lnTo>
                  <a:lnTo>
                    <a:pt x="30988" y="162754"/>
                  </a:lnTo>
                  <a:lnTo>
                    <a:pt x="28829" y="163643"/>
                  </a:lnTo>
                  <a:lnTo>
                    <a:pt x="26797" y="164405"/>
                  </a:lnTo>
                  <a:lnTo>
                    <a:pt x="23749" y="164913"/>
                  </a:lnTo>
                  <a:lnTo>
                    <a:pt x="21717" y="165294"/>
                  </a:lnTo>
                  <a:lnTo>
                    <a:pt x="0" y="165294"/>
                  </a:lnTo>
                  <a:lnTo>
                    <a:pt x="0" y="139860"/>
                  </a:lnTo>
                  <a:lnTo>
                    <a:pt x="3556" y="139386"/>
                  </a:lnTo>
                  <a:lnTo>
                    <a:pt x="7366" y="138624"/>
                  </a:lnTo>
                  <a:lnTo>
                    <a:pt x="10287" y="136465"/>
                  </a:lnTo>
                  <a:lnTo>
                    <a:pt x="13716" y="134306"/>
                  </a:lnTo>
                  <a:lnTo>
                    <a:pt x="15748" y="131766"/>
                  </a:lnTo>
                  <a:lnTo>
                    <a:pt x="17526" y="128464"/>
                  </a:lnTo>
                  <a:lnTo>
                    <a:pt x="18288" y="125035"/>
                  </a:lnTo>
                  <a:lnTo>
                    <a:pt x="19177" y="120844"/>
                  </a:lnTo>
                  <a:lnTo>
                    <a:pt x="18288" y="117034"/>
                  </a:lnTo>
                  <a:lnTo>
                    <a:pt x="17526" y="113605"/>
                  </a:lnTo>
                  <a:lnTo>
                    <a:pt x="15748" y="110176"/>
                  </a:lnTo>
                  <a:lnTo>
                    <a:pt x="13716" y="107255"/>
                  </a:lnTo>
                  <a:lnTo>
                    <a:pt x="10287" y="104715"/>
                  </a:lnTo>
                  <a:lnTo>
                    <a:pt x="7366" y="102937"/>
                  </a:lnTo>
                  <a:lnTo>
                    <a:pt x="3556" y="102175"/>
                  </a:lnTo>
                  <a:lnTo>
                    <a:pt x="0" y="101701"/>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0" name="Shape 364">
              <a:extLst>
                <a:ext uri="{FF2B5EF4-FFF2-40B4-BE49-F238E27FC236}">
                  <a16:creationId xmlns:a16="http://schemas.microsoft.com/office/drawing/2014/main" id="{84181D71-2E6E-4B26-9E8B-9333759CB5FB}"/>
                </a:ext>
              </a:extLst>
            </p:cNvPr>
            <p:cNvSpPr/>
            <p:nvPr/>
          </p:nvSpPr>
          <p:spPr>
            <a:xfrm>
              <a:off x="5178552" y="1147572"/>
              <a:ext cx="176784" cy="45720"/>
            </a:xfrm>
            <a:custGeom>
              <a:avLst/>
              <a:gdLst/>
              <a:ahLst/>
              <a:cxnLst/>
              <a:rect l="0" t="0" r="0" b="0"/>
              <a:pathLst>
                <a:path w="176784" h="45720">
                  <a:moveTo>
                    <a:pt x="0" y="0"/>
                  </a:moveTo>
                  <a:lnTo>
                    <a:pt x="4191" y="1778"/>
                  </a:lnTo>
                  <a:lnTo>
                    <a:pt x="9271" y="3048"/>
                  </a:lnTo>
                  <a:lnTo>
                    <a:pt x="14732" y="4445"/>
                  </a:lnTo>
                  <a:lnTo>
                    <a:pt x="20574" y="5715"/>
                  </a:lnTo>
                  <a:lnTo>
                    <a:pt x="32766" y="8382"/>
                  </a:lnTo>
                  <a:lnTo>
                    <a:pt x="45339" y="10160"/>
                  </a:lnTo>
                  <a:lnTo>
                    <a:pt x="57912" y="11049"/>
                  </a:lnTo>
                  <a:lnTo>
                    <a:pt x="69723" y="11811"/>
                  </a:lnTo>
                  <a:lnTo>
                    <a:pt x="80264" y="12319"/>
                  </a:lnTo>
                  <a:lnTo>
                    <a:pt x="97028" y="12319"/>
                  </a:lnTo>
                  <a:lnTo>
                    <a:pt x="107442" y="11811"/>
                  </a:lnTo>
                  <a:lnTo>
                    <a:pt x="119253" y="11049"/>
                  </a:lnTo>
                  <a:lnTo>
                    <a:pt x="131826" y="10160"/>
                  </a:lnTo>
                  <a:lnTo>
                    <a:pt x="144399" y="8382"/>
                  </a:lnTo>
                  <a:lnTo>
                    <a:pt x="156591" y="5715"/>
                  </a:lnTo>
                  <a:lnTo>
                    <a:pt x="162052" y="4445"/>
                  </a:lnTo>
                  <a:lnTo>
                    <a:pt x="167513" y="3048"/>
                  </a:lnTo>
                  <a:lnTo>
                    <a:pt x="172212" y="1778"/>
                  </a:lnTo>
                  <a:lnTo>
                    <a:pt x="176784" y="0"/>
                  </a:lnTo>
                  <a:lnTo>
                    <a:pt x="176784" y="21082"/>
                  </a:lnTo>
                  <a:lnTo>
                    <a:pt x="176403" y="22860"/>
                  </a:lnTo>
                  <a:lnTo>
                    <a:pt x="175895" y="23749"/>
                  </a:lnTo>
                  <a:lnTo>
                    <a:pt x="175133" y="24638"/>
                  </a:lnTo>
                  <a:lnTo>
                    <a:pt x="175133" y="25019"/>
                  </a:lnTo>
                  <a:lnTo>
                    <a:pt x="174625" y="25908"/>
                  </a:lnTo>
                  <a:lnTo>
                    <a:pt x="173482" y="27305"/>
                  </a:lnTo>
                  <a:lnTo>
                    <a:pt x="171704" y="28575"/>
                  </a:lnTo>
                  <a:lnTo>
                    <a:pt x="168402" y="30734"/>
                  </a:lnTo>
                  <a:lnTo>
                    <a:pt x="164211" y="33401"/>
                  </a:lnTo>
                  <a:lnTo>
                    <a:pt x="163830" y="33401"/>
                  </a:lnTo>
                  <a:lnTo>
                    <a:pt x="163830" y="33909"/>
                  </a:lnTo>
                  <a:lnTo>
                    <a:pt x="161671" y="34671"/>
                  </a:lnTo>
                  <a:lnTo>
                    <a:pt x="159131" y="35179"/>
                  </a:lnTo>
                  <a:lnTo>
                    <a:pt x="158750" y="35560"/>
                  </a:lnTo>
                  <a:lnTo>
                    <a:pt x="157861" y="35560"/>
                  </a:lnTo>
                  <a:lnTo>
                    <a:pt x="156210" y="36449"/>
                  </a:lnTo>
                  <a:lnTo>
                    <a:pt x="154559" y="36957"/>
                  </a:lnTo>
                  <a:lnTo>
                    <a:pt x="152908" y="37338"/>
                  </a:lnTo>
                  <a:lnTo>
                    <a:pt x="151130" y="37846"/>
                  </a:lnTo>
                  <a:lnTo>
                    <a:pt x="150368" y="38227"/>
                  </a:lnTo>
                  <a:lnTo>
                    <a:pt x="149479" y="38227"/>
                  </a:lnTo>
                  <a:lnTo>
                    <a:pt x="142748" y="40386"/>
                  </a:lnTo>
                  <a:lnTo>
                    <a:pt x="135255" y="41783"/>
                  </a:lnTo>
                  <a:lnTo>
                    <a:pt x="128524" y="42672"/>
                  </a:lnTo>
                  <a:lnTo>
                    <a:pt x="121412" y="43561"/>
                  </a:lnTo>
                  <a:lnTo>
                    <a:pt x="107061" y="44831"/>
                  </a:lnTo>
                  <a:lnTo>
                    <a:pt x="94488" y="45720"/>
                  </a:lnTo>
                  <a:lnTo>
                    <a:pt x="82677" y="45720"/>
                  </a:lnTo>
                  <a:lnTo>
                    <a:pt x="69723" y="44831"/>
                  </a:lnTo>
                  <a:lnTo>
                    <a:pt x="55880" y="43561"/>
                  </a:lnTo>
                  <a:lnTo>
                    <a:pt x="48260" y="42672"/>
                  </a:lnTo>
                  <a:lnTo>
                    <a:pt x="41148" y="41783"/>
                  </a:lnTo>
                  <a:lnTo>
                    <a:pt x="34417" y="40386"/>
                  </a:lnTo>
                  <a:lnTo>
                    <a:pt x="27686" y="38227"/>
                  </a:lnTo>
                  <a:lnTo>
                    <a:pt x="26924" y="38227"/>
                  </a:lnTo>
                  <a:lnTo>
                    <a:pt x="25654" y="37846"/>
                  </a:lnTo>
                  <a:lnTo>
                    <a:pt x="24384" y="37338"/>
                  </a:lnTo>
                  <a:lnTo>
                    <a:pt x="22225" y="36957"/>
                  </a:lnTo>
                  <a:lnTo>
                    <a:pt x="20574" y="36449"/>
                  </a:lnTo>
                  <a:lnTo>
                    <a:pt x="18923" y="35560"/>
                  </a:lnTo>
                  <a:lnTo>
                    <a:pt x="18415" y="35560"/>
                  </a:lnTo>
                  <a:lnTo>
                    <a:pt x="17272" y="35179"/>
                  </a:lnTo>
                  <a:lnTo>
                    <a:pt x="15113" y="34671"/>
                  </a:lnTo>
                  <a:lnTo>
                    <a:pt x="13462" y="33909"/>
                  </a:lnTo>
                  <a:lnTo>
                    <a:pt x="12954" y="33401"/>
                  </a:lnTo>
                  <a:lnTo>
                    <a:pt x="8382" y="30734"/>
                  </a:lnTo>
                  <a:lnTo>
                    <a:pt x="5461" y="28575"/>
                  </a:lnTo>
                  <a:lnTo>
                    <a:pt x="4572" y="28575"/>
                  </a:lnTo>
                  <a:lnTo>
                    <a:pt x="3302" y="27305"/>
                  </a:lnTo>
                  <a:lnTo>
                    <a:pt x="2540" y="25908"/>
                  </a:lnTo>
                  <a:lnTo>
                    <a:pt x="2159" y="25019"/>
                  </a:lnTo>
                  <a:lnTo>
                    <a:pt x="2159" y="24638"/>
                  </a:lnTo>
                  <a:lnTo>
                    <a:pt x="1270" y="23749"/>
                  </a:lnTo>
                  <a:lnTo>
                    <a:pt x="889" y="22860"/>
                  </a:lnTo>
                  <a:lnTo>
                    <a:pt x="381" y="21082"/>
                  </a:lnTo>
                  <a:lnTo>
                    <a:pt x="0" y="19304"/>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1" name="Shape 365">
              <a:extLst>
                <a:ext uri="{FF2B5EF4-FFF2-40B4-BE49-F238E27FC236}">
                  <a16:creationId xmlns:a16="http://schemas.microsoft.com/office/drawing/2014/main" id="{0DB48EAD-195A-493A-BB9B-607FBBC01EF4}"/>
                </a:ext>
              </a:extLst>
            </p:cNvPr>
            <p:cNvSpPr/>
            <p:nvPr/>
          </p:nvSpPr>
          <p:spPr>
            <a:xfrm>
              <a:off x="5178552" y="982980"/>
              <a:ext cx="176784" cy="38100"/>
            </a:xfrm>
            <a:custGeom>
              <a:avLst/>
              <a:gdLst/>
              <a:ahLst/>
              <a:cxnLst/>
              <a:rect l="0" t="0" r="0" b="0"/>
              <a:pathLst>
                <a:path w="176784" h="38100">
                  <a:moveTo>
                    <a:pt x="88392" y="0"/>
                  </a:moveTo>
                  <a:lnTo>
                    <a:pt x="102235" y="381"/>
                  </a:lnTo>
                  <a:lnTo>
                    <a:pt x="116586" y="1270"/>
                  </a:lnTo>
                  <a:lnTo>
                    <a:pt x="131699" y="3810"/>
                  </a:lnTo>
                  <a:lnTo>
                    <a:pt x="145161" y="5969"/>
                  </a:lnTo>
                  <a:lnTo>
                    <a:pt x="151511" y="7620"/>
                  </a:lnTo>
                  <a:lnTo>
                    <a:pt x="157480" y="9271"/>
                  </a:lnTo>
                  <a:lnTo>
                    <a:pt x="162433" y="11430"/>
                  </a:lnTo>
                  <a:lnTo>
                    <a:pt x="167132" y="13589"/>
                  </a:lnTo>
                  <a:lnTo>
                    <a:pt x="170942" y="15621"/>
                  </a:lnTo>
                  <a:lnTo>
                    <a:pt x="173863" y="18669"/>
                  </a:lnTo>
                  <a:lnTo>
                    <a:pt x="175133" y="19939"/>
                  </a:lnTo>
                  <a:lnTo>
                    <a:pt x="175895" y="21209"/>
                  </a:lnTo>
                  <a:lnTo>
                    <a:pt x="176403" y="23241"/>
                  </a:lnTo>
                  <a:lnTo>
                    <a:pt x="176784" y="24511"/>
                  </a:lnTo>
                  <a:lnTo>
                    <a:pt x="173355" y="26289"/>
                  </a:lnTo>
                  <a:lnTo>
                    <a:pt x="167513" y="28829"/>
                  </a:lnTo>
                  <a:lnTo>
                    <a:pt x="158623" y="31369"/>
                  </a:lnTo>
                  <a:lnTo>
                    <a:pt x="148590" y="33020"/>
                  </a:lnTo>
                  <a:lnTo>
                    <a:pt x="136017" y="35560"/>
                  </a:lnTo>
                  <a:lnTo>
                    <a:pt x="121666" y="36830"/>
                  </a:lnTo>
                  <a:lnTo>
                    <a:pt x="105664" y="38100"/>
                  </a:lnTo>
                  <a:lnTo>
                    <a:pt x="70739" y="38100"/>
                  </a:lnTo>
                  <a:lnTo>
                    <a:pt x="55118" y="36830"/>
                  </a:lnTo>
                  <a:lnTo>
                    <a:pt x="40386" y="35560"/>
                  </a:lnTo>
                  <a:lnTo>
                    <a:pt x="28194" y="33020"/>
                  </a:lnTo>
                  <a:lnTo>
                    <a:pt x="18161" y="31369"/>
                  </a:lnTo>
                  <a:lnTo>
                    <a:pt x="9271" y="28829"/>
                  </a:lnTo>
                  <a:lnTo>
                    <a:pt x="3429" y="26670"/>
                  </a:lnTo>
                  <a:lnTo>
                    <a:pt x="0" y="24511"/>
                  </a:lnTo>
                  <a:lnTo>
                    <a:pt x="0" y="23749"/>
                  </a:lnTo>
                  <a:lnTo>
                    <a:pt x="381" y="21971"/>
                  </a:lnTo>
                  <a:lnTo>
                    <a:pt x="889" y="21209"/>
                  </a:lnTo>
                  <a:lnTo>
                    <a:pt x="1651" y="20320"/>
                  </a:lnTo>
                  <a:lnTo>
                    <a:pt x="1651" y="19939"/>
                  </a:lnTo>
                  <a:lnTo>
                    <a:pt x="2159" y="19431"/>
                  </a:lnTo>
                  <a:lnTo>
                    <a:pt x="2921" y="18161"/>
                  </a:lnTo>
                  <a:lnTo>
                    <a:pt x="4191" y="16891"/>
                  </a:lnTo>
                  <a:lnTo>
                    <a:pt x="5080" y="16891"/>
                  </a:lnTo>
                  <a:lnTo>
                    <a:pt x="8001" y="13970"/>
                  </a:lnTo>
                  <a:lnTo>
                    <a:pt x="12573" y="11811"/>
                  </a:lnTo>
                  <a:lnTo>
                    <a:pt x="13081" y="11811"/>
                  </a:lnTo>
                  <a:lnTo>
                    <a:pt x="14732" y="11049"/>
                  </a:lnTo>
                  <a:lnTo>
                    <a:pt x="16891" y="10160"/>
                  </a:lnTo>
                  <a:lnTo>
                    <a:pt x="18161" y="10160"/>
                  </a:lnTo>
                  <a:lnTo>
                    <a:pt x="18542" y="9271"/>
                  </a:lnTo>
                  <a:lnTo>
                    <a:pt x="20193" y="8890"/>
                  </a:lnTo>
                  <a:lnTo>
                    <a:pt x="21844" y="8509"/>
                  </a:lnTo>
                  <a:lnTo>
                    <a:pt x="23114" y="8001"/>
                  </a:lnTo>
                  <a:lnTo>
                    <a:pt x="24892" y="7620"/>
                  </a:lnTo>
                  <a:lnTo>
                    <a:pt x="32004" y="5969"/>
                  </a:lnTo>
                  <a:lnTo>
                    <a:pt x="39624" y="4699"/>
                  </a:lnTo>
                  <a:lnTo>
                    <a:pt x="47625" y="2921"/>
                  </a:lnTo>
                  <a:lnTo>
                    <a:pt x="56007" y="1651"/>
                  </a:lnTo>
                  <a:lnTo>
                    <a:pt x="72390" y="381"/>
                  </a:lnTo>
                  <a:lnTo>
                    <a:pt x="88392"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2" name="Shape 366">
              <a:extLst>
                <a:ext uri="{FF2B5EF4-FFF2-40B4-BE49-F238E27FC236}">
                  <a16:creationId xmlns:a16="http://schemas.microsoft.com/office/drawing/2014/main" id="{D43BA665-B30C-44D5-9DA1-C16829F052B8}"/>
                </a:ext>
              </a:extLst>
            </p:cNvPr>
            <p:cNvSpPr/>
            <p:nvPr/>
          </p:nvSpPr>
          <p:spPr>
            <a:xfrm>
              <a:off x="5178552" y="1021080"/>
              <a:ext cx="176784" cy="32004"/>
            </a:xfrm>
            <a:custGeom>
              <a:avLst/>
              <a:gdLst/>
              <a:ahLst/>
              <a:cxnLst/>
              <a:rect l="0" t="0" r="0" b="0"/>
              <a:pathLst>
                <a:path w="176784" h="32004">
                  <a:moveTo>
                    <a:pt x="0" y="0"/>
                  </a:moveTo>
                  <a:lnTo>
                    <a:pt x="4191" y="1651"/>
                  </a:lnTo>
                  <a:lnTo>
                    <a:pt x="9271" y="3429"/>
                  </a:lnTo>
                  <a:lnTo>
                    <a:pt x="14732" y="5080"/>
                  </a:lnTo>
                  <a:lnTo>
                    <a:pt x="20574" y="6350"/>
                  </a:lnTo>
                  <a:lnTo>
                    <a:pt x="32766" y="8128"/>
                  </a:lnTo>
                  <a:lnTo>
                    <a:pt x="45339" y="10287"/>
                  </a:lnTo>
                  <a:lnTo>
                    <a:pt x="57912" y="11557"/>
                  </a:lnTo>
                  <a:lnTo>
                    <a:pt x="69723" y="11938"/>
                  </a:lnTo>
                  <a:lnTo>
                    <a:pt x="80264" y="12319"/>
                  </a:lnTo>
                  <a:lnTo>
                    <a:pt x="88646" y="12827"/>
                  </a:lnTo>
                  <a:lnTo>
                    <a:pt x="97028" y="12319"/>
                  </a:lnTo>
                  <a:lnTo>
                    <a:pt x="107442" y="11938"/>
                  </a:lnTo>
                  <a:lnTo>
                    <a:pt x="119253" y="11557"/>
                  </a:lnTo>
                  <a:lnTo>
                    <a:pt x="131826" y="10287"/>
                  </a:lnTo>
                  <a:lnTo>
                    <a:pt x="144399" y="8128"/>
                  </a:lnTo>
                  <a:lnTo>
                    <a:pt x="156591" y="5969"/>
                  </a:lnTo>
                  <a:lnTo>
                    <a:pt x="162052" y="5080"/>
                  </a:lnTo>
                  <a:lnTo>
                    <a:pt x="167513" y="3429"/>
                  </a:lnTo>
                  <a:lnTo>
                    <a:pt x="172212" y="1651"/>
                  </a:lnTo>
                  <a:lnTo>
                    <a:pt x="176784" y="0"/>
                  </a:lnTo>
                  <a:lnTo>
                    <a:pt x="176784" y="17907"/>
                  </a:lnTo>
                  <a:lnTo>
                    <a:pt x="173863" y="19685"/>
                  </a:lnTo>
                  <a:lnTo>
                    <a:pt x="167513" y="22225"/>
                  </a:lnTo>
                  <a:lnTo>
                    <a:pt x="159131" y="24384"/>
                  </a:lnTo>
                  <a:lnTo>
                    <a:pt x="149098" y="26416"/>
                  </a:lnTo>
                  <a:lnTo>
                    <a:pt x="136525" y="28956"/>
                  </a:lnTo>
                  <a:lnTo>
                    <a:pt x="121793" y="30353"/>
                  </a:lnTo>
                  <a:lnTo>
                    <a:pt x="106299" y="31623"/>
                  </a:lnTo>
                  <a:lnTo>
                    <a:pt x="88646" y="32004"/>
                  </a:lnTo>
                  <a:lnTo>
                    <a:pt x="70993" y="31623"/>
                  </a:lnTo>
                  <a:lnTo>
                    <a:pt x="54610" y="30353"/>
                  </a:lnTo>
                  <a:lnTo>
                    <a:pt x="40767" y="28956"/>
                  </a:lnTo>
                  <a:lnTo>
                    <a:pt x="28194" y="26416"/>
                  </a:lnTo>
                  <a:lnTo>
                    <a:pt x="18034" y="24384"/>
                  </a:lnTo>
                  <a:lnTo>
                    <a:pt x="9271" y="22225"/>
                  </a:lnTo>
                  <a:lnTo>
                    <a:pt x="3302" y="19685"/>
                  </a:lnTo>
                  <a:lnTo>
                    <a:pt x="0" y="17907"/>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3" name="Shape 367">
              <a:extLst>
                <a:ext uri="{FF2B5EF4-FFF2-40B4-BE49-F238E27FC236}">
                  <a16:creationId xmlns:a16="http://schemas.microsoft.com/office/drawing/2014/main" id="{1477290A-DBB3-4AD3-8082-5EBDABD5032D}"/>
                </a:ext>
              </a:extLst>
            </p:cNvPr>
            <p:cNvSpPr/>
            <p:nvPr/>
          </p:nvSpPr>
          <p:spPr>
            <a:xfrm>
              <a:off x="5178552" y="1117092"/>
              <a:ext cx="176784" cy="30480"/>
            </a:xfrm>
            <a:custGeom>
              <a:avLst/>
              <a:gdLst/>
              <a:ahLst/>
              <a:cxnLst/>
              <a:rect l="0" t="0" r="0" b="0"/>
              <a:pathLst>
                <a:path w="176784" h="30480">
                  <a:moveTo>
                    <a:pt x="176784" y="0"/>
                  </a:moveTo>
                  <a:lnTo>
                    <a:pt x="176784" y="17018"/>
                  </a:lnTo>
                  <a:lnTo>
                    <a:pt x="173863" y="19558"/>
                  </a:lnTo>
                  <a:lnTo>
                    <a:pt x="167513" y="21590"/>
                  </a:lnTo>
                  <a:lnTo>
                    <a:pt x="159131" y="23622"/>
                  </a:lnTo>
                  <a:lnTo>
                    <a:pt x="149098" y="26035"/>
                  </a:lnTo>
                  <a:lnTo>
                    <a:pt x="136525" y="27686"/>
                  </a:lnTo>
                  <a:lnTo>
                    <a:pt x="121793" y="29210"/>
                  </a:lnTo>
                  <a:lnTo>
                    <a:pt x="106299" y="30099"/>
                  </a:lnTo>
                  <a:lnTo>
                    <a:pt x="88646" y="30480"/>
                  </a:lnTo>
                  <a:lnTo>
                    <a:pt x="70993" y="30099"/>
                  </a:lnTo>
                  <a:lnTo>
                    <a:pt x="54610" y="29210"/>
                  </a:lnTo>
                  <a:lnTo>
                    <a:pt x="40767" y="27686"/>
                  </a:lnTo>
                  <a:lnTo>
                    <a:pt x="28194" y="26035"/>
                  </a:lnTo>
                  <a:lnTo>
                    <a:pt x="18034" y="23622"/>
                  </a:lnTo>
                  <a:lnTo>
                    <a:pt x="9271" y="21590"/>
                  </a:lnTo>
                  <a:lnTo>
                    <a:pt x="3302" y="19558"/>
                  </a:lnTo>
                  <a:lnTo>
                    <a:pt x="0" y="17018"/>
                  </a:lnTo>
                  <a:lnTo>
                    <a:pt x="0" y="381"/>
                  </a:lnTo>
                  <a:lnTo>
                    <a:pt x="4191" y="2032"/>
                  </a:lnTo>
                  <a:lnTo>
                    <a:pt x="9271" y="3683"/>
                  </a:lnTo>
                  <a:lnTo>
                    <a:pt x="14732" y="4826"/>
                  </a:lnTo>
                  <a:lnTo>
                    <a:pt x="20574" y="6096"/>
                  </a:lnTo>
                  <a:lnTo>
                    <a:pt x="32766" y="8509"/>
                  </a:lnTo>
                  <a:lnTo>
                    <a:pt x="45339" y="9779"/>
                  </a:lnTo>
                  <a:lnTo>
                    <a:pt x="57912" y="10922"/>
                  </a:lnTo>
                  <a:lnTo>
                    <a:pt x="69723" y="11811"/>
                  </a:lnTo>
                  <a:lnTo>
                    <a:pt x="80264" y="12192"/>
                  </a:lnTo>
                  <a:lnTo>
                    <a:pt x="97028" y="12192"/>
                  </a:lnTo>
                  <a:lnTo>
                    <a:pt x="107442" y="11811"/>
                  </a:lnTo>
                  <a:lnTo>
                    <a:pt x="119253" y="10922"/>
                  </a:lnTo>
                  <a:lnTo>
                    <a:pt x="131826" y="9779"/>
                  </a:lnTo>
                  <a:lnTo>
                    <a:pt x="144399" y="8509"/>
                  </a:lnTo>
                  <a:lnTo>
                    <a:pt x="156591" y="6096"/>
                  </a:lnTo>
                  <a:lnTo>
                    <a:pt x="162052" y="4826"/>
                  </a:lnTo>
                  <a:lnTo>
                    <a:pt x="167513" y="3683"/>
                  </a:lnTo>
                  <a:lnTo>
                    <a:pt x="172212" y="2032"/>
                  </a:lnTo>
                  <a:lnTo>
                    <a:pt x="176784"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4" name="Shape 368">
              <a:extLst>
                <a:ext uri="{FF2B5EF4-FFF2-40B4-BE49-F238E27FC236}">
                  <a16:creationId xmlns:a16="http://schemas.microsoft.com/office/drawing/2014/main" id="{8943F91A-66D4-4066-AFAE-16FC5EF59D06}"/>
                </a:ext>
              </a:extLst>
            </p:cNvPr>
            <p:cNvSpPr/>
            <p:nvPr/>
          </p:nvSpPr>
          <p:spPr>
            <a:xfrm>
              <a:off x="5178552" y="1117092"/>
              <a:ext cx="0" cy="381"/>
            </a:xfrm>
            <a:custGeom>
              <a:avLst/>
              <a:gdLst/>
              <a:ahLst/>
              <a:cxnLst/>
              <a:rect l="0" t="0" r="0" b="0"/>
              <a:pathLst>
                <a:path h="381">
                  <a:moveTo>
                    <a:pt x="0" y="381"/>
                  </a:move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5" name="Shape 369">
              <a:extLst>
                <a:ext uri="{FF2B5EF4-FFF2-40B4-BE49-F238E27FC236}">
                  <a16:creationId xmlns:a16="http://schemas.microsoft.com/office/drawing/2014/main" id="{670BE080-11C9-406F-BFC6-DA4789F5FC7D}"/>
                </a:ext>
              </a:extLst>
            </p:cNvPr>
            <p:cNvSpPr/>
            <p:nvPr/>
          </p:nvSpPr>
          <p:spPr>
            <a:xfrm>
              <a:off x="5178552" y="1085088"/>
              <a:ext cx="176784" cy="32004"/>
            </a:xfrm>
            <a:custGeom>
              <a:avLst/>
              <a:gdLst/>
              <a:ahLst/>
              <a:cxnLst/>
              <a:rect l="0" t="0" r="0" b="0"/>
              <a:pathLst>
                <a:path w="176784" h="32004">
                  <a:moveTo>
                    <a:pt x="0" y="0"/>
                  </a:moveTo>
                  <a:lnTo>
                    <a:pt x="4191" y="2159"/>
                  </a:lnTo>
                  <a:lnTo>
                    <a:pt x="9271" y="3810"/>
                  </a:lnTo>
                  <a:lnTo>
                    <a:pt x="14732" y="5080"/>
                  </a:lnTo>
                  <a:lnTo>
                    <a:pt x="20574" y="6350"/>
                  </a:lnTo>
                  <a:lnTo>
                    <a:pt x="32766" y="9017"/>
                  </a:lnTo>
                  <a:lnTo>
                    <a:pt x="45339" y="10287"/>
                  </a:lnTo>
                  <a:lnTo>
                    <a:pt x="57912" y="11557"/>
                  </a:lnTo>
                  <a:lnTo>
                    <a:pt x="69723" y="12319"/>
                  </a:lnTo>
                  <a:lnTo>
                    <a:pt x="80264" y="12827"/>
                  </a:lnTo>
                  <a:lnTo>
                    <a:pt x="97028" y="12827"/>
                  </a:lnTo>
                  <a:lnTo>
                    <a:pt x="107442" y="12319"/>
                  </a:lnTo>
                  <a:lnTo>
                    <a:pt x="119253" y="11557"/>
                  </a:lnTo>
                  <a:lnTo>
                    <a:pt x="131826" y="10287"/>
                  </a:lnTo>
                  <a:lnTo>
                    <a:pt x="144399" y="9017"/>
                  </a:lnTo>
                  <a:lnTo>
                    <a:pt x="156591" y="6350"/>
                  </a:lnTo>
                  <a:lnTo>
                    <a:pt x="162052" y="5080"/>
                  </a:lnTo>
                  <a:lnTo>
                    <a:pt x="167513" y="3810"/>
                  </a:lnTo>
                  <a:lnTo>
                    <a:pt x="172212" y="2159"/>
                  </a:lnTo>
                  <a:lnTo>
                    <a:pt x="176784" y="0"/>
                  </a:lnTo>
                  <a:lnTo>
                    <a:pt x="176784" y="17907"/>
                  </a:lnTo>
                  <a:lnTo>
                    <a:pt x="173863" y="20066"/>
                  </a:lnTo>
                  <a:lnTo>
                    <a:pt x="167513" y="22606"/>
                  </a:lnTo>
                  <a:lnTo>
                    <a:pt x="159131" y="24765"/>
                  </a:lnTo>
                  <a:lnTo>
                    <a:pt x="149098" y="27305"/>
                  </a:lnTo>
                  <a:lnTo>
                    <a:pt x="136525" y="28956"/>
                  </a:lnTo>
                  <a:lnTo>
                    <a:pt x="121793" y="30734"/>
                  </a:lnTo>
                  <a:lnTo>
                    <a:pt x="106299" y="31623"/>
                  </a:lnTo>
                  <a:lnTo>
                    <a:pt x="88646" y="32004"/>
                  </a:lnTo>
                  <a:lnTo>
                    <a:pt x="70993" y="31623"/>
                  </a:lnTo>
                  <a:lnTo>
                    <a:pt x="54610" y="30734"/>
                  </a:lnTo>
                  <a:lnTo>
                    <a:pt x="40767" y="28956"/>
                  </a:lnTo>
                  <a:lnTo>
                    <a:pt x="28194" y="27305"/>
                  </a:lnTo>
                  <a:lnTo>
                    <a:pt x="18034" y="24765"/>
                  </a:lnTo>
                  <a:lnTo>
                    <a:pt x="9271" y="22606"/>
                  </a:lnTo>
                  <a:lnTo>
                    <a:pt x="3302" y="20066"/>
                  </a:lnTo>
                  <a:lnTo>
                    <a:pt x="0" y="17907"/>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6" name="Shape 370">
              <a:extLst>
                <a:ext uri="{FF2B5EF4-FFF2-40B4-BE49-F238E27FC236}">
                  <a16:creationId xmlns:a16="http://schemas.microsoft.com/office/drawing/2014/main" id="{61B4417F-1029-4567-8CE1-E392ACAC0A55}"/>
                </a:ext>
              </a:extLst>
            </p:cNvPr>
            <p:cNvSpPr/>
            <p:nvPr/>
          </p:nvSpPr>
          <p:spPr>
            <a:xfrm>
              <a:off x="5178552" y="1053084"/>
              <a:ext cx="176784" cy="32004"/>
            </a:xfrm>
            <a:custGeom>
              <a:avLst/>
              <a:gdLst/>
              <a:ahLst/>
              <a:cxnLst/>
              <a:rect l="0" t="0" r="0" b="0"/>
              <a:pathLst>
                <a:path w="176784" h="32004">
                  <a:moveTo>
                    <a:pt x="0" y="0"/>
                  </a:moveTo>
                  <a:lnTo>
                    <a:pt x="4191" y="1651"/>
                  </a:lnTo>
                  <a:lnTo>
                    <a:pt x="9271" y="3810"/>
                  </a:lnTo>
                  <a:lnTo>
                    <a:pt x="14732" y="5080"/>
                  </a:lnTo>
                  <a:lnTo>
                    <a:pt x="20574" y="6350"/>
                  </a:lnTo>
                  <a:lnTo>
                    <a:pt x="32766" y="8128"/>
                  </a:lnTo>
                  <a:lnTo>
                    <a:pt x="45339" y="10287"/>
                  </a:lnTo>
                  <a:lnTo>
                    <a:pt x="57912" y="11557"/>
                  </a:lnTo>
                  <a:lnTo>
                    <a:pt x="69723" y="11938"/>
                  </a:lnTo>
                  <a:lnTo>
                    <a:pt x="80264" y="12319"/>
                  </a:lnTo>
                  <a:lnTo>
                    <a:pt x="88646" y="12827"/>
                  </a:lnTo>
                  <a:lnTo>
                    <a:pt x="97028" y="12319"/>
                  </a:lnTo>
                  <a:lnTo>
                    <a:pt x="107442" y="12319"/>
                  </a:lnTo>
                  <a:lnTo>
                    <a:pt x="119253" y="11557"/>
                  </a:lnTo>
                  <a:lnTo>
                    <a:pt x="131826" y="10287"/>
                  </a:lnTo>
                  <a:lnTo>
                    <a:pt x="144399" y="8128"/>
                  </a:lnTo>
                  <a:lnTo>
                    <a:pt x="156591" y="6350"/>
                  </a:lnTo>
                  <a:lnTo>
                    <a:pt x="162052" y="5080"/>
                  </a:lnTo>
                  <a:lnTo>
                    <a:pt x="167513" y="3810"/>
                  </a:lnTo>
                  <a:lnTo>
                    <a:pt x="172212" y="1651"/>
                  </a:lnTo>
                  <a:lnTo>
                    <a:pt x="176784" y="0"/>
                  </a:lnTo>
                  <a:lnTo>
                    <a:pt x="176784" y="17907"/>
                  </a:lnTo>
                  <a:lnTo>
                    <a:pt x="173863" y="20066"/>
                  </a:lnTo>
                  <a:lnTo>
                    <a:pt x="167513" y="22225"/>
                  </a:lnTo>
                  <a:lnTo>
                    <a:pt x="159131" y="24765"/>
                  </a:lnTo>
                  <a:lnTo>
                    <a:pt x="149098" y="26924"/>
                  </a:lnTo>
                  <a:lnTo>
                    <a:pt x="136525" y="28956"/>
                  </a:lnTo>
                  <a:lnTo>
                    <a:pt x="121793" y="30734"/>
                  </a:lnTo>
                  <a:lnTo>
                    <a:pt x="106299" y="31623"/>
                  </a:lnTo>
                  <a:lnTo>
                    <a:pt x="88646" y="32004"/>
                  </a:lnTo>
                  <a:lnTo>
                    <a:pt x="70993" y="31623"/>
                  </a:lnTo>
                  <a:lnTo>
                    <a:pt x="54610" y="30734"/>
                  </a:lnTo>
                  <a:lnTo>
                    <a:pt x="40767" y="28956"/>
                  </a:lnTo>
                  <a:lnTo>
                    <a:pt x="28194" y="26924"/>
                  </a:lnTo>
                  <a:lnTo>
                    <a:pt x="18034" y="24765"/>
                  </a:lnTo>
                  <a:lnTo>
                    <a:pt x="9271" y="22225"/>
                  </a:lnTo>
                  <a:lnTo>
                    <a:pt x="3302" y="19685"/>
                  </a:lnTo>
                  <a:lnTo>
                    <a:pt x="0" y="17907"/>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7" name="Shape 371">
              <a:extLst>
                <a:ext uri="{FF2B5EF4-FFF2-40B4-BE49-F238E27FC236}">
                  <a16:creationId xmlns:a16="http://schemas.microsoft.com/office/drawing/2014/main" id="{A4FF2462-52F2-4E86-B189-BD4CC0C5B516}"/>
                </a:ext>
              </a:extLst>
            </p:cNvPr>
            <p:cNvSpPr/>
            <p:nvPr/>
          </p:nvSpPr>
          <p:spPr>
            <a:xfrm>
              <a:off x="7330440" y="810768"/>
              <a:ext cx="82296" cy="382524"/>
            </a:xfrm>
            <a:custGeom>
              <a:avLst/>
              <a:gdLst/>
              <a:ahLst/>
              <a:cxnLst/>
              <a:rect l="0" t="0" r="0" b="0"/>
              <a:pathLst>
                <a:path w="82296" h="382524">
                  <a:moveTo>
                    <a:pt x="5080" y="0"/>
                  </a:moveTo>
                  <a:lnTo>
                    <a:pt x="82296" y="0"/>
                  </a:lnTo>
                  <a:lnTo>
                    <a:pt x="82296" y="44450"/>
                  </a:lnTo>
                  <a:lnTo>
                    <a:pt x="69723" y="44450"/>
                  </a:lnTo>
                  <a:lnTo>
                    <a:pt x="67183" y="44958"/>
                  </a:lnTo>
                  <a:lnTo>
                    <a:pt x="65024" y="45720"/>
                  </a:lnTo>
                  <a:lnTo>
                    <a:pt x="62611" y="46609"/>
                  </a:lnTo>
                  <a:lnTo>
                    <a:pt x="60833" y="48768"/>
                  </a:lnTo>
                  <a:lnTo>
                    <a:pt x="59182" y="50419"/>
                  </a:lnTo>
                  <a:lnTo>
                    <a:pt x="57912" y="52070"/>
                  </a:lnTo>
                  <a:lnTo>
                    <a:pt x="57150" y="55118"/>
                  </a:lnTo>
                  <a:lnTo>
                    <a:pt x="57150" y="72898"/>
                  </a:lnTo>
                  <a:lnTo>
                    <a:pt x="57912" y="74930"/>
                  </a:lnTo>
                  <a:lnTo>
                    <a:pt x="59182" y="77089"/>
                  </a:lnTo>
                  <a:lnTo>
                    <a:pt x="60833" y="79248"/>
                  </a:lnTo>
                  <a:lnTo>
                    <a:pt x="62611" y="80899"/>
                  </a:lnTo>
                  <a:lnTo>
                    <a:pt x="65024" y="81788"/>
                  </a:lnTo>
                  <a:lnTo>
                    <a:pt x="67183" y="82550"/>
                  </a:lnTo>
                  <a:lnTo>
                    <a:pt x="69723" y="83058"/>
                  </a:lnTo>
                  <a:lnTo>
                    <a:pt x="82296" y="83058"/>
                  </a:lnTo>
                  <a:lnTo>
                    <a:pt x="82296" y="108458"/>
                  </a:lnTo>
                  <a:lnTo>
                    <a:pt x="67183" y="108458"/>
                  </a:lnTo>
                  <a:lnTo>
                    <a:pt x="65024" y="109728"/>
                  </a:lnTo>
                  <a:lnTo>
                    <a:pt x="62611" y="110617"/>
                  </a:lnTo>
                  <a:lnTo>
                    <a:pt x="60833" y="112268"/>
                  </a:lnTo>
                  <a:lnTo>
                    <a:pt x="59182" y="113919"/>
                  </a:lnTo>
                  <a:lnTo>
                    <a:pt x="57912" y="116459"/>
                  </a:lnTo>
                  <a:lnTo>
                    <a:pt x="57150" y="118618"/>
                  </a:lnTo>
                  <a:lnTo>
                    <a:pt x="57150" y="136398"/>
                  </a:lnTo>
                  <a:lnTo>
                    <a:pt x="57912" y="138938"/>
                  </a:lnTo>
                  <a:lnTo>
                    <a:pt x="59182" y="141097"/>
                  </a:lnTo>
                  <a:lnTo>
                    <a:pt x="60833" y="143129"/>
                  </a:lnTo>
                  <a:lnTo>
                    <a:pt x="62611" y="144399"/>
                  </a:lnTo>
                  <a:lnTo>
                    <a:pt x="65024" y="145669"/>
                  </a:lnTo>
                  <a:lnTo>
                    <a:pt x="67183" y="146177"/>
                  </a:lnTo>
                  <a:lnTo>
                    <a:pt x="69723" y="146558"/>
                  </a:lnTo>
                  <a:lnTo>
                    <a:pt x="82296" y="146558"/>
                  </a:lnTo>
                  <a:lnTo>
                    <a:pt x="82296" y="299974"/>
                  </a:lnTo>
                  <a:lnTo>
                    <a:pt x="67183" y="299974"/>
                  </a:lnTo>
                  <a:lnTo>
                    <a:pt x="65024" y="300736"/>
                  </a:lnTo>
                  <a:lnTo>
                    <a:pt x="62611" y="302006"/>
                  </a:lnTo>
                  <a:lnTo>
                    <a:pt x="60833" y="303784"/>
                  </a:lnTo>
                  <a:lnTo>
                    <a:pt x="59182" y="305435"/>
                  </a:lnTo>
                  <a:lnTo>
                    <a:pt x="57912" y="307594"/>
                  </a:lnTo>
                  <a:lnTo>
                    <a:pt x="57150" y="310134"/>
                  </a:lnTo>
                  <a:lnTo>
                    <a:pt x="57150" y="327914"/>
                  </a:lnTo>
                  <a:lnTo>
                    <a:pt x="57912" y="330454"/>
                  </a:lnTo>
                  <a:lnTo>
                    <a:pt x="59182" y="332486"/>
                  </a:lnTo>
                  <a:lnTo>
                    <a:pt x="60833" y="334264"/>
                  </a:lnTo>
                  <a:lnTo>
                    <a:pt x="62611" y="335915"/>
                  </a:lnTo>
                  <a:lnTo>
                    <a:pt x="65024" y="337185"/>
                  </a:lnTo>
                  <a:lnTo>
                    <a:pt x="67183" y="337566"/>
                  </a:lnTo>
                  <a:lnTo>
                    <a:pt x="69723" y="338074"/>
                  </a:lnTo>
                  <a:lnTo>
                    <a:pt x="82296" y="338074"/>
                  </a:lnTo>
                  <a:lnTo>
                    <a:pt x="82296" y="382524"/>
                  </a:lnTo>
                  <a:lnTo>
                    <a:pt x="5080" y="382524"/>
                  </a:lnTo>
                  <a:lnTo>
                    <a:pt x="4190" y="382143"/>
                  </a:lnTo>
                  <a:lnTo>
                    <a:pt x="2921" y="381635"/>
                  </a:lnTo>
                  <a:lnTo>
                    <a:pt x="1651" y="380873"/>
                  </a:lnTo>
                  <a:lnTo>
                    <a:pt x="1270" y="379984"/>
                  </a:lnTo>
                  <a:lnTo>
                    <a:pt x="381" y="379095"/>
                  </a:lnTo>
                  <a:lnTo>
                    <a:pt x="381" y="377444"/>
                  </a:lnTo>
                  <a:lnTo>
                    <a:pt x="0" y="376174"/>
                  </a:lnTo>
                  <a:lnTo>
                    <a:pt x="0" y="6350"/>
                  </a:lnTo>
                  <a:lnTo>
                    <a:pt x="381" y="5080"/>
                  </a:lnTo>
                  <a:lnTo>
                    <a:pt x="381" y="4191"/>
                  </a:lnTo>
                  <a:lnTo>
                    <a:pt x="1270" y="2540"/>
                  </a:lnTo>
                  <a:lnTo>
                    <a:pt x="1651" y="1651"/>
                  </a:lnTo>
                  <a:lnTo>
                    <a:pt x="2921" y="889"/>
                  </a:lnTo>
                  <a:lnTo>
                    <a:pt x="4190" y="381"/>
                  </a:lnTo>
                  <a:lnTo>
                    <a:pt x="508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8" name="Shape 372">
              <a:extLst>
                <a:ext uri="{FF2B5EF4-FFF2-40B4-BE49-F238E27FC236}">
                  <a16:creationId xmlns:a16="http://schemas.microsoft.com/office/drawing/2014/main" id="{EF91D639-108E-4AF9-B701-2BE55969E505}"/>
                </a:ext>
              </a:extLst>
            </p:cNvPr>
            <p:cNvSpPr/>
            <p:nvPr/>
          </p:nvSpPr>
          <p:spPr>
            <a:xfrm>
              <a:off x="7530084" y="810768"/>
              <a:ext cx="88392" cy="382524"/>
            </a:xfrm>
            <a:custGeom>
              <a:avLst/>
              <a:gdLst/>
              <a:ahLst/>
              <a:cxnLst/>
              <a:rect l="0" t="0" r="0" b="0"/>
              <a:pathLst>
                <a:path w="88392" h="382524">
                  <a:moveTo>
                    <a:pt x="0" y="0"/>
                  </a:moveTo>
                  <a:lnTo>
                    <a:pt x="88392" y="0"/>
                  </a:lnTo>
                  <a:lnTo>
                    <a:pt x="88392" y="44450"/>
                  </a:lnTo>
                  <a:lnTo>
                    <a:pt x="75819" y="44450"/>
                  </a:lnTo>
                  <a:lnTo>
                    <a:pt x="72898" y="44958"/>
                  </a:lnTo>
                  <a:lnTo>
                    <a:pt x="70739" y="45720"/>
                  </a:lnTo>
                  <a:lnTo>
                    <a:pt x="68707" y="46609"/>
                  </a:lnTo>
                  <a:lnTo>
                    <a:pt x="66548" y="48768"/>
                  </a:lnTo>
                  <a:lnTo>
                    <a:pt x="64897" y="50419"/>
                  </a:lnTo>
                  <a:lnTo>
                    <a:pt x="64135" y="52070"/>
                  </a:lnTo>
                  <a:lnTo>
                    <a:pt x="63246" y="55118"/>
                  </a:lnTo>
                  <a:lnTo>
                    <a:pt x="63246" y="72898"/>
                  </a:lnTo>
                  <a:lnTo>
                    <a:pt x="64135" y="74930"/>
                  </a:lnTo>
                  <a:lnTo>
                    <a:pt x="64897" y="77089"/>
                  </a:lnTo>
                  <a:lnTo>
                    <a:pt x="66548" y="79248"/>
                  </a:lnTo>
                  <a:lnTo>
                    <a:pt x="68707" y="80899"/>
                  </a:lnTo>
                  <a:lnTo>
                    <a:pt x="70739" y="81788"/>
                  </a:lnTo>
                  <a:lnTo>
                    <a:pt x="72898" y="82550"/>
                  </a:lnTo>
                  <a:lnTo>
                    <a:pt x="75819" y="83058"/>
                  </a:lnTo>
                  <a:lnTo>
                    <a:pt x="88392" y="83058"/>
                  </a:lnTo>
                  <a:lnTo>
                    <a:pt x="88392" y="108458"/>
                  </a:lnTo>
                  <a:lnTo>
                    <a:pt x="72898" y="108458"/>
                  </a:lnTo>
                  <a:lnTo>
                    <a:pt x="70739" y="109728"/>
                  </a:lnTo>
                  <a:lnTo>
                    <a:pt x="68707" y="110617"/>
                  </a:lnTo>
                  <a:lnTo>
                    <a:pt x="66548" y="112268"/>
                  </a:lnTo>
                  <a:lnTo>
                    <a:pt x="64897" y="113919"/>
                  </a:lnTo>
                  <a:lnTo>
                    <a:pt x="64135" y="116459"/>
                  </a:lnTo>
                  <a:lnTo>
                    <a:pt x="63246" y="118618"/>
                  </a:lnTo>
                  <a:lnTo>
                    <a:pt x="63246" y="136398"/>
                  </a:lnTo>
                  <a:lnTo>
                    <a:pt x="64135" y="138938"/>
                  </a:lnTo>
                  <a:lnTo>
                    <a:pt x="64897" y="141097"/>
                  </a:lnTo>
                  <a:lnTo>
                    <a:pt x="66548" y="143129"/>
                  </a:lnTo>
                  <a:lnTo>
                    <a:pt x="68707" y="144399"/>
                  </a:lnTo>
                  <a:lnTo>
                    <a:pt x="70739" y="145669"/>
                  </a:lnTo>
                  <a:lnTo>
                    <a:pt x="72898" y="146177"/>
                  </a:lnTo>
                  <a:lnTo>
                    <a:pt x="75819" y="146558"/>
                  </a:lnTo>
                  <a:lnTo>
                    <a:pt x="88392" y="146558"/>
                  </a:lnTo>
                  <a:lnTo>
                    <a:pt x="88392" y="172466"/>
                  </a:lnTo>
                  <a:lnTo>
                    <a:pt x="75819" y="172466"/>
                  </a:lnTo>
                  <a:lnTo>
                    <a:pt x="72898" y="172847"/>
                  </a:lnTo>
                  <a:lnTo>
                    <a:pt x="70739" y="173228"/>
                  </a:lnTo>
                  <a:lnTo>
                    <a:pt x="68707" y="174498"/>
                  </a:lnTo>
                  <a:lnTo>
                    <a:pt x="66548" y="175768"/>
                  </a:lnTo>
                  <a:lnTo>
                    <a:pt x="64897" y="177546"/>
                  </a:lnTo>
                  <a:lnTo>
                    <a:pt x="64135" y="180086"/>
                  </a:lnTo>
                  <a:lnTo>
                    <a:pt x="63246" y="182118"/>
                  </a:lnTo>
                  <a:lnTo>
                    <a:pt x="63246" y="200406"/>
                  </a:lnTo>
                  <a:lnTo>
                    <a:pt x="64135" y="202438"/>
                  </a:lnTo>
                  <a:lnTo>
                    <a:pt x="64897" y="204978"/>
                  </a:lnTo>
                  <a:lnTo>
                    <a:pt x="66548" y="206756"/>
                  </a:lnTo>
                  <a:lnTo>
                    <a:pt x="68707" y="208026"/>
                  </a:lnTo>
                  <a:lnTo>
                    <a:pt x="70739" y="209677"/>
                  </a:lnTo>
                  <a:lnTo>
                    <a:pt x="72898" y="210566"/>
                  </a:lnTo>
                  <a:lnTo>
                    <a:pt x="88392" y="210566"/>
                  </a:lnTo>
                  <a:lnTo>
                    <a:pt x="88392" y="382524"/>
                  </a:lnTo>
                  <a:lnTo>
                    <a:pt x="0" y="382524"/>
                  </a:lnTo>
                  <a:lnTo>
                    <a:pt x="0" y="338074"/>
                  </a:lnTo>
                  <a:lnTo>
                    <a:pt x="12573" y="338074"/>
                  </a:lnTo>
                  <a:lnTo>
                    <a:pt x="15113" y="337566"/>
                  </a:lnTo>
                  <a:lnTo>
                    <a:pt x="17145" y="337185"/>
                  </a:lnTo>
                  <a:lnTo>
                    <a:pt x="19685" y="335915"/>
                  </a:lnTo>
                  <a:lnTo>
                    <a:pt x="21336" y="334264"/>
                  </a:lnTo>
                  <a:lnTo>
                    <a:pt x="22987" y="332486"/>
                  </a:lnTo>
                  <a:lnTo>
                    <a:pt x="24257" y="330454"/>
                  </a:lnTo>
                  <a:lnTo>
                    <a:pt x="25146" y="327406"/>
                  </a:lnTo>
                  <a:lnTo>
                    <a:pt x="25146" y="310134"/>
                  </a:lnTo>
                  <a:lnTo>
                    <a:pt x="24257" y="307594"/>
                  </a:lnTo>
                  <a:lnTo>
                    <a:pt x="22987" y="305435"/>
                  </a:lnTo>
                  <a:lnTo>
                    <a:pt x="21336" y="303784"/>
                  </a:lnTo>
                  <a:lnTo>
                    <a:pt x="19685" y="301625"/>
                  </a:lnTo>
                  <a:lnTo>
                    <a:pt x="17145" y="300736"/>
                  </a:lnTo>
                  <a:lnTo>
                    <a:pt x="15113" y="299974"/>
                  </a:lnTo>
                  <a:lnTo>
                    <a:pt x="0" y="299974"/>
                  </a:lnTo>
                  <a:lnTo>
                    <a:pt x="0" y="274447"/>
                  </a:lnTo>
                  <a:lnTo>
                    <a:pt x="12573" y="274447"/>
                  </a:lnTo>
                  <a:lnTo>
                    <a:pt x="15113" y="274066"/>
                  </a:lnTo>
                  <a:lnTo>
                    <a:pt x="17145" y="273177"/>
                  </a:lnTo>
                  <a:lnTo>
                    <a:pt x="19685" y="272415"/>
                  </a:lnTo>
                  <a:lnTo>
                    <a:pt x="21336" y="270256"/>
                  </a:lnTo>
                  <a:lnTo>
                    <a:pt x="22987" y="268605"/>
                  </a:lnTo>
                  <a:lnTo>
                    <a:pt x="24257" y="266446"/>
                  </a:lnTo>
                  <a:lnTo>
                    <a:pt x="25146" y="263906"/>
                  </a:lnTo>
                  <a:lnTo>
                    <a:pt x="25146" y="246126"/>
                  </a:lnTo>
                  <a:lnTo>
                    <a:pt x="24257" y="243967"/>
                  </a:lnTo>
                  <a:lnTo>
                    <a:pt x="22987" y="241935"/>
                  </a:lnTo>
                  <a:lnTo>
                    <a:pt x="21336" y="239776"/>
                  </a:lnTo>
                  <a:lnTo>
                    <a:pt x="19685" y="238125"/>
                  </a:lnTo>
                  <a:lnTo>
                    <a:pt x="17145" y="237236"/>
                  </a:lnTo>
                  <a:lnTo>
                    <a:pt x="15113" y="236347"/>
                  </a:lnTo>
                  <a:lnTo>
                    <a:pt x="12573" y="235966"/>
                  </a:lnTo>
                  <a:lnTo>
                    <a:pt x="0" y="235966"/>
                  </a:lnTo>
                  <a:lnTo>
                    <a:pt x="0" y="83058"/>
                  </a:lnTo>
                  <a:lnTo>
                    <a:pt x="12573" y="83058"/>
                  </a:lnTo>
                  <a:lnTo>
                    <a:pt x="15113" y="82550"/>
                  </a:lnTo>
                  <a:lnTo>
                    <a:pt x="17145" y="81788"/>
                  </a:lnTo>
                  <a:lnTo>
                    <a:pt x="19685" y="80899"/>
                  </a:lnTo>
                  <a:lnTo>
                    <a:pt x="21336" y="79248"/>
                  </a:lnTo>
                  <a:lnTo>
                    <a:pt x="22987" y="77089"/>
                  </a:lnTo>
                  <a:lnTo>
                    <a:pt x="24257" y="74930"/>
                  </a:lnTo>
                  <a:lnTo>
                    <a:pt x="25146" y="72898"/>
                  </a:lnTo>
                  <a:lnTo>
                    <a:pt x="25146" y="55118"/>
                  </a:lnTo>
                  <a:lnTo>
                    <a:pt x="24257" y="52070"/>
                  </a:lnTo>
                  <a:lnTo>
                    <a:pt x="22987" y="50419"/>
                  </a:lnTo>
                  <a:lnTo>
                    <a:pt x="21336" y="48768"/>
                  </a:lnTo>
                  <a:lnTo>
                    <a:pt x="19685" y="46609"/>
                  </a:lnTo>
                  <a:lnTo>
                    <a:pt x="17145" y="45339"/>
                  </a:lnTo>
                  <a:lnTo>
                    <a:pt x="15113" y="44958"/>
                  </a:lnTo>
                  <a:lnTo>
                    <a:pt x="12573" y="44450"/>
                  </a:lnTo>
                  <a:lnTo>
                    <a:pt x="0" y="44450"/>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69" name="Shape 373">
              <a:extLst>
                <a:ext uri="{FF2B5EF4-FFF2-40B4-BE49-F238E27FC236}">
                  <a16:creationId xmlns:a16="http://schemas.microsoft.com/office/drawing/2014/main" id="{7E1B5767-0EAF-4F90-9ACE-41E15F94571F}"/>
                </a:ext>
              </a:extLst>
            </p:cNvPr>
            <p:cNvSpPr/>
            <p:nvPr/>
          </p:nvSpPr>
          <p:spPr>
            <a:xfrm>
              <a:off x="7426452" y="810768"/>
              <a:ext cx="89915" cy="382524"/>
            </a:xfrm>
            <a:custGeom>
              <a:avLst/>
              <a:gdLst/>
              <a:ahLst/>
              <a:cxnLst/>
              <a:rect l="0" t="0" r="0" b="0"/>
              <a:pathLst>
                <a:path w="89915" h="382524">
                  <a:moveTo>
                    <a:pt x="0" y="0"/>
                  </a:moveTo>
                  <a:lnTo>
                    <a:pt x="89915" y="0"/>
                  </a:lnTo>
                  <a:lnTo>
                    <a:pt x="89915" y="44450"/>
                  </a:lnTo>
                  <a:lnTo>
                    <a:pt x="77089" y="44450"/>
                  </a:lnTo>
                  <a:lnTo>
                    <a:pt x="74549" y="44958"/>
                  </a:lnTo>
                  <a:lnTo>
                    <a:pt x="72009" y="45720"/>
                  </a:lnTo>
                  <a:lnTo>
                    <a:pt x="69850" y="46609"/>
                  </a:lnTo>
                  <a:lnTo>
                    <a:pt x="67818" y="48768"/>
                  </a:lnTo>
                  <a:lnTo>
                    <a:pt x="66421" y="50419"/>
                  </a:lnTo>
                  <a:lnTo>
                    <a:pt x="65151" y="52070"/>
                  </a:lnTo>
                  <a:lnTo>
                    <a:pt x="64770" y="55118"/>
                  </a:lnTo>
                  <a:lnTo>
                    <a:pt x="64389" y="57150"/>
                  </a:lnTo>
                  <a:lnTo>
                    <a:pt x="64389" y="69850"/>
                  </a:lnTo>
                  <a:lnTo>
                    <a:pt x="64770" y="72898"/>
                  </a:lnTo>
                  <a:lnTo>
                    <a:pt x="65151" y="74930"/>
                  </a:lnTo>
                  <a:lnTo>
                    <a:pt x="66421" y="77089"/>
                  </a:lnTo>
                  <a:lnTo>
                    <a:pt x="67818" y="79248"/>
                  </a:lnTo>
                  <a:lnTo>
                    <a:pt x="69850" y="80899"/>
                  </a:lnTo>
                  <a:lnTo>
                    <a:pt x="72009" y="81788"/>
                  </a:lnTo>
                  <a:lnTo>
                    <a:pt x="74549" y="82550"/>
                  </a:lnTo>
                  <a:lnTo>
                    <a:pt x="77089" y="83058"/>
                  </a:lnTo>
                  <a:lnTo>
                    <a:pt x="89915" y="83058"/>
                  </a:lnTo>
                  <a:lnTo>
                    <a:pt x="89915" y="235966"/>
                  </a:lnTo>
                  <a:lnTo>
                    <a:pt x="77089" y="235966"/>
                  </a:lnTo>
                  <a:lnTo>
                    <a:pt x="74549" y="236347"/>
                  </a:lnTo>
                  <a:lnTo>
                    <a:pt x="72009" y="237236"/>
                  </a:lnTo>
                  <a:lnTo>
                    <a:pt x="69850" y="238125"/>
                  </a:lnTo>
                  <a:lnTo>
                    <a:pt x="67818" y="239776"/>
                  </a:lnTo>
                  <a:lnTo>
                    <a:pt x="66421" y="241935"/>
                  </a:lnTo>
                  <a:lnTo>
                    <a:pt x="65151" y="243967"/>
                  </a:lnTo>
                  <a:lnTo>
                    <a:pt x="64770" y="246126"/>
                  </a:lnTo>
                  <a:lnTo>
                    <a:pt x="64389" y="248666"/>
                  </a:lnTo>
                  <a:lnTo>
                    <a:pt x="64389" y="261747"/>
                  </a:lnTo>
                  <a:lnTo>
                    <a:pt x="64770" y="263906"/>
                  </a:lnTo>
                  <a:lnTo>
                    <a:pt x="65151" y="266446"/>
                  </a:lnTo>
                  <a:lnTo>
                    <a:pt x="66421" y="268605"/>
                  </a:lnTo>
                  <a:lnTo>
                    <a:pt x="67818" y="270256"/>
                  </a:lnTo>
                  <a:lnTo>
                    <a:pt x="69850" y="272415"/>
                  </a:lnTo>
                  <a:lnTo>
                    <a:pt x="72009" y="273177"/>
                  </a:lnTo>
                  <a:lnTo>
                    <a:pt x="74549" y="274066"/>
                  </a:lnTo>
                  <a:lnTo>
                    <a:pt x="77089" y="274447"/>
                  </a:lnTo>
                  <a:lnTo>
                    <a:pt x="89915" y="274447"/>
                  </a:lnTo>
                  <a:lnTo>
                    <a:pt x="89915" y="299974"/>
                  </a:lnTo>
                  <a:lnTo>
                    <a:pt x="74549" y="299974"/>
                  </a:lnTo>
                  <a:lnTo>
                    <a:pt x="72009" y="300736"/>
                  </a:lnTo>
                  <a:lnTo>
                    <a:pt x="69850" y="302006"/>
                  </a:lnTo>
                  <a:lnTo>
                    <a:pt x="67818" y="303784"/>
                  </a:lnTo>
                  <a:lnTo>
                    <a:pt x="66421" y="305435"/>
                  </a:lnTo>
                  <a:lnTo>
                    <a:pt x="65151" y="307594"/>
                  </a:lnTo>
                  <a:lnTo>
                    <a:pt x="64770" y="310134"/>
                  </a:lnTo>
                  <a:lnTo>
                    <a:pt x="64389" y="312674"/>
                  </a:lnTo>
                  <a:lnTo>
                    <a:pt x="64389" y="325374"/>
                  </a:lnTo>
                  <a:lnTo>
                    <a:pt x="64770" y="327914"/>
                  </a:lnTo>
                  <a:lnTo>
                    <a:pt x="65151" y="330454"/>
                  </a:lnTo>
                  <a:lnTo>
                    <a:pt x="66421" y="332486"/>
                  </a:lnTo>
                  <a:lnTo>
                    <a:pt x="67818" y="334264"/>
                  </a:lnTo>
                  <a:lnTo>
                    <a:pt x="69850" y="335915"/>
                  </a:lnTo>
                  <a:lnTo>
                    <a:pt x="72009" y="337185"/>
                  </a:lnTo>
                  <a:lnTo>
                    <a:pt x="74549" y="337566"/>
                  </a:lnTo>
                  <a:lnTo>
                    <a:pt x="77089" y="338074"/>
                  </a:lnTo>
                  <a:lnTo>
                    <a:pt x="89915" y="338074"/>
                  </a:lnTo>
                  <a:lnTo>
                    <a:pt x="89915" y="382524"/>
                  </a:lnTo>
                  <a:lnTo>
                    <a:pt x="0" y="382524"/>
                  </a:lnTo>
                  <a:lnTo>
                    <a:pt x="0" y="338074"/>
                  </a:lnTo>
                  <a:lnTo>
                    <a:pt x="12827" y="338074"/>
                  </a:lnTo>
                  <a:lnTo>
                    <a:pt x="15367" y="337566"/>
                  </a:lnTo>
                  <a:lnTo>
                    <a:pt x="17907" y="337185"/>
                  </a:lnTo>
                  <a:lnTo>
                    <a:pt x="20065" y="335915"/>
                  </a:lnTo>
                  <a:lnTo>
                    <a:pt x="22098" y="334264"/>
                  </a:lnTo>
                  <a:lnTo>
                    <a:pt x="23495" y="332486"/>
                  </a:lnTo>
                  <a:lnTo>
                    <a:pt x="24765" y="330454"/>
                  </a:lnTo>
                  <a:lnTo>
                    <a:pt x="25146" y="327406"/>
                  </a:lnTo>
                  <a:lnTo>
                    <a:pt x="25527" y="325374"/>
                  </a:lnTo>
                  <a:lnTo>
                    <a:pt x="25527" y="312674"/>
                  </a:lnTo>
                  <a:lnTo>
                    <a:pt x="25146" y="310134"/>
                  </a:lnTo>
                  <a:lnTo>
                    <a:pt x="24765" y="307594"/>
                  </a:lnTo>
                  <a:lnTo>
                    <a:pt x="23495" y="305435"/>
                  </a:lnTo>
                  <a:lnTo>
                    <a:pt x="22098" y="303784"/>
                  </a:lnTo>
                  <a:lnTo>
                    <a:pt x="20065" y="301625"/>
                  </a:lnTo>
                  <a:lnTo>
                    <a:pt x="17907" y="300736"/>
                  </a:lnTo>
                  <a:lnTo>
                    <a:pt x="15367" y="299974"/>
                  </a:lnTo>
                  <a:lnTo>
                    <a:pt x="0" y="299974"/>
                  </a:lnTo>
                  <a:lnTo>
                    <a:pt x="0" y="146558"/>
                  </a:lnTo>
                  <a:lnTo>
                    <a:pt x="12827" y="146558"/>
                  </a:lnTo>
                  <a:lnTo>
                    <a:pt x="15367" y="146177"/>
                  </a:lnTo>
                  <a:lnTo>
                    <a:pt x="17907" y="145669"/>
                  </a:lnTo>
                  <a:lnTo>
                    <a:pt x="20065" y="144399"/>
                  </a:lnTo>
                  <a:lnTo>
                    <a:pt x="22098" y="143129"/>
                  </a:lnTo>
                  <a:lnTo>
                    <a:pt x="23495" y="141097"/>
                  </a:lnTo>
                  <a:lnTo>
                    <a:pt x="24765" y="138938"/>
                  </a:lnTo>
                  <a:lnTo>
                    <a:pt x="25146" y="136398"/>
                  </a:lnTo>
                  <a:lnTo>
                    <a:pt x="25527" y="133858"/>
                  </a:lnTo>
                  <a:lnTo>
                    <a:pt x="25527" y="121158"/>
                  </a:lnTo>
                  <a:lnTo>
                    <a:pt x="25146" y="118618"/>
                  </a:lnTo>
                  <a:lnTo>
                    <a:pt x="24765" y="116459"/>
                  </a:lnTo>
                  <a:lnTo>
                    <a:pt x="23495" y="113919"/>
                  </a:lnTo>
                  <a:lnTo>
                    <a:pt x="22098" y="112268"/>
                  </a:lnTo>
                  <a:lnTo>
                    <a:pt x="20065" y="110617"/>
                  </a:lnTo>
                  <a:lnTo>
                    <a:pt x="17907" y="109728"/>
                  </a:lnTo>
                  <a:lnTo>
                    <a:pt x="15367" y="108458"/>
                  </a:lnTo>
                  <a:lnTo>
                    <a:pt x="0" y="108458"/>
                  </a:lnTo>
                  <a:lnTo>
                    <a:pt x="0" y="83058"/>
                  </a:lnTo>
                  <a:lnTo>
                    <a:pt x="12827" y="83058"/>
                  </a:lnTo>
                  <a:lnTo>
                    <a:pt x="15367" y="82550"/>
                  </a:lnTo>
                  <a:lnTo>
                    <a:pt x="17907" y="81788"/>
                  </a:lnTo>
                  <a:lnTo>
                    <a:pt x="20065" y="80899"/>
                  </a:lnTo>
                  <a:lnTo>
                    <a:pt x="22098" y="79248"/>
                  </a:lnTo>
                  <a:lnTo>
                    <a:pt x="23495" y="77089"/>
                  </a:lnTo>
                  <a:lnTo>
                    <a:pt x="24765" y="74930"/>
                  </a:lnTo>
                  <a:lnTo>
                    <a:pt x="25146" y="72898"/>
                  </a:lnTo>
                  <a:lnTo>
                    <a:pt x="25527" y="69850"/>
                  </a:lnTo>
                  <a:lnTo>
                    <a:pt x="25527" y="57150"/>
                  </a:lnTo>
                  <a:lnTo>
                    <a:pt x="25146" y="55118"/>
                  </a:lnTo>
                  <a:lnTo>
                    <a:pt x="24765" y="52070"/>
                  </a:lnTo>
                  <a:lnTo>
                    <a:pt x="23495" y="50419"/>
                  </a:lnTo>
                  <a:lnTo>
                    <a:pt x="22098" y="48768"/>
                  </a:lnTo>
                  <a:lnTo>
                    <a:pt x="20065" y="46609"/>
                  </a:lnTo>
                  <a:lnTo>
                    <a:pt x="17907" y="45339"/>
                  </a:lnTo>
                  <a:lnTo>
                    <a:pt x="15367" y="44958"/>
                  </a:lnTo>
                  <a:lnTo>
                    <a:pt x="12827" y="44450"/>
                  </a:lnTo>
                  <a:lnTo>
                    <a:pt x="0" y="44450"/>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70" name="Shape 374">
              <a:extLst>
                <a:ext uri="{FF2B5EF4-FFF2-40B4-BE49-F238E27FC236}">
                  <a16:creationId xmlns:a16="http://schemas.microsoft.com/office/drawing/2014/main" id="{E4754F3B-8CD9-490C-9386-71CF00515744}"/>
                </a:ext>
              </a:extLst>
            </p:cNvPr>
            <p:cNvSpPr/>
            <p:nvPr/>
          </p:nvSpPr>
          <p:spPr>
            <a:xfrm>
              <a:off x="7630668" y="810768"/>
              <a:ext cx="82297" cy="382524"/>
            </a:xfrm>
            <a:custGeom>
              <a:avLst/>
              <a:gdLst/>
              <a:ahLst/>
              <a:cxnLst/>
              <a:rect l="0" t="0" r="0" b="0"/>
              <a:pathLst>
                <a:path w="82297" h="382524">
                  <a:moveTo>
                    <a:pt x="0" y="0"/>
                  </a:moveTo>
                  <a:lnTo>
                    <a:pt x="75947" y="0"/>
                  </a:lnTo>
                  <a:lnTo>
                    <a:pt x="77216" y="0"/>
                  </a:lnTo>
                  <a:lnTo>
                    <a:pt x="78867" y="381"/>
                  </a:lnTo>
                  <a:lnTo>
                    <a:pt x="79756" y="889"/>
                  </a:lnTo>
                  <a:lnTo>
                    <a:pt x="80645" y="1651"/>
                  </a:lnTo>
                  <a:lnTo>
                    <a:pt x="81407" y="2540"/>
                  </a:lnTo>
                  <a:lnTo>
                    <a:pt x="81915" y="4191"/>
                  </a:lnTo>
                  <a:lnTo>
                    <a:pt x="82297" y="5080"/>
                  </a:lnTo>
                  <a:lnTo>
                    <a:pt x="82297" y="377444"/>
                  </a:lnTo>
                  <a:lnTo>
                    <a:pt x="81915" y="379095"/>
                  </a:lnTo>
                  <a:lnTo>
                    <a:pt x="81407" y="379984"/>
                  </a:lnTo>
                  <a:lnTo>
                    <a:pt x="80645" y="380873"/>
                  </a:lnTo>
                  <a:lnTo>
                    <a:pt x="79756" y="381635"/>
                  </a:lnTo>
                  <a:lnTo>
                    <a:pt x="78867" y="382143"/>
                  </a:lnTo>
                  <a:lnTo>
                    <a:pt x="77216" y="382524"/>
                  </a:lnTo>
                  <a:lnTo>
                    <a:pt x="0" y="382524"/>
                  </a:lnTo>
                  <a:lnTo>
                    <a:pt x="0" y="210566"/>
                  </a:lnTo>
                  <a:lnTo>
                    <a:pt x="15240" y="210566"/>
                  </a:lnTo>
                  <a:lnTo>
                    <a:pt x="17780" y="209677"/>
                  </a:lnTo>
                  <a:lnTo>
                    <a:pt x="19812" y="208026"/>
                  </a:lnTo>
                  <a:lnTo>
                    <a:pt x="21463" y="206756"/>
                  </a:lnTo>
                  <a:lnTo>
                    <a:pt x="23241" y="204978"/>
                  </a:lnTo>
                  <a:lnTo>
                    <a:pt x="24512" y="202438"/>
                  </a:lnTo>
                  <a:lnTo>
                    <a:pt x="24892" y="200406"/>
                  </a:lnTo>
                  <a:lnTo>
                    <a:pt x="25274" y="197866"/>
                  </a:lnTo>
                  <a:lnTo>
                    <a:pt x="25274" y="185166"/>
                  </a:lnTo>
                  <a:lnTo>
                    <a:pt x="24892" y="182118"/>
                  </a:lnTo>
                  <a:lnTo>
                    <a:pt x="24512" y="180086"/>
                  </a:lnTo>
                  <a:lnTo>
                    <a:pt x="23241" y="177546"/>
                  </a:lnTo>
                  <a:lnTo>
                    <a:pt x="21463" y="175768"/>
                  </a:lnTo>
                  <a:lnTo>
                    <a:pt x="19812" y="174498"/>
                  </a:lnTo>
                  <a:lnTo>
                    <a:pt x="17780" y="173228"/>
                  </a:lnTo>
                  <a:lnTo>
                    <a:pt x="15240" y="172847"/>
                  </a:lnTo>
                  <a:lnTo>
                    <a:pt x="12700" y="172466"/>
                  </a:lnTo>
                  <a:lnTo>
                    <a:pt x="0" y="172466"/>
                  </a:lnTo>
                  <a:lnTo>
                    <a:pt x="0" y="146558"/>
                  </a:lnTo>
                  <a:lnTo>
                    <a:pt x="12700" y="146558"/>
                  </a:lnTo>
                  <a:lnTo>
                    <a:pt x="15240" y="146177"/>
                  </a:lnTo>
                  <a:lnTo>
                    <a:pt x="17780" y="145669"/>
                  </a:lnTo>
                  <a:lnTo>
                    <a:pt x="19812" y="144399"/>
                  </a:lnTo>
                  <a:lnTo>
                    <a:pt x="21463" y="143129"/>
                  </a:lnTo>
                  <a:lnTo>
                    <a:pt x="23241" y="141097"/>
                  </a:lnTo>
                  <a:lnTo>
                    <a:pt x="24512" y="138938"/>
                  </a:lnTo>
                  <a:lnTo>
                    <a:pt x="24892" y="136398"/>
                  </a:lnTo>
                  <a:lnTo>
                    <a:pt x="25274" y="133858"/>
                  </a:lnTo>
                  <a:lnTo>
                    <a:pt x="25274" y="121158"/>
                  </a:lnTo>
                  <a:lnTo>
                    <a:pt x="24892" y="118618"/>
                  </a:lnTo>
                  <a:lnTo>
                    <a:pt x="24512" y="116459"/>
                  </a:lnTo>
                  <a:lnTo>
                    <a:pt x="23241" y="113919"/>
                  </a:lnTo>
                  <a:lnTo>
                    <a:pt x="21463" y="112268"/>
                  </a:lnTo>
                  <a:lnTo>
                    <a:pt x="19812" y="110617"/>
                  </a:lnTo>
                  <a:lnTo>
                    <a:pt x="17780" y="109728"/>
                  </a:lnTo>
                  <a:lnTo>
                    <a:pt x="15240" y="108458"/>
                  </a:lnTo>
                  <a:lnTo>
                    <a:pt x="0" y="108458"/>
                  </a:lnTo>
                  <a:lnTo>
                    <a:pt x="0" y="83058"/>
                  </a:lnTo>
                  <a:lnTo>
                    <a:pt x="12700" y="83058"/>
                  </a:lnTo>
                  <a:lnTo>
                    <a:pt x="15240" y="82550"/>
                  </a:lnTo>
                  <a:lnTo>
                    <a:pt x="17780" y="81788"/>
                  </a:lnTo>
                  <a:lnTo>
                    <a:pt x="19812" y="80899"/>
                  </a:lnTo>
                  <a:lnTo>
                    <a:pt x="21463" y="79248"/>
                  </a:lnTo>
                  <a:lnTo>
                    <a:pt x="23241" y="77089"/>
                  </a:lnTo>
                  <a:lnTo>
                    <a:pt x="24512" y="74930"/>
                  </a:lnTo>
                  <a:lnTo>
                    <a:pt x="24892" y="72898"/>
                  </a:lnTo>
                  <a:lnTo>
                    <a:pt x="25274" y="69850"/>
                  </a:lnTo>
                  <a:lnTo>
                    <a:pt x="25274" y="57150"/>
                  </a:lnTo>
                  <a:lnTo>
                    <a:pt x="24892" y="55118"/>
                  </a:lnTo>
                  <a:lnTo>
                    <a:pt x="24512" y="52070"/>
                  </a:lnTo>
                  <a:lnTo>
                    <a:pt x="23241" y="50419"/>
                  </a:lnTo>
                  <a:lnTo>
                    <a:pt x="21463" y="48768"/>
                  </a:lnTo>
                  <a:lnTo>
                    <a:pt x="19812" y="46609"/>
                  </a:lnTo>
                  <a:lnTo>
                    <a:pt x="17780" y="45339"/>
                  </a:lnTo>
                  <a:lnTo>
                    <a:pt x="15240" y="44958"/>
                  </a:lnTo>
                  <a:lnTo>
                    <a:pt x="12700" y="44450"/>
                  </a:lnTo>
                  <a:lnTo>
                    <a:pt x="0" y="44450"/>
                  </a:lnTo>
                  <a:lnTo>
                    <a:pt x="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71" name="Shape 375">
              <a:extLst>
                <a:ext uri="{FF2B5EF4-FFF2-40B4-BE49-F238E27FC236}">
                  <a16:creationId xmlns:a16="http://schemas.microsoft.com/office/drawing/2014/main" id="{26A79A61-E9A0-4C35-9BBD-ED0789137033}"/>
                </a:ext>
              </a:extLst>
            </p:cNvPr>
            <p:cNvSpPr/>
            <p:nvPr/>
          </p:nvSpPr>
          <p:spPr>
            <a:xfrm>
              <a:off x="9627362" y="1053783"/>
              <a:ext cx="19748" cy="19748"/>
            </a:xfrm>
            <a:custGeom>
              <a:avLst/>
              <a:gdLst/>
              <a:ahLst/>
              <a:cxnLst/>
              <a:rect l="0" t="0" r="0" b="0"/>
              <a:pathLst>
                <a:path w="19748" h="19748">
                  <a:moveTo>
                    <a:pt x="19748" y="0"/>
                  </a:moveTo>
                  <a:lnTo>
                    <a:pt x="19748" y="19748"/>
                  </a:lnTo>
                  <a:lnTo>
                    <a:pt x="0" y="19748"/>
                  </a:lnTo>
                  <a:lnTo>
                    <a:pt x="19748"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72" name="Shape 376">
              <a:extLst>
                <a:ext uri="{FF2B5EF4-FFF2-40B4-BE49-F238E27FC236}">
                  <a16:creationId xmlns:a16="http://schemas.microsoft.com/office/drawing/2014/main" id="{0899F59C-D48D-4D79-BB95-05FE78B1EE44}"/>
                </a:ext>
              </a:extLst>
            </p:cNvPr>
            <p:cNvSpPr/>
            <p:nvPr/>
          </p:nvSpPr>
          <p:spPr>
            <a:xfrm>
              <a:off x="9506712" y="877166"/>
              <a:ext cx="140398" cy="308506"/>
            </a:xfrm>
            <a:custGeom>
              <a:avLst/>
              <a:gdLst/>
              <a:ahLst/>
              <a:cxnLst/>
              <a:rect l="0" t="0" r="0" b="0"/>
              <a:pathLst>
                <a:path w="140398" h="308506">
                  <a:moveTo>
                    <a:pt x="140398" y="0"/>
                  </a:moveTo>
                  <a:lnTo>
                    <a:pt x="140398" y="158992"/>
                  </a:lnTo>
                  <a:lnTo>
                    <a:pt x="111760" y="187348"/>
                  </a:lnTo>
                  <a:lnTo>
                    <a:pt x="111760" y="124483"/>
                  </a:lnTo>
                  <a:lnTo>
                    <a:pt x="111379" y="123721"/>
                  </a:lnTo>
                  <a:lnTo>
                    <a:pt x="110871" y="121943"/>
                  </a:lnTo>
                  <a:lnTo>
                    <a:pt x="109601" y="121181"/>
                  </a:lnTo>
                  <a:lnTo>
                    <a:pt x="108712" y="120673"/>
                  </a:lnTo>
                  <a:lnTo>
                    <a:pt x="107950" y="119911"/>
                  </a:lnTo>
                  <a:lnTo>
                    <a:pt x="106680" y="119403"/>
                  </a:lnTo>
                  <a:lnTo>
                    <a:pt x="103632" y="119403"/>
                  </a:lnTo>
                  <a:lnTo>
                    <a:pt x="102870" y="119911"/>
                  </a:lnTo>
                  <a:lnTo>
                    <a:pt x="101600" y="120673"/>
                  </a:lnTo>
                  <a:lnTo>
                    <a:pt x="100711" y="121181"/>
                  </a:lnTo>
                  <a:lnTo>
                    <a:pt x="100330" y="121943"/>
                  </a:lnTo>
                  <a:lnTo>
                    <a:pt x="99441" y="123721"/>
                  </a:lnTo>
                  <a:lnTo>
                    <a:pt x="99060" y="124483"/>
                  </a:lnTo>
                  <a:lnTo>
                    <a:pt x="99060" y="200175"/>
                  </a:lnTo>
                  <a:lnTo>
                    <a:pt x="15240" y="283487"/>
                  </a:lnTo>
                  <a:lnTo>
                    <a:pt x="24638" y="292377"/>
                  </a:lnTo>
                  <a:lnTo>
                    <a:pt x="107950" y="209065"/>
                  </a:lnTo>
                  <a:lnTo>
                    <a:pt x="140398" y="209065"/>
                  </a:lnTo>
                  <a:lnTo>
                    <a:pt x="140398" y="286638"/>
                  </a:lnTo>
                  <a:lnTo>
                    <a:pt x="138557" y="286408"/>
                  </a:lnTo>
                  <a:lnTo>
                    <a:pt x="127889" y="284249"/>
                  </a:lnTo>
                  <a:lnTo>
                    <a:pt x="117221" y="281709"/>
                  </a:lnTo>
                  <a:lnTo>
                    <a:pt x="106172" y="277899"/>
                  </a:lnTo>
                  <a:lnTo>
                    <a:pt x="95123" y="273708"/>
                  </a:lnTo>
                  <a:lnTo>
                    <a:pt x="84074" y="268120"/>
                  </a:lnTo>
                  <a:lnTo>
                    <a:pt x="72644" y="262659"/>
                  </a:lnTo>
                  <a:lnTo>
                    <a:pt x="29337" y="306855"/>
                  </a:lnTo>
                  <a:lnTo>
                    <a:pt x="28067" y="307617"/>
                  </a:lnTo>
                  <a:lnTo>
                    <a:pt x="26797" y="308125"/>
                  </a:lnTo>
                  <a:lnTo>
                    <a:pt x="25908" y="308506"/>
                  </a:lnTo>
                  <a:lnTo>
                    <a:pt x="23368" y="308506"/>
                  </a:lnTo>
                  <a:lnTo>
                    <a:pt x="22098" y="308125"/>
                  </a:lnTo>
                  <a:lnTo>
                    <a:pt x="20828" y="307617"/>
                  </a:lnTo>
                  <a:lnTo>
                    <a:pt x="19939" y="306855"/>
                  </a:lnTo>
                  <a:lnTo>
                    <a:pt x="1651" y="288059"/>
                  </a:lnTo>
                  <a:lnTo>
                    <a:pt x="889" y="286789"/>
                  </a:lnTo>
                  <a:lnTo>
                    <a:pt x="381" y="286027"/>
                  </a:lnTo>
                  <a:lnTo>
                    <a:pt x="0" y="284757"/>
                  </a:lnTo>
                  <a:lnTo>
                    <a:pt x="0" y="282598"/>
                  </a:lnTo>
                  <a:lnTo>
                    <a:pt x="381" y="281328"/>
                  </a:lnTo>
                  <a:lnTo>
                    <a:pt x="889" y="280058"/>
                  </a:lnTo>
                  <a:lnTo>
                    <a:pt x="1651" y="279169"/>
                  </a:lnTo>
                  <a:lnTo>
                    <a:pt x="45466" y="235481"/>
                  </a:lnTo>
                  <a:lnTo>
                    <a:pt x="39878" y="226083"/>
                  </a:lnTo>
                  <a:lnTo>
                    <a:pt x="35687" y="216304"/>
                  </a:lnTo>
                  <a:lnTo>
                    <a:pt x="31496" y="207414"/>
                  </a:lnTo>
                  <a:lnTo>
                    <a:pt x="27559" y="197635"/>
                  </a:lnTo>
                  <a:lnTo>
                    <a:pt x="25019" y="188745"/>
                  </a:lnTo>
                  <a:lnTo>
                    <a:pt x="22987" y="179347"/>
                  </a:lnTo>
                  <a:lnTo>
                    <a:pt x="20828" y="170838"/>
                  </a:lnTo>
                  <a:lnTo>
                    <a:pt x="19558" y="162329"/>
                  </a:lnTo>
                  <a:lnTo>
                    <a:pt x="19177" y="153439"/>
                  </a:lnTo>
                  <a:lnTo>
                    <a:pt x="18669" y="144930"/>
                  </a:lnTo>
                  <a:lnTo>
                    <a:pt x="19558" y="136421"/>
                  </a:lnTo>
                  <a:lnTo>
                    <a:pt x="20447" y="127912"/>
                  </a:lnTo>
                  <a:lnTo>
                    <a:pt x="21717" y="119911"/>
                  </a:lnTo>
                  <a:lnTo>
                    <a:pt x="24257" y="112164"/>
                  </a:lnTo>
                  <a:lnTo>
                    <a:pt x="26797" y="103655"/>
                  </a:lnTo>
                  <a:lnTo>
                    <a:pt x="30607" y="96035"/>
                  </a:lnTo>
                  <a:lnTo>
                    <a:pt x="35687" y="86764"/>
                  </a:lnTo>
                  <a:lnTo>
                    <a:pt x="41275" y="76985"/>
                  </a:lnTo>
                  <a:lnTo>
                    <a:pt x="48387" y="67587"/>
                  </a:lnTo>
                  <a:lnTo>
                    <a:pt x="56515" y="58189"/>
                  </a:lnTo>
                  <a:lnTo>
                    <a:pt x="65024" y="49807"/>
                  </a:lnTo>
                  <a:lnTo>
                    <a:pt x="74803" y="40790"/>
                  </a:lnTo>
                  <a:lnTo>
                    <a:pt x="84963" y="32789"/>
                  </a:lnTo>
                  <a:lnTo>
                    <a:pt x="96393" y="24661"/>
                  </a:lnTo>
                  <a:lnTo>
                    <a:pt x="108712" y="17041"/>
                  </a:lnTo>
                  <a:lnTo>
                    <a:pt x="121539" y="9421"/>
                  </a:lnTo>
                  <a:lnTo>
                    <a:pt x="135509" y="2182"/>
                  </a:lnTo>
                  <a:lnTo>
                    <a:pt x="140398"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73" name="Shape 377">
              <a:extLst>
                <a:ext uri="{FF2B5EF4-FFF2-40B4-BE49-F238E27FC236}">
                  <a16:creationId xmlns:a16="http://schemas.microsoft.com/office/drawing/2014/main" id="{445647C1-14D5-45D9-BD54-848C840762D6}"/>
                </a:ext>
              </a:extLst>
            </p:cNvPr>
            <p:cNvSpPr/>
            <p:nvPr/>
          </p:nvSpPr>
          <p:spPr>
            <a:xfrm>
              <a:off x="9647110" y="816864"/>
              <a:ext cx="228409" cy="348361"/>
            </a:xfrm>
            <a:custGeom>
              <a:avLst/>
              <a:gdLst/>
              <a:ahLst/>
              <a:cxnLst/>
              <a:rect l="0" t="0" r="0" b="0"/>
              <a:pathLst>
                <a:path w="228409" h="348361">
                  <a:moveTo>
                    <a:pt x="220790" y="0"/>
                  </a:moveTo>
                  <a:lnTo>
                    <a:pt x="222441" y="0"/>
                  </a:lnTo>
                  <a:lnTo>
                    <a:pt x="223710" y="381"/>
                  </a:lnTo>
                  <a:lnTo>
                    <a:pt x="224981" y="1270"/>
                  </a:lnTo>
                  <a:lnTo>
                    <a:pt x="226251" y="2159"/>
                  </a:lnTo>
                  <a:lnTo>
                    <a:pt x="227140" y="2921"/>
                  </a:lnTo>
                  <a:lnTo>
                    <a:pt x="227520" y="4191"/>
                  </a:lnTo>
                  <a:lnTo>
                    <a:pt x="228409" y="5461"/>
                  </a:lnTo>
                  <a:lnTo>
                    <a:pt x="228409" y="6858"/>
                  </a:lnTo>
                  <a:lnTo>
                    <a:pt x="227140" y="11049"/>
                  </a:lnTo>
                  <a:lnTo>
                    <a:pt x="225869" y="22479"/>
                  </a:lnTo>
                  <a:lnTo>
                    <a:pt x="223330" y="39497"/>
                  </a:lnTo>
                  <a:lnTo>
                    <a:pt x="219519" y="60706"/>
                  </a:lnTo>
                  <a:lnTo>
                    <a:pt x="213932" y="86741"/>
                  </a:lnTo>
                  <a:lnTo>
                    <a:pt x="207201" y="115189"/>
                  </a:lnTo>
                  <a:lnTo>
                    <a:pt x="203391" y="130048"/>
                  </a:lnTo>
                  <a:lnTo>
                    <a:pt x="198692" y="144907"/>
                  </a:lnTo>
                  <a:lnTo>
                    <a:pt x="193611" y="161036"/>
                  </a:lnTo>
                  <a:lnTo>
                    <a:pt x="188023" y="176276"/>
                  </a:lnTo>
                  <a:lnTo>
                    <a:pt x="180404" y="197104"/>
                  </a:lnTo>
                  <a:lnTo>
                    <a:pt x="172276" y="216281"/>
                  </a:lnTo>
                  <a:lnTo>
                    <a:pt x="168084" y="225171"/>
                  </a:lnTo>
                  <a:lnTo>
                    <a:pt x="163385" y="233680"/>
                  </a:lnTo>
                  <a:lnTo>
                    <a:pt x="159576" y="242570"/>
                  </a:lnTo>
                  <a:lnTo>
                    <a:pt x="154877" y="250698"/>
                  </a:lnTo>
                  <a:lnTo>
                    <a:pt x="149796" y="258318"/>
                  </a:lnTo>
                  <a:lnTo>
                    <a:pt x="145097" y="266446"/>
                  </a:lnTo>
                  <a:lnTo>
                    <a:pt x="140398" y="273177"/>
                  </a:lnTo>
                  <a:lnTo>
                    <a:pt x="135827" y="280416"/>
                  </a:lnTo>
                  <a:lnTo>
                    <a:pt x="130746" y="286766"/>
                  </a:lnTo>
                  <a:lnTo>
                    <a:pt x="125158" y="293116"/>
                  </a:lnTo>
                  <a:lnTo>
                    <a:pt x="120079" y="299085"/>
                  </a:lnTo>
                  <a:lnTo>
                    <a:pt x="114491" y="304673"/>
                  </a:lnTo>
                  <a:lnTo>
                    <a:pt x="109410" y="310134"/>
                  </a:lnTo>
                  <a:lnTo>
                    <a:pt x="103949" y="314452"/>
                  </a:lnTo>
                  <a:lnTo>
                    <a:pt x="98361" y="319151"/>
                  </a:lnTo>
                  <a:lnTo>
                    <a:pt x="92901" y="323723"/>
                  </a:lnTo>
                  <a:lnTo>
                    <a:pt x="86932" y="327152"/>
                  </a:lnTo>
                  <a:lnTo>
                    <a:pt x="80963" y="330962"/>
                  </a:lnTo>
                  <a:lnTo>
                    <a:pt x="74994" y="334391"/>
                  </a:lnTo>
                  <a:lnTo>
                    <a:pt x="69024" y="337312"/>
                  </a:lnTo>
                  <a:lnTo>
                    <a:pt x="63182" y="339852"/>
                  </a:lnTo>
                  <a:lnTo>
                    <a:pt x="56706" y="342519"/>
                  </a:lnTo>
                  <a:lnTo>
                    <a:pt x="50864" y="344170"/>
                  </a:lnTo>
                  <a:lnTo>
                    <a:pt x="44386" y="345440"/>
                  </a:lnTo>
                  <a:lnTo>
                    <a:pt x="38036" y="346710"/>
                  </a:lnTo>
                  <a:lnTo>
                    <a:pt x="31686" y="347980"/>
                  </a:lnTo>
                  <a:lnTo>
                    <a:pt x="24829" y="348361"/>
                  </a:lnTo>
                  <a:lnTo>
                    <a:pt x="18479" y="348361"/>
                  </a:lnTo>
                  <a:lnTo>
                    <a:pt x="8319" y="347980"/>
                  </a:lnTo>
                  <a:lnTo>
                    <a:pt x="0" y="346940"/>
                  </a:lnTo>
                  <a:lnTo>
                    <a:pt x="0" y="269367"/>
                  </a:lnTo>
                  <a:lnTo>
                    <a:pt x="43117" y="269367"/>
                  </a:lnTo>
                  <a:lnTo>
                    <a:pt x="44386" y="268986"/>
                  </a:lnTo>
                  <a:lnTo>
                    <a:pt x="45276" y="268478"/>
                  </a:lnTo>
                  <a:lnTo>
                    <a:pt x="46545" y="267716"/>
                  </a:lnTo>
                  <a:lnTo>
                    <a:pt x="47434" y="266827"/>
                  </a:lnTo>
                  <a:lnTo>
                    <a:pt x="47816" y="265938"/>
                  </a:lnTo>
                  <a:lnTo>
                    <a:pt x="48196" y="264287"/>
                  </a:lnTo>
                  <a:lnTo>
                    <a:pt x="48196" y="261747"/>
                  </a:lnTo>
                  <a:lnTo>
                    <a:pt x="47816" y="260858"/>
                  </a:lnTo>
                  <a:lnTo>
                    <a:pt x="47434" y="259588"/>
                  </a:lnTo>
                  <a:lnTo>
                    <a:pt x="46545" y="258318"/>
                  </a:lnTo>
                  <a:lnTo>
                    <a:pt x="45276" y="257937"/>
                  </a:lnTo>
                  <a:lnTo>
                    <a:pt x="44386" y="257048"/>
                  </a:lnTo>
                  <a:lnTo>
                    <a:pt x="43117" y="256667"/>
                  </a:lnTo>
                  <a:lnTo>
                    <a:pt x="0" y="256667"/>
                  </a:lnTo>
                  <a:lnTo>
                    <a:pt x="0" y="236918"/>
                  </a:lnTo>
                  <a:lnTo>
                    <a:pt x="31686" y="205232"/>
                  </a:lnTo>
                  <a:lnTo>
                    <a:pt x="94552" y="205232"/>
                  </a:lnTo>
                  <a:lnTo>
                    <a:pt x="95441" y="204851"/>
                  </a:lnTo>
                  <a:lnTo>
                    <a:pt x="97092" y="204343"/>
                  </a:lnTo>
                  <a:lnTo>
                    <a:pt x="97981" y="203581"/>
                  </a:lnTo>
                  <a:lnTo>
                    <a:pt x="98869" y="202311"/>
                  </a:lnTo>
                  <a:lnTo>
                    <a:pt x="99251" y="201422"/>
                  </a:lnTo>
                  <a:lnTo>
                    <a:pt x="99632" y="200152"/>
                  </a:lnTo>
                  <a:lnTo>
                    <a:pt x="99632" y="197993"/>
                  </a:lnTo>
                  <a:lnTo>
                    <a:pt x="99251" y="196723"/>
                  </a:lnTo>
                  <a:lnTo>
                    <a:pt x="98869" y="195453"/>
                  </a:lnTo>
                  <a:lnTo>
                    <a:pt x="97981" y="194183"/>
                  </a:lnTo>
                  <a:lnTo>
                    <a:pt x="97092" y="193802"/>
                  </a:lnTo>
                  <a:lnTo>
                    <a:pt x="95441" y="192913"/>
                  </a:lnTo>
                  <a:lnTo>
                    <a:pt x="94552" y="192532"/>
                  </a:lnTo>
                  <a:lnTo>
                    <a:pt x="44386" y="192532"/>
                  </a:lnTo>
                  <a:lnTo>
                    <a:pt x="96330" y="141097"/>
                  </a:lnTo>
                  <a:lnTo>
                    <a:pt x="118808" y="141097"/>
                  </a:lnTo>
                  <a:lnTo>
                    <a:pt x="120079" y="141097"/>
                  </a:lnTo>
                  <a:lnTo>
                    <a:pt x="121730" y="140589"/>
                  </a:lnTo>
                  <a:lnTo>
                    <a:pt x="122619" y="140208"/>
                  </a:lnTo>
                  <a:lnTo>
                    <a:pt x="123507" y="139319"/>
                  </a:lnTo>
                  <a:lnTo>
                    <a:pt x="124269" y="138557"/>
                  </a:lnTo>
                  <a:lnTo>
                    <a:pt x="124778" y="137287"/>
                  </a:lnTo>
                  <a:lnTo>
                    <a:pt x="125158" y="136017"/>
                  </a:lnTo>
                  <a:lnTo>
                    <a:pt x="125158" y="133858"/>
                  </a:lnTo>
                  <a:lnTo>
                    <a:pt x="124778" y="132080"/>
                  </a:lnTo>
                  <a:lnTo>
                    <a:pt x="124269" y="131318"/>
                  </a:lnTo>
                  <a:lnTo>
                    <a:pt x="123507" y="130429"/>
                  </a:lnTo>
                  <a:lnTo>
                    <a:pt x="122619" y="129540"/>
                  </a:lnTo>
                  <a:lnTo>
                    <a:pt x="121730" y="128778"/>
                  </a:lnTo>
                  <a:lnTo>
                    <a:pt x="120079" y="128778"/>
                  </a:lnTo>
                  <a:lnTo>
                    <a:pt x="118808" y="128270"/>
                  </a:lnTo>
                  <a:lnTo>
                    <a:pt x="99632" y="128270"/>
                  </a:lnTo>
                  <a:lnTo>
                    <a:pt x="99632" y="107442"/>
                  </a:lnTo>
                  <a:lnTo>
                    <a:pt x="99251" y="106680"/>
                  </a:lnTo>
                  <a:lnTo>
                    <a:pt x="98869" y="105410"/>
                  </a:lnTo>
                  <a:lnTo>
                    <a:pt x="97981" y="104521"/>
                  </a:lnTo>
                  <a:lnTo>
                    <a:pt x="97092" y="104140"/>
                  </a:lnTo>
                  <a:lnTo>
                    <a:pt x="95441" y="103251"/>
                  </a:lnTo>
                  <a:lnTo>
                    <a:pt x="94552" y="102870"/>
                  </a:lnTo>
                  <a:lnTo>
                    <a:pt x="92011" y="102870"/>
                  </a:lnTo>
                  <a:lnTo>
                    <a:pt x="90742" y="103251"/>
                  </a:lnTo>
                  <a:lnTo>
                    <a:pt x="89853" y="104140"/>
                  </a:lnTo>
                  <a:lnTo>
                    <a:pt x="88582" y="104521"/>
                  </a:lnTo>
                  <a:lnTo>
                    <a:pt x="87820" y="105410"/>
                  </a:lnTo>
                  <a:lnTo>
                    <a:pt x="87313" y="106680"/>
                  </a:lnTo>
                  <a:lnTo>
                    <a:pt x="86932" y="107442"/>
                  </a:lnTo>
                  <a:lnTo>
                    <a:pt x="86932" y="132080"/>
                  </a:lnTo>
                  <a:lnTo>
                    <a:pt x="35496" y="183134"/>
                  </a:lnTo>
                  <a:lnTo>
                    <a:pt x="35496" y="133858"/>
                  </a:lnTo>
                  <a:lnTo>
                    <a:pt x="35116" y="132080"/>
                  </a:lnTo>
                  <a:lnTo>
                    <a:pt x="34607" y="131318"/>
                  </a:lnTo>
                  <a:lnTo>
                    <a:pt x="33845" y="130429"/>
                  </a:lnTo>
                  <a:lnTo>
                    <a:pt x="32576" y="129540"/>
                  </a:lnTo>
                  <a:lnTo>
                    <a:pt x="31686" y="128778"/>
                  </a:lnTo>
                  <a:lnTo>
                    <a:pt x="30417" y="128778"/>
                  </a:lnTo>
                  <a:lnTo>
                    <a:pt x="29146" y="128270"/>
                  </a:lnTo>
                  <a:lnTo>
                    <a:pt x="27877" y="128778"/>
                  </a:lnTo>
                  <a:lnTo>
                    <a:pt x="26607" y="128778"/>
                  </a:lnTo>
                  <a:lnTo>
                    <a:pt x="25336" y="129540"/>
                  </a:lnTo>
                  <a:lnTo>
                    <a:pt x="24447" y="130429"/>
                  </a:lnTo>
                  <a:lnTo>
                    <a:pt x="23558" y="131318"/>
                  </a:lnTo>
                  <a:lnTo>
                    <a:pt x="23178" y="132080"/>
                  </a:lnTo>
                  <a:lnTo>
                    <a:pt x="22796" y="133858"/>
                  </a:lnTo>
                  <a:lnTo>
                    <a:pt x="22796" y="196723"/>
                  </a:lnTo>
                  <a:lnTo>
                    <a:pt x="0" y="219294"/>
                  </a:lnTo>
                  <a:lnTo>
                    <a:pt x="0" y="60302"/>
                  </a:lnTo>
                  <a:lnTo>
                    <a:pt x="10478" y="55626"/>
                  </a:lnTo>
                  <a:lnTo>
                    <a:pt x="25718" y="48895"/>
                  </a:lnTo>
                  <a:lnTo>
                    <a:pt x="42735" y="42545"/>
                  </a:lnTo>
                  <a:lnTo>
                    <a:pt x="60134" y="36576"/>
                  </a:lnTo>
                  <a:lnTo>
                    <a:pt x="78804" y="30607"/>
                  </a:lnTo>
                  <a:lnTo>
                    <a:pt x="92393" y="26797"/>
                  </a:lnTo>
                  <a:lnTo>
                    <a:pt x="105982" y="22987"/>
                  </a:lnTo>
                  <a:lnTo>
                    <a:pt x="119190" y="19177"/>
                  </a:lnTo>
                  <a:lnTo>
                    <a:pt x="132017" y="16129"/>
                  </a:lnTo>
                  <a:lnTo>
                    <a:pt x="155766" y="11049"/>
                  </a:lnTo>
                  <a:lnTo>
                    <a:pt x="176974" y="6858"/>
                  </a:lnTo>
                  <a:lnTo>
                    <a:pt x="194882" y="3810"/>
                  </a:lnTo>
                  <a:lnTo>
                    <a:pt x="208470" y="2159"/>
                  </a:lnTo>
                  <a:lnTo>
                    <a:pt x="217742" y="381"/>
                  </a:lnTo>
                  <a:lnTo>
                    <a:pt x="22079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grpSp>
    </p:spTree>
    <p:extLst>
      <p:ext uri="{BB962C8B-B14F-4D97-AF65-F5344CB8AC3E}">
        <p14:creationId xmlns:p14="http://schemas.microsoft.com/office/powerpoint/2010/main" val="284983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B85349-468A-4136-AE6B-63CA26D1520D}"/>
              </a:ext>
            </a:extLst>
          </p:cNvPr>
          <p:cNvPicPr>
            <a:picLocks noGrp="1" noChangeAspect="1"/>
          </p:cNvPicPr>
          <p:nvPr>
            <p:ph idx="1"/>
          </p:nvPr>
        </p:nvPicPr>
        <p:blipFill rotWithShape="1">
          <a:blip r:embed="rId2"/>
          <a:srcRect l="10608" t="36410" r="20288" b="10011"/>
          <a:stretch/>
        </p:blipFill>
        <p:spPr>
          <a:xfrm>
            <a:off x="950739" y="511729"/>
            <a:ext cx="9771612" cy="6014906"/>
          </a:xfrm>
        </p:spPr>
      </p:pic>
    </p:spTree>
    <p:extLst>
      <p:ext uri="{BB962C8B-B14F-4D97-AF65-F5344CB8AC3E}">
        <p14:creationId xmlns:p14="http://schemas.microsoft.com/office/powerpoint/2010/main" val="3040464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{DD545694-1459-4520-BEDB-76B0934F8381}tf55705232_win32</Template>
  <TotalTime>219</TotalTime>
  <Words>1106</Words>
  <Application>Microsoft Office PowerPoint</Application>
  <PresentationFormat>Widescreen</PresentationFormat>
  <Paragraphs>139</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 Black</vt:lpstr>
      <vt:lpstr>Calibri</vt:lpstr>
      <vt:lpstr>charter</vt:lpstr>
      <vt:lpstr>Franklin Gothic Book</vt:lpstr>
      <vt:lpstr>Goudy Old Style</vt:lpstr>
      <vt:lpstr>Helvetica Neue</vt:lpstr>
      <vt:lpstr>Wingdings</vt:lpstr>
      <vt:lpstr>Wingdings 2</vt:lpstr>
      <vt:lpstr>SlateVTI</vt:lpstr>
      <vt:lpstr>Adult Census Income Prediction</vt:lpstr>
      <vt:lpstr>PowerPoint Presentation</vt:lpstr>
      <vt:lpstr>Objective</vt:lpstr>
      <vt:lpstr>Dataset</vt:lpstr>
      <vt:lpstr>Data Description</vt:lpstr>
      <vt:lpstr>PowerPoint Presentation</vt:lpstr>
      <vt:lpstr>Architecture</vt:lpstr>
      <vt:lpstr>Data Analysis steps</vt:lpstr>
      <vt:lpstr>PowerPoint Presentation</vt:lpstr>
      <vt:lpstr>EDA</vt:lpstr>
      <vt:lpstr>Database</vt:lpstr>
      <vt:lpstr>Model Selection</vt:lpstr>
      <vt:lpstr>Model Prediction Result on test dataset</vt:lpstr>
      <vt:lpstr>Model Deployment</vt:lpstr>
      <vt:lpstr>Question &amp; answer</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Prediction</dc:title>
  <dc:creator>Umang tank</dc:creator>
  <cp:lastModifiedBy>Umang tank</cp:lastModifiedBy>
  <cp:revision>8</cp:revision>
  <dcterms:created xsi:type="dcterms:W3CDTF">2021-09-16T15:56:36Z</dcterms:created>
  <dcterms:modified xsi:type="dcterms:W3CDTF">2021-09-18T15:26:32Z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