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307" r:id="rId3"/>
    <p:sldId id="308" r:id="rId4"/>
    <p:sldId id="279" r:id="rId5"/>
    <p:sldId id="282" r:id="rId6"/>
    <p:sldId id="283" r:id="rId7"/>
    <p:sldId id="301" r:id="rId8"/>
    <p:sldId id="302" r:id="rId9"/>
    <p:sldId id="303" r:id="rId10"/>
    <p:sldId id="304" r:id="rId11"/>
    <p:sldId id="297" r:id="rId12"/>
    <p:sldId id="288" r:id="rId13"/>
    <p:sldId id="289" r:id="rId14"/>
    <p:sldId id="305" r:id="rId15"/>
    <p:sldId id="306" r:id="rId16"/>
    <p:sldId id="292" r:id="rId17"/>
    <p:sldId id="300" r:id="rId18"/>
    <p:sldId id="293" r:id="rId19"/>
    <p:sldId id="296" r:id="rId20"/>
    <p:sldId id="298"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OOP KUMAR" userId="ca8a41b0f67efeaf" providerId="LiveId" clId="{452D1564-E57B-45E2-928B-8238989DB7C2}"/>
    <pc:docChg chg="custSel delSld modSld">
      <pc:chgData name="APUROOP KUMAR" userId="ca8a41b0f67efeaf" providerId="LiveId" clId="{452D1564-E57B-45E2-928B-8238989DB7C2}" dt="2023-04-18T14:26:22.210" v="386" actId="20577"/>
      <pc:docMkLst>
        <pc:docMk/>
      </pc:docMkLst>
      <pc:sldChg chg="modSp mod">
        <pc:chgData name="APUROOP KUMAR" userId="ca8a41b0f67efeaf" providerId="LiveId" clId="{452D1564-E57B-45E2-928B-8238989DB7C2}" dt="2023-04-18T14:09:16.603" v="4" actId="404"/>
        <pc:sldMkLst>
          <pc:docMk/>
          <pc:sldMk cId="371305176" sldId="267"/>
        </pc:sldMkLst>
        <pc:spChg chg="mod">
          <ac:chgData name="APUROOP KUMAR" userId="ca8a41b0f67efeaf" providerId="LiveId" clId="{452D1564-E57B-45E2-928B-8238989DB7C2}" dt="2023-04-18T14:09:16.603" v="4" actId="404"/>
          <ac:spMkLst>
            <pc:docMk/>
            <pc:sldMk cId="371305176" sldId="267"/>
            <ac:spMk id="2" creationId="{C37EF44E-0EC9-352F-DD0A-0A7E2206E879}"/>
          </ac:spMkLst>
        </pc:spChg>
      </pc:sldChg>
      <pc:sldChg chg="addSp modSp mod">
        <pc:chgData name="APUROOP KUMAR" userId="ca8a41b0f67efeaf" providerId="LiveId" clId="{452D1564-E57B-45E2-928B-8238989DB7C2}" dt="2023-04-18T14:17:26.645" v="112" actId="14100"/>
        <pc:sldMkLst>
          <pc:docMk/>
          <pc:sldMk cId="290836548" sldId="288"/>
        </pc:sldMkLst>
        <pc:spChg chg="add mod">
          <ac:chgData name="APUROOP KUMAR" userId="ca8a41b0f67efeaf" providerId="LiveId" clId="{452D1564-E57B-45E2-928B-8238989DB7C2}" dt="2023-04-18T14:17:26.645" v="112" actId="14100"/>
          <ac:spMkLst>
            <pc:docMk/>
            <pc:sldMk cId="290836548" sldId="288"/>
            <ac:spMk id="7" creationId="{9B062870-6B81-AD84-8129-AF476AC3A729}"/>
          </ac:spMkLst>
        </pc:spChg>
      </pc:sldChg>
      <pc:sldChg chg="addSp modSp mod">
        <pc:chgData name="APUROOP KUMAR" userId="ca8a41b0f67efeaf" providerId="LiveId" clId="{452D1564-E57B-45E2-928B-8238989DB7C2}" dt="2023-04-18T14:18:15.567" v="141" actId="1076"/>
        <pc:sldMkLst>
          <pc:docMk/>
          <pc:sldMk cId="82207853" sldId="289"/>
        </pc:sldMkLst>
        <pc:spChg chg="add mod">
          <ac:chgData name="APUROOP KUMAR" userId="ca8a41b0f67efeaf" providerId="LiveId" clId="{452D1564-E57B-45E2-928B-8238989DB7C2}" dt="2023-04-18T14:18:15.567" v="141" actId="1076"/>
          <ac:spMkLst>
            <pc:docMk/>
            <pc:sldMk cId="82207853" sldId="289"/>
            <ac:spMk id="11" creationId="{52471F48-F8FF-B2B9-DF12-9941218702CD}"/>
          </ac:spMkLst>
        </pc:spChg>
      </pc:sldChg>
      <pc:sldChg chg="addSp modSp mod">
        <pc:chgData name="APUROOP KUMAR" userId="ca8a41b0f67efeaf" providerId="LiveId" clId="{452D1564-E57B-45E2-928B-8238989DB7C2}" dt="2023-04-18T14:19:37.775" v="197" actId="14100"/>
        <pc:sldMkLst>
          <pc:docMk/>
          <pc:sldMk cId="2764120656" sldId="292"/>
        </pc:sldMkLst>
        <pc:spChg chg="add mod">
          <ac:chgData name="APUROOP KUMAR" userId="ca8a41b0f67efeaf" providerId="LiveId" clId="{452D1564-E57B-45E2-928B-8238989DB7C2}" dt="2023-04-18T14:19:37.775" v="197" actId="14100"/>
          <ac:spMkLst>
            <pc:docMk/>
            <pc:sldMk cId="2764120656" sldId="292"/>
            <ac:spMk id="7" creationId="{1696452C-7FDC-709A-3763-C087CF23A8B8}"/>
          </ac:spMkLst>
        </pc:spChg>
      </pc:sldChg>
      <pc:sldChg chg="del">
        <pc:chgData name="APUROOP KUMAR" userId="ca8a41b0f67efeaf" providerId="LiveId" clId="{452D1564-E57B-45E2-928B-8238989DB7C2}" dt="2023-04-18T14:19:45.761" v="198" actId="47"/>
        <pc:sldMkLst>
          <pc:docMk/>
          <pc:sldMk cId="2744491844" sldId="294"/>
        </pc:sldMkLst>
      </pc:sldChg>
      <pc:sldChg chg="del">
        <pc:chgData name="APUROOP KUMAR" userId="ca8a41b0f67efeaf" providerId="LiveId" clId="{452D1564-E57B-45E2-928B-8238989DB7C2}" dt="2023-04-18T14:19:52.331" v="199" actId="47"/>
        <pc:sldMkLst>
          <pc:docMk/>
          <pc:sldMk cId="3987438922" sldId="295"/>
        </pc:sldMkLst>
      </pc:sldChg>
      <pc:sldChg chg="addSp delSp modSp mod">
        <pc:chgData name="APUROOP KUMAR" userId="ca8a41b0f67efeaf" providerId="LiveId" clId="{452D1564-E57B-45E2-928B-8238989DB7C2}" dt="2023-04-18T14:24:37.942" v="205" actId="1076"/>
        <pc:sldMkLst>
          <pc:docMk/>
          <pc:sldMk cId="2379235570" sldId="296"/>
        </pc:sldMkLst>
        <pc:picChg chg="add mod">
          <ac:chgData name="APUROOP KUMAR" userId="ca8a41b0f67efeaf" providerId="LiveId" clId="{452D1564-E57B-45E2-928B-8238989DB7C2}" dt="2023-04-18T14:24:37.942" v="205" actId="1076"/>
          <ac:picMkLst>
            <pc:docMk/>
            <pc:sldMk cId="2379235570" sldId="296"/>
            <ac:picMk id="7" creationId="{BD91B5B9-8CE2-2D15-3FE9-099C1C4A7FF2}"/>
          </ac:picMkLst>
        </pc:picChg>
        <pc:picChg chg="del">
          <ac:chgData name="APUROOP KUMAR" userId="ca8a41b0f67efeaf" providerId="LiveId" clId="{452D1564-E57B-45E2-928B-8238989DB7C2}" dt="2023-04-18T14:24:24.396" v="202" actId="478"/>
          <ac:picMkLst>
            <pc:docMk/>
            <pc:sldMk cId="2379235570" sldId="296"/>
            <ac:picMk id="8" creationId="{94192F99-DCBC-3829-9DF8-0E7B00E2D52B}"/>
          </ac:picMkLst>
        </pc:picChg>
      </pc:sldChg>
      <pc:sldChg chg="addSp modSp mod">
        <pc:chgData name="APUROOP KUMAR" userId="ca8a41b0f67efeaf" providerId="LiveId" clId="{452D1564-E57B-45E2-928B-8238989DB7C2}" dt="2023-04-18T14:16:52.731" v="90" actId="1076"/>
        <pc:sldMkLst>
          <pc:docMk/>
          <pc:sldMk cId="1141023882" sldId="297"/>
        </pc:sldMkLst>
        <pc:spChg chg="add mod">
          <ac:chgData name="APUROOP KUMAR" userId="ca8a41b0f67efeaf" providerId="LiveId" clId="{452D1564-E57B-45E2-928B-8238989DB7C2}" dt="2023-04-18T14:16:52.731" v="90" actId="1076"/>
          <ac:spMkLst>
            <pc:docMk/>
            <pc:sldMk cId="1141023882" sldId="297"/>
            <ac:spMk id="7" creationId="{52C0D9EA-B46C-E4B4-C62F-372CA50FC828}"/>
          </ac:spMkLst>
        </pc:spChg>
        <pc:picChg chg="mod">
          <ac:chgData name="APUROOP KUMAR" userId="ca8a41b0f67efeaf" providerId="LiveId" clId="{452D1564-E57B-45E2-928B-8238989DB7C2}" dt="2023-04-18T14:16:11.077" v="64" actId="1076"/>
          <ac:picMkLst>
            <pc:docMk/>
            <pc:sldMk cId="1141023882" sldId="297"/>
            <ac:picMk id="1026" creationId="{CAFBC3E2-B57B-3AA7-A374-B7D76F28C135}"/>
          </ac:picMkLst>
        </pc:picChg>
      </pc:sldChg>
      <pc:sldChg chg="modSp mod">
        <pc:chgData name="APUROOP KUMAR" userId="ca8a41b0f67efeaf" providerId="LiveId" clId="{452D1564-E57B-45E2-928B-8238989DB7C2}" dt="2023-04-18T14:26:22.210" v="386" actId="20577"/>
        <pc:sldMkLst>
          <pc:docMk/>
          <pc:sldMk cId="3849458077" sldId="298"/>
        </pc:sldMkLst>
        <pc:spChg chg="mod">
          <ac:chgData name="APUROOP KUMAR" userId="ca8a41b0f67efeaf" providerId="LiveId" clId="{452D1564-E57B-45E2-928B-8238989DB7C2}" dt="2023-04-18T14:26:22.210" v="386" actId="20577"/>
          <ac:spMkLst>
            <pc:docMk/>
            <pc:sldMk cId="3849458077" sldId="298"/>
            <ac:spMk id="6" creationId="{A6BB06B4-1F0A-3756-12F1-40256A972E27}"/>
          </ac:spMkLst>
        </pc:spChg>
      </pc:sldChg>
      <pc:sldChg chg="addSp modSp mod">
        <pc:chgData name="APUROOP KUMAR" userId="ca8a41b0f67efeaf" providerId="LiveId" clId="{452D1564-E57B-45E2-928B-8238989DB7C2}" dt="2023-04-18T14:15:07.419" v="25" actId="1076"/>
        <pc:sldMkLst>
          <pc:docMk/>
          <pc:sldMk cId="2565285066" sldId="303"/>
        </pc:sldMkLst>
        <pc:spChg chg="add mod">
          <ac:chgData name="APUROOP KUMAR" userId="ca8a41b0f67efeaf" providerId="LiveId" clId="{452D1564-E57B-45E2-928B-8238989DB7C2}" dt="2023-04-18T14:15:07.419" v="25" actId="1076"/>
          <ac:spMkLst>
            <pc:docMk/>
            <pc:sldMk cId="2565285066" sldId="303"/>
            <ac:spMk id="7" creationId="{F98B23B6-E3B4-C428-C454-54A2C91BB800}"/>
          </ac:spMkLst>
        </pc:spChg>
      </pc:sldChg>
      <pc:sldChg chg="addSp modSp mod">
        <pc:chgData name="APUROOP KUMAR" userId="ca8a41b0f67efeaf" providerId="LiveId" clId="{452D1564-E57B-45E2-928B-8238989DB7C2}" dt="2023-04-18T14:15:48.101" v="63" actId="14100"/>
        <pc:sldMkLst>
          <pc:docMk/>
          <pc:sldMk cId="3096460486" sldId="304"/>
        </pc:sldMkLst>
        <pc:spChg chg="add mod">
          <ac:chgData name="APUROOP KUMAR" userId="ca8a41b0f67efeaf" providerId="LiveId" clId="{452D1564-E57B-45E2-928B-8238989DB7C2}" dt="2023-04-18T14:15:48.101" v="63" actId="14100"/>
          <ac:spMkLst>
            <pc:docMk/>
            <pc:sldMk cId="3096460486" sldId="304"/>
            <ac:spMk id="7" creationId="{6AF8C105-FFD0-CF6E-89B0-EC05C67BFCDB}"/>
          </ac:spMkLst>
        </pc:spChg>
      </pc:sldChg>
      <pc:sldChg chg="addSp modSp mod">
        <pc:chgData name="APUROOP KUMAR" userId="ca8a41b0f67efeaf" providerId="LiveId" clId="{452D1564-E57B-45E2-928B-8238989DB7C2}" dt="2023-04-18T14:19:06.251" v="171" actId="1076"/>
        <pc:sldMkLst>
          <pc:docMk/>
          <pc:sldMk cId="344069973" sldId="305"/>
        </pc:sldMkLst>
        <pc:spChg chg="add mod">
          <ac:chgData name="APUROOP KUMAR" userId="ca8a41b0f67efeaf" providerId="LiveId" clId="{452D1564-E57B-45E2-928B-8238989DB7C2}" dt="2023-04-18T14:18:39.023" v="158" actId="20577"/>
          <ac:spMkLst>
            <pc:docMk/>
            <pc:sldMk cId="344069973" sldId="305"/>
            <ac:spMk id="7" creationId="{8DF20402-AE1D-F009-4BEA-AE890E85D00C}"/>
          </ac:spMkLst>
        </pc:spChg>
        <pc:spChg chg="add mod">
          <ac:chgData name="APUROOP KUMAR" userId="ca8a41b0f67efeaf" providerId="LiveId" clId="{452D1564-E57B-45E2-928B-8238989DB7C2}" dt="2023-04-18T14:19:06.251" v="171" actId="1076"/>
          <ac:spMkLst>
            <pc:docMk/>
            <pc:sldMk cId="344069973" sldId="305"/>
            <ac:spMk id="9" creationId="{F2D58FC2-C2E0-8C43-594E-23233498564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2" descr="C:\Users\DELL\Downloads\Slider__00 (2).png">
            <a:extLst>
              <a:ext uri="{FF2B5EF4-FFF2-40B4-BE49-F238E27FC236}">
                <a16:creationId xmlns:a16="http://schemas.microsoft.com/office/drawing/2014/main" id="{00C31D74-0E87-F765-E194-818B2CE2B19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82887"/>
          <a:stretch>
            <a:fillRect/>
          </a:stretch>
        </p:blipFill>
        <p:spPr bwMode="auto">
          <a:xfrm>
            <a:off x="0" y="5638800"/>
            <a:ext cx="1219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2E28EDC3-4414-A141-5EC2-950B1E812F49}"/>
              </a:ext>
            </a:extLst>
          </p:cNvPr>
          <p:cNvSpPr>
            <a:spLocks noGrp="1"/>
          </p:cNvSpPr>
          <p:nvPr>
            <p:ph type="dt" sz="half" idx="10"/>
          </p:nvPr>
        </p:nvSpPr>
        <p:spPr>
          <a:xfrm>
            <a:off x="6400800" y="6567488"/>
            <a:ext cx="2844800" cy="304800"/>
          </a:xfr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8729D0B-56DE-4ADF-9C87-1737CCA397CA}"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5CBCAC8F-8F83-9323-A1E7-09407C77099E}"/>
              </a:ext>
            </a:extLst>
          </p:cNvPr>
          <p:cNvSpPr>
            <a:spLocks noGrp="1"/>
          </p:cNvSpPr>
          <p:nvPr>
            <p:ph type="sldNum" sz="quarter" idx="11"/>
          </p:nvPr>
        </p:nvSpPr>
        <p:spPr>
          <a:xfrm>
            <a:off x="9245600" y="6586538"/>
            <a:ext cx="2844800" cy="304800"/>
          </a:xfrm>
        </p:spPr>
        <p:txBody>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E71393B-ABC5-42E7-9CB8-2E2CB84B0B9B}"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3533618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16F567-E863-3ABD-2667-5D0BF50EEDD2}"/>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C24D583-B1A4-7B44-75A6-798D99453C7F}"/>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D680EBB-EEE0-39D2-B528-AF83DE8A2A0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D93D7A8-823B-400B-AB73-6B4EF3A5859C}" type="datetime1">
              <a:rPr lang="en-US"/>
              <a:pPr>
                <a:defRPr/>
              </a:pPr>
              <a:t>4/18/2023</a:t>
            </a:fld>
            <a:endParaRPr lang="en-US"/>
          </a:p>
        </p:txBody>
      </p:sp>
      <p:sp>
        <p:nvSpPr>
          <p:cNvPr id="5" name="Footer Placeholder 4">
            <a:extLst>
              <a:ext uri="{FF2B5EF4-FFF2-40B4-BE49-F238E27FC236}">
                <a16:creationId xmlns:a16="http://schemas.microsoft.com/office/drawing/2014/main" id="{D655ED83-2527-948E-A6BC-20AC3976591D}"/>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39FE4E1-C2C6-7097-F2C1-03E524F9C8E4}"/>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283780EC-6F0E-4C6F-801D-5377575ECEF5}" type="slidenum">
              <a:rPr lang="en-US" altLang="en-US"/>
              <a:pPr/>
              <a:t>‹#›</a:t>
            </a:fld>
            <a:endParaRPr lang="en-US" altLang="en-US"/>
          </a:p>
        </p:txBody>
      </p:sp>
      <p:pic>
        <p:nvPicPr>
          <p:cNvPr id="1031" name="Picture 2" descr="C:\Users\DELL\Downloads\Slider__00 (2).png">
            <a:extLst>
              <a:ext uri="{FF2B5EF4-FFF2-40B4-BE49-F238E27FC236}">
                <a16:creationId xmlns:a16="http://schemas.microsoft.com/office/drawing/2014/main" id="{20869180-D5F7-EDCF-A883-7DDD25DAA47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82887"/>
          <a:stretch>
            <a:fillRect/>
          </a:stretch>
        </p:blipFill>
        <p:spPr bwMode="auto">
          <a:xfrm>
            <a:off x="0" y="5638800"/>
            <a:ext cx="1219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a:extLst>
              <a:ext uri="{FF2B5EF4-FFF2-40B4-BE49-F238E27FC236}">
                <a16:creationId xmlns:a16="http://schemas.microsoft.com/office/drawing/2014/main" id="{9B5167F6-7749-0450-3620-E7D94FDE476E}"/>
              </a:ext>
            </a:extLst>
          </p:cNvPr>
          <p:cNvSpPr txBox="1">
            <a:spLocks/>
          </p:cNvSpPr>
          <p:nvPr userDrawn="1"/>
        </p:nvSpPr>
        <p:spPr>
          <a:xfrm>
            <a:off x="6400800" y="6567488"/>
            <a:ext cx="2844800" cy="304800"/>
          </a:xfrm>
          <a:prstGeom prst="rect">
            <a:avLst/>
          </a:prstGeom>
        </p:spPr>
        <p:txBody>
          <a:bodyPr/>
          <a:lstStyle>
            <a:lvl1pPr>
              <a:defRPr>
                <a:solidFill>
                  <a:schemeClr val="bg1"/>
                </a:solidFill>
              </a:defRPr>
            </a:lvl1pPr>
          </a:lstStyle>
          <a:p>
            <a:pPr eaLnBrk="1" fontAlgn="auto" hangingPunct="1">
              <a:spcBef>
                <a:spcPts val="0"/>
              </a:spcBef>
              <a:spcAft>
                <a:spcPts val="0"/>
              </a:spcAft>
              <a:defRPr/>
            </a:pPr>
            <a:fld id="{9EA5F592-7333-4C6C-BAAB-6678817E1707}" type="datetimeFigureOut">
              <a:rPr lang="en-US" sz="1800" smtClean="0">
                <a:latin typeface="+mn-lt"/>
              </a:rPr>
              <a:pPr eaLnBrk="1" fontAlgn="auto" hangingPunct="1">
                <a:spcBef>
                  <a:spcPts val="0"/>
                </a:spcBef>
                <a:spcAft>
                  <a:spcPts val="0"/>
                </a:spcAft>
                <a:defRPr/>
              </a:pPr>
              <a:t>4/18/2023</a:t>
            </a:fld>
            <a:endParaRPr lang="en-US" sz="1800" dirty="0">
              <a:latin typeface="+mn-lt"/>
            </a:endParaRPr>
          </a:p>
        </p:txBody>
      </p:sp>
      <p:sp>
        <p:nvSpPr>
          <p:cNvPr id="9" name="Slide Number Placeholder 5">
            <a:extLst>
              <a:ext uri="{FF2B5EF4-FFF2-40B4-BE49-F238E27FC236}">
                <a16:creationId xmlns:a16="http://schemas.microsoft.com/office/drawing/2014/main" id="{D33ED23A-9364-1650-AECA-DCCF23C17CF6}"/>
              </a:ext>
            </a:extLst>
          </p:cNvPr>
          <p:cNvSpPr txBox="1">
            <a:spLocks/>
          </p:cNvSpPr>
          <p:nvPr userDrawn="1"/>
        </p:nvSpPr>
        <p:spPr>
          <a:xfrm>
            <a:off x="9245600" y="6586538"/>
            <a:ext cx="2844800" cy="3048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3116084-297F-42A0-9D3F-DA83E1D675AF}" type="slidenum">
              <a:rPr lang="en-US" altLang="en-US" sz="1800">
                <a:solidFill>
                  <a:schemeClr val="bg1"/>
                </a:solidFill>
                <a:latin typeface="Calibri" panose="020F0502020204030204" pitchFamily="34" charset="0"/>
              </a:rPr>
              <a:pPr eaLnBrk="1" hangingPunct="1"/>
              <a:t>‹#›</a:t>
            </a:fld>
            <a:endParaRPr lang="en-US" altLang="en-US" sz="1800">
              <a:solidFill>
                <a:schemeClr val="bg1"/>
              </a:solidFill>
              <a:latin typeface="Calibri" panose="020F0502020204030204" pitchFamily="34" charset="0"/>
            </a:endParaRPr>
          </a:p>
        </p:txBody>
      </p:sp>
      <p:pic>
        <p:nvPicPr>
          <p:cNvPr id="1034" name="Picture 2" descr="C:\Users\DELL\Downloads\Slider__00 (3).png">
            <a:extLst>
              <a:ext uri="{FF2B5EF4-FFF2-40B4-BE49-F238E27FC236}">
                <a16:creationId xmlns:a16="http://schemas.microsoft.com/office/drawing/2014/main" id="{D0479F5D-D66B-6633-57BD-E5CAE603FF1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b="74998"/>
          <a:stretch>
            <a:fillRect/>
          </a:stretch>
        </p:blipFill>
        <p:spPr bwMode="auto">
          <a:xfrm>
            <a:off x="0" y="-228600"/>
            <a:ext cx="1219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090975"/>
      </p:ext>
    </p:extLst>
  </p:cSld>
  <p:clrMap bg1="lt1" tx1="dk1" bg2="lt2" tx2="dk2" accent1="accent1" accent2="accent2" accent3="accent3" accent4="accent4" accent5="accent5" accent6="accent6" hlink="hlink" folHlink="folHlink"/>
  <p:sldLayoutIdLst>
    <p:sldLayoutId id="2147483661" r:id="rId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4">
            <a:extLst>
              <a:ext uri="{FF2B5EF4-FFF2-40B4-BE49-F238E27FC236}">
                <a16:creationId xmlns:a16="http://schemas.microsoft.com/office/drawing/2014/main" id="{735EC70A-CBC4-4C2F-2C41-1B186A748963}"/>
              </a:ext>
            </a:extLst>
          </p:cNvPr>
          <p:cNvSpPr txBox="1">
            <a:spLocks noChangeArrowheads="1"/>
          </p:cNvSpPr>
          <p:nvPr/>
        </p:nvSpPr>
        <p:spPr bwMode="auto">
          <a:xfrm>
            <a:off x="1676400" y="6553200"/>
            <a:ext cx="426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DEPARTMENT OF ECE</a:t>
            </a:r>
          </a:p>
        </p:txBody>
      </p:sp>
      <p:sp>
        <p:nvSpPr>
          <p:cNvPr id="3076" name="Title 1">
            <a:extLst>
              <a:ext uri="{FF2B5EF4-FFF2-40B4-BE49-F238E27FC236}">
                <a16:creationId xmlns:a16="http://schemas.microsoft.com/office/drawing/2014/main" id="{6AD20725-7DEA-2CE1-EA3F-9FC0713A0406}"/>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4101" name="Date Placeholder 7">
            <a:extLst>
              <a:ext uri="{FF2B5EF4-FFF2-40B4-BE49-F238E27FC236}">
                <a16:creationId xmlns:a16="http://schemas.microsoft.com/office/drawing/2014/main" id="{D5FBBDFB-9DB5-A258-4134-BA15073B1FEC}"/>
              </a:ext>
            </a:extLst>
          </p:cNvPr>
          <p:cNvSpPr>
            <a:spLocks noGrp="1" noChangeArrowheads="1"/>
          </p:cNvSpPr>
          <p:nvPr>
            <p:ph type="dt" sz="quarter" idx="10"/>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alibri"/>
                <a:ea typeface="+mn-ea"/>
                <a:cs typeface="+mn-cs"/>
              </a:rPr>
              <a:t>21/01/2023</a:t>
            </a:r>
          </a:p>
        </p:txBody>
      </p:sp>
      <p:sp>
        <p:nvSpPr>
          <p:cNvPr id="3078" name="Slide Number Placeholder 8">
            <a:extLst>
              <a:ext uri="{FF2B5EF4-FFF2-40B4-BE49-F238E27FC236}">
                <a16:creationId xmlns:a16="http://schemas.microsoft.com/office/drawing/2014/main" id="{680D1BDE-08FB-A404-A9C3-9AA71B62128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173AF9-92FD-408B-85D3-AF57B3BDA224}" type="slidenum">
              <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0CB4185E-F357-0063-EFFE-D4A8BE3D0CA2}"/>
              </a:ext>
            </a:extLst>
          </p:cNvPr>
          <p:cNvSpPr txBox="1"/>
          <p:nvPr/>
        </p:nvSpPr>
        <p:spPr>
          <a:xfrm>
            <a:off x="1396181" y="770261"/>
            <a:ext cx="8382000" cy="452431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Light Weight </a:t>
            </a:r>
            <a:r>
              <a:rPr lang="en-US" sz="3600" b="1" dirty="0" err="1">
                <a:solidFill>
                  <a:prstClr val="black"/>
                </a:solidFill>
                <a:latin typeface="Bookman Old Style" panose="02050604050505020204" pitchFamily="18" charset="0"/>
                <a:cs typeface="Arabic Typesetting" pitchFamily="66" charset="-78"/>
              </a:rPr>
              <a:t>Hexac</a:t>
            </a: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opter for Surveillance Applications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p:txBody>
      </p:sp>
      <p:sp>
        <p:nvSpPr>
          <p:cNvPr id="2" name="TextBox 1">
            <a:extLst>
              <a:ext uri="{FF2B5EF4-FFF2-40B4-BE49-F238E27FC236}">
                <a16:creationId xmlns:a16="http://schemas.microsoft.com/office/drawing/2014/main" id="{C37EF44E-0EC9-352F-DD0A-0A7E2206E879}"/>
              </a:ext>
            </a:extLst>
          </p:cNvPr>
          <p:cNvSpPr txBox="1"/>
          <p:nvPr/>
        </p:nvSpPr>
        <p:spPr>
          <a:xfrm>
            <a:off x="688258" y="5571342"/>
            <a:ext cx="46433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External Mentor</a:t>
            </a:r>
            <a:r>
              <a:rPr kumimoji="0" lang="en-IN" sz="2800" b="0" i="0" u="none" strike="noStrike" kern="1200" cap="none" spc="0" normalizeH="0" baseline="0" noProof="0" dirty="0">
                <a:ln>
                  <a:noFill/>
                </a:ln>
                <a:solidFill>
                  <a:prstClr val="black"/>
                </a:solidFill>
                <a:effectLst/>
                <a:uLnTx/>
                <a:uFillTx/>
                <a:latin typeface="Calibri"/>
                <a:ea typeface="+mn-ea"/>
                <a:cs typeface="+mn-cs"/>
              </a:rPr>
              <a:t>: </a:t>
            </a:r>
            <a:r>
              <a:rPr lang="en-IN" sz="2400" dirty="0">
                <a:solidFill>
                  <a:prstClr val="black"/>
                </a:solidFill>
                <a:latin typeface="Calibri"/>
              </a:rPr>
              <a:t>Mr</a:t>
            </a:r>
            <a:r>
              <a:rPr kumimoji="0" lang="en-IN" sz="2800" b="0" i="0" u="none" strike="noStrike" kern="1200" cap="none" spc="0" normalizeH="0" baseline="0" noProof="0" dirty="0">
                <a:ln>
                  <a:noFill/>
                </a:ln>
                <a:solidFill>
                  <a:prstClr val="black"/>
                </a:solidFill>
                <a:effectLst/>
                <a:uLnTx/>
                <a:uFillTx/>
                <a:latin typeface="Calibri"/>
                <a:ea typeface="+mn-ea"/>
                <a:cs typeface="+mn-cs"/>
              </a:rPr>
              <a:t>. </a:t>
            </a:r>
            <a:r>
              <a:rPr kumimoji="0" lang="en-IN" sz="2400" b="0" i="0" u="none" strike="noStrike" kern="1200" cap="none" spc="0" normalizeH="0" baseline="0" noProof="0" dirty="0">
                <a:ln>
                  <a:noFill/>
                </a:ln>
                <a:solidFill>
                  <a:prstClr val="black"/>
                </a:solidFill>
                <a:effectLst/>
                <a:uLnTx/>
                <a:uFillTx/>
                <a:latin typeface="Calibri"/>
                <a:ea typeface="+mn-ea"/>
                <a:cs typeface="+mn-cs"/>
              </a:rPr>
              <a:t>S. K. V. Satish</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a:extLst>
              <a:ext uri="{FF2B5EF4-FFF2-40B4-BE49-F238E27FC236}">
                <a16:creationId xmlns:a16="http://schemas.microsoft.com/office/drawing/2014/main" id="{6A0F5847-A718-1302-98D1-15A4F89846AF}"/>
              </a:ext>
            </a:extLst>
          </p:cNvPr>
          <p:cNvSpPr txBox="1"/>
          <p:nvPr/>
        </p:nvSpPr>
        <p:spPr>
          <a:xfrm>
            <a:off x="6508029" y="5571342"/>
            <a:ext cx="46733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prstClr val="black"/>
                </a:solidFill>
                <a:latin typeface="Calibri"/>
              </a:rPr>
              <a:t>Project</a:t>
            </a:r>
            <a:r>
              <a:rPr kumimoji="0" lang="en-IN" sz="2400" b="1" i="0" u="none" strike="noStrike" kern="1200" cap="none" spc="0" normalizeH="0" baseline="0" noProof="0" dirty="0">
                <a:ln>
                  <a:noFill/>
                </a:ln>
                <a:solidFill>
                  <a:prstClr val="black"/>
                </a:solidFill>
                <a:effectLst/>
                <a:uLnTx/>
                <a:uFillTx/>
                <a:latin typeface="Calibri"/>
                <a:ea typeface="+mn-ea"/>
                <a:cs typeface="+mn-cs"/>
              </a:rPr>
              <a:t> Mentor: </a:t>
            </a:r>
            <a:r>
              <a:rPr kumimoji="0" lang="en-IN" sz="2400" b="0" i="0" u="none" strike="noStrike" kern="1200" cap="none" spc="0" normalizeH="0" baseline="0" noProof="0" dirty="0">
                <a:ln>
                  <a:noFill/>
                </a:ln>
                <a:solidFill>
                  <a:prstClr val="black"/>
                </a:solidFill>
                <a:effectLst/>
                <a:uLnTx/>
                <a:uFillTx/>
                <a:latin typeface="Calibri"/>
                <a:ea typeface="+mn-ea"/>
                <a:cs typeface="+mn-cs"/>
              </a:rPr>
              <a:t>Mr. P. Tirumala Rao</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5" name="Table 5">
            <a:extLst>
              <a:ext uri="{FF2B5EF4-FFF2-40B4-BE49-F238E27FC236}">
                <a16:creationId xmlns:a16="http://schemas.microsoft.com/office/drawing/2014/main" id="{92B21762-A277-1BA7-A7DA-4680524CAEF7}"/>
              </a:ext>
            </a:extLst>
          </p:cNvPr>
          <p:cNvGraphicFramePr>
            <a:graphicFrameLocks noGrp="1"/>
          </p:cNvGraphicFramePr>
          <p:nvPr>
            <p:extLst>
              <p:ext uri="{D42A27DB-BD31-4B8C-83A1-F6EECF244321}">
                <p14:modId xmlns:p14="http://schemas.microsoft.com/office/powerpoint/2010/main" val="1744176786"/>
              </p:ext>
            </p:extLst>
          </p:nvPr>
        </p:nvGraphicFramePr>
        <p:xfrm>
          <a:off x="2032000" y="2410814"/>
          <a:ext cx="8128000" cy="187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49439137"/>
                    </a:ext>
                  </a:extLst>
                </a:gridCol>
                <a:gridCol w="4064000">
                  <a:extLst>
                    <a:ext uri="{9D8B030D-6E8A-4147-A177-3AD203B41FA5}">
                      <a16:colId xmlns:a16="http://schemas.microsoft.com/office/drawing/2014/main" val="2770150718"/>
                    </a:ext>
                  </a:extLst>
                </a:gridCol>
              </a:tblGrid>
              <a:tr h="370840">
                <a:tc>
                  <a:txBody>
                    <a:bodyPr/>
                    <a:lstStyle/>
                    <a:p>
                      <a:pPr algn="ctr"/>
                      <a:r>
                        <a:rPr lang="en-IN" sz="2000" b="1" dirty="0"/>
                        <a:t>Student Name</a:t>
                      </a:r>
                      <a:endParaRPr lang="en-US" sz="2000" b="1" dirty="0"/>
                    </a:p>
                  </a:txBody>
                  <a:tcPr/>
                </a:tc>
                <a:tc>
                  <a:txBody>
                    <a:bodyPr/>
                    <a:lstStyle/>
                    <a:p>
                      <a:pPr algn="ctr"/>
                      <a:r>
                        <a:rPr lang="en-IN" sz="2000" dirty="0"/>
                        <a:t>Reg. No.</a:t>
                      </a:r>
                      <a:endParaRPr lang="en-US" sz="2000" dirty="0"/>
                    </a:p>
                  </a:txBody>
                  <a:tcPr/>
                </a:tc>
                <a:extLst>
                  <a:ext uri="{0D108BD9-81ED-4DB2-BD59-A6C34878D82A}">
                    <a16:rowId xmlns:a16="http://schemas.microsoft.com/office/drawing/2014/main" val="3308005768"/>
                  </a:ext>
                </a:extLst>
              </a:tr>
              <a:tr h="370840">
                <a:tc>
                  <a:txBody>
                    <a:bodyPr/>
                    <a:lstStyle/>
                    <a:p>
                      <a:pPr algn="ctr" fontAlgn="ctr"/>
                      <a:r>
                        <a:rPr lang="en-US" sz="1600" b="0" i="0" u="none" strike="noStrike">
                          <a:solidFill>
                            <a:srgbClr val="000000"/>
                          </a:solidFill>
                          <a:effectLst/>
                          <a:latin typeface="Arial" panose="020B0604020202020204" pitchFamily="34" charset="0"/>
                        </a:rPr>
                        <a:t>19L31A0407</a:t>
                      </a:r>
                    </a:p>
                  </a:txBody>
                  <a:tcPr marL="7620" marR="7620" marT="7620" marB="0" anchor="ctr"/>
                </a:tc>
                <a:tc>
                  <a:txBody>
                    <a:bodyPr/>
                    <a:lstStyle/>
                    <a:p>
                      <a:pPr algn="l"/>
                      <a:r>
                        <a:rPr lang="pt-BR" dirty="0"/>
                        <a:t>MD. K. M. Thakksim</a:t>
                      </a:r>
                      <a:endParaRPr lang="en-US" dirty="0"/>
                    </a:p>
                  </a:txBody>
                  <a:tcPr/>
                </a:tc>
                <a:extLst>
                  <a:ext uri="{0D108BD9-81ED-4DB2-BD59-A6C34878D82A}">
                    <a16:rowId xmlns:a16="http://schemas.microsoft.com/office/drawing/2014/main" val="2535297175"/>
                  </a:ext>
                </a:extLst>
              </a:tr>
              <a:tr h="370840">
                <a:tc>
                  <a:txBody>
                    <a:bodyPr/>
                    <a:lstStyle/>
                    <a:p>
                      <a:pPr algn="ctr" fontAlgn="ctr"/>
                      <a:r>
                        <a:rPr lang="en-US" sz="1600" b="0" i="0" u="none" strike="noStrike">
                          <a:solidFill>
                            <a:srgbClr val="000000"/>
                          </a:solidFill>
                          <a:effectLst/>
                          <a:latin typeface="Arial" panose="020B0604020202020204" pitchFamily="34" charset="0"/>
                        </a:rPr>
                        <a:t>19L31A0412</a:t>
                      </a:r>
                    </a:p>
                  </a:txBody>
                  <a:tcPr marL="7620" marR="7620" marT="7620" marB="0" anchor="ctr"/>
                </a:tc>
                <a:tc>
                  <a:txBody>
                    <a:bodyPr/>
                    <a:lstStyle/>
                    <a:p>
                      <a:r>
                        <a:rPr lang="pt-BR" dirty="0"/>
                        <a:t>P. Apuroop kumar</a:t>
                      </a:r>
                      <a:endParaRPr lang="en-US" dirty="0"/>
                    </a:p>
                  </a:txBody>
                  <a:tcPr/>
                </a:tc>
                <a:extLst>
                  <a:ext uri="{0D108BD9-81ED-4DB2-BD59-A6C34878D82A}">
                    <a16:rowId xmlns:a16="http://schemas.microsoft.com/office/drawing/2014/main" val="414744480"/>
                  </a:ext>
                </a:extLst>
              </a:tr>
              <a:tr h="370840">
                <a:tc>
                  <a:txBody>
                    <a:bodyPr/>
                    <a:lstStyle/>
                    <a:p>
                      <a:pPr algn="ctr" fontAlgn="ctr"/>
                      <a:r>
                        <a:rPr lang="en-US" sz="1600" b="0" i="0" u="none" strike="noStrike" dirty="0">
                          <a:solidFill>
                            <a:srgbClr val="000000"/>
                          </a:solidFill>
                          <a:effectLst/>
                          <a:latin typeface="Arial" panose="020B0604020202020204" pitchFamily="34" charset="0"/>
                        </a:rPr>
                        <a:t>19L31A0427</a:t>
                      </a:r>
                    </a:p>
                  </a:txBody>
                  <a:tcPr marL="7620" marR="7620" marT="7620" marB="0" anchor="ctr"/>
                </a:tc>
                <a:tc>
                  <a:txBody>
                    <a:bodyPr/>
                    <a:lstStyle/>
                    <a:p>
                      <a:r>
                        <a:rPr lang="pt-BR" dirty="0"/>
                        <a:t>U. R. V. Bharadwaj</a:t>
                      </a:r>
                      <a:endParaRPr lang="en-US" dirty="0"/>
                    </a:p>
                  </a:txBody>
                  <a:tcPr/>
                </a:tc>
                <a:extLst>
                  <a:ext uri="{0D108BD9-81ED-4DB2-BD59-A6C34878D82A}">
                    <a16:rowId xmlns:a16="http://schemas.microsoft.com/office/drawing/2014/main" val="683012893"/>
                  </a:ext>
                </a:extLst>
              </a:tr>
              <a:tr h="370840">
                <a:tc>
                  <a:txBody>
                    <a:bodyPr/>
                    <a:lstStyle/>
                    <a:p>
                      <a:pPr algn="ctr" fontAlgn="ctr"/>
                      <a:r>
                        <a:rPr lang="en-US" sz="1600" b="0" i="0" u="none" strike="noStrike" dirty="0">
                          <a:solidFill>
                            <a:srgbClr val="000000"/>
                          </a:solidFill>
                          <a:effectLst/>
                          <a:latin typeface="Arial" panose="020B0604020202020204" pitchFamily="34" charset="0"/>
                        </a:rPr>
                        <a:t>19L31A04F1</a:t>
                      </a:r>
                    </a:p>
                  </a:txBody>
                  <a:tcPr marL="7620" marR="7620" marT="7620" marB="0" anchor="ctr"/>
                </a:tc>
                <a:tc>
                  <a:txBody>
                    <a:bodyPr/>
                    <a:lstStyle/>
                    <a:p>
                      <a:r>
                        <a:rPr lang="en-IN" dirty="0"/>
                        <a:t>Y. Sai Kamalesh</a:t>
                      </a:r>
                      <a:endParaRPr lang="en-US" dirty="0"/>
                    </a:p>
                  </a:txBody>
                  <a:tcPr/>
                </a:tc>
                <a:extLst>
                  <a:ext uri="{0D108BD9-81ED-4DB2-BD59-A6C34878D82A}">
                    <a16:rowId xmlns:a16="http://schemas.microsoft.com/office/drawing/2014/main" val="2874083052"/>
                  </a:ext>
                </a:extLst>
              </a:tr>
            </a:tbl>
          </a:graphicData>
        </a:graphic>
      </p:graphicFrame>
    </p:spTree>
    <p:extLst>
      <p:ext uri="{BB962C8B-B14F-4D97-AF65-F5344CB8AC3E}">
        <p14:creationId xmlns:p14="http://schemas.microsoft.com/office/powerpoint/2010/main" val="37130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Flight Controller</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330749" y="991334"/>
            <a:ext cx="6541391" cy="698652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b="0" i="0" dirty="0">
                <a:effectLst/>
                <a:latin typeface="Google Sans"/>
              </a:rPr>
              <a:t>The flight controller is the brain of a drone. A small box filled with intelligent electronics and software, which monitors and controls everything the drone does. Flight controllers vary in sizes and complexity.</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b="0" i="0" dirty="0">
                <a:effectLst/>
                <a:latin typeface="Google Sans"/>
              </a:rPr>
              <a:t>The Flight Controller oversees the safety of flight control operations by reviewing flight data and flight control systems.</a:t>
            </a:r>
          </a:p>
          <a:p>
            <a:pPr marR="0" lvl="0" algn="l" defTabSz="914400" rtl="0" eaLnBrk="1" fontAlgn="auto" latinLnBrk="0" hangingPunct="1">
              <a:lnSpc>
                <a:spcPct val="100000"/>
              </a:lnSpc>
              <a:spcBef>
                <a:spcPts val="0"/>
              </a:spcBef>
              <a:spcAft>
                <a:spcPts val="0"/>
              </a:spcAft>
              <a:buClrTx/>
              <a:buSzTx/>
              <a:tabLst/>
              <a:defRPr/>
            </a:pPr>
            <a:endParaRPr kumimoji="0" lang="en-IN" sz="3200" b="0" i="0" u="none" strike="noStrike" kern="1200" cap="none" spc="0" normalizeH="0" baseline="0" noProof="0" dirty="0">
              <a:ln>
                <a:noFill/>
              </a:ln>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IN" sz="3200" b="0" i="0" u="none" strike="noStrike" kern="1200" cap="none" spc="0" normalizeH="0" baseline="0" noProof="0" dirty="0">
              <a:ln>
                <a:noFill/>
              </a:ln>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effectLst/>
              <a:uLnTx/>
              <a:uFillTx/>
              <a:latin typeface="Calibri"/>
              <a:ea typeface="+mn-ea"/>
              <a:cs typeface="+mn-cs"/>
            </a:endParaRPr>
          </a:p>
        </p:txBody>
      </p:sp>
      <p:pic>
        <p:nvPicPr>
          <p:cNvPr id="8" name="Picture 7">
            <a:extLst>
              <a:ext uri="{FF2B5EF4-FFF2-40B4-BE49-F238E27FC236}">
                <a16:creationId xmlns:a16="http://schemas.microsoft.com/office/drawing/2014/main" id="{825CEAA4-21CA-1CE1-9E8D-25148ED48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248" y="1733550"/>
            <a:ext cx="4476750" cy="3390900"/>
          </a:xfrm>
          <a:prstGeom prst="rect">
            <a:avLst/>
          </a:prstGeom>
        </p:spPr>
      </p:pic>
      <p:sp>
        <p:nvSpPr>
          <p:cNvPr id="7" name="TextBox 6">
            <a:extLst>
              <a:ext uri="{FF2B5EF4-FFF2-40B4-BE49-F238E27FC236}">
                <a16:creationId xmlns:a16="http://schemas.microsoft.com/office/drawing/2014/main" id="{6AF8C105-FFD0-CF6E-89B0-EC05C67BFCDB}"/>
              </a:ext>
            </a:extLst>
          </p:cNvPr>
          <p:cNvSpPr txBox="1"/>
          <p:nvPr/>
        </p:nvSpPr>
        <p:spPr>
          <a:xfrm flipH="1">
            <a:off x="7848599" y="5354425"/>
            <a:ext cx="3454137" cy="369332"/>
          </a:xfrm>
          <a:prstGeom prst="rect">
            <a:avLst/>
          </a:prstGeom>
          <a:noFill/>
        </p:spPr>
        <p:txBody>
          <a:bodyPr wrap="square" rtlCol="0">
            <a:spAutoFit/>
          </a:bodyPr>
          <a:lstStyle/>
          <a:p>
            <a:r>
              <a:rPr lang="en-IN" dirty="0"/>
              <a:t>Fig. Cube Orange Flight Controller</a:t>
            </a:r>
          </a:p>
        </p:txBody>
      </p:sp>
    </p:spTree>
    <p:extLst>
      <p:ext uri="{BB962C8B-B14F-4D97-AF65-F5344CB8AC3E}">
        <p14:creationId xmlns:p14="http://schemas.microsoft.com/office/powerpoint/2010/main" val="309646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err="1">
                <a:solidFill>
                  <a:schemeClr val="bg1"/>
                </a:solidFill>
                <a:latin typeface="Bookman Old Style" panose="02050604050505020204" pitchFamily="18" charset="0"/>
              </a:rPr>
              <a:t>Ardupilot</a:t>
            </a:r>
            <a:r>
              <a:rPr lang="en-IN" dirty="0">
                <a:solidFill>
                  <a:schemeClr val="bg1"/>
                </a:solidFill>
                <a:latin typeface="Bookman Old Style" panose="02050604050505020204" pitchFamily="18" charset="0"/>
              </a:rPr>
              <a:t> SW</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373626" y="808035"/>
            <a:ext cx="6865905" cy="698652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IN" sz="3200" dirty="0" err="1">
                <a:solidFill>
                  <a:prstClr val="black"/>
                </a:solidFill>
                <a:latin typeface="Calibri"/>
              </a:rPr>
              <a:t>ArduPilot</a:t>
            </a:r>
            <a:r>
              <a:rPr lang="en-IN" sz="3200" dirty="0">
                <a:solidFill>
                  <a:prstClr val="black"/>
                </a:solidFill>
                <a:latin typeface="Calibri"/>
              </a:rPr>
              <a:t> is an open </a:t>
            </a:r>
            <a:r>
              <a:rPr lang="en-IN" sz="3200" dirty="0" err="1">
                <a:solidFill>
                  <a:prstClr val="black"/>
                </a:solidFill>
                <a:latin typeface="Calibri"/>
              </a:rPr>
              <a:t>source,unmanned</a:t>
            </a:r>
            <a:r>
              <a:rPr lang="en-IN" sz="3200" dirty="0">
                <a:solidFill>
                  <a:prstClr val="black"/>
                </a:solidFill>
                <a:latin typeface="Calibri"/>
              </a:rPr>
              <a:t> vehicle Autopilot </a:t>
            </a:r>
            <a:r>
              <a:rPr lang="en-IN" sz="3200" dirty="0" err="1">
                <a:solidFill>
                  <a:prstClr val="black"/>
                </a:solidFill>
                <a:latin typeface="Calibri"/>
              </a:rPr>
              <a:t>Software,capable</a:t>
            </a:r>
            <a:r>
              <a:rPr lang="en-IN" sz="3200" dirty="0">
                <a:solidFill>
                  <a:prstClr val="black"/>
                </a:solidFill>
                <a:latin typeface="Calibri"/>
              </a:rPr>
              <a:t> of controlling autonomous: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Multirotor drones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Fixed-wing and VTOL aircraft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Helicopters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Ground rovers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Boats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Submarines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3200" dirty="0">
                <a:solidFill>
                  <a:prstClr val="black"/>
                </a:solidFill>
                <a:latin typeface="Calibri"/>
              </a:rPr>
              <a:t>Antenna trackers</a:t>
            </a:r>
          </a:p>
          <a:p>
            <a:pPr marR="0" lvl="0" algn="l" defTabSz="914400" rtl="0" eaLnBrk="1" fontAlgn="auto" latinLnBrk="0" hangingPunct="1">
              <a:lnSpc>
                <a:spcPct val="100000"/>
              </a:lnSpc>
              <a:spcBef>
                <a:spcPts val="0"/>
              </a:spcBef>
              <a:spcAft>
                <a:spcPts val="0"/>
              </a:spcAft>
              <a:buClrTx/>
              <a:buSzTx/>
              <a:tabLst/>
              <a:defRPr/>
            </a:pPr>
            <a:endParaRPr lang="en-IN" sz="32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026" name="Picture 2" descr="Mission Planner Overview — Mission Planner documentation">
            <a:extLst>
              <a:ext uri="{FF2B5EF4-FFF2-40B4-BE49-F238E27FC236}">
                <a16:creationId xmlns:a16="http://schemas.microsoft.com/office/drawing/2014/main" id="{CAFBC3E2-B57B-3AA7-A374-B7D76F28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019" y="1862438"/>
            <a:ext cx="6004355" cy="36506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C0D9EA-B46C-E4B4-C62F-372CA50FC828}"/>
              </a:ext>
            </a:extLst>
          </p:cNvPr>
          <p:cNvSpPr txBox="1"/>
          <p:nvPr/>
        </p:nvSpPr>
        <p:spPr>
          <a:xfrm>
            <a:off x="7613158" y="5828742"/>
            <a:ext cx="4034672" cy="369332"/>
          </a:xfrm>
          <a:prstGeom prst="rect">
            <a:avLst/>
          </a:prstGeom>
          <a:noFill/>
        </p:spPr>
        <p:txBody>
          <a:bodyPr wrap="square" rtlCol="0">
            <a:spAutoFit/>
          </a:bodyPr>
          <a:lstStyle/>
          <a:p>
            <a:r>
              <a:rPr lang="en-IN" dirty="0"/>
              <a:t>Fig. </a:t>
            </a:r>
            <a:r>
              <a:rPr lang="en-IN" dirty="0" err="1"/>
              <a:t>Ardupilot</a:t>
            </a:r>
            <a:r>
              <a:rPr lang="en-IN" dirty="0"/>
              <a:t> Software</a:t>
            </a:r>
          </a:p>
        </p:txBody>
      </p:sp>
    </p:spTree>
    <p:extLst>
      <p:ext uri="{BB962C8B-B14F-4D97-AF65-F5344CB8AC3E}">
        <p14:creationId xmlns:p14="http://schemas.microsoft.com/office/powerpoint/2010/main" val="114102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Radio </a:t>
            </a:r>
            <a:r>
              <a:rPr lang="en-IN" dirty="0" err="1">
                <a:solidFill>
                  <a:schemeClr val="bg1"/>
                </a:solidFill>
                <a:latin typeface="Bookman Old Style" panose="02050604050505020204" pitchFamily="18" charset="0"/>
              </a:rPr>
              <a:t>Recevier</a:t>
            </a:r>
            <a:endParaRPr lang="en-IN" dirty="0">
              <a:solidFill>
                <a:schemeClr val="bg1"/>
              </a:solidFill>
              <a:latin typeface="Bookman Old Style" panose="02050604050505020204" pitchFamily="18" charset="0"/>
            </a:endParaRP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0" y="1170038"/>
            <a:ext cx="12272452" cy="3539430"/>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srgbClr val="202122"/>
                </a:solidFill>
                <a:latin typeface="+mj-lt"/>
              </a:rPr>
              <a:t>In radio </a:t>
            </a:r>
            <a:r>
              <a:rPr lang="en-IN" sz="3200" dirty="0" err="1">
                <a:solidFill>
                  <a:srgbClr val="202122"/>
                </a:solidFill>
                <a:latin typeface="+mj-lt"/>
              </a:rPr>
              <a:t>communications,a</a:t>
            </a:r>
            <a:r>
              <a:rPr lang="en-IN" sz="3200" dirty="0">
                <a:solidFill>
                  <a:srgbClr val="202122"/>
                </a:solidFill>
                <a:latin typeface="+mj-lt"/>
              </a:rPr>
              <a:t> radio </a:t>
            </a:r>
            <a:r>
              <a:rPr lang="en-IN" sz="3200" dirty="0" err="1">
                <a:solidFill>
                  <a:srgbClr val="202122"/>
                </a:solidFill>
                <a:latin typeface="+mj-lt"/>
              </a:rPr>
              <a:t>receiver,also</a:t>
            </a:r>
            <a:r>
              <a:rPr lang="en-IN" sz="3200" dirty="0">
                <a:solidFill>
                  <a:srgbClr val="202122"/>
                </a:solidFill>
                <a:latin typeface="+mj-lt"/>
              </a:rPr>
              <a:t> known as a receiver ,a </a:t>
            </a:r>
            <a:r>
              <a:rPr lang="en-IN" sz="3200" dirty="0" err="1">
                <a:solidFill>
                  <a:srgbClr val="202122"/>
                </a:solidFill>
                <a:latin typeface="+mj-lt"/>
              </a:rPr>
              <a:t>wireless,or</a:t>
            </a:r>
            <a:r>
              <a:rPr lang="en-IN" sz="3200" dirty="0">
                <a:solidFill>
                  <a:srgbClr val="202122"/>
                </a:solidFill>
                <a:latin typeface="+mj-lt"/>
              </a:rPr>
              <a:t> simply a </a:t>
            </a:r>
            <a:r>
              <a:rPr lang="en-IN" sz="3200" dirty="0" err="1">
                <a:solidFill>
                  <a:srgbClr val="202122"/>
                </a:solidFill>
                <a:latin typeface="+mj-lt"/>
              </a:rPr>
              <a:t>radio,is</a:t>
            </a:r>
            <a:r>
              <a:rPr lang="en-IN" sz="3200" dirty="0">
                <a:solidFill>
                  <a:srgbClr val="202122"/>
                </a:solidFill>
                <a:latin typeface="+mj-lt"/>
              </a:rPr>
              <a:t> an electronic device that receives radio waves and converts the information carried by them to a usable form</a:t>
            </a: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srgbClr val="202122"/>
                </a:solidFill>
                <a:latin typeface="+mj-lt"/>
              </a:rPr>
              <a:t>The receiver uses electronic filters to separate the desired radio frequency signal from all the other signals picked up by the antenna, an electronic amplifier to increase the power of the signal for further processing</a:t>
            </a:r>
            <a:endParaRPr lang="en-IN" sz="3200" dirty="0">
              <a:solidFill>
                <a:prstClr val="black"/>
              </a:solidFill>
              <a:latin typeface="Calibri"/>
            </a:endParaRPr>
          </a:p>
        </p:txBody>
      </p:sp>
      <p:pic>
        <p:nvPicPr>
          <p:cNvPr id="8" name="Picture 7" descr="A picture containing text, electronics&#10;&#10;Description automatically generated">
            <a:extLst>
              <a:ext uri="{FF2B5EF4-FFF2-40B4-BE49-F238E27FC236}">
                <a16:creationId xmlns:a16="http://schemas.microsoft.com/office/drawing/2014/main" id="{919033BB-990F-B040-CE10-A7061000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066072" y="3261797"/>
            <a:ext cx="2059856" cy="4227977"/>
          </a:xfrm>
          <a:prstGeom prst="rect">
            <a:avLst/>
          </a:prstGeom>
        </p:spPr>
      </p:pic>
      <p:sp>
        <p:nvSpPr>
          <p:cNvPr id="7" name="TextBox 6">
            <a:extLst>
              <a:ext uri="{FF2B5EF4-FFF2-40B4-BE49-F238E27FC236}">
                <a16:creationId xmlns:a16="http://schemas.microsoft.com/office/drawing/2014/main" id="{9B062870-6B81-AD84-8129-AF476AC3A729}"/>
              </a:ext>
            </a:extLst>
          </p:cNvPr>
          <p:cNvSpPr txBox="1"/>
          <p:nvPr/>
        </p:nvSpPr>
        <p:spPr>
          <a:xfrm flipH="1">
            <a:off x="8426147" y="4854804"/>
            <a:ext cx="2113019" cy="369332"/>
          </a:xfrm>
          <a:prstGeom prst="rect">
            <a:avLst/>
          </a:prstGeom>
          <a:noFill/>
        </p:spPr>
        <p:txBody>
          <a:bodyPr wrap="square" rtlCol="0">
            <a:spAutoFit/>
          </a:bodyPr>
          <a:lstStyle/>
          <a:p>
            <a:r>
              <a:rPr lang="en-IN" dirty="0"/>
              <a:t>Fig. Radio Receiver</a:t>
            </a:r>
          </a:p>
        </p:txBody>
      </p:sp>
    </p:spTree>
    <p:extLst>
      <p:ext uri="{BB962C8B-B14F-4D97-AF65-F5344CB8AC3E}">
        <p14:creationId xmlns:p14="http://schemas.microsoft.com/office/powerpoint/2010/main" val="29083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sz="4000" dirty="0">
                <a:solidFill>
                  <a:schemeClr val="bg1"/>
                </a:solidFill>
                <a:latin typeface="Bookman Old Style" panose="02050604050505020204" pitchFamily="18" charset="0"/>
              </a:rPr>
              <a:t>Radio Transmitter</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0" y="1179871"/>
            <a:ext cx="12090400" cy="403187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A transmitter is an electronic device used in telecommunications to produce radio waves in order to transmit or send data with the aid of an antenna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Th</a:t>
            </a:r>
            <a:r>
              <a:rPr lang="en-IN" sz="3200" dirty="0">
                <a:solidFill>
                  <a:prstClr val="black"/>
                </a:solidFill>
                <a:latin typeface="Calibri"/>
              </a:rPr>
              <a:t>e transmitter is able to generate a radio frequency alternating current that is then applied to the antenna </a:t>
            </a:r>
            <a:r>
              <a:rPr lang="en-IN" sz="3200" dirty="0" err="1">
                <a:solidFill>
                  <a:prstClr val="black"/>
                </a:solidFill>
                <a:latin typeface="Calibri"/>
              </a:rPr>
              <a:t>which,in</a:t>
            </a:r>
            <a:r>
              <a:rPr lang="en-IN" sz="3200" dirty="0">
                <a:solidFill>
                  <a:prstClr val="black"/>
                </a:solidFill>
                <a:latin typeface="Calibri"/>
              </a:rPr>
              <a:t> </a:t>
            </a:r>
            <a:r>
              <a:rPr lang="en-IN" sz="3200" dirty="0" err="1">
                <a:solidFill>
                  <a:prstClr val="black"/>
                </a:solidFill>
                <a:latin typeface="Calibri"/>
              </a:rPr>
              <a:t>turn,radiates</a:t>
            </a:r>
            <a:r>
              <a:rPr lang="en-IN" sz="3200" dirty="0">
                <a:solidFill>
                  <a:prstClr val="black"/>
                </a:solidFill>
                <a:latin typeface="Calibri"/>
              </a:rPr>
              <a:t> this as radio waves</a:t>
            </a: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AutoShape 2" descr="RadioMaster TX16S MKII 2.4GHz 16CH Radio Transmitter - Multi-Protocol w/  Hall Gimbals V4.0 at Rs 24999.00/piece | Radio Transmitters in Surat | ID:  26096795148">
            <a:extLst>
              <a:ext uri="{FF2B5EF4-FFF2-40B4-BE49-F238E27FC236}">
                <a16:creationId xmlns:a16="http://schemas.microsoft.com/office/drawing/2014/main" id="{EA803B79-89F4-CF4D-7F55-C285EF9EFE1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RadioMaster TX16S MKII 2.4GHz 16CH Radio Transmitter - Multi-Protocol w/  Hall Gimbals V4.0 at Rs 24999.00/piece | Radio Transmitters in Surat | ID:  26096795148">
            <a:extLst>
              <a:ext uri="{FF2B5EF4-FFF2-40B4-BE49-F238E27FC236}">
                <a16:creationId xmlns:a16="http://schemas.microsoft.com/office/drawing/2014/main" id="{D5B74533-A09C-0077-3FC4-B4FA5C41AB5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RadioMaster TX16S MKII 2.4GHz 16CH Radio Transmitter - Multi-Protocol w/  Hall Gimbals V4.0 at Rs 24999.00/piece | Radio Transmitters in Surat | ID:  26096795148">
            <a:extLst>
              <a:ext uri="{FF2B5EF4-FFF2-40B4-BE49-F238E27FC236}">
                <a16:creationId xmlns:a16="http://schemas.microsoft.com/office/drawing/2014/main" id="{39BD88D7-F2D3-0BA3-0777-E08AC2F0337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FDDA3BCC-8F12-870A-C4CC-CBBB69A95256}"/>
              </a:ext>
            </a:extLst>
          </p:cNvPr>
          <p:cNvPicPr>
            <a:picLocks noChangeAspect="1"/>
          </p:cNvPicPr>
          <p:nvPr/>
        </p:nvPicPr>
        <p:blipFill>
          <a:blip r:embed="rId2"/>
          <a:stretch>
            <a:fillRect/>
          </a:stretch>
        </p:blipFill>
        <p:spPr>
          <a:xfrm>
            <a:off x="4480949" y="3780452"/>
            <a:ext cx="2767986" cy="2767986"/>
          </a:xfrm>
          <a:prstGeom prst="rect">
            <a:avLst/>
          </a:prstGeom>
        </p:spPr>
      </p:pic>
      <p:sp>
        <p:nvSpPr>
          <p:cNvPr id="11" name="TextBox 10">
            <a:extLst>
              <a:ext uri="{FF2B5EF4-FFF2-40B4-BE49-F238E27FC236}">
                <a16:creationId xmlns:a16="http://schemas.microsoft.com/office/drawing/2014/main" id="{52471F48-F8FF-B2B9-DF12-9941218702CD}"/>
              </a:ext>
            </a:extLst>
          </p:cNvPr>
          <p:cNvSpPr txBox="1"/>
          <p:nvPr/>
        </p:nvSpPr>
        <p:spPr>
          <a:xfrm flipH="1">
            <a:off x="7124700" y="5782427"/>
            <a:ext cx="2972274" cy="369332"/>
          </a:xfrm>
          <a:prstGeom prst="rect">
            <a:avLst/>
          </a:prstGeom>
          <a:noFill/>
        </p:spPr>
        <p:txBody>
          <a:bodyPr wrap="square" rtlCol="0">
            <a:spAutoFit/>
          </a:bodyPr>
          <a:lstStyle/>
          <a:p>
            <a:r>
              <a:rPr lang="en-IN" dirty="0"/>
              <a:t>Fig. Radio Transmitter</a:t>
            </a:r>
          </a:p>
        </p:txBody>
      </p:sp>
    </p:spTree>
    <p:extLst>
      <p:ext uri="{BB962C8B-B14F-4D97-AF65-F5344CB8AC3E}">
        <p14:creationId xmlns:p14="http://schemas.microsoft.com/office/powerpoint/2010/main" val="8220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sz="3600" dirty="0">
                <a:solidFill>
                  <a:schemeClr val="bg1"/>
                </a:solidFill>
                <a:latin typeface="Bookman Old Style" panose="02050604050505020204" pitchFamily="18" charset="0"/>
              </a:rPr>
              <a:t>BLDC Motors &amp; ESC</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095414" y="13731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157270" y="808036"/>
            <a:ext cx="8514782" cy="6093976"/>
          </a:xfrm>
          <a:prstGeom prst="rect">
            <a:avLst/>
          </a:prstGeom>
          <a:noFill/>
        </p:spPr>
        <p:txBody>
          <a:bodyPr wrap="square" rtlCol="0">
            <a:spAutoFit/>
          </a:bodyPr>
          <a:lstStyle/>
          <a:p>
            <a:pPr>
              <a:defRPr/>
            </a:pPr>
            <a:endParaRPr kumimoji="0" lang="en-IN" sz="1800" b="0" i="0" u="none" strike="noStrike" kern="1200" cap="none" spc="0" normalizeH="0" baseline="0" noProof="0" dirty="0">
              <a:ln>
                <a:noFill/>
              </a:ln>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rPr>
              <a:t>A brushless DC motor (also known as a BLDC motor or BL motor) is an electronically commuted DC motor which does not have brushes.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rPr>
              <a:t>The operation of a </a:t>
            </a:r>
            <a:r>
              <a:rPr kumimoji="0" lang="en-US" sz="2800" b="0" i="0" u="none" strike="noStrike" kern="1200" cap="none" spc="0" normalizeH="0" baseline="0" noProof="0" dirty="0" err="1">
                <a:ln>
                  <a:noFill/>
                </a:ln>
                <a:solidFill>
                  <a:prstClr val="black"/>
                </a:solidFill>
                <a:effectLst/>
                <a:uLnTx/>
                <a:uFillTx/>
              </a:rPr>
              <a:t>bldc</a:t>
            </a:r>
            <a:r>
              <a:rPr kumimoji="0" lang="en-US" sz="2800" b="0" i="0" u="none" strike="noStrike" kern="1200" cap="none" spc="0" normalizeH="0" baseline="0" noProof="0" dirty="0">
                <a:ln>
                  <a:noFill/>
                </a:ln>
                <a:solidFill>
                  <a:prstClr val="black"/>
                </a:solidFill>
                <a:effectLst/>
                <a:uLnTx/>
                <a:uFillTx/>
              </a:rPr>
              <a:t> is based on the simple force interaction between the permanent magnet and the electromagnet</a:t>
            </a:r>
            <a:r>
              <a:rPr lang="en-US" sz="2800" dirty="0">
                <a:solidFill>
                  <a:prstClr val="black"/>
                </a:solidFill>
              </a:rPr>
              <a: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800" dirty="0">
                <a:solidFill>
                  <a:prstClr val="black"/>
                </a:solidFill>
              </a:rPr>
              <a:t>ESC is an electronic circuit used to change the speed of an electric motor</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rPr>
              <a:t>A signal from the flight controller causes the ESC to raise or lower the voltage to the motor as required, thus changing the speed of the propeller.</a:t>
            </a:r>
            <a:endParaRPr kumimoji="0" lang="en-IN" sz="2800" b="0" i="0" u="none" strike="noStrike" kern="1200" cap="none" spc="0" normalizeH="0" baseline="0" noProof="0" dirty="0">
              <a:ln>
                <a:noFill/>
              </a:ln>
              <a:solidFill>
                <a:prstClr val="black"/>
              </a:solidFill>
              <a:effectLst/>
              <a:uLnTx/>
              <a:uFillTx/>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3076" name="Picture 4">
            <a:extLst>
              <a:ext uri="{FF2B5EF4-FFF2-40B4-BE49-F238E27FC236}">
                <a16:creationId xmlns:a16="http://schemas.microsoft.com/office/drawing/2014/main" id="{6FFFC29C-FE20-95C6-3DA4-FCC395390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2771" y="10514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4859DBB-C685-ABC5-06CD-9308C077D38A}"/>
              </a:ext>
            </a:extLst>
          </p:cNvPr>
          <p:cNvPicPr>
            <a:picLocks noChangeAspect="1"/>
          </p:cNvPicPr>
          <p:nvPr/>
        </p:nvPicPr>
        <p:blipFill rotWithShape="1">
          <a:blip r:embed="rId3">
            <a:extLst>
              <a:ext uri="{28A0092B-C50C-407E-A947-70E740481C1C}">
                <a14:useLocalDpi xmlns:a14="http://schemas.microsoft.com/office/drawing/2010/main" val="0"/>
              </a:ext>
            </a:extLst>
          </a:blip>
          <a:srcRect l="16050" t="6452" r="12074" b="11141"/>
          <a:stretch/>
        </p:blipFill>
        <p:spPr>
          <a:xfrm rot="16200000">
            <a:off x="9388010" y="2964392"/>
            <a:ext cx="1439104" cy="3519948"/>
          </a:xfrm>
          <a:prstGeom prst="rect">
            <a:avLst/>
          </a:prstGeom>
        </p:spPr>
      </p:pic>
      <p:sp>
        <p:nvSpPr>
          <p:cNvPr id="7" name="TextBox 6">
            <a:extLst>
              <a:ext uri="{FF2B5EF4-FFF2-40B4-BE49-F238E27FC236}">
                <a16:creationId xmlns:a16="http://schemas.microsoft.com/office/drawing/2014/main" id="{8DF20402-AE1D-F009-4BEA-AE890E85D00C}"/>
              </a:ext>
            </a:extLst>
          </p:cNvPr>
          <p:cNvSpPr txBox="1"/>
          <p:nvPr/>
        </p:nvSpPr>
        <p:spPr>
          <a:xfrm flipH="1">
            <a:off x="9029463" y="3308808"/>
            <a:ext cx="2086154" cy="369332"/>
          </a:xfrm>
          <a:prstGeom prst="rect">
            <a:avLst/>
          </a:prstGeom>
          <a:noFill/>
        </p:spPr>
        <p:txBody>
          <a:bodyPr wrap="square" rtlCol="0">
            <a:spAutoFit/>
          </a:bodyPr>
          <a:lstStyle/>
          <a:p>
            <a:r>
              <a:rPr lang="en-IN" dirty="0"/>
              <a:t>Fig. BLDC motor</a:t>
            </a:r>
          </a:p>
        </p:txBody>
      </p:sp>
      <p:sp>
        <p:nvSpPr>
          <p:cNvPr id="9" name="TextBox 8">
            <a:extLst>
              <a:ext uri="{FF2B5EF4-FFF2-40B4-BE49-F238E27FC236}">
                <a16:creationId xmlns:a16="http://schemas.microsoft.com/office/drawing/2014/main" id="{F2D58FC2-C2E0-8C43-594E-232334985648}"/>
              </a:ext>
            </a:extLst>
          </p:cNvPr>
          <p:cNvSpPr txBox="1"/>
          <p:nvPr/>
        </p:nvSpPr>
        <p:spPr>
          <a:xfrm flipH="1">
            <a:off x="9566792" y="5645896"/>
            <a:ext cx="1877349" cy="369332"/>
          </a:xfrm>
          <a:prstGeom prst="rect">
            <a:avLst/>
          </a:prstGeom>
          <a:noFill/>
        </p:spPr>
        <p:txBody>
          <a:bodyPr wrap="square" rtlCol="0">
            <a:spAutoFit/>
          </a:bodyPr>
          <a:lstStyle/>
          <a:p>
            <a:r>
              <a:rPr lang="en-IN" dirty="0"/>
              <a:t>Fig. ESC</a:t>
            </a:r>
          </a:p>
        </p:txBody>
      </p:sp>
    </p:spTree>
    <p:extLst>
      <p:ext uri="{BB962C8B-B14F-4D97-AF65-F5344CB8AC3E}">
        <p14:creationId xmlns:p14="http://schemas.microsoft.com/office/powerpoint/2010/main" val="34406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sz="4000" dirty="0">
                <a:solidFill>
                  <a:schemeClr val="bg1"/>
                </a:solidFill>
                <a:latin typeface="Bookman Old Style" panose="02050604050505020204" pitchFamily="18" charset="0"/>
              </a:rPr>
              <a:t>Propellor &amp; Battery</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103829" y="727383"/>
            <a:ext cx="11631865" cy="704808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Propellers are devices that transform rotary motion into linear thrust. Drone propellers provide lift for the aircraft by spinning and creating an airflow, which results in a pressure difference between the top and bottom surfaces of the propeller.</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Drone propeller blades are constructed from plastic or carbon fiber. Plastic propellers are cheaper and more flexible, allowing them to absorb impact better</a:t>
            </a:r>
            <a:r>
              <a:rPr lang="en-US" sz="2800" dirty="0">
                <a:solidFill>
                  <a:prstClr val="black"/>
                </a:solidFill>
                <a:latin typeface="Calibri"/>
              </a:rPr>
              <a: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Batteries used in drones are lithium polymer (LiPo) batteries. LiPo batteries are composed of a lithium-based cathode and anode separated by a polymer electrolyte.</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because they offer the advantage of high energy density in relation to their size and weight, with a higher voltage per cell, so they can power the drone's on-board systems with fewer cells than other rechargeables.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2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78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Drone Frame</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206477" y="1179871"/>
            <a:ext cx="8377083" cy="6001643"/>
          </a:xfrm>
          <a:prstGeom prst="rect">
            <a:avLst/>
          </a:prstGeom>
          <a:noFill/>
        </p:spPr>
        <p:txBody>
          <a:bodyPr wrap="square" rtlCol="0">
            <a:spAutoFit/>
          </a:bodyPr>
          <a:lstStyle/>
          <a:p>
            <a:pPr marL="914400" lvl="1" indent="-457200">
              <a:buFont typeface="Arial" panose="020B0604020202020204" pitchFamily="34" charset="0"/>
              <a:buChar char="•"/>
              <a:defRPr/>
            </a:pPr>
            <a:r>
              <a:rPr lang="en-IN" sz="3200" dirty="0">
                <a:solidFill>
                  <a:prstClr val="black"/>
                </a:solidFill>
                <a:latin typeface="Calibri"/>
              </a:rPr>
              <a:t>The drone frame has two main parts: the body and the arms.</a:t>
            </a:r>
          </a:p>
          <a:p>
            <a:pPr marL="914400" lvl="1" indent="-457200">
              <a:buFont typeface="Arial" panose="020B0604020202020204" pitchFamily="34" charset="0"/>
              <a:buChar char="•"/>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A </a:t>
            </a:r>
            <a:r>
              <a:rPr lang="en-IN" sz="3200" dirty="0">
                <a:solidFill>
                  <a:prstClr val="black"/>
                </a:solidFill>
                <a:latin typeface="Calibri"/>
              </a:rPr>
              <a:t>Hexacopter configuration is used for greater stability during flight and offers great </a:t>
            </a:r>
            <a:r>
              <a:rPr lang="en-IN" sz="3200" dirty="0" err="1">
                <a:solidFill>
                  <a:prstClr val="black"/>
                </a:solidFill>
                <a:latin typeface="Calibri"/>
              </a:rPr>
              <a:t>maneuvrability</a:t>
            </a:r>
            <a:r>
              <a:rPr lang="en-IN" sz="3200" dirty="0">
                <a:solidFill>
                  <a:prstClr val="black"/>
                </a:solidFill>
                <a:latin typeface="Calibri"/>
              </a:rPr>
              <a:t>.</a:t>
            </a:r>
          </a:p>
          <a:p>
            <a:pPr marL="914400" lvl="1" indent="-457200">
              <a:buFont typeface="Arial" panose="020B0604020202020204" pitchFamily="34" charset="0"/>
              <a:buChar char="•"/>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However, the increase in motors also </a:t>
            </a:r>
          </a:p>
          <a:p>
            <a:pPr marL="914400" lvl="1" indent="-457200">
              <a:buFont typeface="Arial" panose="020B0604020202020204" pitchFamily="34" charset="0"/>
              <a:buChar char="•"/>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causes increase in power consumption </a:t>
            </a:r>
          </a:p>
          <a:p>
            <a:pPr marL="914400" lvl="1" indent="-457200">
              <a:buFont typeface="Arial" panose="020B0604020202020204" pitchFamily="34" charset="0"/>
              <a:buChar char="•"/>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and decrease in flight duration.</a:t>
            </a:r>
          </a:p>
          <a:p>
            <a:pPr marL="914400" lvl="1" indent="-457200">
              <a:buFont typeface="Arial" panose="020B0604020202020204" pitchFamily="34" charset="0"/>
              <a:buChar char="•"/>
              <a:defRPr/>
            </a:pPr>
            <a:r>
              <a:rPr lang="en-IN" sz="3200" dirty="0">
                <a:solidFill>
                  <a:prstClr val="black"/>
                </a:solidFill>
                <a:latin typeface="Calibri"/>
              </a:rPr>
              <a:t>Drone Frames should be designed to be light weight and durable for longer flight times.</a:t>
            </a: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descr="A picture containing indoor, wall, bathroom&#10;&#10;Description automatically generated">
            <a:extLst>
              <a:ext uri="{FF2B5EF4-FFF2-40B4-BE49-F238E27FC236}">
                <a16:creationId xmlns:a16="http://schemas.microsoft.com/office/drawing/2014/main" id="{A688BCE1-01AB-3E3F-60C1-28DC75820780}"/>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19158" r="16290"/>
          <a:stretch/>
        </p:blipFill>
        <p:spPr>
          <a:xfrm>
            <a:off x="7757652" y="1852312"/>
            <a:ext cx="4332748" cy="2847507"/>
          </a:xfrm>
          <a:prstGeom prst="rect">
            <a:avLst/>
          </a:prstGeom>
        </p:spPr>
      </p:pic>
      <p:sp>
        <p:nvSpPr>
          <p:cNvPr id="7" name="TextBox 6">
            <a:extLst>
              <a:ext uri="{FF2B5EF4-FFF2-40B4-BE49-F238E27FC236}">
                <a16:creationId xmlns:a16="http://schemas.microsoft.com/office/drawing/2014/main" id="{1696452C-7FDC-709A-3763-C087CF23A8B8}"/>
              </a:ext>
            </a:extLst>
          </p:cNvPr>
          <p:cNvSpPr txBox="1"/>
          <p:nvPr/>
        </p:nvSpPr>
        <p:spPr>
          <a:xfrm flipH="1">
            <a:off x="8916341" y="5024487"/>
            <a:ext cx="2537225" cy="369332"/>
          </a:xfrm>
          <a:prstGeom prst="rect">
            <a:avLst/>
          </a:prstGeom>
          <a:noFill/>
        </p:spPr>
        <p:txBody>
          <a:bodyPr wrap="square" rtlCol="0">
            <a:spAutoFit/>
          </a:bodyPr>
          <a:lstStyle/>
          <a:p>
            <a:r>
              <a:rPr lang="en-IN" dirty="0"/>
              <a:t>Fig. </a:t>
            </a:r>
            <a:r>
              <a:rPr lang="en-IN" dirty="0" err="1"/>
              <a:t>Hexacopter</a:t>
            </a:r>
            <a:r>
              <a:rPr lang="en-IN" dirty="0"/>
              <a:t> Frame</a:t>
            </a:r>
          </a:p>
        </p:txBody>
      </p:sp>
    </p:spTree>
    <p:extLst>
      <p:ext uri="{BB962C8B-B14F-4D97-AF65-F5344CB8AC3E}">
        <p14:creationId xmlns:p14="http://schemas.microsoft.com/office/powerpoint/2010/main" val="276412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Block Diagram</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934065" y="1179871"/>
            <a:ext cx="530915" cy="1569660"/>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58BF8695-2CBE-BB53-21B6-52A49D8DF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980" y="706545"/>
            <a:ext cx="9442471" cy="5763586"/>
          </a:xfrm>
          <a:prstGeom prst="rect">
            <a:avLst/>
          </a:prstGeom>
        </p:spPr>
      </p:pic>
    </p:spTree>
    <p:extLst>
      <p:ext uri="{BB962C8B-B14F-4D97-AF65-F5344CB8AC3E}">
        <p14:creationId xmlns:p14="http://schemas.microsoft.com/office/powerpoint/2010/main" val="316083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Working Principle</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934066" y="1179870"/>
            <a:ext cx="10304206" cy="550920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The Drone achieves stable flight after all the mandatory pre flight checks.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The drone can move with the pilot inputs or autonomously using the GPS coordinates assigned and go through a fixed course.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During flight</a:t>
            </a:r>
            <a:r>
              <a:rPr lang="en-IN" sz="3200" dirty="0">
                <a:solidFill>
                  <a:prstClr val="black"/>
                </a:solidFill>
                <a:latin typeface="Calibri"/>
              </a:rPr>
              <a:t>, the drone can use an FPV camera to transmit live video or a GoPro to record the video.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After the flight the video can then be used for Image Recognition activities.</a:t>
            </a: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031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Geo Tag Photo</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934065" y="1179871"/>
            <a:ext cx="530915" cy="156966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BD91B5B9-8CE2-2D15-3FE9-099C1C4A7FF2}"/>
              </a:ext>
            </a:extLst>
          </p:cNvPr>
          <p:cNvPicPr>
            <a:picLocks noChangeAspect="1"/>
          </p:cNvPicPr>
          <p:nvPr/>
        </p:nvPicPr>
        <p:blipFill>
          <a:blip r:embed="rId2"/>
          <a:stretch>
            <a:fillRect/>
          </a:stretch>
        </p:blipFill>
        <p:spPr>
          <a:xfrm>
            <a:off x="2853179" y="1156222"/>
            <a:ext cx="6485642" cy="4864232"/>
          </a:xfrm>
          <a:prstGeom prst="rect">
            <a:avLst/>
          </a:prstGeom>
        </p:spPr>
      </p:pic>
    </p:spTree>
    <p:extLst>
      <p:ext uri="{BB962C8B-B14F-4D97-AF65-F5344CB8AC3E}">
        <p14:creationId xmlns:p14="http://schemas.microsoft.com/office/powerpoint/2010/main" val="237923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4">
            <a:extLst>
              <a:ext uri="{FF2B5EF4-FFF2-40B4-BE49-F238E27FC236}">
                <a16:creationId xmlns:a16="http://schemas.microsoft.com/office/drawing/2014/main" id="{735EC70A-CBC4-4C2F-2C41-1B186A748963}"/>
              </a:ext>
            </a:extLst>
          </p:cNvPr>
          <p:cNvSpPr txBox="1">
            <a:spLocks noChangeArrowheads="1"/>
          </p:cNvSpPr>
          <p:nvPr/>
        </p:nvSpPr>
        <p:spPr bwMode="auto">
          <a:xfrm>
            <a:off x="1676400" y="6553200"/>
            <a:ext cx="426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DEPARTMENT OF ECE</a:t>
            </a:r>
          </a:p>
        </p:txBody>
      </p:sp>
      <p:sp>
        <p:nvSpPr>
          <p:cNvPr id="3076" name="Title 1">
            <a:extLst>
              <a:ext uri="{FF2B5EF4-FFF2-40B4-BE49-F238E27FC236}">
                <a16:creationId xmlns:a16="http://schemas.microsoft.com/office/drawing/2014/main" id="{6AD20725-7DEA-2CE1-EA3F-9FC0713A0406}"/>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4101" name="Date Placeholder 7">
            <a:extLst>
              <a:ext uri="{FF2B5EF4-FFF2-40B4-BE49-F238E27FC236}">
                <a16:creationId xmlns:a16="http://schemas.microsoft.com/office/drawing/2014/main" id="{D5FBBDFB-9DB5-A258-4134-BA15073B1FEC}"/>
              </a:ext>
            </a:extLst>
          </p:cNvPr>
          <p:cNvSpPr>
            <a:spLocks noGrp="1" noChangeArrowheads="1"/>
          </p:cNvSpPr>
          <p:nvPr>
            <p:ph type="dt" sz="quarter" idx="10"/>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alibri"/>
                <a:ea typeface="+mn-ea"/>
                <a:cs typeface="+mn-cs"/>
              </a:rPr>
              <a:t>21/01/2023</a:t>
            </a:r>
          </a:p>
        </p:txBody>
      </p:sp>
      <p:sp>
        <p:nvSpPr>
          <p:cNvPr id="3078" name="Slide Number Placeholder 8">
            <a:extLst>
              <a:ext uri="{FF2B5EF4-FFF2-40B4-BE49-F238E27FC236}">
                <a16:creationId xmlns:a16="http://schemas.microsoft.com/office/drawing/2014/main" id="{680D1BDE-08FB-A404-A9C3-9AA71B62128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173AF9-92FD-408B-85D3-AF57B3BDA224}" type="slidenum">
              <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0CB4185E-F357-0063-EFFE-D4A8BE3D0CA2}"/>
              </a:ext>
            </a:extLst>
          </p:cNvPr>
          <p:cNvSpPr txBox="1"/>
          <p:nvPr/>
        </p:nvSpPr>
        <p:spPr>
          <a:xfrm>
            <a:off x="1396181" y="770261"/>
            <a:ext cx="8382000" cy="452431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Light Weight </a:t>
            </a:r>
            <a:r>
              <a:rPr lang="en-US" sz="3600" b="1" dirty="0" err="1">
                <a:solidFill>
                  <a:prstClr val="black"/>
                </a:solidFill>
                <a:latin typeface="Bookman Old Style" panose="02050604050505020204" pitchFamily="18" charset="0"/>
                <a:cs typeface="Arabic Typesetting" pitchFamily="66" charset="-78"/>
              </a:rPr>
              <a:t>Hexac</a:t>
            </a: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opter for Surveillance Applications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p:txBody>
      </p:sp>
      <p:sp>
        <p:nvSpPr>
          <p:cNvPr id="2" name="TextBox 1">
            <a:extLst>
              <a:ext uri="{FF2B5EF4-FFF2-40B4-BE49-F238E27FC236}">
                <a16:creationId xmlns:a16="http://schemas.microsoft.com/office/drawing/2014/main" id="{C37EF44E-0EC9-352F-DD0A-0A7E2206E879}"/>
              </a:ext>
            </a:extLst>
          </p:cNvPr>
          <p:cNvSpPr txBox="1"/>
          <p:nvPr/>
        </p:nvSpPr>
        <p:spPr>
          <a:xfrm>
            <a:off x="688258" y="5571342"/>
            <a:ext cx="46433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External Mentor</a:t>
            </a:r>
            <a:r>
              <a:rPr kumimoji="0" lang="en-IN" sz="2800" b="0" i="0" u="none" strike="noStrike" kern="1200" cap="none" spc="0" normalizeH="0" baseline="0" noProof="0" dirty="0">
                <a:ln>
                  <a:noFill/>
                </a:ln>
                <a:solidFill>
                  <a:prstClr val="black"/>
                </a:solidFill>
                <a:effectLst/>
                <a:uLnTx/>
                <a:uFillTx/>
                <a:latin typeface="Calibri"/>
                <a:ea typeface="+mn-ea"/>
                <a:cs typeface="+mn-cs"/>
              </a:rPr>
              <a:t>: Mr. </a:t>
            </a:r>
            <a:r>
              <a:rPr kumimoji="0" lang="en-IN" sz="2400" b="0" i="0" u="none" strike="noStrike" kern="1200" cap="none" spc="0" normalizeH="0" baseline="0" noProof="0" dirty="0">
                <a:ln>
                  <a:noFill/>
                </a:ln>
                <a:solidFill>
                  <a:prstClr val="black"/>
                </a:solidFill>
                <a:effectLst/>
                <a:uLnTx/>
                <a:uFillTx/>
                <a:latin typeface="Calibri"/>
                <a:ea typeface="+mn-ea"/>
                <a:cs typeface="+mn-cs"/>
              </a:rPr>
              <a:t>S. K. V. Satish</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a:extLst>
              <a:ext uri="{FF2B5EF4-FFF2-40B4-BE49-F238E27FC236}">
                <a16:creationId xmlns:a16="http://schemas.microsoft.com/office/drawing/2014/main" id="{6A0F5847-A718-1302-98D1-15A4F89846AF}"/>
              </a:ext>
            </a:extLst>
          </p:cNvPr>
          <p:cNvSpPr txBox="1"/>
          <p:nvPr/>
        </p:nvSpPr>
        <p:spPr>
          <a:xfrm>
            <a:off x="6508029" y="5571342"/>
            <a:ext cx="50056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prstClr val="black"/>
                </a:solidFill>
                <a:latin typeface="Calibri"/>
              </a:rPr>
              <a:t>Project</a:t>
            </a:r>
            <a:r>
              <a:rPr kumimoji="0" lang="en-IN" sz="2400" b="1" i="0" u="none" strike="noStrike" kern="1200" cap="none" spc="0" normalizeH="0" baseline="0" noProof="0" dirty="0">
                <a:ln>
                  <a:noFill/>
                </a:ln>
                <a:solidFill>
                  <a:prstClr val="black"/>
                </a:solidFill>
                <a:effectLst/>
                <a:uLnTx/>
                <a:uFillTx/>
                <a:latin typeface="Calibri"/>
                <a:ea typeface="+mn-ea"/>
                <a:cs typeface="+mn-cs"/>
              </a:rPr>
              <a:t> Mentor: </a:t>
            </a:r>
            <a:r>
              <a:rPr kumimoji="0" lang="en-IN" sz="2400" b="0" i="0" u="none" strike="noStrike" kern="1200" cap="none" spc="0" normalizeH="0" baseline="0" noProof="0" dirty="0">
                <a:ln>
                  <a:noFill/>
                </a:ln>
                <a:solidFill>
                  <a:prstClr val="black"/>
                </a:solidFill>
                <a:effectLst/>
                <a:uLnTx/>
                <a:uFillTx/>
                <a:latin typeface="Calibri"/>
                <a:ea typeface="+mn-ea"/>
                <a:cs typeface="+mn-cs"/>
              </a:rPr>
              <a:t>Mrs. P. </a:t>
            </a:r>
            <a:r>
              <a:rPr lang="en-IN" sz="2400" dirty="0">
                <a:solidFill>
                  <a:prstClr val="black"/>
                </a:solidFill>
                <a:latin typeface="Calibri"/>
              </a:rPr>
              <a:t>Mamatha Devi</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5" name="Table 5">
            <a:extLst>
              <a:ext uri="{FF2B5EF4-FFF2-40B4-BE49-F238E27FC236}">
                <a16:creationId xmlns:a16="http://schemas.microsoft.com/office/drawing/2014/main" id="{92B21762-A277-1BA7-A7DA-4680524CAEF7}"/>
              </a:ext>
            </a:extLst>
          </p:cNvPr>
          <p:cNvGraphicFramePr>
            <a:graphicFrameLocks noGrp="1"/>
          </p:cNvGraphicFramePr>
          <p:nvPr>
            <p:extLst>
              <p:ext uri="{D42A27DB-BD31-4B8C-83A1-F6EECF244321}">
                <p14:modId xmlns:p14="http://schemas.microsoft.com/office/powerpoint/2010/main" val="819975742"/>
              </p:ext>
            </p:extLst>
          </p:nvPr>
        </p:nvGraphicFramePr>
        <p:xfrm>
          <a:off x="2032000" y="2410814"/>
          <a:ext cx="8128000" cy="187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49439137"/>
                    </a:ext>
                  </a:extLst>
                </a:gridCol>
                <a:gridCol w="4064000">
                  <a:extLst>
                    <a:ext uri="{9D8B030D-6E8A-4147-A177-3AD203B41FA5}">
                      <a16:colId xmlns:a16="http://schemas.microsoft.com/office/drawing/2014/main" val="2770150718"/>
                    </a:ext>
                  </a:extLst>
                </a:gridCol>
              </a:tblGrid>
              <a:tr h="370840">
                <a:tc>
                  <a:txBody>
                    <a:bodyPr/>
                    <a:lstStyle/>
                    <a:p>
                      <a:pPr algn="ctr"/>
                      <a:r>
                        <a:rPr lang="en-IN" sz="2000" b="1" dirty="0"/>
                        <a:t>Student Name</a:t>
                      </a:r>
                      <a:endParaRPr lang="en-US" sz="2000" b="1" dirty="0"/>
                    </a:p>
                  </a:txBody>
                  <a:tcPr/>
                </a:tc>
                <a:tc>
                  <a:txBody>
                    <a:bodyPr/>
                    <a:lstStyle/>
                    <a:p>
                      <a:pPr algn="ctr"/>
                      <a:r>
                        <a:rPr lang="en-IN" sz="2000" dirty="0"/>
                        <a:t>Reg. No.</a:t>
                      </a:r>
                      <a:endParaRPr lang="en-US" sz="2000" dirty="0"/>
                    </a:p>
                  </a:txBody>
                  <a:tcPr/>
                </a:tc>
                <a:extLst>
                  <a:ext uri="{0D108BD9-81ED-4DB2-BD59-A6C34878D82A}">
                    <a16:rowId xmlns:a16="http://schemas.microsoft.com/office/drawing/2014/main" val="3308005768"/>
                  </a:ext>
                </a:extLst>
              </a:tr>
              <a:tr h="370840">
                <a:tc>
                  <a:txBody>
                    <a:bodyPr/>
                    <a:lstStyle/>
                    <a:p>
                      <a:pPr algn="ctr" fontAlgn="ctr"/>
                      <a:r>
                        <a:rPr lang="en-US" sz="1800" b="0" i="0" u="none" strike="noStrike">
                          <a:solidFill>
                            <a:srgbClr val="000000"/>
                          </a:solidFill>
                          <a:effectLst/>
                          <a:latin typeface="Arial" panose="020B0604020202020204" pitchFamily="34" charset="0"/>
                        </a:rPr>
                        <a:t>19L31A0428 </a:t>
                      </a:r>
                    </a:p>
                  </a:txBody>
                  <a:tcPr marL="7620" marR="7620" marT="7620" marB="0" anchor="ctr"/>
                </a:tc>
                <a:tc>
                  <a:txBody>
                    <a:bodyPr/>
                    <a:lstStyle/>
                    <a:p>
                      <a:pPr algn="l"/>
                      <a:r>
                        <a:rPr lang="pt-BR" dirty="0"/>
                        <a:t>Sk. Shoaib</a:t>
                      </a:r>
                      <a:endParaRPr lang="en-US" dirty="0"/>
                    </a:p>
                  </a:txBody>
                  <a:tcPr/>
                </a:tc>
                <a:extLst>
                  <a:ext uri="{0D108BD9-81ED-4DB2-BD59-A6C34878D82A}">
                    <a16:rowId xmlns:a16="http://schemas.microsoft.com/office/drawing/2014/main" val="2535297175"/>
                  </a:ext>
                </a:extLst>
              </a:tr>
              <a:tr h="370840">
                <a:tc>
                  <a:txBody>
                    <a:bodyPr/>
                    <a:lstStyle/>
                    <a:p>
                      <a:pPr algn="ctr" fontAlgn="ctr"/>
                      <a:r>
                        <a:rPr lang="en-US" sz="1800" b="0" i="0" u="none" strike="noStrike">
                          <a:solidFill>
                            <a:srgbClr val="000000"/>
                          </a:solidFill>
                          <a:effectLst/>
                          <a:latin typeface="Arial" panose="020B0604020202020204" pitchFamily="34" charset="0"/>
                        </a:rPr>
                        <a:t>19L31A04D7 </a:t>
                      </a:r>
                    </a:p>
                  </a:txBody>
                  <a:tcPr marL="7620" marR="7620" marT="7620" marB="0" anchor="ctr"/>
                </a:tc>
                <a:tc>
                  <a:txBody>
                    <a:bodyPr/>
                    <a:lstStyle/>
                    <a:p>
                      <a:r>
                        <a:rPr lang="pt-BR" dirty="0"/>
                        <a:t>S. Chandra Shekhar</a:t>
                      </a:r>
                      <a:endParaRPr lang="en-US" dirty="0"/>
                    </a:p>
                  </a:txBody>
                  <a:tcPr/>
                </a:tc>
                <a:extLst>
                  <a:ext uri="{0D108BD9-81ED-4DB2-BD59-A6C34878D82A}">
                    <a16:rowId xmlns:a16="http://schemas.microsoft.com/office/drawing/2014/main" val="414744480"/>
                  </a:ext>
                </a:extLst>
              </a:tr>
              <a:tr h="370840">
                <a:tc>
                  <a:txBody>
                    <a:bodyPr/>
                    <a:lstStyle/>
                    <a:p>
                      <a:pPr algn="ctr" fontAlgn="ctr"/>
                      <a:r>
                        <a:rPr lang="en-US" sz="1800" b="0" i="0" u="none" strike="noStrike">
                          <a:solidFill>
                            <a:srgbClr val="000000"/>
                          </a:solidFill>
                          <a:effectLst/>
                          <a:latin typeface="Arial" panose="020B0604020202020204" pitchFamily="34" charset="0"/>
                        </a:rPr>
                        <a:t>19L31A04E0 </a:t>
                      </a:r>
                    </a:p>
                  </a:txBody>
                  <a:tcPr marL="7620" marR="7620" marT="7620" marB="0" anchor="ctr"/>
                </a:tc>
                <a:tc>
                  <a:txBody>
                    <a:bodyPr/>
                    <a:lstStyle/>
                    <a:p>
                      <a:r>
                        <a:rPr lang="pt-BR" dirty="0"/>
                        <a:t>P. Sri kamal</a:t>
                      </a:r>
                      <a:endParaRPr lang="en-US" dirty="0"/>
                    </a:p>
                  </a:txBody>
                  <a:tcPr/>
                </a:tc>
                <a:extLst>
                  <a:ext uri="{0D108BD9-81ED-4DB2-BD59-A6C34878D82A}">
                    <a16:rowId xmlns:a16="http://schemas.microsoft.com/office/drawing/2014/main" val="683012893"/>
                  </a:ext>
                </a:extLst>
              </a:tr>
              <a:tr h="370840">
                <a:tc>
                  <a:txBody>
                    <a:bodyPr/>
                    <a:lstStyle/>
                    <a:p>
                      <a:pPr algn="ctr" fontAlgn="ctr"/>
                      <a:r>
                        <a:rPr lang="en-US" sz="1800" b="0" i="0" u="none" strike="noStrike" dirty="0">
                          <a:solidFill>
                            <a:srgbClr val="000000"/>
                          </a:solidFill>
                          <a:effectLst/>
                          <a:latin typeface="Arial" panose="020B0604020202020204" pitchFamily="34" charset="0"/>
                        </a:rPr>
                        <a:t>19L31A04E9 </a:t>
                      </a:r>
                    </a:p>
                  </a:txBody>
                  <a:tcPr marL="7620" marR="7620" marT="7620" marB="0" anchor="ctr"/>
                </a:tc>
                <a:tc>
                  <a:txBody>
                    <a:bodyPr/>
                    <a:lstStyle/>
                    <a:p>
                      <a:r>
                        <a:rPr lang="en-IN" dirty="0"/>
                        <a:t>S. L. Manohari</a:t>
                      </a:r>
                      <a:endParaRPr lang="en-US" dirty="0"/>
                    </a:p>
                  </a:txBody>
                  <a:tcPr/>
                </a:tc>
                <a:extLst>
                  <a:ext uri="{0D108BD9-81ED-4DB2-BD59-A6C34878D82A}">
                    <a16:rowId xmlns:a16="http://schemas.microsoft.com/office/drawing/2014/main" val="2874083052"/>
                  </a:ext>
                </a:extLst>
              </a:tr>
            </a:tbl>
          </a:graphicData>
        </a:graphic>
      </p:graphicFrame>
    </p:spTree>
    <p:extLst>
      <p:ext uri="{BB962C8B-B14F-4D97-AF65-F5344CB8AC3E}">
        <p14:creationId xmlns:p14="http://schemas.microsoft.com/office/powerpoint/2010/main" val="1357095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Conclusion</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934066" y="1179870"/>
            <a:ext cx="10217844" cy="255454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A Drone that can fly either manually or autonomously and record video of the flight is constructed.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The drone can be used for live video transmitting or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945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4393712" y="2912077"/>
            <a:ext cx="4014176" cy="1938992"/>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IN" sz="6000" b="1" i="0" u="none" strike="noStrike" kern="1200" cap="none" spc="0" normalizeH="0" baseline="0" noProof="0" dirty="0">
                <a:ln>
                  <a:noFill/>
                </a:ln>
                <a:solidFill>
                  <a:prstClr val="black"/>
                </a:solidFill>
                <a:effectLst/>
                <a:uLnTx/>
                <a:uFillTx/>
                <a:latin typeface="Calibri"/>
                <a:ea typeface="+mn-ea"/>
                <a:cs typeface="+mn-cs"/>
              </a:rPr>
              <a:t>THANK YOU</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6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53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4">
            <a:extLst>
              <a:ext uri="{FF2B5EF4-FFF2-40B4-BE49-F238E27FC236}">
                <a16:creationId xmlns:a16="http://schemas.microsoft.com/office/drawing/2014/main" id="{735EC70A-CBC4-4C2F-2C41-1B186A748963}"/>
              </a:ext>
            </a:extLst>
          </p:cNvPr>
          <p:cNvSpPr txBox="1">
            <a:spLocks noChangeArrowheads="1"/>
          </p:cNvSpPr>
          <p:nvPr/>
        </p:nvSpPr>
        <p:spPr bwMode="auto">
          <a:xfrm>
            <a:off x="1676400" y="6553200"/>
            <a:ext cx="426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DEPARTMENT OF ECE</a:t>
            </a:r>
          </a:p>
        </p:txBody>
      </p:sp>
      <p:sp>
        <p:nvSpPr>
          <p:cNvPr id="3076" name="Title 1">
            <a:extLst>
              <a:ext uri="{FF2B5EF4-FFF2-40B4-BE49-F238E27FC236}">
                <a16:creationId xmlns:a16="http://schemas.microsoft.com/office/drawing/2014/main" id="{6AD20725-7DEA-2CE1-EA3F-9FC0713A0406}"/>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4101" name="Date Placeholder 7">
            <a:extLst>
              <a:ext uri="{FF2B5EF4-FFF2-40B4-BE49-F238E27FC236}">
                <a16:creationId xmlns:a16="http://schemas.microsoft.com/office/drawing/2014/main" id="{D5FBBDFB-9DB5-A258-4134-BA15073B1FEC}"/>
              </a:ext>
            </a:extLst>
          </p:cNvPr>
          <p:cNvSpPr>
            <a:spLocks noGrp="1" noChangeArrowheads="1"/>
          </p:cNvSpPr>
          <p:nvPr>
            <p:ph type="dt" sz="quarter" idx="10"/>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alibri"/>
                <a:ea typeface="+mn-ea"/>
                <a:cs typeface="+mn-cs"/>
              </a:rPr>
              <a:t>21/01/2023</a:t>
            </a:r>
          </a:p>
        </p:txBody>
      </p:sp>
      <p:sp>
        <p:nvSpPr>
          <p:cNvPr id="3078" name="Slide Number Placeholder 8">
            <a:extLst>
              <a:ext uri="{FF2B5EF4-FFF2-40B4-BE49-F238E27FC236}">
                <a16:creationId xmlns:a16="http://schemas.microsoft.com/office/drawing/2014/main" id="{680D1BDE-08FB-A404-A9C3-9AA71B621282}"/>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E173AF9-92FD-408B-85D3-AF57B3BDA224}" type="slidenum">
              <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0CB4185E-F357-0063-EFFE-D4A8BE3D0CA2}"/>
              </a:ext>
            </a:extLst>
          </p:cNvPr>
          <p:cNvSpPr txBox="1"/>
          <p:nvPr/>
        </p:nvSpPr>
        <p:spPr>
          <a:xfrm>
            <a:off x="1396181" y="770261"/>
            <a:ext cx="8382000" cy="4524315"/>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Light Weight </a:t>
            </a:r>
            <a:r>
              <a:rPr lang="en-US" sz="3600" b="1" dirty="0" err="1">
                <a:solidFill>
                  <a:prstClr val="black"/>
                </a:solidFill>
                <a:latin typeface="Bookman Old Style" panose="02050604050505020204" pitchFamily="18" charset="0"/>
                <a:cs typeface="Arabic Typesetting" pitchFamily="66" charset="-78"/>
              </a:rPr>
              <a:t>Hexac</a:t>
            </a:r>
            <a:r>
              <a:rPr kumimoji="0" lang="en-US" sz="36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Arabic Typesetting" pitchFamily="66" charset="-78"/>
              </a:rPr>
              <a:t>opter for Surveillance Applications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0" cap="none" spc="0" normalizeH="0" baseline="0" noProof="0" dirty="0">
              <a:ln>
                <a:noFill/>
              </a:ln>
              <a:solidFill>
                <a:prstClr val="black"/>
              </a:solidFill>
              <a:effectLst/>
              <a:uLnTx/>
              <a:uFillTx/>
              <a:latin typeface="Arabic Typesetting" pitchFamily="66" charset="-78"/>
              <a:ea typeface="+mn-ea"/>
              <a:cs typeface="Arabic Typesetting" pitchFamily="66" charset="-78"/>
            </a:endParaRPr>
          </a:p>
        </p:txBody>
      </p:sp>
      <p:sp>
        <p:nvSpPr>
          <p:cNvPr id="2" name="TextBox 1">
            <a:extLst>
              <a:ext uri="{FF2B5EF4-FFF2-40B4-BE49-F238E27FC236}">
                <a16:creationId xmlns:a16="http://schemas.microsoft.com/office/drawing/2014/main" id="{C37EF44E-0EC9-352F-DD0A-0A7E2206E879}"/>
              </a:ext>
            </a:extLst>
          </p:cNvPr>
          <p:cNvSpPr txBox="1"/>
          <p:nvPr/>
        </p:nvSpPr>
        <p:spPr>
          <a:xfrm>
            <a:off x="688258" y="5571342"/>
            <a:ext cx="464332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External Mentor</a:t>
            </a:r>
            <a:r>
              <a:rPr kumimoji="0" lang="en-IN" sz="2800" b="0" i="0" u="none" strike="noStrike" kern="1200" cap="none" spc="0" normalizeH="0" baseline="0" noProof="0" dirty="0">
                <a:ln>
                  <a:noFill/>
                </a:ln>
                <a:solidFill>
                  <a:prstClr val="black"/>
                </a:solidFill>
                <a:effectLst/>
                <a:uLnTx/>
                <a:uFillTx/>
                <a:latin typeface="Calibri"/>
                <a:ea typeface="+mn-ea"/>
                <a:cs typeface="+mn-cs"/>
              </a:rPr>
              <a:t>: Mr. </a:t>
            </a:r>
            <a:r>
              <a:rPr kumimoji="0" lang="en-IN" sz="2400" b="0" i="0" u="none" strike="noStrike" kern="1200" cap="none" spc="0" normalizeH="0" baseline="0" noProof="0" dirty="0">
                <a:ln>
                  <a:noFill/>
                </a:ln>
                <a:solidFill>
                  <a:prstClr val="black"/>
                </a:solidFill>
                <a:effectLst/>
                <a:uLnTx/>
                <a:uFillTx/>
                <a:latin typeface="Calibri"/>
                <a:ea typeface="+mn-ea"/>
                <a:cs typeface="+mn-cs"/>
              </a:rPr>
              <a:t>S. K. V. Satish</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2">
            <a:extLst>
              <a:ext uri="{FF2B5EF4-FFF2-40B4-BE49-F238E27FC236}">
                <a16:creationId xmlns:a16="http://schemas.microsoft.com/office/drawing/2014/main" id="{6A0F5847-A718-1302-98D1-15A4F89846AF}"/>
              </a:ext>
            </a:extLst>
          </p:cNvPr>
          <p:cNvSpPr txBox="1"/>
          <p:nvPr/>
        </p:nvSpPr>
        <p:spPr>
          <a:xfrm>
            <a:off x="6508029" y="5571342"/>
            <a:ext cx="4475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prstClr val="black"/>
                </a:solidFill>
                <a:latin typeface="Calibri"/>
              </a:rPr>
              <a:t>Project</a:t>
            </a:r>
            <a:r>
              <a:rPr kumimoji="0" lang="en-IN" sz="2400" b="1" i="0" u="none" strike="noStrike" kern="1200" cap="none" spc="0" normalizeH="0" baseline="0" noProof="0" dirty="0">
                <a:ln>
                  <a:noFill/>
                </a:ln>
                <a:solidFill>
                  <a:prstClr val="black"/>
                </a:solidFill>
                <a:effectLst/>
                <a:uLnTx/>
                <a:uFillTx/>
                <a:latin typeface="Calibri"/>
                <a:ea typeface="+mn-ea"/>
                <a:cs typeface="+mn-cs"/>
              </a:rPr>
              <a:t> Mentor: </a:t>
            </a:r>
            <a:r>
              <a:rPr kumimoji="0" lang="en-IN" sz="2400" b="0" i="0" u="none" strike="noStrike" kern="1200" cap="none" spc="0" normalizeH="0" baseline="0" noProof="0" dirty="0">
                <a:ln>
                  <a:noFill/>
                </a:ln>
                <a:solidFill>
                  <a:prstClr val="black"/>
                </a:solidFill>
                <a:effectLst/>
                <a:uLnTx/>
                <a:uFillTx/>
                <a:latin typeface="Calibri"/>
                <a:ea typeface="+mn-ea"/>
                <a:cs typeface="+mn-cs"/>
              </a:rPr>
              <a:t>Mr</a:t>
            </a:r>
            <a:r>
              <a:rPr lang="en-IN" sz="2400" dirty="0">
                <a:solidFill>
                  <a:prstClr val="black"/>
                </a:solidFill>
                <a:latin typeface="Calibri"/>
              </a:rPr>
              <a:t>s. A. Usha Rani</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5" name="Table 5">
            <a:extLst>
              <a:ext uri="{FF2B5EF4-FFF2-40B4-BE49-F238E27FC236}">
                <a16:creationId xmlns:a16="http://schemas.microsoft.com/office/drawing/2014/main" id="{92B21762-A277-1BA7-A7DA-4680524CAEF7}"/>
              </a:ext>
            </a:extLst>
          </p:cNvPr>
          <p:cNvGraphicFramePr>
            <a:graphicFrameLocks noGrp="1"/>
          </p:cNvGraphicFramePr>
          <p:nvPr>
            <p:extLst>
              <p:ext uri="{D42A27DB-BD31-4B8C-83A1-F6EECF244321}">
                <p14:modId xmlns:p14="http://schemas.microsoft.com/office/powerpoint/2010/main" val="1355899553"/>
              </p:ext>
            </p:extLst>
          </p:nvPr>
        </p:nvGraphicFramePr>
        <p:xfrm>
          <a:off x="2032000" y="2410814"/>
          <a:ext cx="8128000" cy="1879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49439137"/>
                    </a:ext>
                  </a:extLst>
                </a:gridCol>
                <a:gridCol w="4064000">
                  <a:extLst>
                    <a:ext uri="{9D8B030D-6E8A-4147-A177-3AD203B41FA5}">
                      <a16:colId xmlns:a16="http://schemas.microsoft.com/office/drawing/2014/main" val="2770150718"/>
                    </a:ext>
                  </a:extLst>
                </a:gridCol>
              </a:tblGrid>
              <a:tr h="370840">
                <a:tc>
                  <a:txBody>
                    <a:bodyPr/>
                    <a:lstStyle/>
                    <a:p>
                      <a:pPr algn="ctr"/>
                      <a:r>
                        <a:rPr lang="en-IN" sz="2000" b="1" dirty="0"/>
                        <a:t>Student Name</a:t>
                      </a:r>
                      <a:endParaRPr lang="en-US" sz="2000" b="1" dirty="0"/>
                    </a:p>
                  </a:txBody>
                  <a:tcPr/>
                </a:tc>
                <a:tc>
                  <a:txBody>
                    <a:bodyPr/>
                    <a:lstStyle/>
                    <a:p>
                      <a:pPr algn="ctr"/>
                      <a:r>
                        <a:rPr lang="en-IN" sz="2000" dirty="0"/>
                        <a:t>Reg. No.</a:t>
                      </a:r>
                      <a:endParaRPr lang="en-US" sz="2000" dirty="0"/>
                    </a:p>
                  </a:txBody>
                  <a:tcPr/>
                </a:tc>
                <a:extLst>
                  <a:ext uri="{0D108BD9-81ED-4DB2-BD59-A6C34878D82A}">
                    <a16:rowId xmlns:a16="http://schemas.microsoft.com/office/drawing/2014/main" val="3308005768"/>
                  </a:ext>
                </a:extLst>
              </a:tr>
              <a:tr h="370840">
                <a:tc>
                  <a:txBody>
                    <a:bodyPr/>
                    <a:lstStyle/>
                    <a:p>
                      <a:pPr algn="ctr" fontAlgn="ctr"/>
                      <a:r>
                        <a:rPr lang="en-US" sz="1800" b="0" i="0" u="none" strike="noStrike">
                          <a:solidFill>
                            <a:srgbClr val="000000"/>
                          </a:solidFill>
                          <a:effectLst/>
                          <a:latin typeface="Arial" panose="020B0604020202020204" pitchFamily="34" charset="0"/>
                        </a:rPr>
                        <a:t>19L31A04H1</a:t>
                      </a:r>
                    </a:p>
                  </a:txBody>
                  <a:tcPr marL="7620" marR="7620" marT="7620" marB="0" anchor="ctr"/>
                </a:tc>
                <a:tc>
                  <a:txBody>
                    <a:bodyPr/>
                    <a:lstStyle/>
                    <a:p>
                      <a:pPr algn="l"/>
                      <a:r>
                        <a:rPr lang="pt-BR" dirty="0"/>
                        <a:t>Ch. Dinesh</a:t>
                      </a:r>
                      <a:endParaRPr lang="en-US" dirty="0"/>
                    </a:p>
                  </a:txBody>
                  <a:tcPr/>
                </a:tc>
                <a:extLst>
                  <a:ext uri="{0D108BD9-81ED-4DB2-BD59-A6C34878D82A}">
                    <a16:rowId xmlns:a16="http://schemas.microsoft.com/office/drawing/2014/main" val="2535297175"/>
                  </a:ext>
                </a:extLst>
              </a:tr>
              <a:tr h="370840">
                <a:tc>
                  <a:txBody>
                    <a:bodyPr/>
                    <a:lstStyle/>
                    <a:p>
                      <a:pPr algn="ctr" fontAlgn="ctr"/>
                      <a:r>
                        <a:rPr lang="en-US" sz="1800" b="0" i="0" u="none" strike="noStrike">
                          <a:solidFill>
                            <a:srgbClr val="000000"/>
                          </a:solidFill>
                          <a:effectLst/>
                          <a:latin typeface="Arial" panose="020B0604020202020204" pitchFamily="34" charset="0"/>
                        </a:rPr>
                        <a:t>19L31A04H5 </a:t>
                      </a:r>
                    </a:p>
                  </a:txBody>
                  <a:tcPr marL="7620" marR="7620" marT="7620" marB="0" anchor="ctr"/>
                </a:tc>
                <a:tc>
                  <a:txBody>
                    <a:bodyPr/>
                    <a:lstStyle/>
                    <a:p>
                      <a:r>
                        <a:rPr lang="pt-BR" dirty="0"/>
                        <a:t>U. Maonj</a:t>
                      </a:r>
                      <a:endParaRPr lang="en-US" dirty="0"/>
                    </a:p>
                  </a:txBody>
                  <a:tcPr/>
                </a:tc>
                <a:extLst>
                  <a:ext uri="{0D108BD9-81ED-4DB2-BD59-A6C34878D82A}">
                    <a16:rowId xmlns:a16="http://schemas.microsoft.com/office/drawing/2014/main" val="414744480"/>
                  </a:ext>
                </a:extLst>
              </a:tr>
              <a:tr h="370840">
                <a:tc>
                  <a:txBody>
                    <a:bodyPr/>
                    <a:lstStyle/>
                    <a:p>
                      <a:pPr algn="ctr" fontAlgn="ctr"/>
                      <a:r>
                        <a:rPr lang="en-US" sz="1800" b="0" i="0" u="none" strike="noStrike">
                          <a:solidFill>
                            <a:srgbClr val="000000"/>
                          </a:solidFill>
                          <a:effectLst/>
                          <a:latin typeface="Arial" panose="020B0604020202020204" pitchFamily="34" charset="0"/>
                        </a:rPr>
                        <a:t>19L31A04I4 </a:t>
                      </a:r>
                    </a:p>
                  </a:txBody>
                  <a:tcPr marL="7620" marR="7620" marT="7620" marB="0" anchor="ctr"/>
                </a:tc>
                <a:tc>
                  <a:txBody>
                    <a:bodyPr/>
                    <a:lstStyle/>
                    <a:p>
                      <a:r>
                        <a:rPr lang="pt-BR" dirty="0"/>
                        <a:t>V. S. M. Pavan</a:t>
                      </a:r>
                      <a:endParaRPr lang="en-US" dirty="0"/>
                    </a:p>
                  </a:txBody>
                  <a:tcPr/>
                </a:tc>
                <a:extLst>
                  <a:ext uri="{0D108BD9-81ED-4DB2-BD59-A6C34878D82A}">
                    <a16:rowId xmlns:a16="http://schemas.microsoft.com/office/drawing/2014/main" val="683012893"/>
                  </a:ext>
                </a:extLst>
              </a:tr>
              <a:tr h="370840">
                <a:tc>
                  <a:txBody>
                    <a:bodyPr/>
                    <a:lstStyle/>
                    <a:p>
                      <a:pPr algn="ctr" fontAlgn="ctr"/>
                      <a:r>
                        <a:rPr lang="en-US" sz="1800" b="0" i="0" u="none" strike="noStrike" dirty="0">
                          <a:solidFill>
                            <a:srgbClr val="000000"/>
                          </a:solidFill>
                          <a:effectLst/>
                          <a:latin typeface="Arial" panose="020B0604020202020204" pitchFamily="34" charset="0"/>
                        </a:rPr>
                        <a:t>19L31A04O1</a:t>
                      </a:r>
                    </a:p>
                  </a:txBody>
                  <a:tcPr marL="7620" marR="7620" marT="7620" marB="0" anchor="ctr"/>
                </a:tc>
                <a:tc>
                  <a:txBody>
                    <a:bodyPr/>
                    <a:lstStyle/>
                    <a:p>
                      <a:r>
                        <a:rPr lang="en-IN" dirty="0"/>
                        <a:t>P. </a:t>
                      </a:r>
                      <a:r>
                        <a:rPr lang="en-IN" dirty="0" err="1"/>
                        <a:t>Akshitha</a:t>
                      </a:r>
                      <a:endParaRPr lang="en-US" dirty="0"/>
                    </a:p>
                  </a:txBody>
                  <a:tcPr/>
                </a:tc>
                <a:extLst>
                  <a:ext uri="{0D108BD9-81ED-4DB2-BD59-A6C34878D82A}">
                    <a16:rowId xmlns:a16="http://schemas.microsoft.com/office/drawing/2014/main" val="2874083052"/>
                  </a:ext>
                </a:extLst>
              </a:tr>
            </a:tbl>
          </a:graphicData>
        </a:graphic>
      </p:graphicFrame>
    </p:spTree>
    <p:extLst>
      <p:ext uri="{BB962C8B-B14F-4D97-AF65-F5344CB8AC3E}">
        <p14:creationId xmlns:p14="http://schemas.microsoft.com/office/powerpoint/2010/main" val="217950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Contents</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934065" y="1179871"/>
            <a:ext cx="4385944" cy="747897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Abstract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Motivations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3200" b="0" i="0" u="none" strike="noStrike" kern="1200" cap="none" spc="0" normalizeH="0" baseline="0" noProof="0" dirty="0">
                <a:ln>
                  <a:noFill/>
                </a:ln>
                <a:solidFill>
                  <a:prstClr val="black"/>
                </a:solidFill>
                <a:effectLst/>
                <a:uLnTx/>
                <a:uFillTx/>
                <a:latin typeface="Calibri"/>
                <a:ea typeface="+mn-ea"/>
                <a:cs typeface="+mn-cs"/>
              </a:rPr>
              <a:t>Hardware Components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Software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Block Diagram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Working Principle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Circuit Diagram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Working Proof</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Conclusion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32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32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sz="3200" dirty="0">
              <a:solidFill>
                <a:prstClr val="black"/>
              </a:solidFill>
              <a:latin typeface="Calibri"/>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855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Abstract</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865239" y="1248697"/>
            <a:ext cx="10461522" cy="6001643"/>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Monitoring and surveillance activities with a security focus while using an aerial vehicle is known as aerial security.</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dirty="0">
                <a:solidFill>
                  <a:prstClr val="black"/>
                </a:solidFill>
                <a:latin typeface="Calibri"/>
              </a:rPr>
              <a:t>Aerial Vehicles can aid in monitoring areas from a bird’s eye view. A Remotely Piloted Hexacopter is one such vehicle.</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dirty="0" err="1">
                <a:solidFill>
                  <a:prstClr val="black"/>
                </a:solidFill>
                <a:latin typeface="Calibri"/>
              </a:rPr>
              <a:t>Hexacopters</a:t>
            </a:r>
            <a:r>
              <a:rPr lang="en-US" sz="3200" dirty="0">
                <a:solidFill>
                  <a:prstClr val="black"/>
                </a:solidFill>
                <a:latin typeface="Calibri"/>
              </a:rPr>
              <a:t> equipped with powerful enough cameras can assist security personnel in monitoring remote locations.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dirty="0">
                <a:solidFill>
                  <a:prstClr val="black"/>
                </a:solidFill>
                <a:latin typeface="Calibri"/>
              </a:rPr>
              <a:t>Using such surveillance drones to record videos of densely populated areas and performing image recognition processes is performed by this drone.</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24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Motivation</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688258" y="1170039"/>
            <a:ext cx="11090787" cy="5509200"/>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en-US" sz="3200" dirty="0">
                <a:effectLst/>
                <a:ea typeface="Calibri" panose="020F0502020204030204" pitchFamily="34" charset="0"/>
                <a:cs typeface="Gautami" panose="020B0502040204020203" pitchFamily="34" charset="0"/>
              </a:rPr>
              <a:t>This project created a platform to learn about the unmanned aerial vehicles such as the quadcopter and hexacopter.</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0" u="none" strike="noStrike" kern="1200" cap="none" spc="0" normalizeH="0" baseline="0" noProof="0" dirty="0">
                <a:ln>
                  <a:noFill/>
                </a:ln>
                <a:solidFill>
                  <a:prstClr val="black"/>
                </a:solidFill>
                <a:effectLst/>
                <a:uLnTx/>
                <a:uFillTx/>
                <a:ea typeface="+mn-ea"/>
                <a:cs typeface="+mn-cs"/>
              </a:rPr>
              <a:t>This expands the scope of the Electronics Engineering to include the control and the understanding of the mathematical components.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3200" b="0" i="0" u="none" strike="noStrike" kern="1200" cap="none" spc="0" normalizeH="0" baseline="0" noProof="0" dirty="0">
                <a:ln>
                  <a:noFill/>
                </a:ln>
                <a:solidFill>
                  <a:prstClr val="black"/>
                </a:solidFill>
                <a:effectLst/>
                <a:uLnTx/>
                <a:uFillTx/>
                <a:ea typeface="+mn-ea"/>
                <a:cs typeface="+mn-cs"/>
              </a:rPr>
              <a:t>It also opens the possibilities to broaden the understanding and application of control systems, stabilization, artificial Intelligence and computer Image processing as it applies to the quadcopter.</a:t>
            </a:r>
            <a:endParaRPr kumimoji="0" lang="en-IN" sz="3200" b="0" i="0" u="none" strike="noStrike" kern="1200" cap="none" spc="0" normalizeH="0" baseline="0" noProof="0" dirty="0">
              <a:ln>
                <a:noFill/>
              </a:ln>
              <a:solidFill>
                <a:prstClr val="black"/>
              </a:solidFill>
              <a:effectLst/>
              <a:uLnTx/>
              <a:uFillTx/>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1067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p:txBody>
          <a:bodyPr/>
          <a:lstStyle/>
          <a:p>
            <a:pPr algn="l"/>
            <a:r>
              <a:rPr lang="en-IN" sz="3200" dirty="0">
                <a:solidFill>
                  <a:schemeClr val="bg1"/>
                </a:solidFill>
                <a:latin typeface="Bookman Old Style" panose="02050604050505020204" pitchFamily="18" charset="0"/>
              </a:rPr>
              <a:t>Hardware Components</a:t>
            </a:r>
          </a:p>
        </p:txBody>
      </p:sp>
      <p:sp>
        <p:nvSpPr>
          <p:cNvPr id="7" name="Subtitle 6">
            <a:extLst>
              <a:ext uri="{FF2B5EF4-FFF2-40B4-BE49-F238E27FC236}">
                <a16:creationId xmlns:a16="http://schemas.microsoft.com/office/drawing/2014/main" id="{83EF79EE-4A57-8A4A-D1E4-405D90AD65EB}"/>
              </a:ext>
            </a:extLst>
          </p:cNvPr>
          <p:cNvSpPr>
            <a:spLocks noGrp="1"/>
          </p:cNvSpPr>
          <p:nvPr>
            <p:ph type="subTitle" idx="1"/>
          </p:nvPr>
        </p:nvSpPr>
        <p:spPr>
          <a:xfrm>
            <a:off x="0" y="-1"/>
            <a:ext cx="11437855" cy="6457361"/>
          </a:xfrm>
        </p:spPr>
        <p:txBody>
          <a:bodyPr/>
          <a:lstStyle/>
          <a:p>
            <a:pPr algn="l"/>
            <a:r>
              <a:rPr lang="en-IN" dirty="0">
                <a:solidFill>
                  <a:schemeClr val="bg1"/>
                </a:solidFill>
                <a:latin typeface="Bookman Old Style" panose="02050604050505020204" pitchFamily="18" charset="0"/>
              </a:rPr>
              <a:t>Hardware Components</a:t>
            </a:r>
            <a:endParaRPr lang="en-IN" dirty="0"/>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754144" y="1170445"/>
            <a:ext cx="10463753" cy="600164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Motors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Electronic Speed Controller (ESC)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Flight controller Boards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Propellers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Radio Transmitter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Battery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Power Distribution Cables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Camera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3200" dirty="0">
                <a:solidFill>
                  <a:prstClr val="black"/>
                </a:solidFill>
                <a:latin typeface="Calibri"/>
              </a:rPr>
              <a:t> Landing Gear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070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a:solidFill>
                  <a:schemeClr val="bg1"/>
                </a:solidFill>
                <a:latin typeface="Bookman Old Style" panose="02050604050505020204" pitchFamily="18" charset="0"/>
              </a:rPr>
              <a:t>Drones</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0" y="1179871"/>
            <a:ext cx="11604396" cy="3539430"/>
          </a:xfrm>
          <a:prstGeom prst="rect">
            <a:avLst/>
          </a:prstGeom>
          <a:noFill/>
        </p:spPr>
        <p:txBody>
          <a:bodyPr wrap="square" rtlCol="0">
            <a:spAutoFit/>
          </a:bodyPr>
          <a:lstStyle/>
          <a:p>
            <a:pPr marL="914400" lvl="1" indent="-457200">
              <a:buFont typeface="Wingdings" panose="05000000000000000000" pitchFamily="2" charset="2"/>
              <a:buChar char="§"/>
              <a:defRPr/>
            </a:pPr>
            <a:r>
              <a:rPr lang="en-US" sz="3200" dirty="0">
                <a:effectLst/>
              </a:rPr>
              <a:t>Drones are more formally known as unmanned aerial vehicles (UAVs) or unmanned aircraft systems.</a:t>
            </a:r>
          </a:p>
          <a:p>
            <a:pPr marL="914400" lvl="1" indent="-457200">
              <a:buFont typeface="Wingdings" panose="05000000000000000000" pitchFamily="2" charset="2"/>
              <a:buChar char="§"/>
              <a:defRPr/>
            </a:pPr>
            <a:r>
              <a:rPr lang="en-US" sz="3200" b="0" i="0" dirty="0">
                <a:effectLst/>
              </a:rPr>
              <a:t>They look like helicopters or reconnaissance aircraft and, without a doubt, one of their strengths is the many different applications for which they can be used.</a:t>
            </a:r>
            <a:endParaRPr lang="en-US" sz="3200" dirty="0">
              <a:effectLst/>
            </a:endParaRPr>
          </a:p>
          <a:p>
            <a:pPr lvl="1">
              <a:defRPr/>
            </a:pPr>
            <a:endParaRPr kumimoji="0" lang="en-IN" sz="3200" strike="noStrike" kern="1200" cap="none" spc="0" normalizeH="0" baseline="0" noProof="0" dirty="0">
              <a:ln>
                <a:noFill/>
              </a:ln>
              <a:effectLst/>
              <a:uLnTx/>
              <a:uFillTx/>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8830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0BEF-4B40-FA3F-DB7A-CBB3F02589D2}"/>
              </a:ext>
            </a:extLst>
          </p:cNvPr>
          <p:cNvSpPr>
            <a:spLocks noGrp="1"/>
          </p:cNvSpPr>
          <p:nvPr>
            <p:ph type="ctrTitle"/>
          </p:nvPr>
        </p:nvSpPr>
        <p:spPr>
          <a:xfrm>
            <a:off x="-1" y="0"/>
            <a:ext cx="5083277" cy="808036"/>
          </a:xfrm>
        </p:spPr>
        <p:txBody>
          <a:bodyPr/>
          <a:lstStyle/>
          <a:p>
            <a:pPr algn="l"/>
            <a:r>
              <a:rPr lang="en-IN" dirty="0" err="1">
                <a:solidFill>
                  <a:schemeClr val="bg1"/>
                </a:solidFill>
                <a:latin typeface="Bookman Old Style" panose="02050604050505020204" pitchFamily="18" charset="0"/>
              </a:rPr>
              <a:t>Hexa</a:t>
            </a:r>
            <a:r>
              <a:rPr lang="en-IN" dirty="0">
                <a:solidFill>
                  <a:schemeClr val="bg1"/>
                </a:solidFill>
                <a:latin typeface="Bookman Old Style" panose="02050604050505020204" pitchFamily="18" charset="0"/>
              </a:rPr>
              <a:t> Copter</a:t>
            </a:r>
          </a:p>
        </p:txBody>
      </p:sp>
      <p:sp>
        <p:nvSpPr>
          <p:cNvPr id="4" name="Date Placeholder 3">
            <a:extLst>
              <a:ext uri="{FF2B5EF4-FFF2-40B4-BE49-F238E27FC236}">
                <a16:creationId xmlns:a16="http://schemas.microsoft.com/office/drawing/2014/main" id="{C018191B-BC7F-ABD1-B0A5-035AE1FB33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5E130A6-3D2E-4190-B8E0-0324391BB004}" type="datetime1">
              <a:rPr kumimoji="0" lang="en-US" sz="12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0FDA4146-F924-0E02-99AE-9EBBF70B708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EC041A2-8C72-4BD2-BBD8-0C17913CE3C4}" type="slidenum">
              <a:rPr kumimoji="0" lang="en-US" altLang="en-US" sz="1200" b="0" i="0" u="none" strike="noStrike" kern="1200" cap="none" spc="0" normalizeH="0" baseline="0" noProof="0" smtClean="0">
                <a:ln>
                  <a:noFill/>
                </a:ln>
                <a:solidFill>
                  <a:prstClr val="white"/>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3" name="Title 1">
            <a:extLst>
              <a:ext uri="{FF2B5EF4-FFF2-40B4-BE49-F238E27FC236}">
                <a16:creationId xmlns:a16="http://schemas.microsoft.com/office/drawing/2014/main" id="{81EAA337-033D-8D79-9C55-0F8A7233BFDD}"/>
              </a:ext>
            </a:extLst>
          </p:cNvPr>
          <p:cNvSpPr txBox="1">
            <a:spLocks/>
          </p:cNvSpPr>
          <p:nvPr/>
        </p:nvSpPr>
        <p:spPr bwMode="auto">
          <a:xfrm>
            <a:off x="6400800" y="75788"/>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IPRC</a:t>
            </a:r>
          </a:p>
        </p:txBody>
      </p:sp>
      <p:sp>
        <p:nvSpPr>
          <p:cNvPr id="6" name="TextBox 5">
            <a:extLst>
              <a:ext uri="{FF2B5EF4-FFF2-40B4-BE49-F238E27FC236}">
                <a16:creationId xmlns:a16="http://schemas.microsoft.com/office/drawing/2014/main" id="{A6BB06B4-1F0A-3756-12F1-40256A972E27}"/>
              </a:ext>
            </a:extLst>
          </p:cNvPr>
          <p:cNvSpPr txBox="1"/>
          <p:nvPr/>
        </p:nvSpPr>
        <p:spPr>
          <a:xfrm>
            <a:off x="245097" y="1076177"/>
            <a:ext cx="6447933" cy="649408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b="0" i="0" dirty="0">
                <a:solidFill>
                  <a:srgbClr val="BDC1C6"/>
                </a:solidFill>
                <a:effectLst/>
                <a:latin typeface="Google Sans"/>
              </a:rPr>
              <a:t> </a:t>
            </a:r>
            <a:r>
              <a:rPr lang="en-US" sz="3200" dirty="0">
                <a:latin typeface="Google Sans"/>
              </a:rPr>
              <a:t>A </a:t>
            </a:r>
            <a:r>
              <a:rPr lang="en-US" sz="3200" b="0" i="0" dirty="0">
                <a:effectLst/>
                <a:latin typeface="Google Sans"/>
              </a:rPr>
              <a:t>small remote-controlled aircraft like a helicopter, with six blades that go around on top, used especially to  photograph things from the air. </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b="0" i="0" dirty="0">
                <a:effectLst/>
                <a:latin typeface="Google Sans"/>
              </a:rPr>
              <a:t>The hexacopter has the potential for other capabilities such as autonomous flying, object tracking, and it can capture aerial data needed for many of the Vision Lab's research projects.</a:t>
            </a:r>
            <a:endParaRPr kumimoji="0" lang="en-IN" sz="3200" b="0" i="0" u="none" strike="noStrike" kern="1200" cap="none" spc="0" normalizeH="0" baseline="0" noProof="0" dirty="0">
              <a:ln>
                <a:noFill/>
              </a:ln>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3200" b="0" i="0" u="none" strike="noStrike" kern="1200" cap="none" spc="0" normalizeH="0" baseline="0" noProof="0" dirty="0">
              <a:ln>
                <a:noFill/>
              </a:ln>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1A245790-A4EA-5E8F-AB3D-DED0057E62E4}"/>
              </a:ext>
            </a:extLst>
          </p:cNvPr>
          <p:cNvPicPr>
            <a:picLocks noChangeAspect="1"/>
          </p:cNvPicPr>
          <p:nvPr/>
        </p:nvPicPr>
        <p:blipFill rotWithShape="1">
          <a:blip r:embed="rId2">
            <a:extLst>
              <a:ext uri="{28A0092B-C50C-407E-A947-70E740481C1C}">
                <a14:useLocalDpi xmlns:a14="http://schemas.microsoft.com/office/drawing/2010/main" val="0"/>
              </a:ext>
            </a:extLst>
          </a:blip>
          <a:srcRect l="9227" t="5250" r="12010" b="474"/>
          <a:stretch/>
        </p:blipFill>
        <p:spPr>
          <a:xfrm>
            <a:off x="6644208" y="2052148"/>
            <a:ext cx="5202783" cy="3016577"/>
          </a:xfrm>
          <a:prstGeom prst="rect">
            <a:avLst/>
          </a:prstGeom>
        </p:spPr>
      </p:pic>
      <p:sp>
        <p:nvSpPr>
          <p:cNvPr id="7" name="TextBox 6">
            <a:extLst>
              <a:ext uri="{FF2B5EF4-FFF2-40B4-BE49-F238E27FC236}">
                <a16:creationId xmlns:a16="http://schemas.microsoft.com/office/drawing/2014/main" id="{F98B23B6-E3B4-C428-C454-54A2C91BB800}"/>
              </a:ext>
            </a:extLst>
          </p:cNvPr>
          <p:cNvSpPr txBox="1"/>
          <p:nvPr/>
        </p:nvSpPr>
        <p:spPr>
          <a:xfrm flipH="1">
            <a:off x="8366942" y="5233046"/>
            <a:ext cx="1757313" cy="369332"/>
          </a:xfrm>
          <a:prstGeom prst="rect">
            <a:avLst/>
          </a:prstGeom>
          <a:noFill/>
        </p:spPr>
        <p:txBody>
          <a:bodyPr wrap="square" rtlCol="0">
            <a:spAutoFit/>
          </a:bodyPr>
          <a:lstStyle/>
          <a:p>
            <a:r>
              <a:rPr lang="en-IN" dirty="0"/>
              <a:t>Fig. </a:t>
            </a:r>
            <a:r>
              <a:rPr lang="en-IN" dirty="0" err="1"/>
              <a:t>Hexacopter</a:t>
            </a:r>
            <a:r>
              <a:rPr lang="en-IN" dirty="0"/>
              <a:t> </a:t>
            </a:r>
          </a:p>
        </p:txBody>
      </p:sp>
    </p:spTree>
    <p:extLst>
      <p:ext uri="{BB962C8B-B14F-4D97-AF65-F5344CB8AC3E}">
        <p14:creationId xmlns:p14="http://schemas.microsoft.com/office/powerpoint/2010/main" val="25652850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1203</Words>
  <Application>Microsoft Office PowerPoint</Application>
  <PresentationFormat>Widescreen</PresentationFormat>
  <Paragraphs>220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Arabic Typesetting</vt:lpstr>
      <vt:lpstr>Arial</vt:lpstr>
      <vt:lpstr>Bookman Old Style</vt:lpstr>
      <vt:lpstr>Calibri</vt:lpstr>
      <vt:lpstr>Google Sans</vt:lpstr>
      <vt:lpstr>Segoe UI</vt:lpstr>
      <vt:lpstr>Wingdings</vt:lpstr>
      <vt:lpstr>1_Office Theme</vt:lpstr>
      <vt:lpstr>PowerPoint Presentation</vt:lpstr>
      <vt:lpstr>PowerPoint Presentation</vt:lpstr>
      <vt:lpstr>PowerPoint Presentation</vt:lpstr>
      <vt:lpstr>Contents</vt:lpstr>
      <vt:lpstr>Abstract</vt:lpstr>
      <vt:lpstr>Motivation</vt:lpstr>
      <vt:lpstr>Hardware Components</vt:lpstr>
      <vt:lpstr>Drones</vt:lpstr>
      <vt:lpstr>Hexa Copter</vt:lpstr>
      <vt:lpstr>Flight Controller</vt:lpstr>
      <vt:lpstr>Ardupilot SW</vt:lpstr>
      <vt:lpstr>Radio Recevier</vt:lpstr>
      <vt:lpstr>Radio Transmitter</vt:lpstr>
      <vt:lpstr>BLDC Motors &amp; ESC</vt:lpstr>
      <vt:lpstr>Propellor &amp; Battery</vt:lpstr>
      <vt:lpstr>Drone Frame</vt:lpstr>
      <vt:lpstr>Block Diagram</vt:lpstr>
      <vt:lpstr>Working Principle</vt:lpstr>
      <vt:lpstr>Geo Tag Photo</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Bharadwaj Ungarala R. V.</dc:creator>
  <cp:lastModifiedBy>APUROOP KUMAR</cp:lastModifiedBy>
  <cp:revision>10</cp:revision>
  <dcterms:created xsi:type="dcterms:W3CDTF">2023-04-16T13:51:33Z</dcterms:created>
  <dcterms:modified xsi:type="dcterms:W3CDTF">2023-04-18T16:06:31Z</dcterms:modified>
</cp:coreProperties>
</file>