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9" r:id="rId5"/>
    <p:sldId id="258" r:id="rId6"/>
    <p:sldId id="262" r:id="rId7"/>
    <p:sldId id="270" r:id="rId8"/>
    <p:sldId id="263" r:id="rId9"/>
    <p:sldId id="264" r:id="rId10"/>
    <p:sldId id="259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9"/>
    <p:restoredTop sz="94721"/>
  </p:normalViewPr>
  <p:slideViewPr>
    <p:cSldViewPr snapToGrid="0" snapToObjects="1">
      <p:cViewPr>
        <p:scale>
          <a:sx n="83" d="100"/>
          <a:sy n="83" d="100"/>
        </p:scale>
        <p:origin x="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</a:t>
            </a:r>
            <a:r>
              <a:rPr lang="en-US" dirty="0" err="1" smtClean="0"/>
              <a:t>Northwind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smtClean="0"/>
              <a:t>Uma Palaniappan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728"/>
          </a:xfrm>
        </p:spPr>
        <p:txBody>
          <a:bodyPr/>
          <a:lstStyle/>
          <a:p>
            <a:r>
              <a:rPr lang="en-US" dirty="0" smtClean="0"/>
              <a:t>Conclusions/Suggestions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329"/>
            <a:ext cx="8596668" cy="4660034"/>
          </a:xfrm>
        </p:spPr>
        <p:txBody>
          <a:bodyPr/>
          <a:lstStyle/>
          <a:p>
            <a:r>
              <a:rPr lang="en-US" dirty="0" smtClean="0"/>
              <a:t>Discounts </a:t>
            </a:r>
            <a:r>
              <a:rPr lang="en-US" dirty="0"/>
              <a:t>of 5%, 15%, 20% and 25% have approximately the same effect on order </a:t>
            </a:r>
            <a:r>
              <a:rPr lang="en-US" dirty="0" smtClean="0"/>
              <a:t>quantity. But there is a difference when there is no discount added to a product. </a:t>
            </a:r>
          </a:p>
          <a:p>
            <a:r>
              <a:rPr lang="en-US" dirty="0" smtClean="0"/>
              <a:t>Employees </a:t>
            </a:r>
            <a:r>
              <a:rPr lang="en-US" dirty="0"/>
              <a:t>from US sold more product with lower discount, though order quantity </a:t>
            </a:r>
            <a:r>
              <a:rPr lang="en-US" dirty="0" smtClean="0"/>
              <a:t>is the same </a:t>
            </a:r>
            <a:r>
              <a:rPr lang="en-US" dirty="0"/>
              <a:t>as employees from </a:t>
            </a:r>
            <a:r>
              <a:rPr lang="en-US" dirty="0" smtClean="0"/>
              <a:t>the UK. The US employees did better profit wise because they gave fewer discounts. </a:t>
            </a:r>
          </a:p>
          <a:p>
            <a:r>
              <a:rPr lang="en-US" dirty="0" smtClean="0"/>
              <a:t>Between different regions, certain regions like Western Europe placed more orders. The North American region spends more on products per order in comparison to other regions. </a:t>
            </a:r>
          </a:p>
          <a:p>
            <a:r>
              <a:rPr lang="en-US" dirty="0" smtClean="0"/>
              <a:t>Locally shipped orders have a higher carrier cost. Local shipping is on average more expensive. </a:t>
            </a:r>
          </a:p>
        </p:txBody>
      </p:sp>
    </p:spTree>
    <p:extLst>
      <p:ext uri="{BB962C8B-B14F-4D97-AF65-F5344CB8AC3E}">
        <p14:creationId xmlns:p14="http://schemas.microsoft.com/office/powerpoint/2010/main" val="14354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251"/>
          </a:xfrm>
        </p:spPr>
        <p:txBody>
          <a:bodyPr/>
          <a:lstStyle/>
          <a:p>
            <a:r>
              <a:rPr lang="en-US" dirty="0" smtClean="0"/>
              <a:t>Suggestions </a:t>
            </a:r>
            <a:r>
              <a:rPr lang="en-US" smtClean="0"/>
              <a:t>for further Analysis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851"/>
            <a:ext cx="8596668" cy="4677511"/>
          </a:xfrm>
        </p:spPr>
        <p:txBody>
          <a:bodyPr/>
          <a:lstStyle/>
          <a:p>
            <a:r>
              <a:rPr lang="en-US" dirty="0"/>
              <a:t>Find out why employees from US had much more orders than from UK </a:t>
            </a:r>
          </a:p>
          <a:p>
            <a:r>
              <a:rPr lang="en-US" dirty="0"/>
              <a:t>Research further </a:t>
            </a:r>
            <a:r>
              <a:rPr lang="en-US" dirty="0" smtClean="0"/>
              <a:t>in which regions that clients </a:t>
            </a:r>
            <a:r>
              <a:rPr lang="en-US" dirty="0"/>
              <a:t>responded better to </a:t>
            </a:r>
            <a:r>
              <a:rPr lang="en-US" dirty="0" smtClean="0"/>
              <a:t>discounts. </a:t>
            </a:r>
          </a:p>
          <a:p>
            <a:r>
              <a:rPr lang="en-US" dirty="0" smtClean="0"/>
              <a:t>Focus on regions that do not contribute as much to </a:t>
            </a:r>
            <a:r>
              <a:rPr lang="en-US" dirty="0" err="1" smtClean="0"/>
              <a:t>Northwind</a:t>
            </a:r>
            <a:r>
              <a:rPr lang="en-US" dirty="0" smtClean="0"/>
              <a:t> </a:t>
            </a:r>
            <a:r>
              <a:rPr lang="en-US" smtClean="0"/>
              <a:t>sales. </a:t>
            </a:r>
            <a:endParaRPr lang="en-US" dirty="0" smtClean="0"/>
          </a:p>
          <a:p>
            <a:r>
              <a:rPr lang="en-US" dirty="0" smtClean="0"/>
              <a:t>Figure out why local shipping is more expensive.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099" y="2500391"/>
            <a:ext cx="5274015" cy="1684149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9119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261"/>
          </a:xfrm>
        </p:spPr>
        <p:txBody>
          <a:bodyPr/>
          <a:lstStyle/>
          <a:p>
            <a:r>
              <a:rPr lang="en-US" dirty="0" smtClean="0"/>
              <a:t>Additional Footnotes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861"/>
            <a:ext cx="8596668" cy="4770501"/>
          </a:xfrm>
        </p:spPr>
        <p:txBody>
          <a:bodyPr>
            <a:normAutofit/>
          </a:bodyPr>
          <a:lstStyle/>
          <a:p>
            <a:r>
              <a:rPr lang="en-US" dirty="0"/>
              <a:t>Welch’s T-test: is a two-sample location test which is used to test the hypothesis between two groups that are equal or unequal. It is considered more reliable.</a:t>
            </a:r>
          </a:p>
          <a:p>
            <a:r>
              <a:rPr lang="en-US" dirty="0"/>
              <a:t>ANOVA (Analysis of Variance) Test: a way to find out if results are significant. It can help you figure out if you need to reject the null hypothesis or accept the alternate hypothesis.  </a:t>
            </a:r>
          </a:p>
          <a:p>
            <a:r>
              <a:rPr lang="en-US" dirty="0"/>
              <a:t>Cohen’s d: is an effect size used to indicate the standardized difference between two means. </a:t>
            </a:r>
            <a:endParaRPr lang="en-US" dirty="0" smtClean="0"/>
          </a:p>
          <a:p>
            <a:r>
              <a:rPr lang="en-US" dirty="0"/>
              <a:t>SQL Exploratory Analysis </a:t>
            </a:r>
            <a:endParaRPr lang="en-US" dirty="0" smtClean="0"/>
          </a:p>
          <a:p>
            <a:r>
              <a:rPr lang="en-US" dirty="0" smtClean="0"/>
              <a:t>Hypothesis Testing: Null and Alternative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4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1873"/>
            <a:ext cx="8596668" cy="4679490"/>
          </a:xfrm>
        </p:spPr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is a company that specializes in the importing and exporting of goods internationally. </a:t>
            </a:r>
          </a:p>
          <a:p>
            <a:r>
              <a:rPr lang="en-US" dirty="0" smtClean="0"/>
              <a:t>There has been a recent decrease in profits within the company. </a:t>
            </a:r>
          </a:p>
        </p:txBody>
      </p:sp>
    </p:spTree>
    <p:extLst>
      <p:ext uri="{BB962C8B-B14F-4D97-AF65-F5344CB8AC3E}">
        <p14:creationId xmlns:p14="http://schemas.microsoft.com/office/powerpoint/2010/main" val="1204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6841"/>
            <a:ext cx="8596668" cy="4584521"/>
          </a:xfrm>
        </p:spPr>
        <p:txBody>
          <a:bodyPr/>
          <a:lstStyle/>
          <a:p>
            <a:r>
              <a:rPr lang="en-US" dirty="0" smtClean="0"/>
              <a:t>Looking </a:t>
            </a:r>
            <a:r>
              <a:rPr lang="en-US" dirty="0"/>
              <a:t>into differences between US and UK branches of a business</a:t>
            </a:r>
          </a:p>
          <a:p>
            <a:r>
              <a:rPr lang="en-US" dirty="0" smtClean="0"/>
              <a:t>Product Discounts</a:t>
            </a:r>
          </a:p>
          <a:p>
            <a:r>
              <a:rPr lang="en-US" dirty="0" smtClean="0"/>
              <a:t>Regional Differences </a:t>
            </a:r>
          </a:p>
          <a:p>
            <a:r>
              <a:rPr lang="en-US" dirty="0" smtClean="0"/>
              <a:t>Shipping Carriers Cost Performance </a:t>
            </a:r>
          </a:p>
        </p:txBody>
      </p:sp>
    </p:spTree>
    <p:extLst>
      <p:ext uri="{BB962C8B-B14F-4D97-AF65-F5344CB8AC3E}">
        <p14:creationId xmlns:p14="http://schemas.microsoft.com/office/powerpoint/2010/main" val="20638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6" y="306952"/>
            <a:ext cx="4581552" cy="29321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20" y="3239145"/>
            <a:ext cx="6354951" cy="30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906"/>
          </a:xfrm>
        </p:spPr>
        <p:txBody>
          <a:bodyPr/>
          <a:lstStyle/>
          <a:p>
            <a:r>
              <a:rPr lang="en-US" dirty="0" smtClean="0"/>
              <a:t>Discount Amount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3507"/>
            <a:ext cx="8596668" cy="4737856"/>
          </a:xfrm>
        </p:spPr>
        <p:txBody>
          <a:bodyPr/>
          <a:lstStyle/>
          <a:p>
            <a:r>
              <a:rPr lang="en-US" dirty="0" smtClean="0"/>
              <a:t>Question One: Does </a:t>
            </a:r>
            <a:r>
              <a:rPr lang="en-US" dirty="0"/>
              <a:t>discount amount have a statistically significant effect on the quantity of a product in an order? If so, at what level(s) of discount</a:t>
            </a:r>
            <a:r>
              <a:rPr lang="en-US" dirty="0" smtClean="0"/>
              <a:t>?</a:t>
            </a:r>
          </a:p>
          <a:p>
            <a:r>
              <a:rPr lang="en-US" b="1" i="1" dirty="0"/>
              <a:t>Null </a:t>
            </a:r>
            <a:r>
              <a:rPr lang="en-US" b="1" i="1" dirty="0" smtClean="0"/>
              <a:t>Hypothesis: </a:t>
            </a:r>
            <a:r>
              <a:rPr lang="en-US" dirty="0" smtClean="0"/>
              <a:t>There </a:t>
            </a:r>
            <a:r>
              <a:rPr lang="en-US" dirty="0"/>
              <a:t>is no difference in order quantity due to </a:t>
            </a:r>
            <a:r>
              <a:rPr lang="en-US" dirty="0" smtClean="0"/>
              <a:t>discount.</a:t>
            </a:r>
            <a:endParaRPr lang="en-US" dirty="0"/>
          </a:p>
          <a:p>
            <a:r>
              <a:rPr lang="en-US" b="1" i="1" dirty="0"/>
              <a:t>Alternative </a:t>
            </a:r>
            <a:r>
              <a:rPr lang="en-US" b="1" i="1" dirty="0" smtClean="0"/>
              <a:t>Hypothesis: </a:t>
            </a:r>
            <a:r>
              <a:rPr lang="en-US" dirty="0" smtClean="0"/>
              <a:t>There </a:t>
            </a:r>
            <a:r>
              <a:rPr lang="en-US" dirty="0"/>
              <a:t>is an increase in order quantity due to </a:t>
            </a:r>
            <a:r>
              <a:rPr lang="en-US" dirty="0" smtClean="0"/>
              <a:t>discount.</a:t>
            </a:r>
            <a:endParaRPr lang="en-US" dirty="0" smtClean="0"/>
          </a:p>
          <a:p>
            <a:r>
              <a:rPr lang="en-US" dirty="0"/>
              <a:t>Result of the experiment shows that there is a statistically significant difference in </a:t>
            </a:r>
            <a:r>
              <a:rPr lang="en-US" dirty="0" smtClean="0"/>
              <a:t>order quantities</a:t>
            </a:r>
          </a:p>
          <a:p>
            <a:r>
              <a:rPr lang="en-US" dirty="0"/>
              <a:t>Result of the test shows that there is statistically significant difference in quantities between orders with no discount and applied discounts of 5%, 10%, 15%, 20%, 25%.</a:t>
            </a:r>
            <a:endParaRPr lang="en-US" dirty="0" smtClean="0"/>
          </a:p>
          <a:p>
            <a:r>
              <a:rPr lang="en-US" dirty="0" smtClean="0"/>
              <a:t>We reject the null </a:t>
            </a:r>
            <a:r>
              <a:rPr lang="en-US" dirty="0"/>
              <a:t>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906"/>
          </a:xfrm>
        </p:spPr>
        <p:txBody>
          <a:bodyPr/>
          <a:lstStyle/>
          <a:p>
            <a:r>
              <a:rPr lang="en-US" dirty="0" smtClean="0"/>
              <a:t>Discount Differences Between US and 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3507"/>
            <a:ext cx="8596668" cy="4737856"/>
          </a:xfrm>
        </p:spPr>
        <p:txBody>
          <a:bodyPr>
            <a:normAutofit/>
          </a:bodyPr>
          <a:lstStyle/>
          <a:p>
            <a:r>
              <a:rPr lang="en-US" dirty="0"/>
              <a:t>Question Two: Is there a significant difference in discounts given by employees from the United States and British Isles?</a:t>
            </a:r>
          </a:p>
          <a:p>
            <a:r>
              <a:rPr lang="en-US" b="1" i="1" dirty="0"/>
              <a:t>Null Hypothesis</a:t>
            </a:r>
          </a:p>
          <a:p>
            <a:r>
              <a:rPr lang="en-US" dirty="0"/>
              <a:t>There is no difference in discounts given by employees in the United States and the British Isles.</a:t>
            </a:r>
          </a:p>
          <a:p>
            <a:r>
              <a:rPr lang="en-US" b="1" i="1" dirty="0"/>
              <a:t>Alternative Hypothesis</a:t>
            </a:r>
          </a:p>
          <a:p>
            <a:r>
              <a:rPr lang="en-US" dirty="0"/>
              <a:t>There is a significant difference in discounts given by employees in the United States and the British Isles.</a:t>
            </a:r>
          </a:p>
          <a:p>
            <a:r>
              <a:rPr lang="en-US" dirty="0" smtClean="0"/>
              <a:t>Result </a:t>
            </a:r>
            <a:r>
              <a:rPr lang="en-US" dirty="0"/>
              <a:t>of the test shows that there is </a:t>
            </a:r>
            <a:r>
              <a:rPr lang="en-US" dirty="0" smtClean="0"/>
              <a:t>a statistically </a:t>
            </a:r>
            <a:r>
              <a:rPr lang="en-US" dirty="0"/>
              <a:t>significant difference in discount amount between employees from USA and </a:t>
            </a:r>
            <a:r>
              <a:rPr lang="en-US" dirty="0" smtClean="0"/>
              <a:t>UK.  </a:t>
            </a:r>
            <a:endParaRPr lang="en-US" dirty="0"/>
          </a:p>
          <a:p>
            <a:r>
              <a:rPr lang="en-US" dirty="0" smtClean="0"/>
              <a:t>We reject the null </a:t>
            </a:r>
            <a:r>
              <a:rPr lang="en-US" dirty="0"/>
              <a:t>hypothesis</a:t>
            </a:r>
          </a:p>
          <a:p>
            <a:r>
              <a:rPr lang="en-US" dirty="0"/>
              <a:t>Employees from USA tend to give smaller discount to their 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9" y="975101"/>
            <a:ext cx="6095354" cy="45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906"/>
          </a:xfrm>
        </p:spPr>
        <p:txBody>
          <a:bodyPr/>
          <a:lstStyle/>
          <a:p>
            <a:r>
              <a:rPr lang="en-US" dirty="0" smtClean="0"/>
              <a:t>Regional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3507"/>
            <a:ext cx="8596668" cy="4737856"/>
          </a:xfrm>
        </p:spPr>
        <p:txBody>
          <a:bodyPr>
            <a:normAutofit/>
          </a:bodyPr>
          <a:lstStyle/>
          <a:p>
            <a:r>
              <a:rPr lang="en-US" dirty="0"/>
              <a:t>Question Three: Is there a significant difference in total cost of orders by region?</a:t>
            </a:r>
          </a:p>
          <a:p>
            <a:r>
              <a:rPr lang="en-US" b="1" dirty="0"/>
              <a:t>Null Hypothesis</a:t>
            </a:r>
          </a:p>
          <a:p>
            <a:r>
              <a:rPr lang="en-US" dirty="0"/>
              <a:t>There is no significant difference in total cost of orders by region.</a:t>
            </a:r>
          </a:p>
          <a:p>
            <a:r>
              <a:rPr lang="en-US" b="1" dirty="0"/>
              <a:t>Alternative Hypothesis</a:t>
            </a:r>
          </a:p>
          <a:p>
            <a:r>
              <a:rPr lang="en-US" dirty="0"/>
              <a:t>There is a significant difference in total cost of orders by region.</a:t>
            </a:r>
          </a:p>
          <a:p>
            <a:r>
              <a:rPr lang="en-US" dirty="0"/>
              <a:t>We reject the null hypothesis and accept the alternate hypothesis. </a:t>
            </a:r>
            <a:endParaRPr lang="en-US" dirty="0" smtClean="0"/>
          </a:p>
          <a:p>
            <a:r>
              <a:rPr lang="en-US" dirty="0"/>
              <a:t>The cost for each region varies </a:t>
            </a:r>
            <a:r>
              <a:rPr lang="en-US" dirty="0" smtClean="0"/>
              <a:t>significantly.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906"/>
          </a:xfrm>
        </p:spPr>
        <p:txBody>
          <a:bodyPr/>
          <a:lstStyle/>
          <a:p>
            <a:r>
              <a:rPr lang="en-US" dirty="0" smtClean="0"/>
              <a:t>Cost of Shipping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3507"/>
            <a:ext cx="8596668" cy="473785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Question Four: Is there a significant difference in using local shipping in terms of cost for carriers?</a:t>
            </a:r>
          </a:p>
          <a:p>
            <a:r>
              <a:rPr lang="en-US" b="1" i="1" dirty="0"/>
              <a:t>Null Hypothesis</a:t>
            </a:r>
          </a:p>
          <a:p>
            <a:r>
              <a:rPr lang="en-US" dirty="0"/>
              <a:t>There is no significant difference by using local shipping in terms of cost. </a:t>
            </a:r>
          </a:p>
          <a:p>
            <a:r>
              <a:rPr lang="en-US" b="1" i="1" dirty="0"/>
              <a:t>Alternative Hypothesis</a:t>
            </a:r>
          </a:p>
          <a:p>
            <a:r>
              <a:rPr lang="en-US" dirty="0"/>
              <a:t>There is a significant difference by using local shipping in terms of cost.</a:t>
            </a:r>
          </a:p>
          <a:p>
            <a:r>
              <a:rPr lang="en-US" dirty="0"/>
              <a:t>We reject the null hypothesis and accept the alternate hypothesis.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significant difference by using local shipping in terms of cost</a:t>
            </a:r>
            <a:r>
              <a:rPr lang="en-US" dirty="0" smtClean="0"/>
              <a:t>. Local shipping costs more.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637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Trebuchet MS</vt:lpstr>
      <vt:lpstr>Wingdings 3</vt:lpstr>
      <vt:lpstr>Arial</vt:lpstr>
      <vt:lpstr>Facet</vt:lpstr>
      <vt:lpstr>Analysis on Northwind </vt:lpstr>
      <vt:lpstr>Background</vt:lpstr>
      <vt:lpstr>Method</vt:lpstr>
      <vt:lpstr>PowerPoint Presentation</vt:lpstr>
      <vt:lpstr>Discount Amount </vt:lpstr>
      <vt:lpstr>Discount Differences Between US and UK</vt:lpstr>
      <vt:lpstr>PowerPoint Presentation</vt:lpstr>
      <vt:lpstr>Regional Costs</vt:lpstr>
      <vt:lpstr>Cost of Shipping</vt:lpstr>
      <vt:lpstr>Conclusions/Suggestions</vt:lpstr>
      <vt:lpstr>Suggestions for further Analysis </vt:lpstr>
      <vt:lpstr>Thank You </vt:lpstr>
      <vt:lpstr>Additional Footnotes 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Two: Hypothesis</dc:title>
  <dc:creator>Uma Palaniappan</dc:creator>
  <cp:lastModifiedBy>Uma Palaniappan</cp:lastModifiedBy>
  <cp:revision>17</cp:revision>
  <dcterms:created xsi:type="dcterms:W3CDTF">2019-09-26T12:03:28Z</dcterms:created>
  <dcterms:modified xsi:type="dcterms:W3CDTF">2019-11-08T09:44:24Z</dcterms:modified>
</cp:coreProperties>
</file>