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D8BD707-D9CF-40AE-B4C6-C98DA3205C09}" type="datetimeFigureOut">
              <a:rPr lang="en-US" smtClean="0"/>
              <a:pPr/>
              <a:t>9/28/2023</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9/28/2023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9/28/2023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9/28/2023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9/28/2023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9/28/2023</a:t>
            </a:fld>
            <a:endParaRPr lang="en-US"/>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76350"/>
            <a:ext cx="6172200" cy="1420772"/>
          </a:xfrm>
        </p:spPr>
        <p:txBody>
          <a:bodyPr>
            <a:noAutofit/>
          </a:bodyPr>
          <a:lstStyle/>
          <a:p>
            <a:r>
              <a:rPr lang="en-US" sz="4000" dirty="0" smtClean="0">
                <a:latin typeface="Arial" pitchFamily="34" charset="0"/>
                <a:cs typeface="Arial" pitchFamily="34" charset="0"/>
              </a:rPr>
              <a:t>Payment Information Application</a:t>
            </a:r>
            <a:br>
              <a:rPr lang="en-US" sz="4000" dirty="0" smtClean="0">
                <a:latin typeface="Arial" pitchFamily="34" charset="0"/>
                <a:cs typeface="Arial" pitchFamily="34" charset="0"/>
              </a:rPr>
            </a:br>
            <a:endParaRPr lang="en-US" sz="4000" dirty="0">
              <a:latin typeface="Arial" pitchFamily="34" charset="0"/>
              <a:cs typeface="Arial" pitchFamily="34" charset="0"/>
            </a:endParaRPr>
          </a:p>
        </p:txBody>
      </p:sp>
      <p:sp>
        <p:nvSpPr>
          <p:cNvPr id="4" name="Rectangle 3"/>
          <p:cNvSpPr/>
          <p:nvPr/>
        </p:nvSpPr>
        <p:spPr>
          <a:xfrm>
            <a:off x="2133600" y="2571750"/>
            <a:ext cx="4572000" cy="923330"/>
          </a:xfrm>
          <a:prstGeom prst="rect">
            <a:avLst/>
          </a:prstGeom>
        </p:spPr>
        <p:txBody>
          <a:bodyPr>
            <a:spAutoFit/>
          </a:bodyPr>
          <a:lstStyle/>
          <a:p>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Developed by</a:t>
            </a:r>
          </a:p>
          <a:p>
            <a:r>
              <a:rPr lang="en-US" dirty="0" err="1" smtClean="0">
                <a:latin typeface="Arial" pitchFamily="34" charset="0"/>
                <a:cs typeface="Arial" pitchFamily="34" charset="0"/>
              </a:rPr>
              <a:t>Umaparvathi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2636"/>
            <a:ext cx="7848600" cy="4478149"/>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spcBef>
                <a:spcPts val="600"/>
              </a:spcBef>
              <a:spcAft>
                <a:spcPts val="600"/>
              </a:spcAft>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Purpose of Application</a:t>
            </a:r>
          </a:p>
          <a:p>
            <a:r>
              <a:rPr lang="en-US" sz="1600" dirty="0" smtClean="0">
                <a:ln w="11430"/>
                <a:latin typeface="Calibri" pitchFamily="34" charset="0"/>
                <a:cs typeface="Calibri" pitchFamily="34" charset="0"/>
              </a:rPr>
              <a:t>The </a:t>
            </a:r>
            <a:r>
              <a:rPr lang="en-US" sz="1600" dirty="0" smtClean="0">
                <a:ln w="11430"/>
                <a:latin typeface="Calibri" pitchFamily="34" charset="0"/>
                <a:cs typeface="Calibri" pitchFamily="34" charset="0"/>
              </a:rPr>
              <a:t>Application receives payment notifications and stores them in the </a:t>
            </a:r>
            <a:r>
              <a:rPr lang="en-US" sz="1600" dirty="0" smtClean="0">
                <a:ln w="11430"/>
                <a:latin typeface="Calibri" pitchFamily="34" charset="0"/>
                <a:cs typeface="Calibri" pitchFamily="34" charset="0"/>
              </a:rPr>
              <a:t>Database.</a:t>
            </a:r>
            <a:endParaRPr lang="en-US" sz="1600" dirty="0" smtClean="0">
              <a:ln w="11430"/>
              <a:effectLst>
                <a:outerShdw blurRad="50800" dist="39000" dir="5460000" algn="tl">
                  <a:srgbClr val="000000">
                    <a:alpha val="38000"/>
                  </a:srgbClr>
                </a:outerShdw>
              </a:effectLst>
              <a:latin typeface="Calibri" pitchFamily="34" charset="0"/>
              <a:cs typeface="Calibri" pitchFamily="34" charset="0"/>
            </a:endParaRPr>
          </a:p>
          <a:p>
            <a:pPr>
              <a:spcBef>
                <a:spcPts val="1800"/>
              </a:spcBef>
              <a:spcAft>
                <a:spcPts val="600"/>
              </a:spcAft>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Technical Components</a:t>
            </a:r>
          </a:p>
          <a:p>
            <a:r>
              <a:rPr lang="en-US" sz="1600" dirty="0" smtClean="0">
                <a:ln w="50800"/>
                <a:latin typeface="Calibri" pitchFamily="34" charset="0"/>
                <a:cs typeface="Calibri" pitchFamily="34" charset="0"/>
              </a:rPr>
              <a:t>This is a server-less application hosted in AWS Cloud. The following are the AWS services involved in this application.</a:t>
            </a:r>
          </a:p>
          <a:p>
            <a:pPr marL="342900" indent="-342900">
              <a:buAutoNum type="arabicParenR"/>
            </a:pPr>
            <a:r>
              <a:rPr lang="en-US" sz="1600" dirty="0" smtClean="0">
                <a:ln w="50800"/>
                <a:latin typeface="Calibri" pitchFamily="34" charset="0"/>
                <a:cs typeface="Calibri" pitchFamily="34" charset="0"/>
              </a:rPr>
              <a:t>Amazon SNS</a:t>
            </a:r>
          </a:p>
          <a:p>
            <a:pPr marL="342900" indent="-342900">
              <a:buAutoNum type="arabicParenR"/>
            </a:pPr>
            <a:r>
              <a:rPr lang="en-US" sz="1600" dirty="0" smtClean="0">
                <a:ln w="50800"/>
                <a:latin typeface="Calibri" pitchFamily="34" charset="0"/>
                <a:cs typeface="Calibri" pitchFamily="34" charset="0"/>
              </a:rPr>
              <a:t>Lambda functions</a:t>
            </a:r>
          </a:p>
          <a:p>
            <a:pPr marL="342900" indent="-342900">
              <a:buAutoNum type="arabicParenR"/>
            </a:pPr>
            <a:r>
              <a:rPr lang="en-US" sz="1600" dirty="0" smtClean="0">
                <a:ln w="50800"/>
                <a:latin typeface="Calibri" pitchFamily="34" charset="0"/>
                <a:cs typeface="Calibri" pitchFamily="34" charset="0"/>
              </a:rPr>
              <a:t>Amazon SQS</a:t>
            </a:r>
          </a:p>
          <a:p>
            <a:pPr marL="342900" indent="-342900">
              <a:buAutoNum type="arabicParenR"/>
            </a:pPr>
            <a:r>
              <a:rPr lang="en-US" sz="1600" dirty="0" smtClean="0">
                <a:ln w="50800"/>
                <a:latin typeface="Calibri" pitchFamily="34" charset="0"/>
                <a:cs typeface="Calibri" pitchFamily="34" charset="0"/>
              </a:rPr>
              <a:t>Amazon </a:t>
            </a:r>
            <a:r>
              <a:rPr lang="en-US" sz="1600" dirty="0" err="1" smtClean="0">
                <a:ln w="50800"/>
                <a:latin typeface="Calibri" pitchFamily="34" charset="0"/>
                <a:cs typeface="Calibri" pitchFamily="34" charset="0"/>
              </a:rPr>
              <a:t>DynamoDB</a:t>
            </a:r>
            <a:endParaRPr lang="en-US" dirty="0" smtClean="0">
              <a:ln w="50800"/>
              <a:latin typeface="Calibri" pitchFamily="34" charset="0"/>
              <a:cs typeface="Calibri" pitchFamily="34" charset="0"/>
            </a:endParaRPr>
          </a:p>
          <a:p>
            <a:pPr marL="342900" indent="-342900">
              <a:spcBef>
                <a:spcPts val="1800"/>
              </a:spcBef>
              <a:spcAft>
                <a:spcPts val="600"/>
              </a:spcAft>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Data Flow</a:t>
            </a:r>
          </a:p>
          <a:p>
            <a:r>
              <a:rPr lang="en-US" sz="1600" dirty="0" smtClean="0">
                <a:ln w="50800"/>
                <a:latin typeface="Calibri" pitchFamily="34" charset="0"/>
                <a:cs typeface="Calibri" pitchFamily="34" charset="0"/>
              </a:rPr>
              <a:t>The Lambda function receives payment notifications from another application or service, such as SNS, and pushes these notification messages into an SQS Queue. The Queue then forwards these messages to another Lambda function, which validates them and places the messages into </a:t>
            </a:r>
            <a:r>
              <a:rPr lang="en-US" sz="1600" dirty="0" err="1" smtClean="0">
                <a:ln w="50800"/>
                <a:latin typeface="Calibri" pitchFamily="34" charset="0"/>
                <a:cs typeface="Calibri" pitchFamily="34" charset="0"/>
              </a:rPr>
              <a:t>DynamoDB</a:t>
            </a:r>
            <a:endParaRPr lang="en-US" sz="1600" dirty="0" smtClean="0">
              <a:ln w="1143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8818"/>
            <a:ext cx="3886200" cy="369332"/>
          </a:xfrm>
          <a:prstGeom prst="rect">
            <a:avLst/>
          </a:prstGeom>
          <a:noFill/>
        </p:spPr>
        <p:txBody>
          <a:bodyPr wrap="square" rtlCol="0">
            <a:spAutoFit/>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Technical Architecture</a:t>
            </a:r>
          </a:p>
        </p:txBody>
      </p:sp>
      <p:sp>
        <p:nvSpPr>
          <p:cNvPr id="4" name="Rectangle 3"/>
          <p:cNvSpPr/>
          <p:nvPr/>
        </p:nvSpPr>
        <p:spPr>
          <a:xfrm>
            <a:off x="1600200" y="571500"/>
            <a:ext cx="6477000" cy="4400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AutoShape 2"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AWS Cloud – DreamsPlus"/>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2" cstate="print"/>
          <a:srcRect/>
          <a:stretch>
            <a:fillRect/>
          </a:stretch>
        </p:blipFill>
        <p:spPr bwMode="auto">
          <a:xfrm>
            <a:off x="1524000" y="438150"/>
            <a:ext cx="981558" cy="457199"/>
          </a:xfrm>
          <a:prstGeom prst="rect">
            <a:avLst/>
          </a:prstGeom>
          <a:noFill/>
          <a:ln w="9525">
            <a:noFill/>
            <a:miter lim="800000"/>
            <a:headEnd/>
            <a:tailEnd/>
          </a:ln>
          <a:effectLst/>
        </p:spPr>
      </p:pic>
      <p:grpSp>
        <p:nvGrpSpPr>
          <p:cNvPr id="15" name="Group 14"/>
          <p:cNvGrpSpPr/>
          <p:nvPr/>
        </p:nvGrpSpPr>
        <p:grpSpPr>
          <a:xfrm>
            <a:off x="2286000" y="1733550"/>
            <a:ext cx="914400" cy="837124"/>
            <a:chOff x="3491132" y="2357439"/>
            <a:chExt cx="914400" cy="1116165"/>
          </a:xfrm>
        </p:grpSpPr>
        <p:pic>
          <p:nvPicPr>
            <p:cNvPr id="1037" name="Picture 13" descr="C:\Users\Mahesh\Downloads\lambda.png"/>
            <p:cNvPicPr>
              <a:picLocks noChangeAspect="1" noChangeArrowheads="1"/>
            </p:cNvPicPr>
            <p:nvPr/>
          </p:nvPicPr>
          <p:blipFill>
            <a:blip r:embed="rId3"/>
            <a:srcRect/>
            <a:stretch>
              <a:fillRect/>
            </a:stretch>
          </p:blipFill>
          <p:spPr bwMode="auto">
            <a:xfrm>
              <a:off x="3500439" y="2357439"/>
              <a:ext cx="766762" cy="766762"/>
            </a:xfrm>
            <a:prstGeom prst="rect">
              <a:avLst/>
            </a:prstGeom>
            <a:noFill/>
          </p:spPr>
        </p:pic>
        <p:sp>
          <p:nvSpPr>
            <p:cNvPr id="14" name="TextBox 13"/>
            <p:cNvSpPr txBox="1"/>
            <p:nvPr/>
          </p:nvSpPr>
          <p:spPr>
            <a:xfrm>
              <a:off x="3491132" y="3104272"/>
              <a:ext cx="9144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Lambda</a:t>
              </a:r>
            </a:p>
          </p:txBody>
        </p:sp>
      </p:grpSp>
      <p:grpSp>
        <p:nvGrpSpPr>
          <p:cNvPr id="19" name="Group 18"/>
          <p:cNvGrpSpPr/>
          <p:nvPr/>
        </p:nvGrpSpPr>
        <p:grpSpPr>
          <a:xfrm>
            <a:off x="228600" y="1428750"/>
            <a:ext cx="990600" cy="1077100"/>
            <a:chOff x="381000" y="1600200"/>
            <a:chExt cx="990600" cy="1436133"/>
          </a:xfrm>
        </p:grpSpPr>
        <p:pic>
          <p:nvPicPr>
            <p:cNvPr id="1039" name="Picture 15" descr="C:\Users\Mahesh\Downloads\sns2.png"/>
            <p:cNvPicPr>
              <a:picLocks noChangeAspect="1" noChangeArrowheads="1"/>
            </p:cNvPicPr>
            <p:nvPr/>
          </p:nvPicPr>
          <p:blipFill>
            <a:blip r:embed="rId4"/>
            <a:srcRect/>
            <a:stretch>
              <a:fillRect/>
            </a:stretch>
          </p:blipFill>
          <p:spPr bwMode="auto">
            <a:xfrm>
              <a:off x="381000" y="1600200"/>
              <a:ext cx="990600" cy="995022"/>
            </a:xfrm>
            <a:prstGeom prst="rect">
              <a:avLst/>
            </a:prstGeom>
            <a:noFill/>
          </p:spPr>
        </p:pic>
        <p:sp>
          <p:nvSpPr>
            <p:cNvPr id="18" name="TextBox 17"/>
            <p:cNvSpPr txBox="1"/>
            <p:nvPr/>
          </p:nvSpPr>
          <p:spPr>
            <a:xfrm>
              <a:off x="609600" y="2667001"/>
              <a:ext cx="6096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SNS</a:t>
              </a:r>
            </a:p>
          </p:txBody>
        </p:sp>
      </p:grpSp>
      <p:grpSp>
        <p:nvGrpSpPr>
          <p:cNvPr id="22" name="Group 21"/>
          <p:cNvGrpSpPr/>
          <p:nvPr/>
        </p:nvGrpSpPr>
        <p:grpSpPr>
          <a:xfrm>
            <a:off x="4267200" y="1504950"/>
            <a:ext cx="1371600" cy="1248549"/>
            <a:chOff x="5486400" y="2743200"/>
            <a:chExt cx="1371600" cy="1664732"/>
          </a:xfrm>
        </p:grpSpPr>
        <p:pic>
          <p:nvPicPr>
            <p:cNvPr id="1040" name="Picture 16" descr="C:\Users\Mahesh\Downloads\sqs.png"/>
            <p:cNvPicPr>
              <a:picLocks noChangeAspect="1" noChangeArrowheads="1"/>
            </p:cNvPicPr>
            <p:nvPr/>
          </p:nvPicPr>
          <p:blipFill>
            <a:blip r:embed="rId5"/>
            <a:srcRect/>
            <a:stretch>
              <a:fillRect/>
            </a:stretch>
          </p:blipFill>
          <p:spPr bwMode="auto">
            <a:xfrm>
              <a:off x="5486400" y="2743200"/>
              <a:ext cx="1371600" cy="1371600"/>
            </a:xfrm>
            <a:prstGeom prst="rect">
              <a:avLst/>
            </a:prstGeom>
            <a:noFill/>
          </p:spPr>
        </p:pic>
        <p:sp>
          <p:nvSpPr>
            <p:cNvPr id="21" name="TextBox 20"/>
            <p:cNvSpPr txBox="1"/>
            <p:nvPr/>
          </p:nvSpPr>
          <p:spPr>
            <a:xfrm>
              <a:off x="5943600" y="4038600"/>
              <a:ext cx="5334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SQS</a:t>
              </a:r>
            </a:p>
          </p:txBody>
        </p:sp>
      </p:grpSp>
      <p:grpSp>
        <p:nvGrpSpPr>
          <p:cNvPr id="23" name="Group 22"/>
          <p:cNvGrpSpPr/>
          <p:nvPr/>
        </p:nvGrpSpPr>
        <p:grpSpPr>
          <a:xfrm>
            <a:off x="6705600" y="1733550"/>
            <a:ext cx="914400" cy="837124"/>
            <a:chOff x="3491132" y="2357439"/>
            <a:chExt cx="914400" cy="1116165"/>
          </a:xfrm>
        </p:grpSpPr>
        <p:pic>
          <p:nvPicPr>
            <p:cNvPr id="24" name="Picture 13" descr="C:\Users\Mahesh\Downloads\lambda.png"/>
            <p:cNvPicPr>
              <a:picLocks noChangeAspect="1" noChangeArrowheads="1"/>
            </p:cNvPicPr>
            <p:nvPr/>
          </p:nvPicPr>
          <p:blipFill>
            <a:blip r:embed="rId3"/>
            <a:srcRect/>
            <a:stretch>
              <a:fillRect/>
            </a:stretch>
          </p:blipFill>
          <p:spPr bwMode="auto">
            <a:xfrm>
              <a:off x="3500439" y="2357439"/>
              <a:ext cx="766762" cy="766762"/>
            </a:xfrm>
            <a:prstGeom prst="rect">
              <a:avLst/>
            </a:prstGeom>
            <a:noFill/>
          </p:spPr>
        </p:pic>
        <p:sp>
          <p:nvSpPr>
            <p:cNvPr id="25" name="TextBox 24"/>
            <p:cNvSpPr txBox="1"/>
            <p:nvPr/>
          </p:nvSpPr>
          <p:spPr>
            <a:xfrm>
              <a:off x="3491132" y="3104272"/>
              <a:ext cx="914400" cy="369332"/>
            </a:xfrm>
            <a:prstGeom prst="rect">
              <a:avLst/>
            </a:prstGeom>
            <a:noFill/>
          </p:spPr>
          <p:txBody>
            <a:bodyPr wrap="square" rtlCol="0">
              <a:spAutoFit/>
            </a:bodyPr>
            <a:lstStyle/>
            <a:p>
              <a:pPr algn="ctr"/>
              <a:r>
                <a:rPr lang="en-US" sz="1200" dirty="0" smtClean="0">
                  <a:latin typeface="Arial" pitchFamily="34" charset="0"/>
                  <a:cs typeface="Arial" pitchFamily="34" charset="0"/>
                </a:rPr>
                <a:t>Lambda</a:t>
              </a:r>
            </a:p>
          </p:txBody>
        </p:sp>
      </p:grpSp>
      <p:grpSp>
        <p:nvGrpSpPr>
          <p:cNvPr id="28" name="Group 27"/>
          <p:cNvGrpSpPr/>
          <p:nvPr/>
        </p:nvGrpSpPr>
        <p:grpSpPr>
          <a:xfrm>
            <a:off x="6553200" y="3638550"/>
            <a:ext cx="1219200" cy="1267599"/>
            <a:chOff x="3124200" y="3028950"/>
            <a:chExt cx="1219200" cy="1267599"/>
          </a:xfrm>
        </p:grpSpPr>
        <p:pic>
          <p:nvPicPr>
            <p:cNvPr id="1041" name="Picture 17" descr="C:\Users\Mahesh\Downloads\db.jpg"/>
            <p:cNvPicPr>
              <a:picLocks noChangeAspect="1" noChangeArrowheads="1"/>
            </p:cNvPicPr>
            <p:nvPr/>
          </p:nvPicPr>
          <p:blipFill>
            <a:blip r:embed="rId6"/>
            <a:srcRect/>
            <a:stretch>
              <a:fillRect/>
            </a:stretch>
          </p:blipFill>
          <p:spPr bwMode="auto">
            <a:xfrm>
              <a:off x="3124200" y="3028950"/>
              <a:ext cx="1160462" cy="1052640"/>
            </a:xfrm>
            <a:prstGeom prst="rect">
              <a:avLst/>
            </a:prstGeom>
            <a:noFill/>
          </p:spPr>
        </p:pic>
        <p:sp>
          <p:nvSpPr>
            <p:cNvPr id="27" name="TextBox 26"/>
            <p:cNvSpPr txBox="1"/>
            <p:nvPr/>
          </p:nvSpPr>
          <p:spPr>
            <a:xfrm>
              <a:off x="3276600" y="4019550"/>
              <a:ext cx="1066800" cy="276999"/>
            </a:xfrm>
            <a:prstGeom prst="rect">
              <a:avLst/>
            </a:prstGeom>
            <a:noFill/>
          </p:spPr>
          <p:txBody>
            <a:bodyPr wrap="square" rtlCol="0">
              <a:spAutoFit/>
            </a:bodyPr>
            <a:lstStyle/>
            <a:p>
              <a:pPr algn="ctr"/>
              <a:r>
                <a:rPr lang="en-US" sz="1200" dirty="0" err="1" smtClean="0">
                  <a:latin typeface="Arial" pitchFamily="34" charset="0"/>
                  <a:cs typeface="Arial" pitchFamily="34" charset="0"/>
                </a:rPr>
                <a:t>DynamoDB</a:t>
              </a:r>
              <a:endParaRPr lang="en-US" sz="1200" dirty="0" smtClean="0">
                <a:latin typeface="Arial" pitchFamily="34" charset="0"/>
                <a:cs typeface="Arial" pitchFamily="34" charset="0"/>
              </a:endParaRPr>
            </a:p>
          </p:txBody>
        </p:sp>
      </p:grpSp>
      <p:grpSp>
        <p:nvGrpSpPr>
          <p:cNvPr id="30" name="Group 29"/>
          <p:cNvGrpSpPr/>
          <p:nvPr/>
        </p:nvGrpSpPr>
        <p:grpSpPr>
          <a:xfrm>
            <a:off x="381000" y="3105150"/>
            <a:ext cx="838200" cy="1223658"/>
            <a:chOff x="381000" y="2876550"/>
            <a:chExt cx="1066800" cy="1670867"/>
          </a:xfrm>
        </p:grpSpPr>
        <p:sp>
          <p:nvSpPr>
            <p:cNvPr id="12" name="TextBox 11"/>
            <p:cNvSpPr txBox="1"/>
            <p:nvPr/>
          </p:nvSpPr>
          <p:spPr>
            <a:xfrm>
              <a:off x="381000" y="3790950"/>
              <a:ext cx="1066800" cy="756467"/>
            </a:xfrm>
            <a:prstGeom prst="rect">
              <a:avLst/>
            </a:prstGeom>
            <a:noFill/>
          </p:spPr>
          <p:txBody>
            <a:bodyPr wrap="square" rtlCol="0">
              <a:spAutoFit/>
            </a:bodyPr>
            <a:lstStyle/>
            <a:p>
              <a:pPr algn="ctr"/>
              <a:r>
                <a:rPr lang="en-US" sz="1000" dirty="0" smtClean="0">
                  <a:latin typeface="Arial" pitchFamily="34" charset="0"/>
                  <a:cs typeface="Arial" pitchFamily="34" charset="0"/>
                </a:rPr>
                <a:t>External Source / Application</a:t>
              </a:r>
              <a:endParaRPr lang="en-US" sz="1000" dirty="0">
                <a:latin typeface="Arial" pitchFamily="34" charset="0"/>
                <a:cs typeface="Arial" pitchFamily="34" charset="0"/>
              </a:endParaRPr>
            </a:p>
          </p:txBody>
        </p:sp>
        <p:pic>
          <p:nvPicPr>
            <p:cNvPr id="1042" name="Picture 18" descr="C:\Users\Mahesh\Downloads\app.png"/>
            <p:cNvPicPr>
              <a:picLocks noChangeAspect="1" noChangeArrowheads="1"/>
            </p:cNvPicPr>
            <p:nvPr/>
          </p:nvPicPr>
          <p:blipFill>
            <a:blip r:embed="rId7"/>
            <a:srcRect/>
            <a:stretch>
              <a:fillRect/>
            </a:stretch>
          </p:blipFill>
          <p:spPr bwMode="auto">
            <a:xfrm>
              <a:off x="457200" y="2876550"/>
              <a:ext cx="885825" cy="885825"/>
            </a:xfrm>
            <a:prstGeom prst="rect">
              <a:avLst/>
            </a:prstGeom>
            <a:noFill/>
          </p:spPr>
        </p:pic>
      </p:grpSp>
      <p:cxnSp>
        <p:nvCxnSpPr>
          <p:cNvPr id="33" name="Straight Arrow Connector 32"/>
          <p:cNvCxnSpPr>
            <a:endCxn id="14" idx="1"/>
          </p:cNvCxnSpPr>
          <p:nvPr/>
        </p:nvCxnSpPr>
        <p:spPr>
          <a:xfrm flipV="1">
            <a:off x="1295400" y="2432175"/>
            <a:ext cx="990600" cy="8253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9095081">
            <a:off x="1274319" y="2914311"/>
            <a:ext cx="1130438" cy="215444"/>
          </a:xfrm>
          <a:prstGeom prst="rect">
            <a:avLst/>
          </a:prstGeom>
          <a:noFill/>
        </p:spPr>
        <p:txBody>
          <a:bodyPr wrap="none" rtlCol="0">
            <a:spAutoFit/>
          </a:bodyPr>
          <a:lstStyle/>
          <a:p>
            <a:r>
              <a:rPr lang="en-US" sz="800" dirty="0" smtClean="0">
                <a:latin typeface="Arial" pitchFamily="34" charset="0"/>
                <a:cs typeface="Arial" pitchFamily="34" charset="0"/>
              </a:rPr>
              <a:t>Payment Notification</a:t>
            </a:r>
            <a:endParaRPr lang="en-US" sz="800" dirty="0">
              <a:latin typeface="Arial" pitchFamily="34" charset="0"/>
              <a:cs typeface="Arial" pitchFamily="34" charset="0"/>
            </a:endParaRPr>
          </a:p>
        </p:txBody>
      </p:sp>
      <p:grpSp>
        <p:nvGrpSpPr>
          <p:cNvPr id="44" name="Group 43"/>
          <p:cNvGrpSpPr/>
          <p:nvPr/>
        </p:nvGrpSpPr>
        <p:grpSpPr>
          <a:xfrm>
            <a:off x="3276600" y="2059370"/>
            <a:ext cx="1000423" cy="215444"/>
            <a:chOff x="1219200" y="2177415"/>
            <a:chExt cx="1000423" cy="215444"/>
          </a:xfrm>
        </p:grpSpPr>
        <p:cxnSp>
          <p:nvCxnSpPr>
            <p:cNvPr id="45" name="Straight Arrow Connector 44"/>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26393" y="2177415"/>
              <a:ext cx="867545" cy="215444"/>
            </a:xfrm>
            <a:prstGeom prst="rect">
              <a:avLst/>
            </a:prstGeom>
            <a:noFill/>
          </p:spPr>
          <p:txBody>
            <a:bodyPr wrap="none" rtlCol="0">
              <a:spAutoFit/>
            </a:bodyPr>
            <a:lstStyle/>
            <a:p>
              <a:r>
                <a:rPr lang="en-US" sz="800" dirty="0" smtClean="0">
                  <a:latin typeface="Arial" pitchFamily="34" charset="0"/>
                  <a:cs typeface="Arial" pitchFamily="34" charset="0"/>
                </a:rPr>
                <a:t>Push Message</a:t>
              </a:r>
              <a:endParaRPr lang="en-US" sz="800" dirty="0">
                <a:latin typeface="Arial" pitchFamily="34" charset="0"/>
                <a:cs typeface="Arial" pitchFamily="34" charset="0"/>
              </a:endParaRPr>
            </a:p>
          </p:txBody>
        </p:sp>
      </p:grpSp>
      <p:grpSp>
        <p:nvGrpSpPr>
          <p:cNvPr id="48" name="Group 47"/>
          <p:cNvGrpSpPr/>
          <p:nvPr/>
        </p:nvGrpSpPr>
        <p:grpSpPr>
          <a:xfrm>
            <a:off x="5562600" y="2059370"/>
            <a:ext cx="1015802" cy="215444"/>
            <a:chOff x="1219200" y="2177415"/>
            <a:chExt cx="1015802" cy="215444"/>
          </a:xfrm>
        </p:grpSpPr>
        <p:cxnSp>
          <p:nvCxnSpPr>
            <p:cNvPr id="49" name="Straight Arrow Connector 48"/>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26393" y="2177415"/>
              <a:ext cx="1008609" cy="215444"/>
            </a:xfrm>
            <a:prstGeom prst="rect">
              <a:avLst/>
            </a:prstGeom>
            <a:noFill/>
          </p:spPr>
          <p:txBody>
            <a:bodyPr wrap="none" rtlCol="0">
              <a:spAutoFit/>
            </a:bodyPr>
            <a:lstStyle/>
            <a:p>
              <a:r>
                <a:rPr lang="en-US" sz="800" dirty="0" smtClean="0">
                  <a:latin typeface="Arial" pitchFamily="34" charset="0"/>
                  <a:cs typeface="Arial" pitchFamily="34" charset="0"/>
                </a:rPr>
                <a:t>Forward Message</a:t>
              </a:r>
              <a:endParaRPr lang="en-US" sz="800" dirty="0">
                <a:latin typeface="Arial" pitchFamily="34" charset="0"/>
                <a:cs typeface="Arial" pitchFamily="34" charset="0"/>
              </a:endParaRPr>
            </a:p>
          </p:txBody>
        </p:sp>
      </p:grpSp>
      <p:grpSp>
        <p:nvGrpSpPr>
          <p:cNvPr id="51" name="Group 50"/>
          <p:cNvGrpSpPr/>
          <p:nvPr/>
        </p:nvGrpSpPr>
        <p:grpSpPr>
          <a:xfrm rot="5400000">
            <a:off x="6679465" y="2978885"/>
            <a:ext cx="1000423" cy="338554"/>
            <a:chOff x="1219200" y="2157900"/>
            <a:chExt cx="1000423" cy="338554"/>
          </a:xfrm>
        </p:grpSpPr>
        <p:cxnSp>
          <p:nvCxnSpPr>
            <p:cNvPr id="52" name="Straight Arrow Connector 51"/>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96925" y="2157900"/>
              <a:ext cx="867545" cy="338554"/>
            </a:xfrm>
            <a:prstGeom prst="rect">
              <a:avLst/>
            </a:prstGeom>
            <a:noFill/>
          </p:spPr>
          <p:txBody>
            <a:bodyPr wrap="none" rtlCol="0">
              <a:spAutoFit/>
            </a:bodyPr>
            <a:lstStyle/>
            <a:p>
              <a:pPr algn="ctr"/>
              <a:r>
                <a:rPr lang="en-US" sz="800" dirty="0" smtClean="0">
                  <a:latin typeface="Arial" pitchFamily="34" charset="0"/>
                  <a:cs typeface="Arial" pitchFamily="34" charset="0"/>
                </a:rPr>
                <a:t>Save message</a:t>
              </a:r>
            </a:p>
            <a:p>
              <a:pPr algn="ctr"/>
              <a:r>
                <a:rPr lang="en-US" sz="800" dirty="0" smtClean="0">
                  <a:latin typeface="Arial" pitchFamily="34" charset="0"/>
                  <a:cs typeface="Arial" pitchFamily="34" charset="0"/>
                </a:rPr>
                <a:t>to DB</a:t>
              </a:r>
              <a:endParaRPr lang="en-US" sz="800" dirty="0">
                <a:latin typeface="Arial" pitchFamily="34" charset="0"/>
                <a:cs typeface="Arial" pitchFamily="34" charset="0"/>
              </a:endParaRPr>
            </a:p>
          </p:txBody>
        </p:sp>
      </p:grpSp>
      <p:grpSp>
        <p:nvGrpSpPr>
          <p:cNvPr id="54" name="Group 53"/>
          <p:cNvGrpSpPr/>
          <p:nvPr/>
        </p:nvGrpSpPr>
        <p:grpSpPr>
          <a:xfrm>
            <a:off x="1121293" y="2051685"/>
            <a:ext cx="1130438" cy="223129"/>
            <a:chOff x="1121293" y="2190750"/>
            <a:chExt cx="1130438" cy="223129"/>
          </a:xfrm>
        </p:grpSpPr>
        <p:cxnSp>
          <p:nvCxnSpPr>
            <p:cNvPr id="55" name="Straight Arrow Connector 54"/>
            <p:cNvCxnSpPr/>
            <p:nvPr/>
          </p:nvCxnSpPr>
          <p:spPr>
            <a:xfrm>
              <a:off x="1219200" y="2190750"/>
              <a:ext cx="100042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121293" y="2198435"/>
              <a:ext cx="1130438" cy="215444"/>
            </a:xfrm>
            <a:prstGeom prst="rect">
              <a:avLst/>
            </a:prstGeom>
            <a:noFill/>
          </p:spPr>
          <p:txBody>
            <a:bodyPr wrap="none" rtlCol="0">
              <a:spAutoFit/>
            </a:bodyPr>
            <a:lstStyle/>
            <a:p>
              <a:r>
                <a:rPr lang="en-US" sz="800" dirty="0" smtClean="0">
                  <a:latin typeface="Arial" pitchFamily="34" charset="0"/>
                  <a:cs typeface="Arial" pitchFamily="34" charset="0"/>
                </a:rPr>
                <a:t>Payment Notification</a:t>
              </a:r>
              <a:endParaRPr lang="en-US" sz="800" dirty="0">
                <a:latin typeface="Arial" pitchFamily="34" charset="0"/>
                <a:cs typeface="Arial" pitchFamily="34"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155</TotalTime>
  <Words>120</Words>
  <Application>Microsoft Office PowerPoint</Application>
  <PresentationFormat>On-screen Show (16:9)</PresentationFormat>
  <Paragraphs>26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Oriel</vt:lpstr>
      <vt:lpstr>Payment Information Application </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Information Application</dc:title>
  <dc:creator>Mahesh</dc:creator>
  <cp:lastModifiedBy>Mahesh</cp:lastModifiedBy>
  <cp:revision>18</cp:revision>
  <dcterms:created xsi:type="dcterms:W3CDTF">2006-08-16T00:00:00Z</dcterms:created>
  <dcterms:modified xsi:type="dcterms:W3CDTF">2023-09-28T19:23:53Z</dcterms:modified>
</cp:coreProperties>
</file>