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6"/>
  </p:notesMasterIdLst>
  <p:sldIdLst>
    <p:sldId id="256" r:id="rId2"/>
    <p:sldId id="287" r:id="rId3"/>
    <p:sldId id="263" r:id="rId4"/>
    <p:sldId id="324" r:id="rId5"/>
    <p:sldId id="288" r:id="rId6"/>
    <p:sldId id="257" r:id="rId7"/>
    <p:sldId id="259" r:id="rId8"/>
    <p:sldId id="325" r:id="rId9"/>
    <p:sldId id="326" r:id="rId10"/>
    <p:sldId id="327" r:id="rId11"/>
    <p:sldId id="328" r:id="rId12"/>
    <p:sldId id="330" r:id="rId13"/>
    <p:sldId id="329" r:id="rId14"/>
    <p:sldId id="332" r:id="rId15"/>
    <p:sldId id="336" r:id="rId16"/>
    <p:sldId id="334" r:id="rId17"/>
    <p:sldId id="337" r:id="rId18"/>
    <p:sldId id="338" r:id="rId19"/>
    <p:sldId id="339" r:id="rId20"/>
    <p:sldId id="340" r:id="rId21"/>
    <p:sldId id="341" r:id="rId22"/>
    <p:sldId id="342" r:id="rId23"/>
    <p:sldId id="343" r:id="rId24"/>
    <p:sldId id="344" r:id="rId25"/>
    <p:sldId id="345" r:id="rId26"/>
    <p:sldId id="346" r:id="rId27"/>
    <p:sldId id="349" r:id="rId28"/>
    <p:sldId id="347" r:id="rId29"/>
    <p:sldId id="348" r:id="rId30"/>
    <p:sldId id="350" r:id="rId31"/>
    <p:sldId id="298" r:id="rId32"/>
    <p:sldId id="322" r:id="rId33"/>
    <p:sldId id="351" r:id="rId34"/>
    <p:sldId id="264"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58A86E-498D-4DE6-98F4-029BD978541D}" v="12" dt="2024-02-18T09:23:03.9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714"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D2C205-E51B-4F20-BCD3-0580691C802A}" type="datetimeFigureOut">
              <a:rPr lang="en-US" smtClean="0"/>
              <a:pPr/>
              <a:t>5/2/2024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63B5FD-0344-414D-BED8-1C06BE733A0E}"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BAEBE9C-BB33-49EA-8A4F-DE1BB95DC978}" type="datetime1">
              <a:rPr lang="en-US" smtClean="0"/>
              <a:pPr/>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478AB7C-A59F-4E19-97C4-632E957B8357}"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D1DFBC-DADA-4DFA-8D91-AC04B5EE6E90}" type="datetime1">
              <a:rPr lang="en-US" smtClean="0"/>
              <a:pPr/>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478AB7C-A59F-4E19-97C4-632E957B8357}"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3F1B4A-86B3-4E08-9870-2DC633F43891}" type="datetime1">
              <a:rPr lang="en-US" smtClean="0"/>
              <a:pPr/>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478AB7C-A59F-4E19-97C4-632E957B8357}"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71F289-D7E1-4353-9CFE-40EF518B718D}" type="datetime1">
              <a:rPr lang="en-US" smtClean="0"/>
              <a:pPr/>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478AB7C-A59F-4E19-97C4-632E957B8357}"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E58750-C319-41F7-A71B-52FB3C3704E2}" type="datetime1">
              <a:rPr lang="en-US" smtClean="0"/>
              <a:pPr/>
              <a:t>5/2/2024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478AB7C-A59F-4E19-97C4-632E957B8357}"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207D671-E957-4F94-BA5F-5513F083B1BD}" type="datetime1">
              <a:rPr lang="en-US" smtClean="0"/>
              <a:pPr/>
              <a:t>5/2/2024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478AB7C-A59F-4E19-97C4-632E957B8357}"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2A71F50-0D37-4D61-B559-8FCC3CA2956A}" type="datetime1">
              <a:rPr lang="en-US" smtClean="0"/>
              <a:pPr/>
              <a:t>5/2/2024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478AB7C-A59F-4E19-97C4-632E957B8357}"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BDD57AE-1319-4BB0-8566-4637B158E85B}" type="datetime1">
              <a:rPr lang="en-US" smtClean="0"/>
              <a:pPr/>
              <a:t>5/2/2024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478AB7C-A59F-4E19-97C4-632E957B8357}"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9A4B1F-7CFF-4E4A-B0CE-F81BD08EA8BD}" type="datetime1">
              <a:rPr lang="en-US" smtClean="0"/>
              <a:pPr/>
              <a:t>5/2/2024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478AB7C-A59F-4E19-97C4-632E957B8357}"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EC1BF5-A026-4AD7-8E81-45632D4564C8}" type="datetime1">
              <a:rPr lang="en-US" smtClean="0"/>
              <a:pPr/>
              <a:t>5/2/2024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478AB7C-A59F-4E19-97C4-632E957B8357}"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5DC282-71FA-4EDA-94F8-48A5CEB0C975}" type="datetime1">
              <a:rPr lang="en-US" smtClean="0"/>
              <a:pPr/>
              <a:t>5/2/2024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478AB7C-A59F-4E19-97C4-632E957B8357}"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18E38D-5CAC-4AD0-8993-A9A435ACCD69}" type="datetime1">
              <a:rPr lang="en-US" smtClean="0"/>
              <a:pPr/>
              <a:t>5/2/2024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78AB7C-A59F-4E19-97C4-632E957B8357}"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5720" y="142852"/>
            <a:ext cx="8643998" cy="6429420"/>
          </a:xfrm>
        </p:spPr>
        <p:txBody>
          <a:bodyPr>
            <a:normAutofit fontScale="90000"/>
          </a:bodyPr>
          <a:lstStyle/>
          <a:p>
            <a:br>
              <a:rPr lang="en-IN" sz="2400" b="1" dirty="0">
                <a:solidFill>
                  <a:schemeClr val="tx2">
                    <a:lumMod val="50000"/>
                  </a:schemeClr>
                </a:solidFill>
                <a:latin typeface="Times New Roman" pitchFamily="18" charset="0"/>
                <a:cs typeface="Times New Roman" pitchFamily="18" charset="0"/>
              </a:rPr>
            </a:br>
            <a:br>
              <a:rPr lang="en-IN" sz="2400" b="1" dirty="0">
                <a:latin typeface="Times New Roman" pitchFamily="18" charset="0"/>
                <a:cs typeface="Times New Roman" pitchFamily="18" charset="0"/>
              </a:rPr>
            </a:br>
            <a:r>
              <a:rPr lang="en-IN" sz="2200" b="1" dirty="0">
                <a:latin typeface="Times New Roman" pitchFamily="18" charset="0"/>
                <a:cs typeface="Times New Roman" pitchFamily="18" charset="0"/>
              </a:rPr>
              <a:t>FACE RECOGNITION BASED ATTENDANCE SYSTEM</a:t>
            </a:r>
            <a:br>
              <a:rPr lang="en-IN" sz="2200" b="1" dirty="0">
                <a:solidFill>
                  <a:schemeClr val="tx2">
                    <a:lumMod val="50000"/>
                  </a:schemeClr>
                </a:solidFill>
                <a:latin typeface="Times New Roman" pitchFamily="18" charset="0"/>
                <a:cs typeface="Times New Roman" pitchFamily="18" charset="0"/>
              </a:rPr>
            </a:br>
            <a:br>
              <a:rPr lang="en-IN" sz="2000" b="1" dirty="0">
                <a:solidFill>
                  <a:schemeClr val="tx2">
                    <a:lumMod val="50000"/>
                  </a:schemeClr>
                </a:solidFill>
                <a:latin typeface="Times New Roman" pitchFamily="18" charset="0"/>
                <a:cs typeface="Times New Roman" pitchFamily="18" charset="0"/>
              </a:rPr>
            </a:br>
            <a:r>
              <a:rPr lang="en-IN" sz="2000" b="1" dirty="0">
                <a:solidFill>
                  <a:schemeClr val="tx2">
                    <a:lumMod val="50000"/>
                  </a:schemeClr>
                </a:solidFill>
                <a:latin typeface="Times New Roman" pitchFamily="18" charset="0"/>
                <a:cs typeface="Times New Roman" pitchFamily="18" charset="0"/>
              </a:rPr>
              <a:t> </a:t>
            </a:r>
            <a:r>
              <a:rPr lang="en-IN" sz="2000" b="1" dirty="0">
                <a:latin typeface="Times New Roman" pitchFamily="18" charset="0"/>
                <a:cs typeface="Times New Roman" pitchFamily="18" charset="0"/>
              </a:rPr>
              <a:t>N.SUNIL                 	( 209E1A05F4 )</a:t>
            </a:r>
            <a:br>
              <a:rPr lang="en-IN" sz="2000" b="1" dirty="0">
                <a:latin typeface="Times New Roman" pitchFamily="18" charset="0"/>
                <a:cs typeface="Times New Roman" pitchFamily="18" charset="0"/>
              </a:rPr>
            </a:br>
            <a:r>
              <a:rPr lang="en-IN" sz="2000" b="1" dirty="0">
                <a:latin typeface="Times New Roman" pitchFamily="18" charset="0"/>
                <a:cs typeface="Times New Roman" pitchFamily="18" charset="0"/>
              </a:rPr>
              <a:t>N.VAASAVII	               ( 209E1A05E7 )</a:t>
            </a:r>
            <a:br>
              <a:rPr lang="en-IN" sz="2000" b="1" dirty="0">
                <a:latin typeface="Times New Roman" pitchFamily="18" charset="0"/>
                <a:cs typeface="Times New Roman" pitchFamily="18" charset="0"/>
              </a:rPr>
            </a:br>
            <a:r>
              <a:rPr lang="en-IN" sz="2000" b="1" dirty="0">
                <a:latin typeface="Times New Roman" pitchFamily="18" charset="0"/>
                <a:cs typeface="Times New Roman" pitchFamily="18" charset="0"/>
              </a:rPr>
              <a:t>N.PAVANI	               ( 209E1A05E8 )</a:t>
            </a:r>
            <a:br>
              <a:rPr lang="en-IN" sz="2000" b="1" dirty="0">
                <a:latin typeface="Times New Roman" pitchFamily="18" charset="0"/>
                <a:cs typeface="Times New Roman" pitchFamily="18" charset="0"/>
              </a:rPr>
            </a:br>
            <a:r>
              <a:rPr lang="en-IN" sz="2000" b="1" dirty="0">
                <a:latin typeface="Times New Roman" pitchFamily="18" charset="0"/>
                <a:cs typeface="Times New Roman" pitchFamily="18" charset="0"/>
              </a:rPr>
              <a:t>P.THARUN TEJ	               ( 209E1A05G8 )</a:t>
            </a:r>
            <a:br>
              <a:rPr lang="en-IN" sz="2000" b="1" dirty="0">
                <a:latin typeface="Times New Roman" pitchFamily="18" charset="0"/>
                <a:cs typeface="Times New Roman" pitchFamily="18" charset="0"/>
              </a:rPr>
            </a:br>
            <a:r>
              <a:rPr lang="en-IN" sz="2000" b="1" dirty="0">
                <a:latin typeface="Times New Roman" pitchFamily="18" charset="0"/>
                <a:cs typeface="Times New Roman" pitchFamily="18" charset="0"/>
              </a:rPr>
              <a:t>S.UMAPATHI                      ( 20381A0513 )</a:t>
            </a:r>
            <a:br>
              <a:rPr lang="en-IN" sz="2000" b="1" dirty="0">
                <a:latin typeface="Times New Roman" pitchFamily="18" charset="0"/>
                <a:cs typeface="Times New Roman" pitchFamily="18" charset="0"/>
              </a:rPr>
            </a:br>
            <a:br>
              <a:rPr lang="en-IN" sz="2000" dirty="0">
                <a:latin typeface="Times New Roman" pitchFamily="18" charset="0"/>
                <a:cs typeface="Times New Roman" pitchFamily="18" charset="0"/>
              </a:rPr>
            </a:br>
            <a:r>
              <a:rPr lang="en-IN" sz="2000" b="1" dirty="0">
                <a:latin typeface="Times New Roman" pitchFamily="18" charset="0"/>
                <a:cs typeface="Times New Roman" pitchFamily="18" charset="0"/>
              </a:rPr>
              <a:t>BATCH No : 06</a:t>
            </a:r>
            <a:br>
              <a:rPr lang="en-IN" sz="2000" dirty="0">
                <a:latin typeface="Times New Roman" pitchFamily="18" charset="0"/>
                <a:cs typeface="Times New Roman" pitchFamily="18" charset="0"/>
              </a:rPr>
            </a:br>
            <a:r>
              <a:rPr lang="en-IN" sz="2000" b="1" dirty="0">
                <a:latin typeface="Times New Roman" pitchFamily="18" charset="0"/>
                <a:cs typeface="Times New Roman" pitchFamily="18" charset="0"/>
              </a:rPr>
              <a:t>UNDER THE ESTEEMED GUIDANCE OF</a:t>
            </a:r>
            <a:br>
              <a:rPr lang="en-IN" sz="2000" dirty="0">
                <a:latin typeface="Times New Roman" pitchFamily="18" charset="0"/>
                <a:cs typeface="Times New Roman" pitchFamily="18" charset="0"/>
              </a:rPr>
            </a:br>
            <a:r>
              <a:rPr lang="en-IN" sz="2000" b="1" dirty="0">
                <a:latin typeface="Times New Roman" pitchFamily="18" charset="0"/>
                <a:cs typeface="Times New Roman" pitchFamily="18" charset="0"/>
              </a:rPr>
              <a:t>Mr.  J. Sankar Babu, </a:t>
            </a:r>
            <a:r>
              <a:rPr lang="en-IN" sz="2000" b="1" dirty="0" err="1">
                <a:latin typeface="Times New Roman" pitchFamily="18" charset="0"/>
                <a:cs typeface="Times New Roman" pitchFamily="18" charset="0"/>
              </a:rPr>
              <a:t>M.Tech</a:t>
            </a:r>
            <a:r>
              <a:rPr lang="en-IN" sz="2000" b="1" dirty="0">
                <a:latin typeface="Times New Roman" pitchFamily="18" charset="0"/>
                <a:cs typeface="Times New Roman" pitchFamily="18" charset="0"/>
              </a:rPr>
              <a:t>,</a:t>
            </a:r>
            <a:br>
              <a:rPr lang="en-IN" sz="2000" b="1" dirty="0">
                <a:latin typeface="Times New Roman" pitchFamily="18" charset="0"/>
                <a:cs typeface="Times New Roman" pitchFamily="18" charset="0"/>
              </a:rPr>
            </a:br>
            <a:r>
              <a:rPr lang="en-IN" sz="2000" b="1" dirty="0">
                <a:latin typeface="Times New Roman" pitchFamily="18" charset="0"/>
                <a:cs typeface="Times New Roman" pitchFamily="18" charset="0"/>
              </a:rPr>
              <a:t>Assistant Professor</a:t>
            </a:r>
            <a:br>
              <a:rPr lang="en-IN" sz="2000" b="1" dirty="0">
                <a:latin typeface="Times New Roman" pitchFamily="18" charset="0"/>
                <a:cs typeface="Times New Roman" pitchFamily="18" charset="0"/>
              </a:rPr>
            </a:br>
            <a:br>
              <a:rPr lang="en-IN" sz="2000" dirty="0">
                <a:latin typeface="Times New Roman" pitchFamily="18" charset="0"/>
                <a:cs typeface="Times New Roman" pitchFamily="18" charset="0"/>
              </a:rPr>
            </a:br>
            <a:br>
              <a:rPr lang="en-IN" sz="2000" dirty="0">
                <a:latin typeface="Times New Roman" pitchFamily="18" charset="0"/>
                <a:cs typeface="Times New Roman" pitchFamily="18" charset="0"/>
              </a:rPr>
            </a:br>
            <a:r>
              <a:rPr lang="en-IN" sz="2000" dirty="0">
                <a:latin typeface="Times New Roman" pitchFamily="18" charset="0"/>
                <a:cs typeface="Times New Roman" pitchFamily="18" charset="0"/>
              </a:rPr>
              <a:t>             </a:t>
            </a:r>
            <a:br>
              <a:rPr lang="en-IN" sz="2000" dirty="0">
                <a:latin typeface="Times New Roman" pitchFamily="18" charset="0"/>
                <a:cs typeface="Times New Roman" pitchFamily="18" charset="0"/>
              </a:rPr>
            </a:br>
            <a:r>
              <a:rPr lang="en-IN" sz="2000" dirty="0">
                <a:latin typeface="Times New Roman" pitchFamily="18" charset="0"/>
                <a:cs typeface="Times New Roman" pitchFamily="18" charset="0"/>
              </a:rPr>
              <a:t> </a:t>
            </a:r>
            <a:br>
              <a:rPr lang="en-IN" sz="2000" dirty="0">
                <a:latin typeface="Times New Roman" pitchFamily="18" charset="0"/>
                <a:cs typeface="Times New Roman" pitchFamily="18" charset="0"/>
              </a:rPr>
            </a:br>
            <a:br>
              <a:rPr lang="en-IN" sz="2000" dirty="0">
                <a:latin typeface="Times New Roman" pitchFamily="18" charset="0"/>
                <a:cs typeface="Times New Roman" pitchFamily="18" charset="0"/>
              </a:rPr>
            </a:br>
            <a:r>
              <a:rPr lang="en-IN" sz="2000" dirty="0">
                <a:latin typeface="Times New Roman" pitchFamily="18" charset="0"/>
                <a:cs typeface="Times New Roman" pitchFamily="18" charset="0"/>
              </a:rPr>
              <a:t> </a:t>
            </a:r>
            <a:r>
              <a:rPr lang="en-IN" sz="2200" b="1" dirty="0">
                <a:latin typeface="Times New Roman" pitchFamily="18" charset="0"/>
                <a:cs typeface="Times New Roman" pitchFamily="18" charset="0"/>
              </a:rPr>
              <a:t>DEPARTMENT OF COMPUTER SCIENCE AND ENGINEERING</a:t>
            </a:r>
            <a:br>
              <a:rPr lang="en-IN" sz="2000" b="1" dirty="0">
                <a:latin typeface="Times New Roman" pitchFamily="18" charset="0"/>
                <a:cs typeface="Times New Roman" pitchFamily="18" charset="0"/>
              </a:rPr>
            </a:br>
            <a:r>
              <a:rPr lang="en-IN" sz="2000" b="1" dirty="0">
                <a:latin typeface="Times New Roman" pitchFamily="18" charset="0"/>
                <a:cs typeface="Times New Roman" pitchFamily="18" charset="0"/>
              </a:rPr>
              <a:t>    </a:t>
            </a:r>
            <a:r>
              <a:rPr lang="en-IN" sz="2000" dirty="0">
                <a:latin typeface="Times New Roman" pitchFamily="18" charset="0"/>
                <a:cs typeface="Times New Roman" pitchFamily="18" charset="0"/>
              </a:rPr>
              <a:t>     </a:t>
            </a:r>
            <a:r>
              <a:rPr lang="en-IN" sz="1800" dirty="0">
                <a:latin typeface="Times New Roman" pitchFamily="18" charset="0"/>
                <a:cs typeface="Times New Roman" pitchFamily="18" charset="0"/>
              </a:rPr>
              <a:t>       </a:t>
            </a:r>
            <a:r>
              <a:rPr lang="en-US" sz="2200" b="1" dirty="0">
                <a:latin typeface="Times New Roman" pitchFamily="18" charset="0"/>
                <a:cs typeface="Times New Roman" pitchFamily="18" charset="0"/>
              </a:rPr>
              <a:t>SRI VENKATESWARA ENGINEERING COLLEGE</a:t>
            </a:r>
            <a:br>
              <a:rPr lang="en-US" sz="2200" b="1" dirty="0">
                <a:latin typeface="Times New Roman" pitchFamily="18" charset="0"/>
                <a:cs typeface="Times New Roman" pitchFamily="18" charset="0"/>
              </a:rPr>
            </a:br>
            <a:r>
              <a:rPr lang="en-US" sz="2400" b="1" dirty="0">
                <a:latin typeface="Times New Roman" pitchFamily="18" charset="0"/>
                <a:cs typeface="Times New Roman" pitchFamily="18" charset="0"/>
              </a:rPr>
              <a:t>       </a:t>
            </a:r>
            <a:r>
              <a:rPr lang="en-US" sz="2000" dirty="0">
                <a:latin typeface="Times New Roman" pitchFamily="18" charset="0"/>
                <a:cs typeface="Times New Roman" pitchFamily="18" charset="0"/>
              </a:rPr>
              <a:t>Karakambadi Road, Opp. LIC Training Center,</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Tirupati-517507</a:t>
            </a:r>
            <a:br>
              <a:rPr lang="en-US" sz="2000" dirty="0">
                <a:latin typeface="Times New Roman" pitchFamily="18" charset="0"/>
                <a:cs typeface="Times New Roman" pitchFamily="18" charset="0"/>
              </a:rPr>
            </a:br>
            <a:br>
              <a:rPr lang="en-IN" sz="2000" dirty="0">
                <a:solidFill>
                  <a:schemeClr val="tx2">
                    <a:lumMod val="50000"/>
                  </a:schemeClr>
                </a:solidFill>
                <a:latin typeface="Times New Roman" pitchFamily="18" charset="0"/>
                <a:cs typeface="Times New Roman" pitchFamily="18" charset="0"/>
              </a:rPr>
            </a:br>
            <a:br>
              <a:rPr lang="en-IN" sz="2000" dirty="0">
                <a:solidFill>
                  <a:schemeClr val="tx2">
                    <a:lumMod val="50000"/>
                  </a:schemeClr>
                </a:solidFill>
                <a:latin typeface="Times New Roman" pitchFamily="18" charset="0"/>
                <a:cs typeface="Times New Roman" pitchFamily="18" charset="0"/>
              </a:rPr>
            </a:br>
            <a:endParaRPr lang="en-US" sz="2000" dirty="0">
              <a:solidFill>
                <a:schemeClr val="tx2">
                  <a:lumMod val="50000"/>
                </a:schemeClr>
              </a:solidFill>
              <a:latin typeface="Times New Roman" pitchFamily="18" charset="0"/>
              <a:cs typeface="Times New Roman" pitchFamily="18" charset="0"/>
            </a:endParaRPr>
          </a:p>
        </p:txBody>
      </p:sp>
      <p:pic>
        <p:nvPicPr>
          <p:cNvPr id="4" name="Picture 2" descr="C:\Users\User\Desktop\svew logo.png"/>
          <p:cNvPicPr>
            <a:picLocks noChangeAspect="1" noChangeArrowheads="1"/>
          </p:cNvPicPr>
          <p:nvPr/>
        </p:nvPicPr>
        <p:blipFill>
          <a:blip r:embed="rId2"/>
          <a:srcRect/>
          <a:stretch>
            <a:fillRect/>
          </a:stretch>
        </p:blipFill>
        <p:spPr bwMode="auto">
          <a:xfrm>
            <a:off x="4143372" y="3717032"/>
            <a:ext cx="1214414" cy="1152128"/>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6292684-72AD-DE3D-A884-3B929BFDC0AD}"/>
              </a:ext>
            </a:extLst>
          </p:cNvPr>
          <p:cNvSpPr>
            <a:spLocks noGrp="1"/>
          </p:cNvSpPr>
          <p:nvPr>
            <p:ph type="sldNum" sz="quarter" idx="12"/>
          </p:nvPr>
        </p:nvSpPr>
        <p:spPr/>
        <p:txBody>
          <a:bodyPr/>
          <a:lstStyle/>
          <a:p>
            <a:fld id="{D478AB7C-A59F-4E19-97C4-632E957B8357}" type="slidenum">
              <a:rPr lang="en-US" smtClean="0"/>
              <a:pPr/>
              <a:t>10</a:t>
            </a:fld>
            <a:endParaRPr lang="en-US" dirty="0"/>
          </a:p>
        </p:txBody>
      </p:sp>
      <p:sp>
        <p:nvSpPr>
          <p:cNvPr id="3" name="Title 1">
            <a:extLst>
              <a:ext uri="{FF2B5EF4-FFF2-40B4-BE49-F238E27FC236}">
                <a16:creationId xmlns:a16="http://schemas.microsoft.com/office/drawing/2014/main" id="{2742AD8C-C10B-8F9E-F6D2-DC31D72C0A4B}"/>
              </a:ext>
            </a:extLst>
          </p:cNvPr>
          <p:cNvSpPr txBox="1">
            <a:spLocks/>
          </p:cNvSpPr>
          <p:nvPr/>
        </p:nvSpPr>
        <p:spPr>
          <a:xfrm>
            <a:off x="457200" y="274638"/>
            <a:ext cx="8229600" cy="796908"/>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2800" b="1">
                <a:latin typeface="Times New Roman" pitchFamily="18" charset="0"/>
                <a:cs typeface="Times New Roman" pitchFamily="18" charset="0"/>
              </a:rPr>
              <a:t>Class Diagram</a:t>
            </a:r>
            <a:endParaRPr lang="en-US" sz="2800" b="1" dirty="0">
              <a:latin typeface="Times New Roman" pitchFamily="18" charset="0"/>
              <a:cs typeface="Times New Roman" pitchFamily="18" charset="0"/>
            </a:endParaRPr>
          </a:p>
        </p:txBody>
      </p:sp>
      <p:sp>
        <p:nvSpPr>
          <p:cNvPr id="4" name="Content Placeholder 2">
            <a:extLst>
              <a:ext uri="{FF2B5EF4-FFF2-40B4-BE49-F238E27FC236}">
                <a16:creationId xmlns:a16="http://schemas.microsoft.com/office/drawing/2014/main" id="{679259C5-313B-7E3D-1787-67442B7E67CE}"/>
              </a:ext>
            </a:extLst>
          </p:cNvPr>
          <p:cNvSpPr txBox="1">
            <a:spLocks/>
          </p:cNvSpPr>
          <p:nvPr/>
        </p:nvSpPr>
        <p:spPr>
          <a:xfrm>
            <a:off x="457200" y="1142984"/>
            <a:ext cx="8229600" cy="535785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400">
                <a:latin typeface="Times New Roman" pitchFamily="18" charset="0"/>
                <a:cs typeface="Times New Roman" pitchFamily="18" charset="0"/>
              </a:rPr>
              <a:t>Class diagram is a type of static structure diagram that represents the fundamental architecture of the system.</a:t>
            </a:r>
          </a:p>
          <a:p>
            <a:pPr>
              <a:buFont typeface="Arial" pitchFamily="34" charset="0"/>
              <a:buNone/>
            </a:pPr>
            <a:endParaRPr lang="en-US" dirty="0"/>
          </a:p>
        </p:txBody>
      </p:sp>
      <p:sp>
        <p:nvSpPr>
          <p:cNvPr id="5" name="TextBox 4">
            <a:extLst>
              <a:ext uri="{FF2B5EF4-FFF2-40B4-BE49-F238E27FC236}">
                <a16:creationId xmlns:a16="http://schemas.microsoft.com/office/drawing/2014/main" id="{5C1671D0-6718-F332-B1AD-A21AA66F9E62}"/>
              </a:ext>
            </a:extLst>
          </p:cNvPr>
          <p:cNvSpPr txBox="1"/>
          <p:nvPr/>
        </p:nvSpPr>
        <p:spPr>
          <a:xfrm>
            <a:off x="2143108" y="5929330"/>
            <a:ext cx="4929222" cy="400110"/>
          </a:xfrm>
          <a:prstGeom prst="rect">
            <a:avLst/>
          </a:prstGeom>
          <a:noFill/>
        </p:spPr>
        <p:txBody>
          <a:bodyPr wrap="square" rtlCol="0">
            <a:spAutoFit/>
          </a:bodyPr>
          <a:lstStyle/>
          <a:p>
            <a:pPr algn="ctr"/>
            <a:r>
              <a:rPr lang="en-US" sz="2000" b="1" dirty="0">
                <a:latin typeface="Times New Roman" pitchFamily="18" charset="0"/>
                <a:cs typeface="Times New Roman" pitchFamily="18" charset="0"/>
              </a:rPr>
              <a:t>Fig : Class Diagram </a:t>
            </a:r>
          </a:p>
        </p:txBody>
      </p:sp>
      <p:pic>
        <p:nvPicPr>
          <p:cNvPr id="7" name="Picture 6">
            <a:extLst>
              <a:ext uri="{FF2B5EF4-FFF2-40B4-BE49-F238E27FC236}">
                <a16:creationId xmlns:a16="http://schemas.microsoft.com/office/drawing/2014/main" id="{7BF0104E-F855-3839-0FFD-BF1853115F1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39367" y="2269263"/>
            <a:ext cx="6336704" cy="3105291"/>
          </a:xfrm>
          <a:prstGeom prst="rect">
            <a:avLst/>
          </a:prstGeom>
          <a:noFill/>
          <a:ln>
            <a:noFill/>
          </a:ln>
        </p:spPr>
      </p:pic>
    </p:spTree>
    <p:extLst>
      <p:ext uri="{BB962C8B-B14F-4D97-AF65-F5344CB8AC3E}">
        <p14:creationId xmlns:p14="http://schemas.microsoft.com/office/powerpoint/2010/main" val="2443765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4BE0D82-D38E-43EE-E40B-7A4D2672B582}"/>
              </a:ext>
            </a:extLst>
          </p:cNvPr>
          <p:cNvSpPr>
            <a:spLocks noGrp="1"/>
          </p:cNvSpPr>
          <p:nvPr>
            <p:ph type="sldNum" sz="quarter" idx="12"/>
          </p:nvPr>
        </p:nvSpPr>
        <p:spPr/>
        <p:txBody>
          <a:bodyPr/>
          <a:lstStyle/>
          <a:p>
            <a:fld id="{D478AB7C-A59F-4E19-97C4-632E957B8357}" type="slidenum">
              <a:rPr lang="en-US" smtClean="0"/>
              <a:pPr/>
              <a:t>11</a:t>
            </a:fld>
            <a:endParaRPr lang="en-US" dirty="0"/>
          </a:p>
        </p:txBody>
      </p:sp>
      <p:sp>
        <p:nvSpPr>
          <p:cNvPr id="3" name="Title 1">
            <a:extLst>
              <a:ext uri="{FF2B5EF4-FFF2-40B4-BE49-F238E27FC236}">
                <a16:creationId xmlns:a16="http://schemas.microsoft.com/office/drawing/2014/main" id="{8BD54A95-9202-1D97-E8C2-DE9D48DCB817}"/>
              </a:ext>
            </a:extLst>
          </p:cNvPr>
          <p:cNvSpPr txBox="1">
            <a:spLocks/>
          </p:cNvSpPr>
          <p:nvPr/>
        </p:nvSpPr>
        <p:spPr>
          <a:xfrm>
            <a:off x="457200" y="274638"/>
            <a:ext cx="8229600" cy="796908"/>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2800" b="1">
                <a:latin typeface="Times New Roman" pitchFamily="18" charset="0"/>
                <a:cs typeface="Times New Roman" pitchFamily="18" charset="0"/>
              </a:rPr>
              <a:t>Usecase Diagram</a:t>
            </a:r>
            <a:endParaRPr lang="en-US" sz="2800" b="1" dirty="0">
              <a:latin typeface="Times New Roman" pitchFamily="18" charset="0"/>
              <a:cs typeface="Times New Roman" pitchFamily="18" charset="0"/>
            </a:endParaRPr>
          </a:p>
        </p:txBody>
      </p:sp>
      <p:sp>
        <p:nvSpPr>
          <p:cNvPr id="4" name="Content Placeholder 2">
            <a:extLst>
              <a:ext uri="{FF2B5EF4-FFF2-40B4-BE49-F238E27FC236}">
                <a16:creationId xmlns:a16="http://schemas.microsoft.com/office/drawing/2014/main" id="{3787DFA6-173D-47F5-7DAD-4F5C1710223B}"/>
              </a:ext>
            </a:extLst>
          </p:cNvPr>
          <p:cNvSpPr txBox="1">
            <a:spLocks/>
          </p:cNvSpPr>
          <p:nvPr/>
        </p:nvSpPr>
        <p:spPr>
          <a:xfrm>
            <a:off x="457200" y="1142984"/>
            <a:ext cx="8229600" cy="535785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400">
                <a:latin typeface="Times New Roman" pitchFamily="18" charset="0"/>
                <a:cs typeface="Times New Roman" pitchFamily="18" charset="0"/>
              </a:rPr>
              <a:t>Use cases are a set of actions, services and functions that the system needs to perform.</a:t>
            </a:r>
            <a:endParaRPr lang="en-US" sz="2400" dirty="0">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id="{40F755D7-710B-2BBD-41FC-B1074814ED8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348881"/>
            <a:ext cx="5904656" cy="2853504"/>
          </a:xfrm>
          <a:prstGeom prst="rect">
            <a:avLst/>
          </a:prstGeom>
          <a:noFill/>
          <a:ln>
            <a:noFill/>
          </a:ln>
        </p:spPr>
      </p:pic>
      <p:sp>
        <p:nvSpPr>
          <p:cNvPr id="7" name="TextBox 6"/>
          <p:cNvSpPr txBox="1"/>
          <p:nvPr/>
        </p:nvSpPr>
        <p:spPr>
          <a:xfrm>
            <a:off x="2393141" y="5423025"/>
            <a:ext cx="4357718" cy="400110"/>
          </a:xfrm>
          <a:prstGeom prst="rect">
            <a:avLst/>
          </a:prstGeom>
          <a:noFill/>
        </p:spPr>
        <p:txBody>
          <a:bodyPr wrap="square" rtlCol="0">
            <a:spAutoFit/>
          </a:bodyPr>
          <a:lstStyle/>
          <a:p>
            <a:pPr algn="ctr"/>
            <a:r>
              <a:rPr lang="en-US" sz="2000" b="1" dirty="0">
                <a:latin typeface="Times New Roman" pitchFamily="18" charset="0"/>
                <a:cs typeface="Times New Roman" pitchFamily="18" charset="0"/>
              </a:rPr>
              <a:t>Fig : Usecase Diagram</a:t>
            </a:r>
          </a:p>
        </p:txBody>
      </p:sp>
    </p:spTree>
    <p:extLst>
      <p:ext uri="{BB962C8B-B14F-4D97-AF65-F5344CB8AC3E}">
        <p14:creationId xmlns:p14="http://schemas.microsoft.com/office/powerpoint/2010/main" val="2703860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C495D5C-7B2D-5B93-FF51-3BBACFCA9441}"/>
              </a:ext>
            </a:extLst>
          </p:cNvPr>
          <p:cNvSpPr>
            <a:spLocks noGrp="1"/>
          </p:cNvSpPr>
          <p:nvPr>
            <p:ph type="sldNum" sz="quarter" idx="12"/>
          </p:nvPr>
        </p:nvSpPr>
        <p:spPr/>
        <p:txBody>
          <a:bodyPr/>
          <a:lstStyle/>
          <a:p>
            <a:fld id="{D478AB7C-A59F-4E19-97C4-632E957B8357}" type="slidenum">
              <a:rPr lang="en-US" smtClean="0"/>
              <a:pPr/>
              <a:t>12</a:t>
            </a:fld>
            <a:endParaRPr lang="en-US" dirty="0"/>
          </a:p>
        </p:txBody>
      </p:sp>
      <p:sp>
        <p:nvSpPr>
          <p:cNvPr id="3" name="Title 1">
            <a:extLst>
              <a:ext uri="{FF2B5EF4-FFF2-40B4-BE49-F238E27FC236}">
                <a16:creationId xmlns:a16="http://schemas.microsoft.com/office/drawing/2014/main" id="{CB6474C1-2D21-F3F0-C8CC-2016B6A3D193}"/>
              </a:ext>
            </a:extLst>
          </p:cNvPr>
          <p:cNvSpPr txBox="1">
            <a:spLocks/>
          </p:cNvSpPr>
          <p:nvPr/>
        </p:nvSpPr>
        <p:spPr>
          <a:xfrm>
            <a:off x="609600" y="427038"/>
            <a:ext cx="8229600" cy="796908"/>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2800" b="1">
                <a:latin typeface="Times New Roman" pitchFamily="18" charset="0"/>
                <a:cs typeface="Times New Roman" pitchFamily="18" charset="0"/>
              </a:rPr>
              <a:t>Sequence Diagram</a:t>
            </a:r>
            <a:endParaRPr lang="en-US" sz="2800" b="1" dirty="0">
              <a:latin typeface="Times New Roman" pitchFamily="18" charset="0"/>
              <a:cs typeface="Times New Roman" pitchFamily="18" charset="0"/>
            </a:endParaRPr>
          </a:p>
        </p:txBody>
      </p:sp>
      <p:sp>
        <p:nvSpPr>
          <p:cNvPr id="4" name="Content Placeholder 2">
            <a:extLst>
              <a:ext uri="{FF2B5EF4-FFF2-40B4-BE49-F238E27FC236}">
                <a16:creationId xmlns:a16="http://schemas.microsoft.com/office/drawing/2014/main" id="{4DC58170-F6CD-DCDB-63EE-FDAB2D451778}"/>
              </a:ext>
            </a:extLst>
          </p:cNvPr>
          <p:cNvSpPr txBox="1">
            <a:spLocks/>
          </p:cNvSpPr>
          <p:nvPr/>
        </p:nvSpPr>
        <p:spPr>
          <a:xfrm>
            <a:off x="609600" y="1223946"/>
            <a:ext cx="8229600" cy="535785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just"/>
            <a:r>
              <a:rPr lang="en-US" sz="2400">
                <a:latin typeface="Times New Roman" pitchFamily="18" charset="0"/>
                <a:cs typeface="Times New Roman" pitchFamily="18" charset="0"/>
              </a:rPr>
              <a:t>Sequence diagrams describe interactions among classes in terms of exchange of messages over time.</a:t>
            </a:r>
          </a:p>
          <a:p>
            <a:pPr marL="457200" indent="-457200" algn="just">
              <a:buFont typeface="Arial" pitchFamily="34" charset="0"/>
              <a:buNone/>
            </a:pPr>
            <a:endParaRPr lang="en-US" sz="2400" dirty="0">
              <a:latin typeface="Times New Roman" pitchFamily="18" charset="0"/>
              <a:cs typeface="Times New Roman" pitchFamily="18" charset="0"/>
            </a:endParaRPr>
          </a:p>
        </p:txBody>
      </p:sp>
      <p:sp>
        <p:nvSpPr>
          <p:cNvPr id="6" name="TextBox 5">
            <a:extLst>
              <a:ext uri="{FF2B5EF4-FFF2-40B4-BE49-F238E27FC236}">
                <a16:creationId xmlns:a16="http://schemas.microsoft.com/office/drawing/2014/main" id="{874DD68F-97B1-E81B-5965-E0A30DF53FE7}"/>
              </a:ext>
            </a:extLst>
          </p:cNvPr>
          <p:cNvSpPr txBox="1"/>
          <p:nvPr/>
        </p:nvSpPr>
        <p:spPr>
          <a:xfrm>
            <a:off x="3152764" y="6081730"/>
            <a:ext cx="3714776" cy="400110"/>
          </a:xfrm>
          <a:prstGeom prst="rect">
            <a:avLst/>
          </a:prstGeom>
          <a:noFill/>
        </p:spPr>
        <p:txBody>
          <a:bodyPr wrap="square" rtlCol="0">
            <a:spAutoFit/>
          </a:bodyPr>
          <a:lstStyle/>
          <a:p>
            <a:pPr algn="ctr"/>
            <a:r>
              <a:rPr lang="en-US" sz="2000" b="1" dirty="0">
                <a:latin typeface="Times New Roman" pitchFamily="18" charset="0"/>
                <a:cs typeface="Times New Roman" pitchFamily="18" charset="0"/>
              </a:rPr>
              <a:t>Fig : Sequence Diagram</a:t>
            </a:r>
          </a:p>
        </p:txBody>
      </p:sp>
      <p:sp>
        <p:nvSpPr>
          <p:cNvPr id="7" name="Slide Number Placeholder 5">
            <a:extLst>
              <a:ext uri="{FF2B5EF4-FFF2-40B4-BE49-F238E27FC236}">
                <a16:creationId xmlns:a16="http://schemas.microsoft.com/office/drawing/2014/main" id="{4A650639-7EDA-0323-9A6C-A3F6CD23E8BA}"/>
              </a:ext>
            </a:extLst>
          </p:cNvPr>
          <p:cNvSpPr txBox="1">
            <a:spLocks/>
          </p:cNvSpPr>
          <p:nvPr/>
        </p:nvSpPr>
        <p:spPr>
          <a:xfrm>
            <a:off x="6705600" y="65087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78AB7C-A59F-4E19-97C4-632E957B8357}" type="slidenum">
              <a:rPr lang="en-US" smtClean="0"/>
              <a:pPr/>
              <a:t>12</a:t>
            </a:fld>
            <a:endParaRPr lang="en-US" dirty="0"/>
          </a:p>
        </p:txBody>
      </p:sp>
      <p:pic>
        <p:nvPicPr>
          <p:cNvPr id="8" name="Picture 7">
            <a:extLst>
              <a:ext uri="{FF2B5EF4-FFF2-40B4-BE49-F238E27FC236}">
                <a16:creationId xmlns:a16="http://schemas.microsoft.com/office/drawing/2014/main" id="{5F517F3A-4AA1-AAF1-9887-8DAC6B9B074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79930" y="2140306"/>
            <a:ext cx="5184140" cy="3649345"/>
          </a:xfrm>
          <a:prstGeom prst="rect">
            <a:avLst/>
          </a:prstGeom>
          <a:noFill/>
          <a:ln>
            <a:noFill/>
          </a:ln>
        </p:spPr>
      </p:pic>
    </p:spTree>
    <p:extLst>
      <p:ext uri="{BB962C8B-B14F-4D97-AF65-F5344CB8AC3E}">
        <p14:creationId xmlns:p14="http://schemas.microsoft.com/office/powerpoint/2010/main" val="1312195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CE20104-9A6E-7AB8-C621-E60B1238882D}"/>
              </a:ext>
            </a:extLst>
          </p:cNvPr>
          <p:cNvSpPr>
            <a:spLocks noGrp="1"/>
          </p:cNvSpPr>
          <p:nvPr>
            <p:ph type="sldNum" sz="quarter" idx="12"/>
          </p:nvPr>
        </p:nvSpPr>
        <p:spPr/>
        <p:txBody>
          <a:bodyPr/>
          <a:lstStyle/>
          <a:p>
            <a:fld id="{D478AB7C-A59F-4E19-97C4-632E957B8357}" type="slidenum">
              <a:rPr lang="en-US" smtClean="0"/>
              <a:pPr/>
              <a:t>13</a:t>
            </a:fld>
            <a:endParaRPr lang="en-US" dirty="0"/>
          </a:p>
        </p:txBody>
      </p:sp>
      <p:sp>
        <p:nvSpPr>
          <p:cNvPr id="3" name="Title 1">
            <a:extLst>
              <a:ext uri="{FF2B5EF4-FFF2-40B4-BE49-F238E27FC236}">
                <a16:creationId xmlns:a16="http://schemas.microsoft.com/office/drawing/2014/main" id="{207B44B9-8282-3A55-DD9E-92BAF1C0387A}"/>
              </a:ext>
            </a:extLst>
          </p:cNvPr>
          <p:cNvSpPr txBox="1">
            <a:spLocks/>
          </p:cNvSpPr>
          <p:nvPr/>
        </p:nvSpPr>
        <p:spPr>
          <a:xfrm>
            <a:off x="438120" y="380024"/>
            <a:ext cx="8229600" cy="868346"/>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2800" b="1" dirty="0">
                <a:latin typeface="Times New Roman" pitchFamily="18" charset="0"/>
                <a:cs typeface="Times New Roman" pitchFamily="18" charset="0"/>
              </a:rPr>
              <a:t>Activity Diagram</a:t>
            </a:r>
            <a:endParaRPr lang="en-US" sz="2800" b="1" dirty="0">
              <a:latin typeface="Times New Roman" pitchFamily="18" charset="0"/>
              <a:cs typeface="Times New Roman" pitchFamily="18" charset="0"/>
            </a:endParaRPr>
          </a:p>
        </p:txBody>
      </p:sp>
      <p:sp>
        <p:nvSpPr>
          <p:cNvPr id="4" name="Content Placeholder 2">
            <a:extLst>
              <a:ext uri="{FF2B5EF4-FFF2-40B4-BE49-F238E27FC236}">
                <a16:creationId xmlns:a16="http://schemas.microsoft.com/office/drawing/2014/main" id="{ED8E45A5-4080-BAC6-A016-1B5B9380115A}"/>
              </a:ext>
            </a:extLst>
          </p:cNvPr>
          <p:cNvSpPr txBox="1">
            <a:spLocks/>
          </p:cNvSpPr>
          <p:nvPr/>
        </p:nvSpPr>
        <p:spPr>
          <a:xfrm>
            <a:off x="438120" y="1438260"/>
            <a:ext cx="8229600" cy="521497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400">
                <a:latin typeface="Times New Roman" pitchFamily="18" charset="0"/>
                <a:cs typeface="Times New Roman" pitchFamily="18" charset="0"/>
              </a:rPr>
              <a:t>Activity diagram is basically a flow chart to represent the flow from one activity to another activity.</a:t>
            </a:r>
          </a:p>
          <a:p>
            <a:pPr>
              <a:buFont typeface="Arial" pitchFamily="34" charset="0"/>
              <a:buNone/>
            </a:pPr>
            <a:endParaRPr lang="en-US" sz="2400" dirty="0">
              <a:latin typeface="Times New Roman" pitchFamily="18" charset="0"/>
              <a:cs typeface="Times New Roman" pitchFamily="18" charset="0"/>
            </a:endParaRPr>
          </a:p>
        </p:txBody>
      </p:sp>
      <p:sp>
        <p:nvSpPr>
          <p:cNvPr id="6" name="TextBox 5">
            <a:extLst>
              <a:ext uri="{FF2B5EF4-FFF2-40B4-BE49-F238E27FC236}">
                <a16:creationId xmlns:a16="http://schemas.microsoft.com/office/drawing/2014/main" id="{F5C5E85B-C89E-69DB-C7C6-BC174D863527}"/>
              </a:ext>
            </a:extLst>
          </p:cNvPr>
          <p:cNvSpPr txBox="1"/>
          <p:nvPr/>
        </p:nvSpPr>
        <p:spPr>
          <a:xfrm>
            <a:off x="3178959" y="6003308"/>
            <a:ext cx="2786082" cy="400110"/>
          </a:xfrm>
          <a:prstGeom prst="rect">
            <a:avLst/>
          </a:prstGeom>
          <a:noFill/>
        </p:spPr>
        <p:txBody>
          <a:bodyPr wrap="square" rtlCol="0">
            <a:spAutoFit/>
          </a:bodyPr>
          <a:lstStyle/>
          <a:p>
            <a:pPr algn="ctr"/>
            <a:r>
              <a:rPr lang="en-US" sz="2000" b="1" dirty="0">
                <a:latin typeface="Times New Roman" pitchFamily="18" charset="0"/>
                <a:cs typeface="Times New Roman" pitchFamily="18" charset="0"/>
              </a:rPr>
              <a:t>Fig : Activity Diagram</a:t>
            </a:r>
          </a:p>
        </p:txBody>
      </p:sp>
      <p:sp>
        <p:nvSpPr>
          <p:cNvPr id="7" name="Slide Number Placeholder 5">
            <a:extLst>
              <a:ext uri="{FF2B5EF4-FFF2-40B4-BE49-F238E27FC236}">
                <a16:creationId xmlns:a16="http://schemas.microsoft.com/office/drawing/2014/main" id="{ED4463D5-7B19-8B1E-BE7A-9FC880C24AE5}"/>
              </a:ext>
            </a:extLst>
          </p:cNvPr>
          <p:cNvSpPr txBox="1">
            <a:spLocks/>
          </p:cNvSpPr>
          <p:nvPr/>
        </p:nvSpPr>
        <p:spPr>
          <a:xfrm>
            <a:off x="6705600" y="65087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78AB7C-A59F-4E19-97C4-632E957B8357}" type="slidenum">
              <a:rPr lang="en-US" smtClean="0"/>
              <a:pPr/>
              <a:t>13</a:t>
            </a:fld>
            <a:endParaRPr lang="en-US" dirty="0"/>
          </a:p>
        </p:txBody>
      </p:sp>
      <p:pic>
        <p:nvPicPr>
          <p:cNvPr id="8" name="Picture 7">
            <a:extLst>
              <a:ext uri="{FF2B5EF4-FFF2-40B4-BE49-F238E27FC236}">
                <a16:creationId xmlns:a16="http://schemas.microsoft.com/office/drawing/2014/main" id="{FFA8221C-1238-568C-1BEC-5F2DDC1605E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636912"/>
            <a:ext cx="6480720" cy="3116580"/>
          </a:xfrm>
          <a:prstGeom prst="rect">
            <a:avLst/>
          </a:prstGeom>
          <a:noFill/>
          <a:ln>
            <a:noFill/>
          </a:ln>
        </p:spPr>
      </p:pic>
    </p:spTree>
    <p:extLst>
      <p:ext uri="{BB962C8B-B14F-4D97-AF65-F5344CB8AC3E}">
        <p14:creationId xmlns:p14="http://schemas.microsoft.com/office/powerpoint/2010/main" val="1195681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88C1D1-CA7B-DC98-E10F-101B4AE575BD}"/>
              </a:ext>
            </a:extLst>
          </p:cNvPr>
          <p:cNvSpPr>
            <a:spLocks noGrp="1"/>
          </p:cNvSpPr>
          <p:nvPr>
            <p:ph type="sldNum" sz="quarter" idx="12"/>
          </p:nvPr>
        </p:nvSpPr>
        <p:spPr/>
        <p:txBody>
          <a:bodyPr/>
          <a:lstStyle/>
          <a:p>
            <a:fld id="{D478AB7C-A59F-4E19-97C4-632E957B8357}" type="slidenum">
              <a:rPr lang="en-US" smtClean="0"/>
              <a:pPr/>
              <a:t>14</a:t>
            </a:fld>
            <a:endParaRPr lang="en-US" dirty="0"/>
          </a:p>
        </p:txBody>
      </p:sp>
      <p:sp>
        <p:nvSpPr>
          <p:cNvPr id="3" name="Content Placeholder 2">
            <a:extLst>
              <a:ext uri="{FF2B5EF4-FFF2-40B4-BE49-F238E27FC236}">
                <a16:creationId xmlns:a16="http://schemas.microsoft.com/office/drawing/2014/main" id="{F09AD78B-9B51-A662-AB0F-A8C274633AD4}"/>
              </a:ext>
            </a:extLst>
          </p:cNvPr>
          <p:cNvSpPr txBox="1">
            <a:spLocks/>
          </p:cNvSpPr>
          <p:nvPr/>
        </p:nvSpPr>
        <p:spPr>
          <a:xfrm>
            <a:off x="609600" y="1752600"/>
            <a:ext cx="8229600" cy="4525963"/>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Font typeface="Arial" pitchFamily="34" charset="0"/>
              <a:buNone/>
            </a:pPr>
            <a:endParaRPr lang="en-IN" sz="4000" dirty="0">
              <a:latin typeface="Times New Roman" pitchFamily="18" charset="0"/>
              <a:cs typeface="Times New Roman" pitchFamily="18" charset="0"/>
            </a:endParaRPr>
          </a:p>
          <a:p>
            <a:pPr algn="ctr">
              <a:buFont typeface="Arial" pitchFamily="34" charset="0"/>
              <a:buNone/>
            </a:pPr>
            <a:endParaRPr lang="en-IN" sz="3600" b="1" dirty="0">
              <a:latin typeface="Times New Roman" pitchFamily="18" charset="0"/>
              <a:cs typeface="Times New Roman" pitchFamily="18" charset="0"/>
            </a:endParaRPr>
          </a:p>
          <a:p>
            <a:pPr algn="ctr">
              <a:buFont typeface="Arial" pitchFamily="34" charset="0"/>
              <a:buNone/>
            </a:pPr>
            <a:r>
              <a:rPr lang="en-IN" sz="3600" b="1" dirty="0">
                <a:latin typeface="Times New Roman" pitchFamily="18" charset="0"/>
                <a:cs typeface="Times New Roman" pitchFamily="18" charset="0"/>
              </a:rPr>
              <a:t>IMPLEMENTATION</a:t>
            </a:r>
            <a:endParaRPr lang="en-US" sz="3600" b="1"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68D99AF0-EBEF-52D9-2390-6EE553597F71}"/>
              </a:ext>
            </a:extLst>
          </p:cNvPr>
          <p:cNvSpPr txBox="1">
            <a:spLocks/>
          </p:cNvSpPr>
          <p:nvPr/>
        </p:nvSpPr>
        <p:spPr>
          <a:xfrm>
            <a:off x="6705600" y="65087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478AB7C-A59F-4E19-97C4-632E957B8357}" type="slidenum">
              <a:rPr lang="en-US" smtClean="0"/>
              <a:pPr/>
              <a:t>14</a:t>
            </a:fld>
            <a:endParaRPr lang="en-US" dirty="0"/>
          </a:p>
        </p:txBody>
      </p:sp>
    </p:spTree>
    <p:extLst>
      <p:ext uri="{BB962C8B-B14F-4D97-AF65-F5344CB8AC3E}">
        <p14:creationId xmlns:p14="http://schemas.microsoft.com/office/powerpoint/2010/main" val="969973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954AF6-FCB5-0E16-C1FE-5160ADCB7301}"/>
              </a:ext>
            </a:extLst>
          </p:cNvPr>
          <p:cNvSpPr>
            <a:spLocks noGrp="1"/>
          </p:cNvSpPr>
          <p:nvPr>
            <p:ph idx="1"/>
          </p:nvPr>
        </p:nvSpPr>
        <p:spPr>
          <a:xfrm>
            <a:off x="457200" y="548680"/>
            <a:ext cx="8229600" cy="5577483"/>
          </a:xfrm>
        </p:spPr>
        <p:txBody>
          <a:bodyPr>
            <a:normAutofit fontScale="92500" lnSpcReduction="10000"/>
          </a:bodyPr>
          <a:lstStyle/>
          <a:p>
            <a:pPr marL="0" indent="0">
              <a:buNone/>
            </a:pPr>
            <a:r>
              <a:rPr lang="en-US" sz="2400" dirty="0">
                <a:latin typeface="Times New Roman" panose="02020603050405020304" pitchFamily="18" charset="0"/>
                <a:cs typeface="Times New Roman" panose="02020603050405020304" pitchFamily="18" charset="0"/>
              </a:rPr>
              <a:t>The </a:t>
            </a:r>
            <a:r>
              <a:rPr lang="en-US" sz="2400">
                <a:latin typeface="Times New Roman" panose="02020603050405020304" pitchFamily="18" charset="0"/>
                <a:cs typeface="Times New Roman" panose="02020603050405020304" pitchFamily="18" charset="0"/>
              </a:rPr>
              <a:t>project implementation </a:t>
            </a:r>
            <a:r>
              <a:rPr lang="en-US" sz="2400" dirty="0">
                <a:latin typeface="Times New Roman" panose="02020603050405020304" pitchFamily="18" charset="0"/>
                <a:cs typeface="Times New Roman" panose="02020603050405020304" pitchFamily="18" charset="0"/>
              </a:rPr>
              <a:t>contains the following steps:</a:t>
            </a:r>
          </a:p>
          <a:p>
            <a:r>
              <a:rPr lang="en-US" sz="2400" b="1" dirty="0">
                <a:latin typeface="Times New Roman" panose="02020603050405020304" pitchFamily="18" charset="0"/>
                <a:cs typeface="Times New Roman" panose="02020603050405020304" pitchFamily="18" charset="0"/>
              </a:rPr>
              <a:t>Step 1: Set Up Development Environment </a:t>
            </a:r>
          </a:p>
          <a:p>
            <a:pPr marL="0" indent="0">
              <a:buNone/>
            </a:pPr>
            <a:r>
              <a:rPr lang="en-US" sz="2400" dirty="0">
                <a:latin typeface="Times New Roman" panose="02020603050405020304" pitchFamily="18" charset="0"/>
                <a:cs typeface="Times New Roman" panose="02020603050405020304" pitchFamily="18" charset="0"/>
              </a:rPr>
              <a:t>	1. Install Python and required libraries: Python, Flask, 	    	    OpenCV, scikit-learn, Pandas.</a:t>
            </a:r>
          </a:p>
          <a:p>
            <a:pPr marL="0" indent="0">
              <a:buNone/>
            </a:pPr>
            <a:r>
              <a:rPr lang="en-US" sz="2400" dirty="0">
                <a:latin typeface="Times New Roman" panose="02020603050405020304" pitchFamily="18" charset="0"/>
                <a:cs typeface="Times New Roman" panose="02020603050405020304" pitchFamily="18" charset="0"/>
              </a:rPr>
              <a:t>	2. Set up a development environment using your 	 	     preferred text editor or IDE.</a:t>
            </a:r>
          </a:p>
          <a:p>
            <a:r>
              <a:rPr lang="en-IN" sz="2400" b="1" dirty="0">
                <a:latin typeface="Times New Roman" panose="02020603050405020304" pitchFamily="18" charset="0"/>
                <a:cs typeface="Times New Roman" panose="02020603050405020304" pitchFamily="18" charset="0"/>
              </a:rPr>
              <a:t>Step 2: Design Database Schema </a:t>
            </a:r>
          </a:p>
          <a:p>
            <a:pPr marL="0" indent="0">
              <a:buNone/>
            </a:pPr>
            <a:r>
              <a:rPr lang="en-IN" sz="2400" dirty="0">
                <a:latin typeface="Times New Roman" panose="02020603050405020304" pitchFamily="18" charset="0"/>
                <a:cs typeface="Times New Roman" panose="02020603050405020304" pitchFamily="18" charset="0"/>
              </a:rPr>
              <a:t>	1. Design a database schema to store user information and 	    attendance records.</a:t>
            </a:r>
          </a:p>
          <a:p>
            <a:pPr marL="0" indent="0">
              <a:buNone/>
            </a:pPr>
            <a:r>
              <a:rPr lang="en-IN" sz="2400" dirty="0">
                <a:latin typeface="Times New Roman" panose="02020603050405020304" pitchFamily="18" charset="0"/>
                <a:cs typeface="Times New Roman" panose="02020603050405020304" pitchFamily="18" charset="0"/>
              </a:rPr>
              <a:t>	2. Choose a database system (e.g., SQLite, MySQL) and  	    create the necessary tables.</a:t>
            </a:r>
          </a:p>
          <a:p>
            <a:r>
              <a:rPr lang="en-US" sz="2400" b="1" dirty="0">
                <a:latin typeface="Times New Roman" panose="02020603050405020304" pitchFamily="18" charset="0"/>
                <a:cs typeface="Times New Roman" panose="02020603050405020304" pitchFamily="18" charset="0"/>
              </a:rPr>
              <a:t>Step 3: Collect Training Data </a:t>
            </a:r>
          </a:p>
          <a:p>
            <a:pPr marL="0" indent="0">
              <a:buNone/>
            </a:pPr>
            <a:r>
              <a:rPr lang="en-US" sz="2400" dirty="0">
                <a:latin typeface="Times New Roman" panose="02020603050405020304" pitchFamily="18" charset="0"/>
                <a:cs typeface="Times New Roman" panose="02020603050405020304" pitchFamily="18" charset="0"/>
              </a:rPr>
              <a:t>	1. Collect a dataset of facial images for training the face 	  	    recognition model. </a:t>
            </a:r>
          </a:p>
          <a:p>
            <a:pPr marL="0" indent="0">
              <a:buNone/>
            </a:pPr>
            <a:r>
              <a:rPr lang="en-US" sz="2400" dirty="0">
                <a:latin typeface="Times New Roman" panose="02020603050405020304" pitchFamily="18" charset="0"/>
                <a:cs typeface="Times New Roman" panose="02020603050405020304" pitchFamily="18" charset="0"/>
              </a:rPr>
              <a:t>	2. Ensure diversity in the dataset to account for variations in 	    lighting, pose, and facial expressions.</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7552F97-0BDA-E0E3-824B-F329D52F1571}"/>
              </a:ext>
            </a:extLst>
          </p:cNvPr>
          <p:cNvSpPr>
            <a:spLocks noGrp="1"/>
          </p:cNvSpPr>
          <p:nvPr>
            <p:ph type="sldNum" sz="quarter" idx="12"/>
          </p:nvPr>
        </p:nvSpPr>
        <p:spPr/>
        <p:txBody>
          <a:bodyPr/>
          <a:lstStyle/>
          <a:p>
            <a:fld id="{D478AB7C-A59F-4E19-97C4-632E957B8357}" type="slidenum">
              <a:rPr lang="en-US" smtClean="0"/>
              <a:pPr/>
              <a:t>15</a:t>
            </a:fld>
            <a:endParaRPr lang="en-US" dirty="0"/>
          </a:p>
        </p:txBody>
      </p:sp>
    </p:spTree>
    <p:extLst>
      <p:ext uri="{BB962C8B-B14F-4D97-AF65-F5344CB8AC3E}">
        <p14:creationId xmlns:p14="http://schemas.microsoft.com/office/powerpoint/2010/main" val="305633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D3E3EA-8DAD-AA35-FCB4-30EDBC1CDF08}"/>
              </a:ext>
            </a:extLst>
          </p:cNvPr>
          <p:cNvSpPr>
            <a:spLocks noGrp="1"/>
          </p:cNvSpPr>
          <p:nvPr>
            <p:ph idx="1"/>
          </p:nvPr>
        </p:nvSpPr>
        <p:spPr>
          <a:xfrm>
            <a:off x="457200" y="476672"/>
            <a:ext cx="8229600" cy="5649491"/>
          </a:xfrm>
        </p:spPr>
        <p:txBody>
          <a:bodyPr>
            <a:normAutofit fontScale="92500" lnSpcReduction="10000"/>
          </a:bodyPr>
          <a:lstStyle/>
          <a:p>
            <a:r>
              <a:rPr lang="en-IN" sz="2400" b="1" dirty="0">
                <a:latin typeface="Times New Roman" panose="02020603050405020304" pitchFamily="18" charset="0"/>
                <a:cs typeface="Times New Roman" panose="02020603050405020304" pitchFamily="18" charset="0"/>
              </a:rPr>
              <a:t>Step 4: Train Face Recognition Model </a:t>
            </a:r>
          </a:p>
          <a:p>
            <a:pPr marL="0" indent="0">
              <a:buNone/>
            </a:pPr>
            <a:r>
              <a:rPr lang="en-IN" sz="2400" dirty="0">
                <a:latin typeface="Times New Roman" panose="02020603050405020304" pitchFamily="18" charset="0"/>
                <a:cs typeface="Times New Roman" panose="02020603050405020304" pitchFamily="18" charset="0"/>
              </a:rPr>
              <a:t>	1. Preprocess the training data (e.g., face detection, 	  	    normalization). </a:t>
            </a:r>
          </a:p>
          <a:p>
            <a:pPr marL="0" indent="0">
              <a:buNone/>
            </a:pPr>
            <a:r>
              <a:rPr lang="en-IN" sz="2400" dirty="0">
                <a:latin typeface="Times New Roman" panose="02020603050405020304" pitchFamily="18" charset="0"/>
                <a:cs typeface="Times New Roman" panose="02020603050405020304" pitchFamily="18" charset="0"/>
              </a:rPr>
              <a:t>	2. Train a face recognition model using machine learning 	    algorithms like K-nearest </a:t>
            </a:r>
            <a:r>
              <a:rPr lang="en-IN" sz="2400" dirty="0" err="1">
                <a:latin typeface="Times New Roman" panose="02020603050405020304" pitchFamily="18" charset="0"/>
                <a:cs typeface="Times New Roman" panose="02020603050405020304" pitchFamily="18" charset="0"/>
              </a:rPr>
              <a:t>neighbors</a:t>
            </a:r>
            <a:r>
              <a:rPr lang="en-IN" sz="2400" dirty="0">
                <a:latin typeface="Times New Roman" panose="02020603050405020304" pitchFamily="18" charset="0"/>
                <a:cs typeface="Times New Roman" panose="02020603050405020304" pitchFamily="18" charset="0"/>
              </a:rPr>
              <a:t> or deep learning 	    	   frameworks like TensorFlow or </a:t>
            </a:r>
            <a:r>
              <a:rPr lang="en-IN" sz="2400" dirty="0" err="1">
                <a:latin typeface="Times New Roman" panose="02020603050405020304" pitchFamily="18" charset="0"/>
                <a:cs typeface="Times New Roman" panose="02020603050405020304" pitchFamily="18" charset="0"/>
              </a:rPr>
              <a:t>PyTorch</a:t>
            </a:r>
            <a:r>
              <a:rPr lang="en-IN" sz="2400" dirty="0">
                <a:latin typeface="Times New Roman" panose="02020603050405020304" pitchFamily="18" charset="0"/>
                <a:cs typeface="Times New Roman" panose="02020603050405020304" pitchFamily="18" charset="0"/>
              </a:rPr>
              <a:t>.</a:t>
            </a:r>
          </a:p>
          <a:p>
            <a:pPr marL="0" indent="0">
              <a:buNone/>
            </a:pP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3. Evaluate the model's performance using validation data 	    and fine-tune as necessary.</a:t>
            </a:r>
          </a:p>
          <a:p>
            <a:r>
              <a:rPr lang="en-IN" sz="2400" b="1" dirty="0">
                <a:latin typeface="Times New Roman" panose="02020603050405020304" pitchFamily="18" charset="0"/>
                <a:cs typeface="Times New Roman" panose="02020603050405020304" pitchFamily="18" charset="0"/>
              </a:rPr>
              <a:t>Step 5: Develop Flask Web Application </a:t>
            </a:r>
          </a:p>
          <a:p>
            <a:pPr marL="0" indent="0">
              <a:buNone/>
            </a:pPr>
            <a:r>
              <a:rPr lang="en-IN" sz="2400" dirty="0">
                <a:latin typeface="Times New Roman" panose="02020603050405020304" pitchFamily="18" charset="0"/>
                <a:cs typeface="Times New Roman" panose="02020603050405020304" pitchFamily="18" charset="0"/>
              </a:rPr>
              <a:t>	1. Create Flask routes for various functionalities (e.g., user 	    registration, attendance tracking). </a:t>
            </a:r>
          </a:p>
          <a:p>
            <a:pPr marL="0" indent="0">
              <a:buNone/>
            </a:pPr>
            <a:r>
              <a:rPr lang="en-IN" sz="2400" dirty="0">
                <a:latin typeface="Times New Roman" panose="02020603050405020304" pitchFamily="18" charset="0"/>
                <a:cs typeface="Times New Roman" panose="02020603050405020304" pitchFamily="18" charset="0"/>
              </a:rPr>
              <a:t>	2. Implement user interfaces using HTML templates. </a:t>
            </a:r>
          </a:p>
          <a:p>
            <a:pPr marL="0" indent="0">
              <a:buNone/>
            </a:pPr>
            <a:r>
              <a:rPr lang="en-IN" sz="2400" dirty="0">
                <a:latin typeface="Times New Roman" panose="02020603050405020304" pitchFamily="18" charset="0"/>
                <a:cs typeface="Times New Roman" panose="02020603050405020304" pitchFamily="18" charset="0"/>
              </a:rPr>
              <a:t>	3. Handle form submissions and user interactions using Flask 	    request objects. </a:t>
            </a:r>
          </a:p>
          <a:p>
            <a:pPr marL="0" indent="0">
              <a:buNone/>
            </a:pPr>
            <a:r>
              <a:rPr lang="en-IN" sz="2400" dirty="0">
                <a:latin typeface="Times New Roman" panose="02020603050405020304" pitchFamily="18" charset="0"/>
                <a:cs typeface="Times New Roman" panose="02020603050405020304" pitchFamily="18" charset="0"/>
              </a:rPr>
              <a:t>	4. Integrate face recognition functionality into the Flask 	  	    application.</a:t>
            </a:r>
          </a:p>
        </p:txBody>
      </p:sp>
      <p:sp>
        <p:nvSpPr>
          <p:cNvPr id="4" name="Slide Number Placeholder 3">
            <a:extLst>
              <a:ext uri="{FF2B5EF4-FFF2-40B4-BE49-F238E27FC236}">
                <a16:creationId xmlns:a16="http://schemas.microsoft.com/office/drawing/2014/main" id="{C3EA9170-94C6-937A-F170-7FA18A711B5F}"/>
              </a:ext>
            </a:extLst>
          </p:cNvPr>
          <p:cNvSpPr>
            <a:spLocks noGrp="1"/>
          </p:cNvSpPr>
          <p:nvPr>
            <p:ph type="sldNum" sz="quarter" idx="12"/>
          </p:nvPr>
        </p:nvSpPr>
        <p:spPr/>
        <p:txBody>
          <a:bodyPr/>
          <a:lstStyle/>
          <a:p>
            <a:fld id="{D478AB7C-A59F-4E19-97C4-632E957B8357}" type="slidenum">
              <a:rPr lang="en-US" smtClean="0"/>
              <a:pPr/>
              <a:t>16</a:t>
            </a:fld>
            <a:endParaRPr lang="en-US" dirty="0"/>
          </a:p>
        </p:txBody>
      </p:sp>
    </p:spTree>
    <p:extLst>
      <p:ext uri="{BB962C8B-B14F-4D97-AF65-F5344CB8AC3E}">
        <p14:creationId xmlns:p14="http://schemas.microsoft.com/office/powerpoint/2010/main" val="19600032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862DA0-F419-8E21-634A-E5E71D510869}"/>
              </a:ext>
            </a:extLst>
          </p:cNvPr>
          <p:cNvSpPr>
            <a:spLocks noGrp="1"/>
          </p:cNvSpPr>
          <p:nvPr>
            <p:ph idx="1"/>
          </p:nvPr>
        </p:nvSpPr>
        <p:spPr>
          <a:xfrm>
            <a:off x="457200" y="332656"/>
            <a:ext cx="8229600" cy="5793507"/>
          </a:xfrm>
        </p:spPr>
        <p:txBody>
          <a:bodyPr>
            <a:normAutofit/>
          </a:bodyPr>
          <a:lstStyle/>
          <a:p>
            <a:r>
              <a:rPr lang="en-US" sz="2400" b="1" dirty="0">
                <a:latin typeface="Times New Roman" panose="02020603050405020304" pitchFamily="18" charset="0"/>
                <a:cs typeface="Times New Roman" panose="02020603050405020304" pitchFamily="18" charset="0"/>
              </a:rPr>
              <a:t>Step 6: Implement User Registration and Management </a:t>
            </a:r>
          </a:p>
          <a:p>
            <a:pPr marL="0" indent="0">
              <a:buNone/>
            </a:pPr>
            <a:r>
              <a:rPr lang="en-US" sz="2400" dirty="0">
                <a:latin typeface="Times New Roman" panose="02020603050405020304" pitchFamily="18" charset="0"/>
                <a:cs typeface="Times New Roman" panose="02020603050405020304" pitchFamily="18" charset="0"/>
              </a:rPr>
              <a:t>	1. Create routes for user registration, login, and profile 	    management. </a:t>
            </a:r>
          </a:p>
          <a:p>
            <a:pPr marL="0" indent="0">
              <a:buNone/>
            </a:pPr>
            <a:r>
              <a:rPr lang="en-US" sz="2400" dirty="0">
                <a:latin typeface="Times New Roman" panose="02020603050405020304" pitchFamily="18" charset="0"/>
                <a:cs typeface="Times New Roman" panose="02020603050405020304" pitchFamily="18" charset="0"/>
              </a:rPr>
              <a:t>	2. Implement functionality to capture user images for  	    registration and update user information in the 	 	    database.</a:t>
            </a:r>
          </a:p>
          <a:p>
            <a:r>
              <a:rPr lang="en-US" sz="2400" b="1" dirty="0">
                <a:latin typeface="Times New Roman" panose="02020603050405020304" pitchFamily="18" charset="0"/>
                <a:cs typeface="Times New Roman" panose="02020603050405020304" pitchFamily="18" charset="0"/>
              </a:rPr>
              <a:t>Step 7: Implement Attendance Tracking </a:t>
            </a:r>
          </a:p>
          <a:p>
            <a:pPr marL="0" indent="0">
              <a:buNone/>
            </a:pPr>
            <a:r>
              <a:rPr lang="en-US" sz="2400" dirty="0">
                <a:latin typeface="Times New Roman" panose="02020603050405020304" pitchFamily="18" charset="0"/>
                <a:cs typeface="Times New Roman" panose="02020603050405020304" pitchFamily="18" charset="0"/>
              </a:rPr>
              <a:t>	1. Design routes and functionality for capturing 	   	    attendance data.</a:t>
            </a:r>
          </a:p>
          <a:p>
            <a:pPr marL="0" indent="0">
              <a:buNone/>
            </a:pPr>
            <a:r>
              <a:rPr lang="en-US" sz="2400" dirty="0">
                <a:latin typeface="Times New Roman" panose="02020603050405020304" pitchFamily="18" charset="0"/>
                <a:cs typeface="Times New Roman" panose="02020603050405020304" pitchFamily="18" charset="0"/>
              </a:rPr>
              <a:t>	 2. Integrate face recognition functionality to identify 	    users during attendance capture. </a:t>
            </a:r>
          </a:p>
          <a:p>
            <a:pPr marL="0" indent="0">
              <a:buNone/>
            </a:pPr>
            <a:r>
              <a:rPr lang="en-US" sz="2400" dirty="0">
                <a:latin typeface="Times New Roman" panose="02020603050405020304" pitchFamily="18" charset="0"/>
                <a:cs typeface="Times New Roman" panose="02020603050405020304" pitchFamily="18" charset="0"/>
              </a:rPr>
              <a:t>	3. Update attendance records in the database with 	  	    timestamps and user information. </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4BEAD98-124F-A423-8781-824D95482F8F}"/>
              </a:ext>
            </a:extLst>
          </p:cNvPr>
          <p:cNvSpPr>
            <a:spLocks noGrp="1"/>
          </p:cNvSpPr>
          <p:nvPr>
            <p:ph type="sldNum" sz="quarter" idx="12"/>
          </p:nvPr>
        </p:nvSpPr>
        <p:spPr/>
        <p:txBody>
          <a:bodyPr/>
          <a:lstStyle/>
          <a:p>
            <a:fld id="{D478AB7C-A59F-4E19-97C4-632E957B8357}" type="slidenum">
              <a:rPr lang="en-US" smtClean="0"/>
              <a:pPr/>
              <a:t>17</a:t>
            </a:fld>
            <a:endParaRPr lang="en-US" dirty="0"/>
          </a:p>
        </p:txBody>
      </p:sp>
    </p:spTree>
    <p:extLst>
      <p:ext uri="{BB962C8B-B14F-4D97-AF65-F5344CB8AC3E}">
        <p14:creationId xmlns:p14="http://schemas.microsoft.com/office/powerpoint/2010/main" val="3354807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1B04F7-7F65-A33A-7CF2-5BABC2EF43B8}"/>
              </a:ext>
            </a:extLst>
          </p:cNvPr>
          <p:cNvSpPr>
            <a:spLocks noGrp="1"/>
          </p:cNvSpPr>
          <p:nvPr>
            <p:ph idx="1"/>
          </p:nvPr>
        </p:nvSpPr>
        <p:spPr>
          <a:xfrm>
            <a:off x="457200" y="260648"/>
            <a:ext cx="8229600" cy="5865515"/>
          </a:xfrm>
        </p:spPr>
        <p:txBody>
          <a:bodyPr/>
          <a:lstStyle/>
          <a:p>
            <a:r>
              <a:rPr lang="en-US" sz="2400" b="1" dirty="0">
                <a:latin typeface="Times New Roman" panose="02020603050405020304" pitchFamily="18" charset="0"/>
                <a:cs typeface="Times New Roman" panose="02020603050405020304" pitchFamily="18" charset="0"/>
              </a:rPr>
              <a:t>Step 8: Deployment </a:t>
            </a:r>
          </a:p>
          <a:p>
            <a:pPr marL="0" indent="0">
              <a:buNone/>
            </a:pPr>
            <a:r>
              <a:rPr lang="en-US" sz="2400" dirty="0">
                <a:latin typeface="Times New Roman" panose="02020603050405020304" pitchFamily="18" charset="0"/>
                <a:cs typeface="Times New Roman" panose="02020603050405020304" pitchFamily="18" charset="0"/>
              </a:rPr>
              <a:t>	1. Deploy the Flask application to a web server (e.g., 	    Heroku, AWS, </a:t>
            </a:r>
            <a:r>
              <a:rPr lang="en-US" sz="2400" dirty="0" err="1">
                <a:latin typeface="Times New Roman" panose="02020603050405020304" pitchFamily="18" charset="0"/>
                <a:cs typeface="Times New Roman" panose="02020603050405020304" pitchFamily="18" charset="0"/>
              </a:rPr>
              <a:t>DigitalOcean</a:t>
            </a:r>
            <a:r>
              <a:rPr lang="en-US" sz="2400" dirty="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	2. Configure the server environment and database settings 	    for production use. </a:t>
            </a:r>
          </a:p>
          <a:p>
            <a:pPr marL="0" indent="0">
              <a:buNone/>
            </a:pPr>
            <a:r>
              <a:rPr lang="en-US" sz="2400" dirty="0">
                <a:latin typeface="Times New Roman" panose="02020603050405020304" pitchFamily="18" charset="0"/>
                <a:cs typeface="Times New Roman" panose="02020603050405020304" pitchFamily="18" charset="0"/>
              </a:rPr>
              <a:t>	3. Monitor system performance and handle any issues that 	    arise.</a:t>
            </a:r>
            <a:endParaRPr lang="en-IN" sz="2400" dirty="0">
              <a:latin typeface="Times New Roman" panose="02020603050405020304" pitchFamily="18" charset="0"/>
              <a:cs typeface="Times New Roman" panose="02020603050405020304" pitchFamily="18" charset="0"/>
            </a:endParaRPr>
          </a:p>
          <a:p>
            <a:r>
              <a:rPr lang="en-IN" sz="2400" dirty="0" err="1">
                <a:latin typeface="Times New Roman" panose="02020603050405020304" pitchFamily="18" charset="0"/>
                <a:cs typeface="Times New Roman" panose="02020603050405020304" pitchFamily="18" charset="0"/>
              </a:rPr>
              <a:t>Haar</a:t>
            </a:r>
            <a:r>
              <a:rPr lang="en-IN" sz="2400" dirty="0">
                <a:latin typeface="Times New Roman" panose="02020603050405020304" pitchFamily="18" charset="0"/>
                <a:cs typeface="Times New Roman" panose="02020603050405020304" pitchFamily="18" charset="0"/>
              </a:rPr>
              <a:t> Cascade algorithm:</a:t>
            </a:r>
          </a:p>
          <a:p>
            <a:pPr marL="400050" lvl="1" indent="0">
              <a:buNone/>
            </a:pPr>
            <a:r>
              <a:rPr lang="en-US"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This involves Four Stages that include:</a:t>
            </a:r>
          </a:p>
          <a:p>
            <a:pPr marL="1257300" lvl="2" indent="-457200">
              <a:buAutoNum type="arabicPeriod"/>
            </a:pPr>
            <a:r>
              <a:rPr lang="en-IN" b="0" i="0" dirty="0" err="1">
                <a:solidFill>
                  <a:srgbClr val="000000"/>
                </a:solidFill>
                <a:effectLst/>
                <a:highlight>
                  <a:srgbClr val="FFFFFF"/>
                </a:highlight>
                <a:latin typeface="Times New Roman" panose="02020603050405020304" pitchFamily="18" charset="0"/>
                <a:cs typeface="Times New Roman" panose="02020603050405020304" pitchFamily="18" charset="0"/>
              </a:rPr>
              <a:t>Haar</a:t>
            </a:r>
            <a:r>
              <a:rPr lang="en-IN" b="0" i="0" dirty="0">
                <a:solidFill>
                  <a:srgbClr val="000000"/>
                </a:solidFill>
                <a:effectLst/>
                <a:highlight>
                  <a:srgbClr val="FFFFFF"/>
                </a:highlight>
                <a:latin typeface="Times New Roman" panose="02020603050405020304" pitchFamily="18" charset="0"/>
                <a:cs typeface="Times New Roman" panose="02020603050405020304" pitchFamily="18" charset="0"/>
              </a:rPr>
              <a:t> Features Calculation</a:t>
            </a:r>
          </a:p>
          <a:p>
            <a:pPr marL="1257300" lvl="2" indent="-457200">
              <a:buFont typeface="Arial" pitchFamily="34" charset="0"/>
              <a:buAutoNum type="arabicPeriod"/>
            </a:pPr>
            <a:r>
              <a:rPr lang="en-IN" b="0" i="0" dirty="0">
                <a:solidFill>
                  <a:srgbClr val="000000"/>
                </a:solidFill>
                <a:effectLst/>
                <a:highlight>
                  <a:srgbClr val="FFFFFF"/>
                </a:highlight>
                <a:latin typeface="Times New Roman" panose="02020603050405020304" pitchFamily="18" charset="0"/>
                <a:cs typeface="Times New Roman" panose="02020603050405020304" pitchFamily="18" charset="0"/>
              </a:rPr>
              <a:t>Integral Images Creation</a:t>
            </a:r>
          </a:p>
          <a:p>
            <a:pPr marL="1257300" lvl="2" indent="-457200">
              <a:buFont typeface="Arial" pitchFamily="34" charset="0"/>
              <a:buAutoNum type="arabicPeriod"/>
            </a:pPr>
            <a:r>
              <a:rPr lang="en-IN" b="0" i="0" dirty="0" err="1">
                <a:solidFill>
                  <a:srgbClr val="000000"/>
                </a:solidFill>
                <a:effectLst/>
                <a:highlight>
                  <a:srgbClr val="FFFFFF"/>
                </a:highlight>
                <a:latin typeface="Times New Roman" panose="02020603050405020304" pitchFamily="18" charset="0"/>
                <a:cs typeface="Times New Roman" panose="02020603050405020304" pitchFamily="18" charset="0"/>
              </a:rPr>
              <a:t>Adaboost</a:t>
            </a:r>
            <a:r>
              <a:rPr lang="en-IN" b="0" i="0" dirty="0">
                <a:solidFill>
                  <a:srgbClr val="000000"/>
                </a:solidFill>
                <a:effectLst/>
                <a:highlight>
                  <a:srgbClr val="FFFFFF"/>
                </a:highlight>
                <a:latin typeface="Times New Roman" panose="02020603050405020304" pitchFamily="18" charset="0"/>
                <a:cs typeface="Times New Roman" panose="02020603050405020304" pitchFamily="18" charset="0"/>
              </a:rPr>
              <a:t> Usage</a:t>
            </a:r>
          </a:p>
          <a:p>
            <a:pPr marL="1257300" lvl="2" indent="-457200">
              <a:buFont typeface="Arial" pitchFamily="34" charset="0"/>
              <a:buAutoNum type="arabicPeriod"/>
            </a:pPr>
            <a:r>
              <a:rPr lang="en-IN" b="0" i="0" dirty="0">
                <a:solidFill>
                  <a:srgbClr val="000000"/>
                </a:solidFill>
                <a:effectLst/>
                <a:highlight>
                  <a:srgbClr val="FFFFFF"/>
                </a:highlight>
                <a:latin typeface="Times New Roman" panose="02020603050405020304" pitchFamily="18" charset="0"/>
                <a:cs typeface="Times New Roman" panose="02020603050405020304" pitchFamily="18" charset="0"/>
              </a:rPr>
              <a:t>Cascading Classifiers Implementation</a:t>
            </a:r>
          </a:p>
          <a:p>
            <a:pPr marL="1257300" lvl="2" indent="-457200">
              <a:buAutoNum type="arabicPeriod"/>
            </a:pPr>
            <a:endParaRPr lang="en-IN" b="0" i="0" dirty="0">
              <a:solidFill>
                <a:srgbClr val="000000"/>
              </a:solidFill>
              <a:effectLst/>
              <a:highlight>
                <a:srgbClr val="FFFFFF"/>
              </a:highlight>
              <a:latin typeface="Times New Roman" panose="02020603050405020304" pitchFamily="18" charset="0"/>
              <a:cs typeface="Times New Roman" panose="02020603050405020304" pitchFamily="18" charset="0"/>
            </a:endParaRPr>
          </a:p>
          <a:p>
            <a:pPr marL="800100" lvl="2" indent="0">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7F9201F-FF3D-084E-2F1F-D13E7D1A7ABA}"/>
              </a:ext>
            </a:extLst>
          </p:cNvPr>
          <p:cNvSpPr>
            <a:spLocks noGrp="1"/>
          </p:cNvSpPr>
          <p:nvPr>
            <p:ph type="sldNum" sz="quarter" idx="12"/>
          </p:nvPr>
        </p:nvSpPr>
        <p:spPr/>
        <p:txBody>
          <a:bodyPr/>
          <a:lstStyle/>
          <a:p>
            <a:fld id="{D478AB7C-A59F-4E19-97C4-632E957B8357}" type="slidenum">
              <a:rPr lang="en-US" smtClean="0"/>
              <a:pPr/>
              <a:t>18</a:t>
            </a:fld>
            <a:endParaRPr lang="en-US" dirty="0"/>
          </a:p>
        </p:txBody>
      </p:sp>
    </p:spTree>
    <p:extLst>
      <p:ext uri="{BB962C8B-B14F-4D97-AF65-F5344CB8AC3E}">
        <p14:creationId xmlns:p14="http://schemas.microsoft.com/office/powerpoint/2010/main" val="3928684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913C45-DC24-5ACE-6E35-D58F6A883097}"/>
              </a:ext>
            </a:extLst>
          </p:cNvPr>
          <p:cNvSpPr>
            <a:spLocks noGrp="1"/>
          </p:cNvSpPr>
          <p:nvPr>
            <p:ph idx="1"/>
          </p:nvPr>
        </p:nvSpPr>
        <p:spPr>
          <a:xfrm>
            <a:off x="457200" y="548680"/>
            <a:ext cx="8229600" cy="5577483"/>
          </a:xfrm>
        </p:spPr>
        <p:txBody>
          <a:bodyPr>
            <a:normAutofit/>
          </a:bodyPr>
          <a:lstStyle/>
          <a:p>
            <a:pPr marL="457200" indent="-457200">
              <a:buAutoNum type="arabicPeriod"/>
            </a:pPr>
            <a:r>
              <a:rPr lang="en-US" sz="2400" b="1" i="0" dirty="0" err="1">
                <a:solidFill>
                  <a:srgbClr val="333333"/>
                </a:solidFill>
                <a:effectLst/>
                <a:highlight>
                  <a:srgbClr val="FFFFFF"/>
                </a:highlight>
                <a:latin typeface="Times New Roman" panose="02020603050405020304" pitchFamily="18" charset="0"/>
                <a:cs typeface="Times New Roman" panose="02020603050405020304" pitchFamily="18" charset="0"/>
              </a:rPr>
              <a:t>Haar</a:t>
            </a:r>
            <a:r>
              <a:rPr lang="en-US" sz="2400" b="1" i="0" dirty="0">
                <a:solidFill>
                  <a:srgbClr val="333333"/>
                </a:solidFill>
                <a:effectLst/>
                <a:highlight>
                  <a:srgbClr val="FFFFFF"/>
                </a:highlight>
                <a:latin typeface="Times New Roman" panose="02020603050405020304" pitchFamily="18" charset="0"/>
                <a:cs typeface="Times New Roman" panose="02020603050405020304" pitchFamily="18" charset="0"/>
              </a:rPr>
              <a:t> Features Calculation:</a:t>
            </a:r>
            <a:r>
              <a:rPr lang="en-US"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 </a:t>
            </a:r>
          </a:p>
          <a:p>
            <a:pPr marL="400050" lvl="1" indent="0">
              <a:buNone/>
            </a:pPr>
            <a:r>
              <a:rPr lang="en-US"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Gathering the </a:t>
            </a:r>
            <a:r>
              <a:rPr lang="en-US" sz="2400" b="0" i="0" dirty="0" err="1">
                <a:solidFill>
                  <a:srgbClr val="333333"/>
                </a:solidFill>
                <a:effectLst/>
                <a:highlight>
                  <a:srgbClr val="FFFFFF"/>
                </a:highlight>
                <a:latin typeface="Times New Roman" panose="02020603050405020304" pitchFamily="18" charset="0"/>
                <a:cs typeface="Times New Roman" panose="02020603050405020304" pitchFamily="18" charset="0"/>
              </a:rPr>
              <a:t>Haar</a:t>
            </a:r>
            <a:r>
              <a:rPr lang="en-US"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 features is the first stage. </a:t>
            </a:r>
            <a:r>
              <a:rPr lang="en-US" sz="2400" b="0" i="0" dirty="0" err="1">
                <a:solidFill>
                  <a:srgbClr val="333333"/>
                </a:solidFill>
                <a:effectLst/>
                <a:highlight>
                  <a:srgbClr val="FFFFFF"/>
                </a:highlight>
                <a:latin typeface="Times New Roman" panose="02020603050405020304" pitchFamily="18" charset="0"/>
                <a:cs typeface="Times New Roman" panose="02020603050405020304" pitchFamily="18" charset="0"/>
              </a:rPr>
              <a:t>Haar</a:t>
            </a:r>
            <a:r>
              <a:rPr lang="en-US"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 features are nothing but a calculation that happens on adjacent regions at a certain location in a separate detecting window. The calculation mainly includes adding the pixel intensities in every region and between the sum differences calculation.</a:t>
            </a:r>
          </a:p>
          <a:p>
            <a:pPr marL="400050" lvl="1" indent="0">
              <a:buNone/>
            </a:pP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D8D9837-7470-E576-FC2E-971256C8966D}"/>
              </a:ext>
            </a:extLst>
          </p:cNvPr>
          <p:cNvSpPr>
            <a:spLocks noGrp="1"/>
          </p:cNvSpPr>
          <p:nvPr>
            <p:ph type="sldNum" sz="quarter" idx="12"/>
          </p:nvPr>
        </p:nvSpPr>
        <p:spPr/>
        <p:txBody>
          <a:bodyPr/>
          <a:lstStyle/>
          <a:p>
            <a:fld id="{D478AB7C-A59F-4E19-97C4-632E957B8357}" type="slidenum">
              <a:rPr lang="en-US" smtClean="0"/>
              <a:pPr/>
              <a:t>19</a:t>
            </a:fld>
            <a:endParaRPr lang="en-US" dirty="0"/>
          </a:p>
        </p:txBody>
      </p:sp>
      <p:pic>
        <p:nvPicPr>
          <p:cNvPr id="7" name="Picture 6">
            <a:extLst>
              <a:ext uri="{FF2B5EF4-FFF2-40B4-BE49-F238E27FC236}">
                <a16:creationId xmlns:a16="http://schemas.microsoft.com/office/drawing/2014/main" id="{D92E6E4C-02D1-C6E3-C05D-9F270ED9D7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5575" y="3068959"/>
            <a:ext cx="3857625" cy="3057203"/>
          </a:xfrm>
          <a:prstGeom prst="rect">
            <a:avLst/>
          </a:prstGeom>
        </p:spPr>
      </p:pic>
    </p:spTree>
    <p:extLst>
      <p:ext uri="{BB962C8B-B14F-4D97-AF65-F5344CB8AC3E}">
        <p14:creationId xmlns:p14="http://schemas.microsoft.com/office/powerpoint/2010/main" val="2304175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2918"/>
            <a:ext cx="8229600" cy="5483245"/>
          </a:xfrm>
        </p:spPr>
        <p:txBody>
          <a:bodyPr anchor="ctr"/>
          <a:lstStyle/>
          <a:p>
            <a:pPr algn="ctr">
              <a:lnSpc>
                <a:spcPct val="150000"/>
              </a:lnSpc>
              <a:buNone/>
            </a:pPr>
            <a:r>
              <a:rPr lang="en-IN" dirty="0">
                <a:latin typeface="Times New Roman" panose="02020603050405020304" pitchFamily="18" charset="0"/>
                <a:cs typeface="Times New Roman" panose="02020603050405020304" pitchFamily="18" charset="0"/>
              </a:rPr>
              <a:t>FACE  RECOGNITION BASED ATTENDANCE SYSTEM</a:t>
            </a:r>
          </a:p>
        </p:txBody>
      </p:sp>
      <p:sp>
        <p:nvSpPr>
          <p:cNvPr id="4" name="Slide Number Placeholder 3"/>
          <p:cNvSpPr>
            <a:spLocks noGrp="1"/>
          </p:cNvSpPr>
          <p:nvPr>
            <p:ph type="sldNum" sz="quarter" idx="12"/>
          </p:nvPr>
        </p:nvSpPr>
        <p:spPr/>
        <p:txBody>
          <a:bodyPr/>
          <a:lstStyle/>
          <a:p>
            <a:fld id="{D478AB7C-A59F-4E19-97C4-632E957B8357}" type="slidenum">
              <a:rPr lang="en-US" smtClean="0"/>
              <a:pPr/>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E345E5-F276-2731-6609-3D0EC4D581BD}"/>
              </a:ext>
            </a:extLst>
          </p:cNvPr>
          <p:cNvSpPr>
            <a:spLocks noGrp="1"/>
          </p:cNvSpPr>
          <p:nvPr>
            <p:ph idx="1"/>
          </p:nvPr>
        </p:nvSpPr>
        <p:spPr>
          <a:xfrm>
            <a:off x="457200" y="332656"/>
            <a:ext cx="8229600" cy="5793507"/>
          </a:xfrm>
        </p:spPr>
        <p:txBody>
          <a:bodyPr/>
          <a:lstStyle/>
          <a:p>
            <a:pPr marL="0" indent="0">
              <a:buNone/>
            </a:pPr>
            <a:r>
              <a:rPr lang="en-US" sz="2400" b="1" i="0" dirty="0">
                <a:solidFill>
                  <a:srgbClr val="333333"/>
                </a:solidFill>
                <a:effectLst/>
                <a:highlight>
                  <a:srgbClr val="FFFFFF"/>
                </a:highlight>
                <a:latin typeface="Times New Roman" panose="02020603050405020304" pitchFamily="18" charset="0"/>
                <a:cs typeface="Times New Roman" panose="02020603050405020304" pitchFamily="18" charset="0"/>
              </a:rPr>
              <a:t>2. Integral Image Creation:</a:t>
            </a:r>
            <a:r>
              <a:rPr lang="en-US"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 Creating Integral Images reduces the calculation. Instead of calculating at every pixel, it creates the sub-rectangles, and the array references those sub-rectangles and calculates the </a:t>
            </a:r>
            <a:r>
              <a:rPr lang="en-US" sz="2400" b="0" i="0" dirty="0" err="1">
                <a:solidFill>
                  <a:srgbClr val="333333"/>
                </a:solidFill>
                <a:effectLst/>
                <a:highlight>
                  <a:srgbClr val="FFFFFF"/>
                </a:highlight>
                <a:latin typeface="Times New Roman" panose="02020603050405020304" pitchFamily="18" charset="0"/>
                <a:cs typeface="Times New Roman" panose="02020603050405020304" pitchFamily="18" charset="0"/>
              </a:rPr>
              <a:t>Haar</a:t>
            </a:r>
            <a:r>
              <a:rPr lang="en-US"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 Features</a:t>
            </a:r>
            <a:r>
              <a:rPr lang="en-US" sz="2400" dirty="0">
                <a:solidFill>
                  <a:srgbClr val="333333"/>
                </a:solidFill>
                <a:highlight>
                  <a:srgbClr val="FFFFFF"/>
                </a:highlight>
                <a:latin typeface="inter-regular"/>
                <a:cs typeface="Times New Roman" panose="02020603050405020304" pitchFamily="18" charset="0"/>
              </a:rPr>
              <a:t>.</a:t>
            </a:r>
            <a:endParaRPr lang="en-IN" dirty="0"/>
          </a:p>
        </p:txBody>
      </p:sp>
      <p:sp>
        <p:nvSpPr>
          <p:cNvPr id="4" name="Slide Number Placeholder 3">
            <a:extLst>
              <a:ext uri="{FF2B5EF4-FFF2-40B4-BE49-F238E27FC236}">
                <a16:creationId xmlns:a16="http://schemas.microsoft.com/office/drawing/2014/main" id="{A4BB1975-E73E-8A9A-6FA5-391A0F993539}"/>
              </a:ext>
            </a:extLst>
          </p:cNvPr>
          <p:cNvSpPr>
            <a:spLocks noGrp="1"/>
          </p:cNvSpPr>
          <p:nvPr>
            <p:ph type="sldNum" sz="quarter" idx="12"/>
          </p:nvPr>
        </p:nvSpPr>
        <p:spPr/>
        <p:txBody>
          <a:bodyPr/>
          <a:lstStyle/>
          <a:p>
            <a:fld id="{D478AB7C-A59F-4E19-97C4-632E957B8357}" type="slidenum">
              <a:rPr lang="en-US" smtClean="0"/>
              <a:pPr/>
              <a:t>20</a:t>
            </a:fld>
            <a:endParaRPr lang="en-US" dirty="0"/>
          </a:p>
        </p:txBody>
      </p:sp>
      <p:pic>
        <p:nvPicPr>
          <p:cNvPr id="6" name="Picture 5">
            <a:extLst>
              <a:ext uri="{FF2B5EF4-FFF2-40B4-BE49-F238E27FC236}">
                <a16:creationId xmlns:a16="http://schemas.microsoft.com/office/drawing/2014/main" id="{D56AC907-8A47-FECC-E26B-14942F19DE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5500" y="2060848"/>
            <a:ext cx="4953000" cy="3467100"/>
          </a:xfrm>
          <a:prstGeom prst="rect">
            <a:avLst/>
          </a:prstGeom>
        </p:spPr>
      </p:pic>
    </p:spTree>
    <p:extLst>
      <p:ext uri="{BB962C8B-B14F-4D97-AF65-F5344CB8AC3E}">
        <p14:creationId xmlns:p14="http://schemas.microsoft.com/office/powerpoint/2010/main" val="11076665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5ED976-83A5-5D96-3556-109281567FC0}"/>
              </a:ext>
            </a:extLst>
          </p:cNvPr>
          <p:cNvSpPr>
            <a:spLocks noGrp="1"/>
          </p:cNvSpPr>
          <p:nvPr>
            <p:ph idx="1"/>
          </p:nvPr>
        </p:nvSpPr>
        <p:spPr>
          <a:xfrm>
            <a:off x="457200" y="332656"/>
            <a:ext cx="8229600" cy="6023694"/>
          </a:xfrm>
        </p:spPr>
        <p:txBody>
          <a:bodyPr>
            <a:normAutofit/>
          </a:bodyPr>
          <a:lstStyle/>
          <a:p>
            <a:pPr marL="0" indent="0">
              <a:buNone/>
            </a:pPr>
            <a:r>
              <a:rPr lang="en-IN" sz="2400" b="1" i="0" dirty="0">
                <a:solidFill>
                  <a:srgbClr val="333333"/>
                </a:solidFill>
                <a:effectLst/>
                <a:highlight>
                  <a:srgbClr val="FFFFFF"/>
                </a:highlight>
                <a:latin typeface="Times New Roman" panose="02020603050405020304" pitchFamily="18" charset="0"/>
                <a:cs typeface="Times New Roman" panose="02020603050405020304" pitchFamily="18" charset="0"/>
              </a:rPr>
              <a:t>3. </a:t>
            </a:r>
            <a:r>
              <a:rPr lang="en-IN" sz="2400" b="1" i="0" dirty="0" err="1">
                <a:solidFill>
                  <a:srgbClr val="333333"/>
                </a:solidFill>
                <a:effectLst/>
                <a:highlight>
                  <a:srgbClr val="FFFFFF"/>
                </a:highlight>
                <a:latin typeface="Times New Roman" panose="02020603050405020304" pitchFamily="18" charset="0"/>
                <a:cs typeface="Times New Roman" panose="02020603050405020304" pitchFamily="18" charset="0"/>
              </a:rPr>
              <a:t>Adaboost</a:t>
            </a:r>
            <a:r>
              <a:rPr lang="en-IN" sz="2400" b="1" i="0" dirty="0">
                <a:solidFill>
                  <a:srgbClr val="333333"/>
                </a:solidFill>
                <a:effectLst/>
                <a:highlight>
                  <a:srgbClr val="FFFFFF"/>
                </a:highlight>
                <a:latin typeface="Times New Roman" panose="02020603050405020304" pitchFamily="18" charset="0"/>
                <a:cs typeface="Times New Roman" panose="02020603050405020304" pitchFamily="18" charset="0"/>
              </a:rPr>
              <a:t> Training:</a:t>
            </a:r>
          </a:p>
          <a:p>
            <a:pPr lvl="1" algn="just"/>
            <a:r>
              <a:rPr lang="en-US"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	The "weak classifiers" are combined by </a:t>
            </a:r>
            <a:r>
              <a:rPr lang="en-US" sz="2400" b="0" i="0" dirty="0" err="1">
                <a:solidFill>
                  <a:srgbClr val="333333"/>
                </a:solidFill>
                <a:effectLst/>
                <a:highlight>
                  <a:srgbClr val="FFFFFF"/>
                </a:highlight>
                <a:latin typeface="Times New Roman" panose="02020603050405020304" pitchFamily="18" charset="0"/>
                <a:cs typeface="Times New Roman" panose="02020603050405020304" pitchFamily="18" charset="0"/>
              </a:rPr>
              <a:t>Adaboost</a:t>
            </a:r>
            <a:r>
              <a:rPr lang="en-US"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 Training to produce a "strong classifier" that the object detection method can use. This essentially consists of selecting useful features and teaching classifiers how to use them.</a:t>
            </a:r>
          </a:p>
          <a:p>
            <a:pPr lvl="1" algn="just"/>
            <a:r>
              <a:rPr lang="en-US"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	By moving a window across the input image and computing the </a:t>
            </a:r>
            <a:r>
              <a:rPr lang="en-US" sz="2400" b="0" i="0" dirty="0" err="1">
                <a:solidFill>
                  <a:srgbClr val="333333"/>
                </a:solidFill>
                <a:effectLst/>
                <a:highlight>
                  <a:srgbClr val="FFFFFF"/>
                </a:highlight>
                <a:latin typeface="Times New Roman" panose="02020603050405020304" pitchFamily="18" charset="0"/>
                <a:cs typeface="Times New Roman" panose="02020603050405020304" pitchFamily="18" charset="0"/>
              </a:rPr>
              <a:t>Haar</a:t>
            </a:r>
            <a:r>
              <a:rPr lang="en-US"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 characteristics for each part of the image, weak learners are created. This distinction stands in contrast to a threshold that can be trained to tell objects apart from non-objects. These are "weak classifiers," but an accurate strong classifier needs many </a:t>
            </a:r>
            <a:r>
              <a:rPr lang="en-US" sz="2400" b="0" i="0" dirty="0" err="1">
                <a:solidFill>
                  <a:srgbClr val="333333"/>
                </a:solidFill>
                <a:effectLst/>
                <a:highlight>
                  <a:srgbClr val="FFFFFF"/>
                </a:highlight>
                <a:latin typeface="Times New Roman" panose="02020603050405020304" pitchFamily="18" charset="0"/>
                <a:cs typeface="Times New Roman" panose="02020603050405020304" pitchFamily="18" charset="0"/>
              </a:rPr>
              <a:t>Haar</a:t>
            </a:r>
            <a:r>
              <a:rPr lang="en-US"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 properties</a:t>
            </a:r>
            <a:r>
              <a:rPr lang="en-US" sz="2400" dirty="0">
                <a:solidFill>
                  <a:srgbClr val="333333"/>
                </a:solidFill>
                <a:highlight>
                  <a:srgbClr val="FFFFFF"/>
                </a:highlight>
                <a:latin typeface="Times New Roman" panose="02020603050405020304" pitchFamily="18" charset="0"/>
                <a:cs typeface="Times New Roman" panose="02020603050405020304" pitchFamily="18" charset="0"/>
              </a:rPr>
              <a:t>	</a:t>
            </a:r>
            <a:r>
              <a:rPr lang="en-US"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In the final step, weak learners might be combined with strong learners.</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0F88D28-9156-527E-60D5-E13614DD2C2D}"/>
              </a:ext>
            </a:extLst>
          </p:cNvPr>
          <p:cNvSpPr>
            <a:spLocks noGrp="1"/>
          </p:cNvSpPr>
          <p:nvPr>
            <p:ph type="sldNum" sz="quarter" idx="12"/>
          </p:nvPr>
        </p:nvSpPr>
        <p:spPr/>
        <p:txBody>
          <a:bodyPr/>
          <a:lstStyle/>
          <a:p>
            <a:fld id="{D478AB7C-A59F-4E19-97C4-632E957B8357}" type="slidenum">
              <a:rPr lang="en-US" smtClean="0"/>
              <a:pPr/>
              <a:t>21</a:t>
            </a:fld>
            <a:endParaRPr lang="en-US" dirty="0"/>
          </a:p>
        </p:txBody>
      </p:sp>
    </p:spTree>
    <p:extLst>
      <p:ext uri="{BB962C8B-B14F-4D97-AF65-F5344CB8AC3E}">
        <p14:creationId xmlns:p14="http://schemas.microsoft.com/office/powerpoint/2010/main" val="10796746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4A4EBAF-7D51-CE84-4AFA-7A1D90204027}"/>
              </a:ext>
            </a:extLst>
          </p:cNvPr>
          <p:cNvSpPr>
            <a:spLocks noGrp="1"/>
          </p:cNvSpPr>
          <p:nvPr>
            <p:ph type="sldNum" sz="quarter" idx="12"/>
          </p:nvPr>
        </p:nvSpPr>
        <p:spPr/>
        <p:txBody>
          <a:bodyPr/>
          <a:lstStyle/>
          <a:p>
            <a:fld id="{D478AB7C-A59F-4E19-97C4-632E957B8357}" type="slidenum">
              <a:rPr lang="en-US" smtClean="0"/>
              <a:pPr/>
              <a:t>22</a:t>
            </a:fld>
            <a:endParaRPr lang="en-US" dirty="0"/>
          </a:p>
        </p:txBody>
      </p:sp>
      <p:pic>
        <p:nvPicPr>
          <p:cNvPr id="6" name="Content Placeholder 5">
            <a:extLst>
              <a:ext uri="{FF2B5EF4-FFF2-40B4-BE49-F238E27FC236}">
                <a16:creationId xmlns:a16="http://schemas.microsoft.com/office/drawing/2014/main" id="{7F38563D-EC46-1B9E-9ACD-FA3EB9CA4C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3950" y="1427956"/>
            <a:ext cx="6896100" cy="3819525"/>
          </a:xfrm>
          <a:prstGeom prst="rect">
            <a:avLst/>
          </a:prstGeom>
        </p:spPr>
      </p:pic>
    </p:spTree>
    <p:extLst>
      <p:ext uri="{BB962C8B-B14F-4D97-AF65-F5344CB8AC3E}">
        <p14:creationId xmlns:p14="http://schemas.microsoft.com/office/powerpoint/2010/main" val="1772575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B1BBEB-9F84-D9FE-701C-A2D37B5268DE}"/>
              </a:ext>
            </a:extLst>
          </p:cNvPr>
          <p:cNvSpPr>
            <a:spLocks noGrp="1"/>
          </p:cNvSpPr>
          <p:nvPr>
            <p:ph idx="1"/>
          </p:nvPr>
        </p:nvSpPr>
        <p:spPr>
          <a:xfrm>
            <a:off x="457200" y="188640"/>
            <a:ext cx="8229600" cy="6167710"/>
          </a:xfrm>
        </p:spPr>
        <p:txBody>
          <a:bodyPr>
            <a:normAutofit/>
          </a:bodyPr>
          <a:lstStyle/>
          <a:p>
            <a:pPr marL="0" indent="0">
              <a:buNone/>
            </a:pPr>
            <a:r>
              <a:rPr lang="en-IN" sz="2400" b="1" i="0" dirty="0">
                <a:solidFill>
                  <a:srgbClr val="333333"/>
                </a:solidFill>
                <a:effectLst/>
                <a:highlight>
                  <a:srgbClr val="FFFFFF"/>
                </a:highlight>
                <a:latin typeface="Times New Roman" panose="02020603050405020304" pitchFamily="18" charset="0"/>
                <a:cs typeface="Times New Roman" panose="02020603050405020304" pitchFamily="18" charset="0"/>
              </a:rPr>
              <a:t>4. Cascading Classifiers Implementation:</a:t>
            </a:r>
            <a:endParaRPr lang="en-IN" b="0" i="0" dirty="0">
              <a:solidFill>
                <a:srgbClr val="333333"/>
              </a:solidFill>
              <a:effectLst/>
              <a:highlight>
                <a:srgbClr val="FFFFFF"/>
              </a:highlight>
              <a:latin typeface="inter-regular"/>
            </a:endParaRPr>
          </a:p>
          <a:p>
            <a:pPr marL="400050" lvl="1" indent="0">
              <a:buNone/>
            </a:pPr>
            <a:r>
              <a:rPr lang="en-US" sz="2400" dirty="0">
                <a:latin typeface="Times New Roman" panose="02020603050405020304" pitchFamily="18" charset="0"/>
                <a:cs typeface="Times New Roman" panose="02020603050405020304" pitchFamily="18" charset="0"/>
              </a:rPr>
              <a:t>Every sage at this point is actually a group of inexperienced students. Boosting trains weak learners, resulting in a highly accurate classifier from the average prediction of all weak learners. </a:t>
            </a:r>
            <a:r>
              <a:rPr lang="en-US" sz="2400" b="0" i="0" dirty="0">
                <a:solidFill>
                  <a:srgbClr val="333333"/>
                </a:solidFill>
                <a:effectLst/>
                <a:highlight>
                  <a:srgbClr val="FFFFFF"/>
                </a:highlight>
                <a:latin typeface="Times New Roman" panose="02020603050405020304" pitchFamily="18" charset="0"/>
                <a:cs typeface="Times New Roman" panose="02020603050405020304" pitchFamily="18" charset="0"/>
              </a:rPr>
              <a:t>It depends based upon the prediction. The classifier decides for indication of an object that was found positive or moved to the next region, i.e., negative. Because most windows do not contain anything of interest, stages are created to reject negative samples as quickly as feasible. Because classifying an object as a non-object would significantly hurt your object detection system, having a low false negative rate is crucial.</a:t>
            </a:r>
            <a:br>
              <a:rPr lang="en-US" sz="2400" b="0" i="0" dirty="0">
                <a:solidFill>
                  <a:srgbClr val="333333"/>
                </a:solidFill>
                <a:effectLst/>
                <a:highlight>
                  <a:srgbClr val="FFFFFF"/>
                </a:highlight>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4DBA93F-B9AC-10E6-93E6-9A9042099331}"/>
              </a:ext>
            </a:extLst>
          </p:cNvPr>
          <p:cNvSpPr>
            <a:spLocks noGrp="1"/>
          </p:cNvSpPr>
          <p:nvPr>
            <p:ph type="sldNum" sz="quarter" idx="12"/>
          </p:nvPr>
        </p:nvSpPr>
        <p:spPr/>
        <p:txBody>
          <a:bodyPr/>
          <a:lstStyle/>
          <a:p>
            <a:fld id="{D478AB7C-A59F-4E19-97C4-632E957B8357}" type="slidenum">
              <a:rPr lang="en-US" smtClean="0"/>
              <a:pPr/>
              <a:t>23</a:t>
            </a:fld>
            <a:endParaRPr lang="en-US" dirty="0"/>
          </a:p>
        </p:txBody>
      </p:sp>
      <p:pic>
        <p:nvPicPr>
          <p:cNvPr id="6" name="Picture 5">
            <a:extLst>
              <a:ext uri="{FF2B5EF4-FFF2-40B4-BE49-F238E27FC236}">
                <a16:creationId xmlns:a16="http://schemas.microsoft.com/office/drawing/2014/main" id="{A19EDF0B-FC3D-8EEF-D376-9BF1AC3BD8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077" y="4725144"/>
            <a:ext cx="7462348" cy="1632544"/>
          </a:xfrm>
          <a:prstGeom prst="rect">
            <a:avLst/>
          </a:prstGeom>
        </p:spPr>
      </p:pic>
    </p:spTree>
    <p:extLst>
      <p:ext uri="{BB962C8B-B14F-4D97-AF65-F5344CB8AC3E}">
        <p14:creationId xmlns:p14="http://schemas.microsoft.com/office/powerpoint/2010/main" val="41986116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51506-668D-921B-D0C4-889CED8A64DC}"/>
              </a:ext>
            </a:extLst>
          </p:cNvPr>
          <p:cNvSpPr>
            <a:spLocks noGrp="1"/>
          </p:cNvSpPr>
          <p:nvPr>
            <p:ph type="title"/>
          </p:nvPr>
        </p:nvSpPr>
        <p:spPr>
          <a:xfrm>
            <a:off x="374848" y="260648"/>
            <a:ext cx="8229600" cy="1143000"/>
          </a:xfrm>
        </p:spPr>
        <p:txBody>
          <a:bodyPr>
            <a:normAutofit/>
          </a:bodyPr>
          <a:lstStyle/>
          <a:p>
            <a:r>
              <a:rPr lang="en-US" sz="2400" b="1" dirty="0">
                <a:latin typeface="Times New Roman" panose="02020603050405020304" pitchFamily="18" charset="0"/>
                <a:cs typeface="Times New Roman" panose="02020603050405020304" pitchFamily="18" charset="0"/>
              </a:rPr>
              <a:t>TESTING</a:t>
            </a:r>
            <a:endParaRPr lang="en-IN" sz="2400" b="1" dirty="0">
              <a:latin typeface="Times New Roman" panose="02020603050405020304" pitchFamily="18" charset="0"/>
              <a:cs typeface="Times New Roman" panose="02020603050405020304" pitchFamily="18" charset="0"/>
            </a:endParaRPr>
          </a:p>
        </p:txBody>
      </p:sp>
      <p:graphicFrame>
        <p:nvGraphicFramePr>
          <p:cNvPr id="5" name="Content Placeholder 4">
            <a:extLst>
              <a:ext uri="{FF2B5EF4-FFF2-40B4-BE49-F238E27FC236}">
                <a16:creationId xmlns:a16="http://schemas.microsoft.com/office/drawing/2014/main" id="{D4EA2E6C-3438-E818-9E48-AECE5990C015}"/>
              </a:ext>
            </a:extLst>
          </p:cNvPr>
          <p:cNvGraphicFramePr>
            <a:graphicFrameLocks noGrp="1"/>
          </p:cNvGraphicFramePr>
          <p:nvPr>
            <p:ph idx="1"/>
            <p:extLst>
              <p:ext uri="{D42A27DB-BD31-4B8C-83A1-F6EECF244321}">
                <p14:modId xmlns:p14="http://schemas.microsoft.com/office/powerpoint/2010/main" val="2100903565"/>
              </p:ext>
            </p:extLst>
          </p:nvPr>
        </p:nvGraphicFramePr>
        <p:xfrm>
          <a:off x="374848" y="1566327"/>
          <a:ext cx="8229600" cy="4995414"/>
        </p:xfrm>
        <a:graphic>
          <a:graphicData uri="http://schemas.openxmlformats.org/drawingml/2006/table">
            <a:tbl>
              <a:tblPr firstRow="1" firstCol="1" bandRow="1">
                <a:tableStyleId>{5C22544A-7EE6-4342-B048-85BDC9FD1C3A}</a:tableStyleId>
              </a:tblPr>
              <a:tblGrid>
                <a:gridCol w="1139676">
                  <a:extLst>
                    <a:ext uri="{9D8B030D-6E8A-4147-A177-3AD203B41FA5}">
                      <a16:colId xmlns:a16="http://schemas.microsoft.com/office/drawing/2014/main" val="1948981378"/>
                    </a:ext>
                  </a:extLst>
                </a:gridCol>
                <a:gridCol w="1211128">
                  <a:extLst>
                    <a:ext uri="{9D8B030D-6E8A-4147-A177-3AD203B41FA5}">
                      <a16:colId xmlns:a16="http://schemas.microsoft.com/office/drawing/2014/main" val="1712500854"/>
                    </a:ext>
                  </a:extLst>
                </a:gridCol>
                <a:gridCol w="1265611">
                  <a:extLst>
                    <a:ext uri="{9D8B030D-6E8A-4147-A177-3AD203B41FA5}">
                      <a16:colId xmlns:a16="http://schemas.microsoft.com/office/drawing/2014/main" val="1209153448"/>
                    </a:ext>
                  </a:extLst>
                </a:gridCol>
                <a:gridCol w="1266504">
                  <a:extLst>
                    <a:ext uri="{9D8B030D-6E8A-4147-A177-3AD203B41FA5}">
                      <a16:colId xmlns:a16="http://schemas.microsoft.com/office/drawing/2014/main" val="1799418702"/>
                    </a:ext>
                  </a:extLst>
                </a:gridCol>
                <a:gridCol w="886017">
                  <a:extLst>
                    <a:ext uri="{9D8B030D-6E8A-4147-A177-3AD203B41FA5}">
                      <a16:colId xmlns:a16="http://schemas.microsoft.com/office/drawing/2014/main" val="2130764878"/>
                    </a:ext>
                  </a:extLst>
                </a:gridCol>
                <a:gridCol w="814565">
                  <a:extLst>
                    <a:ext uri="{9D8B030D-6E8A-4147-A177-3AD203B41FA5}">
                      <a16:colId xmlns:a16="http://schemas.microsoft.com/office/drawing/2014/main" val="3343842018"/>
                    </a:ext>
                  </a:extLst>
                </a:gridCol>
                <a:gridCol w="886017">
                  <a:extLst>
                    <a:ext uri="{9D8B030D-6E8A-4147-A177-3AD203B41FA5}">
                      <a16:colId xmlns:a16="http://schemas.microsoft.com/office/drawing/2014/main" val="4196476282"/>
                    </a:ext>
                  </a:extLst>
                </a:gridCol>
                <a:gridCol w="760082">
                  <a:extLst>
                    <a:ext uri="{9D8B030D-6E8A-4147-A177-3AD203B41FA5}">
                      <a16:colId xmlns:a16="http://schemas.microsoft.com/office/drawing/2014/main" val="3813137811"/>
                    </a:ext>
                  </a:extLst>
                </a:gridCol>
              </a:tblGrid>
              <a:tr h="652014">
                <a:tc>
                  <a:txBody>
                    <a:bodyPr/>
                    <a:lstStyle/>
                    <a:p>
                      <a:r>
                        <a:rPr lang="en-US" sz="1500" dirty="0">
                          <a:effectLst/>
                          <a:latin typeface="Times New Roman" panose="02020603050405020304" pitchFamily="18" charset="0"/>
                          <a:cs typeface="Times New Roman" panose="02020603050405020304" pitchFamily="18" charset="0"/>
                        </a:rPr>
                        <a:t>Test case id</a:t>
                      </a: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559" marR="50559" marT="0" marB="0"/>
                </a:tc>
                <a:tc>
                  <a:txBody>
                    <a:bodyPr/>
                    <a:lstStyle/>
                    <a:p>
                      <a:r>
                        <a:rPr lang="en-US" sz="1500">
                          <a:effectLst/>
                          <a:latin typeface="Times New Roman" panose="02020603050405020304" pitchFamily="18" charset="0"/>
                          <a:cs typeface="Times New Roman" panose="02020603050405020304" pitchFamily="18" charset="0"/>
                        </a:rPr>
                        <a:t>Test Scenario</a:t>
                      </a:r>
                      <a:endParaRPr lang="en-IN"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559" marR="50559" marT="0" marB="0"/>
                </a:tc>
                <a:tc>
                  <a:txBody>
                    <a:bodyPr/>
                    <a:lstStyle/>
                    <a:p>
                      <a:r>
                        <a:rPr lang="en-US" sz="1500">
                          <a:effectLst/>
                          <a:latin typeface="Times New Roman" panose="02020603050405020304" pitchFamily="18" charset="0"/>
                          <a:cs typeface="Times New Roman" panose="02020603050405020304" pitchFamily="18" charset="0"/>
                        </a:rPr>
                        <a:t>Test Steps</a:t>
                      </a:r>
                      <a:endParaRPr lang="en-IN"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559" marR="50559" marT="0" marB="0"/>
                </a:tc>
                <a:tc>
                  <a:txBody>
                    <a:bodyPr/>
                    <a:lstStyle/>
                    <a:p>
                      <a:r>
                        <a:rPr lang="en-US" sz="1500">
                          <a:effectLst/>
                          <a:latin typeface="Times New Roman" panose="02020603050405020304" pitchFamily="18" charset="0"/>
                          <a:cs typeface="Times New Roman" panose="02020603050405020304" pitchFamily="18" charset="0"/>
                        </a:rPr>
                        <a:t>Prerequisites</a:t>
                      </a:r>
                      <a:endParaRPr lang="en-IN"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559" marR="50559" marT="0" marB="0"/>
                </a:tc>
                <a:tc>
                  <a:txBody>
                    <a:bodyPr/>
                    <a:lstStyle/>
                    <a:p>
                      <a:r>
                        <a:rPr lang="en-US" sz="1500">
                          <a:effectLst/>
                          <a:latin typeface="Times New Roman" panose="02020603050405020304" pitchFamily="18" charset="0"/>
                          <a:cs typeface="Times New Roman" panose="02020603050405020304" pitchFamily="18" charset="0"/>
                        </a:rPr>
                        <a:t>Test Data</a:t>
                      </a:r>
                      <a:endParaRPr lang="en-IN"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559" marR="50559" marT="0" marB="0"/>
                </a:tc>
                <a:tc>
                  <a:txBody>
                    <a:bodyPr/>
                    <a:lstStyle/>
                    <a:p>
                      <a:r>
                        <a:rPr lang="en-US" sz="1500">
                          <a:effectLst/>
                          <a:latin typeface="Times New Roman" panose="02020603050405020304" pitchFamily="18" charset="0"/>
                          <a:cs typeface="Times New Roman" panose="02020603050405020304" pitchFamily="18" charset="0"/>
                        </a:rPr>
                        <a:t>Expected Result</a:t>
                      </a:r>
                      <a:endParaRPr lang="en-IN"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559" marR="50559" marT="0" marB="0"/>
                </a:tc>
                <a:tc>
                  <a:txBody>
                    <a:bodyPr/>
                    <a:lstStyle/>
                    <a:p>
                      <a:r>
                        <a:rPr lang="en-US" sz="1500">
                          <a:effectLst/>
                          <a:latin typeface="Times New Roman" panose="02020603050405020304" pitchFamily="18" charset="0"/>
                          <a:cs typeface="Times New Roman" panose="02020603050405020304" pitchFamily="18" charset="0"/>
                        </a:rPr>
                        <a:t>Actual Result</a:t>
                      </a:r>
                      <a:endParaRPr lang="en-IN"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559" marR="50559" marT="0" marB="0"/>
                </a:tc>
                <a:tc>
                  <a:txBody>
                    <a:bodyPr/>
                    <a:lstStyle/>
                    <a:p>
                      <a:r>
                        <a:rPr lang="en-US" sz="1500">
                          <a:effectLst/>
                          <a:latin typeface="Times New Roman" panose="02020603050405020304" pitchFamily="18" charset="0"/>
                          <a:cs typeface="Times New Roman" panose="02020603050405020304" pitchFamily="18" charset="0"/>
                        </a:rPr>
                        <a:t>Test Status</a:t>
                      </a:r>
                      <a:endParaRPr lang="en-IN"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559" marR="50559" marT="0" marB="0"/>
                </a:tc>
                <a:extLst>
                  <a:ext uri="{0D108BD9-81ED-4DB2-BD59-A6C34878D82A}">
                    <a16:rowId xmlns:a16="http://schemas.microsoft.com/office/drawing/2014/main" val="2551586474"/>
                  </a:ext>
                </a:extLst>
              </a:tr>
              <a:tr h="2568419">
                <a:tc>
                  <a:txBody>
                    <a:bodyPr/>
                    <a:lstStyle/>
                    <a:p>
                      <a:r>
                        <a:rPr lang="en-US" sz="1500">
                          <a:effectLst/>
                          <a:latin typeface="Times New Roman" panose="02020603050405020304" pitchFamily="18" charset="0"/>
                          <a:cs typeface="Times New Roman" panose="02020603050405020304" pitchFamily="18" charset="0"/>
                        </a:rPr>
                        <a:t>#FDA001</a:t>
                      </a:r>
                      <a:endParaRPr lang="en-IN"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559" marR="50559" marT="0" marB="0"/>
                </a:tc>
                <a:tc>
                  <a:txBody>
                    <a:bodyPr/>
                    <a:lstStyle/>
                    <a:p>
                      <a:r>
                        <a:rPr lang="en-US" sz="1500">
                          <a:effectLst/>
                          <a:latin typeface="Times New Roman" panose="02020603050405020304" pitchFamily="18" charset="0"/>
                          <a:cs typeface="Times New Roman" panose="02020603050405020304" pitchFamily="18" charset="0"/>
                        </a:rPr>
                        <a:t>To add an user to the data using User name, Userid, images</a:t>
                      </a:r>
                      <a:endParaRPr lang="en-IN"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559" marR="50559" marT="0" marB="0"/>
                </a:tc>
                <a:tc>
                  <a:txBody>
                    <a:bodyPr/>
                    <a:lstStyle/>
                    <a:p>
                      <a:r>
                        <a:rPr lang="en-US" sz="1500">
                          <a:effectLst/>
                          <a:latin typeface="Times New Roman" panose="02020603050405020304" pitchFamily="18" charset="0"/>
                          <a:cs typeface="Times New Roman" panose="02020603050405020304" pitchFamily="18" charset="0"/>
                        </a:rPr>
                        <a:t>Enter User name and User id and click add new user</a:t>
                      </a:r>
                      <a:endParaRPr lang="en-IN"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559" marR="50559" marT="0" marB="0"/>
                </a:tc>
                <a:tc>
                  <a:txBody>
                    <a:bodyPr/>
                    <a:lstStyle/>
                    <a:p>
                      <a:r>
                        <a:rPr lang="en-US" sz="1500">
                          <a:effectLst/>
                          <a:latin typeface="Times New Roman" panose="02020603050405020304" pitchFamily="18" charset="0"/>
                          <a:cs typeface="Times New Roman" panose="02020603050405020304" pitchFamily="18" charset="0"/>
                        </a:rPr>
                        <a:t>User data</a:t>
                      </a:r>
                      <a:endParaRPr lang="en-IN"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559" marR="50559" marT="0" marB="0"/>
                </a:tc>
                <a:tc>
                  <a:txBody>
                    <a:bodyPr/>
                    <a:lstStyle/>
                    <a:p>
                      <a:r>
                        <a:rPr lang="en-US" sz="1500">
                          <a:effectLst/>
                          <a:latin typeface="Times New Roman" panose="02020603050405020304" pitchFamily="18" charset="0"/>
                          <a:cs typeface="Times New Roman" panose="02020603050405020304" pitchFamily="18" charset="0"/>
                        </a:rPr>
                        <a:t>Username,User id </a:t>
                      </a:r>
                      <a:endParaRPr lang="en-IN"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559" marR="50559" marT="0" marB="0"/>
                </a:tc>
                <a:tc>
                  <a:txBody>
                    <a:bodyPr/>
                    <a:lstStyle/>
                    <a:p>
                      <a:r>
                        <a:rPr lang="en-US" sz="1500">
                          <a:effectLst/>
                          <a:latin typeface="Times New Roman" panose="02020603050405020304" pitchFamily="18" charset="0"/>
                          <a:cs typeface="Times New Roman" panose="02020603050405020304" pitchFamily="18" charset="0"/>
                        </a:rPr>
                        <a:t>When the user submits the user data, data should be store in database successfully</a:t>
                      </a:r>
                      <a:endParaRPr lang="en-IN"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559" marR="50559" marT="0" marB="0"/>
                </a:tc>
                <a:tc>
                  <a:txBody>
                    <a:bodyPr/>
                    <a:lstStyle/>
                    <a:p>
                      <a:r>
                        <a:rPr lang="en-US" sz="1500" dirty="0">
                          <a:effectLst/>
                          <a:latin typeface="Times New Roman" panose="02020603050405020304" pitchFamily="18" charset="0"/>
                          <a:cs typeface="Times New Roman" panose="02020603050405020304" pitchFamily="18" charset="0"/>
                        </a:rPr>
                        <a:t>As Expected</a:t>
                      </a: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559" marR="50559" marT="0" marB="0"/>
                </a:tc>
                <a:tc>
                  <a:txBody>
                    <a:bodyPr/>
                    <a:lstStyle/>
                    <a:p>
                      <a:r>
                        <a:rPr lang="en-US" sz="1500">
                          <a:effectLst/>
                          <a:latin typeface="Times New Roman" panose="02020603050405020304" pitchFamily="18" charset="0"/>
                          <a:cs typeface="Times New Roman" panose="02020603050405020304" pitchFamily="18" charset="0"/>
                        </a:rPr>
                        <a:t>Pass</a:t>
                      </a:r>
                      <a:endParaRPr lang="en-IN"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559" marR="50559" marT="0" marB="0"/>
                </a:tc>
                <a:extLst>
                  <a:ext uri="{0D108BD9-81ED-4DB2-BD59-A6C34878D82A}">
                    <a16:rowId xmlns:a16="http://schemas.microsoft.com/office/drawing/2014/main" val="4102302332"/>
                  </a:ext>
                </a:extLst>
              </a:tr>
              <a:tr h="1569590">
                <a:tc>
                  <a:txBody>
                    <a:bodyPr/>
                    <a:lstStyle/>
                    <a:p>
                      <a:r>
                        <a:rPr lang="en-US" sz="1500">
                          <a:effectLst/>
                          <a:latin typeface="Times New Roman" panose="02020603050405020304" pitchFamily="18" charset="0"/>
                          <a:cs typeface="Times New Roman" panose="02020603050405020304" pitchFamily="18" charset="0"/>
                        </a:rPr>
                        <a:t>#FDA002</a:t>
                      </a:r>
                      <a:endParaRPr lang="en-IN"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559" marR="50559" marT="0" marB="0"/>
                </a:tc>
                <a:tc>
                  <a:txBody>
                    <a:bodyPr/>
                    <a:lstStyle/>
                    <a:p>
                      <a:r>
                        <a:rPr lang="en-US" sz="1500">
                          <a:effectLst/>
                          <a:latin typeface="Times New Roman" panose="02020603050405020304" pitchFamily="18" charset="0"/>
                          <a:cs typeface="Times New Roman" panose="02020603050405020304" pitchFamily="18" charset="0"/>
                        </a:rPr>
                        <a:t>To Take attendance on the system using webcam by clicking on take attendance</a:t>
                      </a:r>
                      <a:endParaRPr lang="en-IN"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559" marR="50559" marT="0" marB="0"/>
                </a:tc>
                <a:tc>
                  <a:txBody>
                    <a:bodyPr/>
                    <a:lstStyle/>
                    <a:p>
                      <a:r>
                        <a:rPr lang="en-US" sz="1500">
                          <a:effectLst/>
                          <a:latin typeface="Times New Roman" panose="02020603050405020304" pitchFamily="18" charset="0"/>
                          <a:cs typeface="Times New Roman" panose="02020603050405020304" pitchFamily="18" charset="0"/>
                        </a:rPr>
                        <a:t>Click on take attendance</a:t>
                      </a:r>
                      <a:endParaRPr lang="en-IN"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559" marR="50559" marT="0" marB="0"/>
                </a:tc>
                <a:tc>
                  <a:txBody>
                    <a:bodyPr/>
                    <a:lstStyle/>
                    <a:p>
                      <a:r>
                        <a:rPr lang="en-US" sz="1500">
                          <a:effectLst/>
                          <a:latin typeface="Times New Roman" panose="02020603050405020304" pitchFamily="18" charset="0"/>
                          <a:cs typeface="Times New Roman" panose="02020603050405020304" pitchFamily="18" charset="0"/>
                        </a:rPr>
                        <a:t>User Data </a:t>
                      </a:r>
                      <a:endParaRPr lang="en-IN"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559" marR="50559" marT="0" marB="0"/>
                </a:tc>
                <a:tc>
                  <a:txBody>
                    <a:bodyPr/>
                    <a:lstStyle/>
                    <a:p>
                      <a:r>
                        <a:rPr lang="en-US" sz="1500">
                          <a:effectLst/>
                          <a:latin typeface="Times New Roman" panose="02020603050405020304" pitchFamily="18" charset="0"/>
                          <a:cs typeface="Times New Roman" panose="02020603050405020304" pitchFamily="18" charset="0"/>
                        </a:rPr>
                        <a:t>Face recognition</a:t>
                      </a:r>
                      <a:endParaRPr lang="en-IN"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559" marR="50559" marT="0" marB="0"/>
                </a:tc>
                <a:tc>
                  <a:txBody>
                    <a:bodyPr/>
                    <a:lstStyle/>
                    <a:p>
                      <a:r>
                        <a:rPr lang="en-US" sz="1500">
                          <a:effectLst/>
                          <a:latin typeface="Times New Roman" panose="02020603050405020304" pitchFamily="18" charset="0"/>
                          <a:cs typeface="Times New Roman" panose="02020603050405020304" pitchFamily="18" charset="0"/>
                        </a:rPr>
                        <a:t>To recognize the face and store it into database</a:t>
                      </a:r>
                      <a:endParaRPr lang="en-IN"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559" marR="50559" marT="0" marB="0"/>
                </a:tc>
                <a:tc>
                  <a:txBody>
                    <a:bodyPr/>
                    <a:lstStyle/>
                    <a:p>
                      <a:r>
                        <a:rPr lang="en-US" sz="1500">
                          <a:effectLst/>
                          <a:latin typeface="Times New Roman" panose="02020603050405020304" pitchFamily="18" charset="0"/>
                          <a:cs typeface="Times New Roman" panose="02020603050405020304" pitchFamily="18" charset="0"/>
                        </a:rPr>
                        <a:t>As  Expected</a:t>
                      </a:r>
                      <a:endParaRPr lang="en-IN" sz="15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559" marR="50559" marT="0" marB="0"/>
                </a:tc>
                <a:tc>
                  <a:txBody>
                    <a:bodyPr/>
                    <a:lstStyle/>
                    <a:p>
                      <a:r>
                        <a:rPr lang="en-US" sz="1500" dirty="0">
                          <a:effectLst/>
                          <a:latin typeface="Times New Roman" panose="02020603050405020304" pitchFamily="18" charset="0"/>
                          <a:cs typeface="Times New Roman" panose="02020603050405020304" pitchFamily="18" charset="0"/>
                        </a:rPr>
                        <a:t>Pass</a:t>
                      </a: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0559" marR="50559" marT="0" marB="0"/>
                </a:tc>
                <a:extLst>
                  <a:ext uri="{0D108BD9-81ED-4DB2-BD59-A6C34878D82A}">
                    <a16:rowId xmlns:a16="http://schemas.microsoft.com/office/drawing/2014/main" val="1090121063"/>
                  </a:ext>
                </a:extLst>
              </a:tr>
            </a:tbl>
          </a:graphicData>
        </a:graphic>
      </p:graphicFrame>
      <p:sp>
        <p:nvSpPr>
          <p:cNvPr id="4" name="Slide Number Placeholder 3">
            <a:extLst>
              <a:ext uri="{FF2B5EF4-FFF2-40B4-BE49-F238E27FC236}">
                <a16:creationId xmlns:a16="http://schemas.microsoft.com/office/drawing/2014/main" id="{8480A347-57D5-CBE2-EACC-236A6F202B06}"/>
              </a:ext>
            </a:extLst>
          </p:cNvPr>
          <p:cNvSpPr>
            <a:spLocks noGrp="1"/>
          </p:cNvSpPr>
          <p:nvPr>
            <p:ph type="sldNum" sz="quarter" idx="12"/>
          </p:nvPr>
        </p:nvSpPr>
        <p:spPr/>
        <p:txBody>
          <a:bodyPr/>
          <a:lstStyle/>
          <a:p>
            <a:fld id="{D478AB7C-A59F-4E19-97C4-632E957B8357}" type="slidenum">
              <a:rPr lang="en-US" smtClean="0"/>
              <a:pPr/>
              <a:t>24</a:t>
            </a:fld>
            <a:endParaRPr lang="en-US" dirty="0"/>
          </a:p>
        </p:txBody>
      </p:sp>
    </p:spTree>
    <p:extLst>
      <p:ext uri="{BB962C8B-B14F-4D97-AF65-F5344CB8AC3E}">
        <p14:creationId xmlns:p14="http://schemas.microsoft.com/office/powerpoint/2010/main" val="1458973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FBADD5-682D-9442-3E1E-175843997A18}"/>
              </a:ext>
            </a:extLst>
          </p:cNvPr>
          <p:cNvSpPr>
            <a:spLocks noGrp="1"/>
          </p:cNvSpPr>
          <p:nvPr>
            <p:ph idx="1"/>
          </p:nvPr>
        </p:nvSpPr>
        <p:spPr>
          <a:xfrm>
            <a:off x="457200" y="476672"/>
            <a:ext cx="8229600" cy="5649491"/>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 following slides show the working of the algorithm:</a:t>
            </a:r>
          </a:p>
          <a:p>
            <a:r>
              <a:rPr lang="en-US" sz="2400" dirty="0">
                <a:latin typeface="Times New Roman" panose="02020603050405020304" pitchFamily="18" charset="0"/>
                <a:cs typeface="Times New Roman" panose="02020603050405020304" pitchFamily="18" charset="0"/>
              </a:rPr>
              <a:t>The below slide represents the command to run the flask file in command line interface.</a:t>
            </a:r>
          </a:p>
          <a:p>
            <a:pPr marL="0" indent="0">
              <a:buNone/>
            </a:pP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D4C36A9-C77E-09D0-A62A-53B3F8DA2EA4}"/>
              </a:ext>
            </a:extLst>
          </p:cNvPr>
          <p:cNvSpPr>
            <a:spLocks noGrp="1"/>
          </p:cNvSpPr>
          <p:nvPr>
            <p:ph type="sldNum" sz="quarter" idx="12"/>
          </p:nvPr>
        </p:nvSpPr>
        <p:spPr/>
        <p:txBody>
          <a:bodyPr/>
          <a:lstStyle/>
          <a:p>
            <a:fld id="{D478AB7C-A59F-4E19-97C4-632E957B8357}" type="slidenum">
              <a:rPr lang="en-US" smtClean="0"/>
              <a:pPr/>
              <a:t>25</a:t>
            </a:fld>
            <a:endParaRPr lang="en-US" dirty="0"/>
          </a:p>
        </p:txBody>
      </p:sp>
      <p:pic>
        <p:nvPicPr>
          <p:cNvPr id="7" name="Picture 6">
            <a:extLst>
              <a:ext uri="{FF2B5EF4-FFF2-40B4-BE49-F238E27FC236}">
                <a16:creationId xmlns:a16="http://schemas.microsoft.com/office/drawing/2014/main" id="{19CAF61B-69BB-536D-965A-54630CBCBB8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993316"/>
            <a:ext cx="6552728" cy="3163875"/>
          </a:xfrm>
          <a:prstGeom prst="rect">
            <a:avLst/>
          </a:prstGeom>
          <a:noFill/>
          <a:ln>
            <a:noFill/>
          </a:ln>
        </p:spPr>
      </p:pic>
    </p:spTree>
    <p:extLst>
      <p:ext uri="{BB962C8B-B14F-4D97-AF65-F5344CB8AC3E}">
        <p14:creationId xmlns:p14="http://schemas.microsoft.com/office/powerpoint/2010/main" val="19520405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B28706-26A1-C72E-B994-7033C69091F7}"/>
              </a:ext>
            </a:extLst>
          </p:cNvPr>
          <p:cNvSpPr>
            <a:spLocks noGrp="1"/>
          </p:cNvSpPr>
          <p:nvPr>
            <p:ph idx="1"/>
          </p:nvPr>
        </p:nvSpPr>
        <p:spPr>
          <a:xfrm>
            <a:off x="457200" y="476672"/>
            <a:ext cx="8229600" cy="5649491"/>
          </a:xfrm>
        </p:spPr>
        <p:txBody>
          <a:bodyPr/>
          <a:lstStyle/>
          <a:p>
            <a:r>
              <a:rPr lang="en-US" sz="2400" dirty="0">
                <a:latin typeface="Times New Roman" panose="02020603050405020304" pitchFamily="18" charset="0"/>
                <a:cs typeface="Times New Roman" panose="02020603050405020304" pitchFamily="18" charset="0"/>
              </a:rPr>
              <a:t>The below slide represents the entry of an user into database.</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Slide Number Placeholder 3">
            <a:extLst>
              <a:ext uri="{FF2B5EF4-FFF2-40B4-BE49-F238E27FC236}">
                <a16:creationId xmlns:a16="http://schemas.microsoft.com/office/drawing/2014/main" id="{7B0E5593-7420-73B7-8E9D-6A68113495C8}"/>
              </a:ext>
            </a:extLst>
          </p:cNvPr>
          <p:cNvSpPr>
            <a:spLocks noGrp="1"/>
          </p:cNvSpPr>
          <p:nvPr>
            <p:ph type="sldNum" sz="quarter" idx="12"/>
          </p:nvPr>
        </p:nvSpPr>
        <p:spPr/>
        <p:txBody>
          <a:bodyPr/>
          <a:lstStyle/>
          <a:p>
            <a:fld id="{D478AB7C-A59F-4E19-97C4-632E957B8357}" type="slidenum">
              <a:rPr lang="en-US" smtClean="0"/>
              <a:pPr/>
              <a:t>26</a:t>
            </a:fld>
            <a:endParaRPr lang="en-US" dirty="0"/>
          </a:p>
        </p:txBody>
      </p:sp>
      <p:pic>
        <p:nvPicPr>
          <p:cNvPr id="6" name="Picture 5">
            <a:extLst>
              <a:ext uri="{FF2B5EF4-FFF2-40B4-BE49-F238E27FC236}">
                <a16:creationId xmlns:a16="http://schemas.microsoft.com/office/drawing/2014/main" id="{D892CF44-8C2B-0279-AEC9-D31F39A169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2312" y="975970"/>
            <a:ext cx="4839375" cy="4906060"/>
          </a:xfrm>
          <a:prstGeom prst="rect">
            <a:avLst/>
          </a:prstGeom>
        </p:spPr>
      </p:pic>
    </p:spTree>
    <p:extLst>
      <p:ext uri="{BB962C8B-B14F-4D97-AF65-F5344CB8AC3E}">
        <p14:creationId xmlns:p14="http://schemas.microsoft.com/office/powerpoint/2010/main" val="19845907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B3D860-4401-1EA2-8BA3-067249A144B8}"/>
              </a:ext>
            </a:extLst>
          </p:cNvPr>
          <p:cNvSpPr>
            <a:spLocks noGrp="1"/>
          </p:cNvSpPr>
          <p:nvPr>
            <p:ph idx="1"/>
          </p:nvPr>
        </p:nvSpPr>
        <p:spPr>
          <a:xfrm>
            <a:off x="457200" y="332656"/>
            <a:ext cx="8229600" cy="5793507"/>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 below slide represents the entry of an user images into database.</a:t>
            </a:r>
            <a:endParaRPr lang="en-IN" sz="2400" dirty="0"/>
          </a:p>
        </p:txBody>
      </p:sp>
      <p:sp>
        <p:nvSpPr>
          <p:cNvPr id="4" name="Slide Number Placeholder 3">
            <a:extLst>
              <a:ext uri="{FF2B5EF4-FFF2-40B4-BE49-F238E27FC236}">
                <a16:creationId xmlns:a16="http://schemas.microsoft.com/office/drawing/2014/main" id="{9B1690B6-B5B9-8036-3FA7-AF0627AD0D23}"/>
              </a:ext>
            </a:extLst>
          </p:cNvPr>
          <p:cNvSpPr>
            <a:spLocks noGrp="1"/>
          </p:cNvSpPr>
          <p:nvPr>
            <p:ph type="sldNum" sz="quarter" idx="12"/>
          </p:nvPr>
        </p:nvSpPr>
        <p:spPr/>
        <p:txBody>
          <a:bodyPr/>
          <a:lstStyle/>
          <a:p>
            <a:fld id="{D478AB7C-A59F-4E19-97C4-632E957B8357}" type="slidenum">
              <a:rPr lang="en-US" smtClean="0"/>
              <a:pPr/>
              <a:t>27</a:t>
            </a:fld>
            <a:endParaRPr lang="en-US" dirty="0"/>
          </a:p>
        </p:txBody>
      </p:sp>
      <p:pic>
        <p:nvPicPr>
          <p:cNvPr id="8" name="Picture 7">
            <a:extLst>
              <a:ext uri="{FF2B5EF4-FFF2-40B4-BE49-F238E27FC236}">
                <a16:creationId xmlns:a16="http://schemas.microsoft.com/office/drawing/2014/main" id="{BF155880-36CB-A2C0-F0EA-CAB0E34B93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1340768"/>
            <a:ext cx="5976664" cy="4608512"/>
          </a:xfrm>
          <a:prstGeom prst="rect">
            <a:avLst/>
          </a:prstGeom>
        </p:spPr>
      </p:pic>
    </p:spTree>
    <p:extLst>
      <p:ext uri="{BB962C8B-B14F-4D97-AF65-F5344CB8AC3E}">
        <p14:creationId xmlns:p14="http://schemas.microsoft.com/office/powerpoint/2010/main" val="19675624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15B4E26-D787-3D20-2AD7-B5CC7C66063F}"/>
              </a:ext>
            </a:extLst>
          </p:cNvPr>
          <p:cNvSpPr>
            <a:spLocks noGrp="1"/>
          </p:cNvSpPr>
          <p:nvPr>
            <p:ph type="sldNum" sz="quarter" idx="12"/>
          </p:nvPr>
        </p:nvSpPr>
        <p:spPr/>
        <p:txBody>
          <a:bodyPr/>
          <a:lstStyle/>
          <a:p>
            <a:fld id="{D478AB7C-A59F-4E19-97C4-632E957B8357}" type="slidenum">
              <a:rPr lang="en-US" smtClean="0"/>
              <a:pPr/>
              <a:t>28</a:t>
            </a:fld>
            <a:endParaRPr lang="en-US" dirty="0"/>
          </a:p>
        </p:txBody>
      </p:sp>
      <p:sp>
        <p:nvSpPr>
          <p:cNvPr id="8" name="Content Placeholder 7">
            <a:extLst>
              <a:ext uri="{FF2B5EF4-FFF2-40B4-BE49-F238E27FC236}">
                <a16:creationId xmlns:a16="http://schemas.microsoft.com/office/drawing/2014/main" id="{9928F086-A2B7-3734-A38D-76C2482631D7}"/>
              </a:ext>
            </a:extLst>
          </p:cNvPr>
          <p:cNvSpPr>
            <a:spLocks noGrp="1"/>
          </p:cNvSpPr>
          <p:nvPr>
            <p:ph idx="1"/>
          </p:nvPr>
        </p:nvSpPr>
        <p:spPr>
          <a:xfrm>
            <a:off x="457200" y="332656"/>
            <a:ext cx="8229600" cy="5793507"/>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 below slide represents the way to take the attendance and track it.</a:t>
            </a:r>
          </a:p>
          <a:p>
            <a:pPr marL="0" indent="0">
              <a:buNone/>
            </a:pPr>
            <a:endParaRPr lang="en-IN" sz="2400" dirty="0"/>
          </a:p>
        </p:txBody>
      </p:sp>
      <p:pic>
        <p:nvPicPr>
          <p:cNvPr id="10" name="Picture 9">
            <a:extLst>
              <a:ext uri="{FF2B5EF4-FFF2-40B4-BE49-F238E27FC236}">
                <a16:creationId xmlns:a16="http://schemas.microsoft.com/office/drawing/2014/main" id="{801B0E6D-CD5A-F614-B7DF-7355BC1676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3707" y="2033392"/>
            <a:ext cx="5096586" cy="2791215"/>
          </a:xfrm>
          <a:prstGeom prst="rect">
            <a:avLst/>
          </a:prstGeom>
        </p:spPr>
      </p:pic>
    </p:spTree>
    <p:extLst>
      <p:ext uri="{BB962C8B-B14F-4D97-AF65-F5344CB8AC3E}">
        <p14:creationId xmlns:p14="http://schemas.microsoft.com/office/powerpoint/2010/main" val="5103658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00E1EA-2614-BB72-9041-C3C11E8EB7C8}"/>
              </a:ext>
            </a:extLst>
          </p:cNvPr>
          <p:cNvSpPr>
            <a:spLocks noGrp="1"/>
          </p:cNvSpPr>
          <p:nvPr>
            <p:ph idx="1"/>
          </p:nvPr>
        </p:nvSpPr>
        <p:spPr>
          <a:xfrm>
            <a:off x="457200" y="332656"/>
            <a:ext cx="8229600" cy="5793507"/>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 below slide represents the tracking of attendance through webcam.</a:t>
            </a:r>
          </a:p>
          <a:p>
            <a:pPr marL="0" indent="0">
              <a:buNone/>
            </a:pPr>
            <a:endParaRPr lang="en-IN" sz="2400" dirty="0"/>
          </a:p>
        </p:txBody>
      </p:sp>
      <p:sp>
        <p:nvSpPr>
          <p:cNvPr id="4" name="Slide Number Placeholder 3">
            <a:extLst>
              <a:ext uri="{FF2B5EF4-FFF2-40B4-BE49-F238E27FC236}">
                <a16:creationId xmlns:a16="http://schemas.microsoft.com/office/drawing/2014/main" id="{1409AE23-587B-9986-2F3C-834DC8E695A5}"/>
              </a:ext>
            </a:extLst>
          </p:cNvPr>
          <p:cNvSpPr>
            <a:spLocks noGrp="1"/>
          </p:cNvSpPr>
          <p:nvPr>
            <p:ph type="sldNum" sz="quarter" idx="12"/>
          </p:nvPr>
        </p:nvSpPr>
        <p:spPr/>
        <p:txBody>
          <a:bodyPr/>
          <a:lstStyle/>
          <a:p>
            <a:fld id="{D478AB7C-A59F-4E19-97C4-632E957B8357}" type="slidenum">
              <a:rPr lang="en-US" smtClean="0"/>
              <a:pPr/>
              <a:t>29</a:t>
            </a:fld>
            <a:endParaRPr lang="en-US" dirty="0"/>
          </a:p>
        </p:txBody>
      </p:sp>
      <p:pic>
        <p:nvPicPr>
          <p:cNvPr id="6" name="Picture 5">
            <a:extLst>
              <a:ext uri="{FF2B5EF4-FFF2-40B4-BE49-F238E27FC236}">
                <a16:creationId xmlns:a16="http://schemas.microsoft.com/office/drawing/2014/main" id="{90B6D343-EC84-771E-762B-329DCF6D6ECA}"/>
              </a:ext>
            </a:extLst>
          </p:cNvPr>
          <p:cNvPicPr>
            <a:picLocks noChangeAspect="1"/>
          </p:cNvPicPr>
          <p:nvPr/>
        </p:nvPicPr>
        <p:blipFill>
          <a:blip r:embed="rId2"/>
          <a:stretch>
            <a:fillRect/>
          </a:stretch>
        </p:blipFill>
        <p:spPr>
          <a:xfrm>
            <a:off x="1043608" y="1498947"/>
            <a:ext cx="6786676" cy="4857403"/>
          </a:xfrm>
          <a:prstGeom prst="rect">
            <a:avLst/>
          </a:prstGeom>
        </p:spPr>
      </p:pic>
    </p:spTree>
    <p:extLst>
      <p:ext uri="{BB962C8B-B14F-4D97-AF65-F5344CB8AC3E}">
        <p14:creationId xmlns:p14="http://schemas.microsoft.com/office/powerpoint/2010/main" val="3318890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a:latin typeface="Times New Roman" pitchFamily="18" charset="0"/>
                <a:cs typeface="Times New Roman" pitchFamily="18" charset="0"/>
              </a:rPr>
              <a:t>CONTENTS</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IN" sz="2400" dirty="0">
                <a:latin typeface="Times New Roman" pitchFamily="18" charset="0"/>
                <a:cs typeface="Times New Roman" pitchFamily="18" charset="0"/>
              </a:rPr>
              <a:t>ABSTRACT</a:t>
            </a:r>
          </a:p>
          <a:p>
            <a:r>
              <a:rPr lang="en-IN" sz="2400" dirty="0">
                <a:latin typeface="Times New Roman" pitchFamily="18" charset="0"/>
                <a:cs typeface="Times New Roman" pitchFamily="18" charset="0"/>
              </a:rPr>
              <a:t>INTRODUCTION</a:t>
            </a:r>
          </a:p>
          <a:p>
            <a:r>
              <a:rPr lang="en-IN" sz="2400" dirty="0">
                <a:latin typeface="Times New Roman" pitchFamily="18" charset="0"/>
                <a:cs typeface="Times New Roman" pitchFamily="18" charset="0"/>
              </a:rPr>
              <a:t>ANALYSIS</a:t>
            </a:r>
          </a:p>
          <a:p>
            <a:r>
              <a:rPr lang="en-IN" sz="2400" dirty="0">
                <a:latin typeface="Times New Roman" pitchFamily="18" charset="0"/>
                <a:cs typeface="Times New Roman" pitchFamily="18" charset="0"/>
              </a:rPr>
              <a:t>SOFTWARE REQUIREMENTS SPECIFICATION</a:t>
            </a:r>
          </a:p>
          <a:p>
            <a:r>
              <a:rPr lang="en-IN" sz="2400" dirty="0">
                <a:latin typeface="Times New Roman" pitchFamily="18" charset="0"/>
                <a:cs typeface="Times New Roman" pitchFamily="18" charset="0"/>
              </a:rPr>
              <a:t>DESIGN WITH UML DIAGRAMS</a:t>
            </a:r>
          </a:p>
          <a:p>
            <a:r>
              <a:rPr lang="en-IN" sz="2400" dirty="0">
                <a:latin typeface="Times New Roman" pitchFamily="18" charset="0"/>
                <a:cs typeface="Times New Roman" pitchFamily="18" charset="0"/>
              </a:rPr>
              <a:t>IMPLEMENTATION</a:t>
            </a:r>
          </a:p>
          <a:p>
            <a:r>
              <a:rPr lang="en-IN" sz="2400" dirty="0">
                <a:latin typeface="Times New Roman" pitchFamily="18" charset="0"/>
                <a:cs typeface="Times New Roman" pitchFamily="18" charset="0"/>
              </a:rPr>
              <a:t>TESTING </a:t>
            </a:r>
          </a:p>
          <a:p>
            <a:r>
              <a:rPr lang="en-IN" sz="2400" dirty="0">
                <a:latin typeface="Times New Roman" pitchFamily="18" charset="0"/>
                <a:cs typeface="Times New Roman" pitchFamily="18" charset="0"/>
              </a:rPr>
              <a:t>CONCLUSION </a:t>
            </a:r>
          </a:p>
          <a:p>
            <a:r>
              <a:rPr lang="en-IN" sz="2400" dirty="0">
                <a:latin typeface="Times New Roman" pitchFamily="18" charset="0"/>
                <a:cs typeface="Times New Roman" pitchFamily="18" charset="0"/>
              </a:rPr>
              <a:t>FUTURE ENHANCEMENT</a:t>
            </a:r>
          </a:p>
          <a:p>
            <a:r>
              <a:rPr lang="en-IN" sz="2400" dirty="0">
                <a:latin typeface="Times New Roman" pitchFamily="18" charset="0"/>
                <a:cs typeface="Times New Roman" pitchFamily="18" charset="0"/>
              </a:rPr>
              <a:t>REFERENCES</a:t>
            </a:r>
          </a:p>
          <a:p>
            <a:pPr>
              <a:buNone/>
            </a:pPr>
            <a:endParaRPr lang="en-IN"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D478AB7C-A59F-4E19-97C4-632E957B8357}" type="slidenum">
              <a:rPr lang="en-US" smtClean="0"/>
              <a:pPr/>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B96165-D703-A344-90DF-4C81E317F50C}"/>
              </a:ext>
            </a:extLst>
          </p:cNvPr>
          <p:cNvSpPr>
            <a:spLocks noGrp="1"/>
          </p:cNvSpPr>
          <p:nvPr>
            <p:ph idx="1"/>
          </p:nvPr>
        </p:nvSpPr>
        <p:spPr>
          <a:xfrm>
            <a:off x="457200" y="476672"/>
            <a:ext cx="8229600" cy="5649491"/>
          </a:xfrm>
        </p:spPr>
        <p:txBody>
          <a:bodyPr/>
          <a:lstStyle/>
          <a:p>
            <a:pPr marL="0" indent="0">
              <a:buNone/>
            </a:pPr>
            <a:r>
              <a:rPr lang="en-US" sz="2400" dirty="0">
                <a:latin typeface="Times New Roman" panose="02020603050405020304" pitchFamily="18" charset="0"/>
                <a:cs typeface="Times New Roman" panose="02020603050405020304" pitchFamily="18" charset="0"/>
              </a:rPr>
              <a:t>The below slide represents how the attendance is being stored into databases.</a:t>
            </a:r>
          </a:p>
          <a:p>
            <a:pPr marL="0" indent="0">
              <a:buNone/>
            </a:pPr>
            <a:endParaRPr lang="en-IN" dirty="0"/>
          </a:p>
        </p:txBody>
      </p:sp>
      <p:sp>
        <p:nvSpPr>
          <p:cNvPr id="4" name="Slide Number Placeholder 3">
            <a:extLst>
              <a:ext uri="{FF2B5EF4-FFF2-40B4-BE49-F238E27FC236}">
                <a16:creationId xmlns:a16="http://schemas.microsoft.com/office/drawing/2014/main" id="{20A88139-380E-79DA-D740-D2E8FD0BDA2F}"/>
              </a:ext>
            </a:extLst>
          </p:cNvPr>
          <p:cNvSpPr>
            <a:spLocks noGrp="1"/>
          </p:cNvSpPr>
          <p:nvPr>
            <p:ph type="sldNum" sz="quarter" idx="12"/>
          </p:nvPr>
        </p:nvSpPr>
        <p:spPr/>
        <p:txBody>
          <a:bodyPr/>
          <a:lstStyle/>
          <a:p>
            <a:fld id="{D478AB7C-A59F-4E19-97C4-632E957B8357}" type="slidenum">
              <a:rPr lang="en-US" smtClean="0"/>
              <a:pPr/>
              <a:t>30</a:t>
            </a:fld>
            <a:endParaRPr lang="en-US" dirty="0"/>
          </a:p>
        </p:txBody>
      </p:sp>
      <p:pic>
        <p:nvPicPr>
          <p:cNvPr id="8" name="Picture 7">
            <a:extLst>
              <a:ext uri="{FF2B5EF4-FFF2-40B4-BE49-F238E27FC236}">
                <a16:creationId xmlns:a16="http://schemas.microsoft.com/office/drawing/2014/main" id="{CF3BDB81-E11E-2A63-2393-EA5A7D9197C6}"/>
              </a:ext>
            </a:extLst>
          </p:cNvPr>
          <p:cNvPicPr>
            <a:picLocks noChangeAspect="1"/>
          </p:cNvPicPr>
          <p:nvPr/>
        </p:nvPicPr>
        <p:blipFill>
          <a:blip r:embed="rId2"/>
          <a:stretch>
            <a:fillRect/>
          </a:stretch>
        </p:blipFill>
        <p:spPr>
          <a:xfrm>
            <a:off x="1619672" y="1586400"/>
            <a:ext cx="4372585" cy="2438740"/>
          </a:xfrm>
          <a:prstGeom prst="rect">
            <a:avLst/>
          </a:prstGeom>
        </p:spPr>
      </p:pic>
      <p:pic>
        <p:nvPicPr>
          <p:cNvPr id="10" name="Picture 9">
            <a:extLst>
              <a:ext uri="{FF2B5EF4-FFF2-40B4-BE49-F238E27FC236}">
                <a16:creationId xmlns:a16="http://schemas.microsoft.com/office/drawing/2014/main" id="{A709E42C-87CC-4B63-0F17-4E897DFD59EC}"/>
              </a:ext>
            </a:extLst>
          </p:cNvPr>
          <p:cNvPicPr>
            <a:picLocks noChangeAspect="1"/>
          </p:cNvPicPr>
          <p:nvPr/>
        </p:nvPicPr>
        <p:blipFill>
          <a:blip r:embed="rId3"/>
          <a:stretch>
            <a:fillRect/>
          </a:stretch>
        </p:blipFill>
        <p:spPr>
          <a:xfrm>
            <a:off x="2051720" y="4531067"/>
            <a:ext cx="4092343" cy="1481065"/>
          </a:xfrm>
          <a:prstGeom prst="rect">
            <a:avLst/>
          </a:prstGeom>
        </p:spPr>
      </p:pic>
    </p:spTree>
    <p:extLst>
      <p:ext uri="{BB962C8B-B14F-4D97-AF65-F5344CB8AC3E}">
        <p14:creationId xmlns:p14="http://schemas.microsoft.com/office/powerpoint/2010/main" val="15789644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a:latin typeface="Times New Roman" pitchFamily="18" charset="0"/>
                <a:cs typeface="Times New Roman" pitchFamily="18" charset="0"/>
              </a:rPr>
              <a:t>CONCLUSION</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buNone/>
            </a:pPr>
            <a:r>
              <a:rPr lang="en-IN" sz="2400" dirty="0">
                <a:latin typeface="Times New Roman" panose="02020603050405020304" pitchFamily="18" charset="0"/>
                <a:cs typeface="Times New Roman" pitchFamily="18" charset="0"/>
              </a:rPr>
              <a:t>	</a:t>
            </a:r>
            <a:r>
              <a:rPr lang="en-US" sz="2400" dirty="0">
                <a:solidFill>
                  <a:srgbClr val="0D0D0D"/>
                </a:solidFill>
                <a:latin typeface="Times New Roman" panose="02020603050405020304" pitchFamily="18" charset="0"/>
                <a:cs typeface="Times New Roman" panose="02020603050405020304" pitchFamily="18" charset="0"/>
              </a:rPr>
              <a:t>F</a:t>
            </a:r>
            <a:r>
              <a:rPr lang="en-US" sz="2400" b="0" i="0" dirty="0">
                <a:solidFill>
                  <a:srgbClr val="0D0D0D"/>
                </a:solidFill>
                <a:effectLst/>
                <a:latin typeface="Times New Roman" panose="02020603050405020304" pitchFamily="18" charset="0"/>
                <a:cs typeface="Times New Roman" panose="02020603050405020304" pitchFamily="18" charset="0"/>
              </a:rPr>
              <a:t>ace recognition-based attendance systems offer a modern and efficient solution to traditional manual methods, significantly reducing errors and administrative burden. By leveraging advanced computer vision algorithms, these systems provide accurate and real-time attendance tracking while enhancing security measures. Their ability to streamline processes and automate tasks not only saves time but also improves overall productivity and data management. As technology continues to advance, integrating face recognition into attendance systems represents a forward-thinking approach that aligns with the demands of modern workplaces</a:t>
            </a:r>
            <a:endParaRPr lang="en-IN" sz="2400" dirty="0">
              <a:latin typeface="Times New Roman" panose="02020603050405020304"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D478AB7C-A59F-4E19-97C4-632E957B8357}" type="slidenum">
              <a:rPr lang="en-US" smtClean="0"/>
              <a:pPr/>
              <a:t>31</a:t>
            </a:fld>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a:latin typeface="Times New Roman" pitchFamily="18" charset="0"/>
                <a:cs typeface="Times New Roman" pitchFamily="18" charset="0"/>
              </a:rPr>
              <a:t>FUTURE ENHANCEMENT</a:t>
            </a:r>
            <a:endParaRPr lang="en-US" sz="2800" b="1" dirty="0"/>
          </a:p>
        </p:txBody>
      </p:sp>
      <p:sp>
        <p:nvSpPr>
          <p:cNvPr id="3" name="Content Placeholder 2"/>
          <p:cNvSpPr>
            <a:spLocks noGrp="1"/>
          </p:cNvSpPr>
          <p:nvPr>
            <p:ph idx="1"/>
          </p:nvPr>
        </p:nvSpPr>
        <p:spPr>
          <a:xfrm>
            <a:off x="323528" y="1600200"/>
            <a:ext cx="8363272" cy="4525963"/>
          </a:xfrm>
        </p:spPr>
        <p:txBody>
          <a:bodyPr>
            <a:normAutofit/>
          </a:bodyPr>
          <a:lstStyle/>
          <a:p>
            <a:pPr algn="just">
              <a:buNone/>
            </a:pPr>
            <a:r>
              <a:rPr lang="en-IN" sz="2400" dirty="0">
                <a:latin typeface="Times New Roman" panose="02020603050405020304" pitchFamily="18" charset="0"/>
                <a:cs typeface="Times New Roman" pitchFamily="18" charset="0"/>
              </a:rPr>
              <a:t>	</a:t>
            </a:r>
            <a:r>
              <a:rPr lang="en-US" sz="2400" b="0" i="0" dirty="0">
                <a:solidFill>
                  <a:srgbClr val="0D0D0D"/>
                </a:solidFill>
                <a:effectLst/>
                <a:latin typeface="Times New Roman" panose="02020603050405020304" pitchFamily="18" charset="0"/>
                <a:cs typeface="Times New Roman" panose="02020603050405020304" pitchFamily="18" charset="0"/>
              </a:rPr>
              <a:t>face recognition-based attendance systems could involve integrating machine learning algorithms to improve accuracy and adaptability over time. Additionally, incorporating multi-modal biometric authentication methods such as iris recognition or voice recognition could enhance security and reliability. Cloud-based storage and processing can enable scalability and remote access, facilitating seamless implementation across various environments. Furthermore, incorporating privacy-preserving techniques such as differential privacy or federated learning can address concerns regarding data privacy and security, ensuring compliance with evolving regulations.</a:t>
            </a:r>
            <a:endParaRPr lang="en-US" sz="2400" dirty="0">
              <a:latin typeface="Times New Roman" panose="02020603050405020304"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D478AB7C-A59F-4E19-97C4-632E957B8357}" type="slidenum">
              <a:rPr lang="en-US" smtClean="0"/>
              <a:pPr/>
              <a:t>32</a:t>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2CEB1-73AD-F256-8579-10A412DB1B8A}"/>
              </a:ext>
            </a:extLst>
          </p:cNvPr>
          <p:cNvSpPr>
            <a:spLocks noGrp="1"/>
          </p:cNvSpPr>
          <p:nvPr>
            <p:ph type="title"/>
          </p:nvPr>
        </p:nvSpPr>
        <p:spPr/>
        <p:txBody>
          <a:bodyPr>
            <a:normAutofit/>
          </a:bodyPr>
          <a:lstStyle/>
          <a:p>
            <a:r>
              <a:rPr lang="en-IN" sz="2400" b="1" dirty="0">
                <a:latin typeface="Times New Roman" pitchFamily="18" charset="0"/>
                <a:cs typeface="Times New Roman" pitchFamily="18" charset="0"/>
              </a:rPr>
              <a:t>REFERENCES</a:t>
            </a:r>
            <a:endParaRPr lang="en-IN" sz="2400" dirty="0"/>
          </a:p>
        </p:txBody>
      </p:sp>
      <p:sp>
        <p:nvSpPr>
          <p:cNvPr id="3" name="Content Placeholder 2">
            <a:extLst>
              <a:ext uri="{FF2B5EF4-FFF2-40B4-BE49-F238E27FC236}">
                <a16:creationId xmlns:a16="http://schemas.microsoft.com/office/drawing/2014/main" id="{A925938B-CCC2-A56A-303B-4379DCEA32C8}"/>
              </a:ext>
            </a:extLst>
          </p:cNvPr>
          <p:cNvSpPr>
            <a:spLocks noGrp="1"/>
          </p:cNvSpPr>
          <p:nvPr>
            <p:ph idx="1"/>
          </p:nvPr>
        </p:nvSpPr>
        <p:spPr/>
        <p:txBody>
          <a:bodyPr>
            <a:normAutofit fontScale="25000" lnSpcReduction="20000"/>
          </a:bodyPr>
          <a:lstStyle/>
          <a:p>
            <a:pPr marL="0" indent="0">
              <a:buNone/>
            </a:pPr>
            <a:r>
              <a:rPr lang="en-US" sz="7400" dirty="0">
                <a:effectLst/>
                <a:latin typeface="Times New Roman" panose="02020603050405020304" pitchFamily="18" charset="0"/>
                <a:ea typeface="Times New Roman" panose="02020603050405020304" pitchFamily="18" charset="0"/>
              </a:rPr>
              <a:t>Here are the book references without descriptions:</a:t>
            </a:r>
            <a:endParaRPr lang="en-IN" sz="7400" dirty="0">
              <a:effectLst/>
              <a:latin typeface="Times New Roman" panose="02020603050405020304" pitchFamily="18" charset="0"/>
              <a:ea typeface="Times New Roman" panose="02020603050405020304" pitchFamily="18" charset="0"/>
            </a:endParaRPr>
          </a:p>
          <a:p>
            <a:pPr marL="0" indent="0">
              <a:buNone/>
            </a:pPr>
            <a:r>
              <a:rPr lang="en-US" sz="7400" dirty="0">
                <a:effectLst/>
                <a:latin typeface="Times New Roman" panose="02020603050405020304" pitchFamily="18" charset="0"/>
                <a:ea typeface="Times New Roman" panose="02020603050405020304" pitchFamily="18" charset="0"/>
              </a:rPr>
              <a:t> </a:t>
            </a:r>
            <a:endParaRPr lang="en-IN" sz="7400" dirty="0">
              <a:effectLst/>
              <a:latin typeface="Times New Roman" panose="02020603050405020304" pitchFamily="18" charset="0"/>
              <a:ea typeface="Times New Roman" panose="02020603050405020304" pitchFamily="18" charset="0"/>
            </a:endParaRPr>
          </a:p>
          <a:p>
            <a:pPr marL="0" indent="0">
              <a:buNone/>
            </a:pPr>
            <a:r>
              <a:rPr lang="en-US" sz="7400" dirty="0">
                <a:effectLst/>
                <a:latin typeface="Times New Roman" panose="02020603050405020304" pitchFamily="18" charset="0"/>
                <a:ea typeface="Times New Roman" panose="02020603050405020304" pitchFamily="18" charset="0"/>
              </a:rPr>
              <a:t>1. "Flask Web Development: Developing Web Applications with Python" by Miguel Grinberg</a:t>
            </a:r>
          </a:p>
          <a:p>
            <a:pPr marL="0" indent="0">
              <a:buNone/>
            </a:pPr>
            <a:endParaRPr lang="en-IN" sz="7400" dirty="0">
              <a:effectLst/>
              <a:latin typeface="Times New Roman" panose="02020603050405020304" pitchFamily="18" charset="0"/>
              <a:ea typeface="Times New Roman" panose="02020603050405020304" pitchFamily="18" charset="0"/>
            </a:endParaRPr>
          </a:p>
          <a:p>
            <a:pPr marL="0" indent="0">
              <a:buNone/>
            </a:pPr>
            <a:r>
              <a:rPr lang="en-US" sz="7400" dirty="0">
                <a:effectLst/>
                <a:latin typeface="Times New Roman" panose="02020603050405020304" pitchFamily="18" charset="0"/>
                <a:ea typeface="Times New Roman" panose="02020603050405020304" pitchFamily="18" charset="0"/>
              </a:rPr>
              <a:t>2. "Programming Computer Vision with Python: Tools and algorithms for analyzing images" by Jan Erik </a:t>
            </a:r>
            <a:r>
              <a:rPr lang="en-US" sz="7400" dirty="0" err="1">
                <a:effectLst/>
                <a:latin typeface="Times New Roman" panose="02020603050405020304" pitchFamily="18" charset="0"/>
                <a:ea typeface="Times New Roman" panose="02020603050405020304" pitchFamily="18" charset="0"/>
              </a:rPr>
              <a:t>Solem</a:t>
            </a:r>
            <a:endParaRPr lang="en-US" sz="7400" dirty="0">
              <a:effectLst/>
              <a:latin typeface="Times New Roman" panose="02020603050405020304" pitchFamily="18" charset="0"/>
              <a:ea typeface="Times New Roman" panose="02020603050405020304" pitchFamily="18" charset="0"/>
            </a:endParaRPr>
          </a:p>
          <a:p>
            <a:pPr marL="0" indent="0">
              <a:buNone/>
            </a:pPr>
            <a:endParaRPr lang="en-IN" sz="7400" dirty="0">
              <a:effectLst/>
              <a:latin typeface="Times New Roman" panose="02020603050405020304" pitchFamily="18" charset="0"/>
              <a:ea typeface="Times New Roman" panose="02020603050405020304" pitchFamily="18" charset="0"/>
            </a:endParaRPr>
          </a:p>
          <a:p>
            <a:pPr marL="0" indent="0">
              <a:buNone/>
            </a:pPr>
            <a:r>
              <a:rPr lang="en-US" sz="7400" dirty="0">
                <a:effectLst/>
                <a:latin typeface="Times New Roman" panose="02020603050405020304" pitchFamily="18" charset="0"/>
                <a:ea typeface="Times New Roman" panose="02020603050405020304" pitchFamily="18" charset="0"/>
              </a:rPr>
              <a:t>3. "Hands-On Machine Learning with Scikit-Learn, </a:t>
            </a:r>
            <a:r>
              <a:rPr lang="en-US" sz="7400" dirty="0" err="1">
                <a:effectLst/>
                <a:latin typeface="Times New Roman" panose="02020603050405020304" pitchFamily="18" charset="0"/>
                <a:ea typeface="Times New Roman" panose="02020603050405020304" pitchFamily="18" charset="0"/>
              </a:rPr>
              <a:t>Keras</a:t>
            </a:r>
            <a:r>
              <a:rPr lang="en-US" sz="7400" dirty="0">
                <a:effectLst/>
                <a:latin typeface="Times New Roman" panose="02020603050405020304" pitchFamily="18" charset="0"/>
                <a:ea typeface="Times New Roman" panose="02020603050405020304" pitchFamily="18" charset="0"/>
              </a:rPr>
              <a:t>, and TensorFlow: Concepts, Tools, and Techniques to Build Intelligent Systems" by </a:t>
            </a:r>
            <a:r>
              <a:rPr lang="en-US" sz="7400" dirty="0" err="1">
                <a:effectLst/>
                <a:latin typeface="Times New Roman" panose="02020603050405020304" pitchFamily="18" charset="0"/>
                <a:ea typeface="Times New Roman" panose="02020603050405020304" pitchFamily="18" charset="0"/>
              </a:rPr>
              <a:t>Aurélien</a:t>
            </a:r>
            <a:r>
              <a:rPr lang="en-US" sz="7400" dirty="0">
                <a:effectLst/>
                <a:latin typeface="Times New Roman" panose="02020603050405020304" pitchFamily="18" charset="0"/>
                <a:ea typeface="Times New Roman" panose="02020603050405020304" pitchFamily="18" charset="0"/>
              </a:rPr>
              <a:t> </a:t>
            </a:r>
            <a:r>
              <a:rPr lang="en-US" sz="7400" dirty="0" err="1">
                <a:effectLst/>
                <a:latin typeface="Times New Roman" panose="02020603050405020304" pitchFamily="18" charset="0"/>
                <a:ea typeface="Times New Roman" panose="02020603050405020304" pitchFamily="18" charset="0"/>
              </a:rPr>
              <a:t>Géron</a:t>
            </a:r>
            <a:endParaRPr lang="en-IN" sz="7400" dirty="0">
              <a:effectLst/>
              <a:latin typeface="Times New Roman" panose="02020603050405020304" pitchFamily="18" charset="0"/>
              <a:ea typeface="Times New Roman" panose="02020603050405020304" pitchFamily="18" charset="0"/>
            </a:endParaRPr>
          </a:p>
          <a:p>
            <a:pPr marL="0" indent="0">
              <a:buNone/>
            </a:pPr>
            <a:r>
              <a:rPr lang="en-US" sz="7400" dirty="0">
                <a:effectLst/>
                <a:latin typeface="Times New Roman" panose="02020603050405020304" pitchFamily="18" charset="0"/>
                <a:ea typeface="Times New Roman" panose="02020603050405020304" pitchFamily="18" charset="0"/>
              </a:rPr>
              <a:t> </a:t>
            </a:r>
            <a:endParaRPr lang="en-IN" sz="7400" dirty="0">
              <a:effectLst/>
              <a:latin typeface="Times New Roman" panose="02020603050405020304" pitchFamily="18" charset="0"/>
              <a:ea typeface="Times New Roman" panose="02020603050405020304" pitchFamily="18" charset="0"/>
            </a:endParaRPr>
          </a:p>
          <a:p>
            <a:pPr marL="0" indent="0">
              <a:buNone/>
            </a:pPr>
            <a:r>
              <a:rPr lang="en-US" sz="7400" dirty="0">
                <a:effectLst/>
                <a:latin typeface="Times New Roman" panose="02020603050405020304" pitchFamily="18" charset="0"/>
                <a:ea typeface="Times New Roman" panose="02020603050405020304" pitchFamily="18" charset="0"/>
              </a:rPr>
              <a:t>5. "OpenCV 4 with Python Blueprints: Build creative computer vision projects with the power of OpenCV and Python" by Gabriel Garrido Calvo, Prateek Joshi</a:t>
            </a:r>
            <a:endParaRPr lang="en-IN" sz="7400" dirty="0">
              <a:effectLst/>
              <a:latin typeface="Times New Roman" panose="02020603050405020304" pitchFamily="18" charset="0"/>
              <a:ea typeface="Times New Roman" panose="02020603050405020304" pitchFamily="18" charset="0"/>
            </a:endParaRPr>
          </a:p>
          <a:p>
            <a:pPr marL="0" indent="0">
              <a:buNone/>
            </a:pPr>
            <a:r>
              <a:rPr lang="en-US" sz="7400" dirty="0">
                <a:effectLst/>
                <a:latin typeface="Times New Roman" panose="02020603050405020304" pitchFamily="18" charset="0"/>
                <a:ea typeface="Times New Roman" panose="02020603050405020304" pitchFamily="18" charset="0"/>
              </a:rPr>
              <a:t> </a:t>
            </a:r>
            <a:endParaRPr lang="en-IN" sz="7400" dirty="0">
              <a:effectLst/>
              <a:latin typeface="Times New Roman" panose="02020603050405020304" pitchFamily="18" charset="0"/>
              <a:ea typeface="Times New Roman" panose="02020603050405020304" pitchFamily="18" charset="0"/>
            </a:endParaRPr>
          </a:p>
          <a:p>
            <a:pPr marL="0" indent="0">
              <a:buNone/>
            </a:pPr>
            <a:r>
              <a:rPr lang="en-US" sz="7400" dirty="0">
                <a:effectLst/>
                <a:latin typeface="Times New Roman" panose="02020603050405020304" pitchFamily="18" charset="0"/>
                <a:ea typeface="Times New Roman" panose="02020603050405020304" pitchFamily="18" charset="0"/>
              </a:rPr>
              <a:t>6. "Biometrics: Advanced Identity Verification: The Complete Guide" by John D. Woodward Jr., Nicholas M. Orlans, Peter T. Higgins</a:t>
            </a:r>
            <a:endParaRPr lang="en-IN" sz="7400" dirty="0">
              <a:effectLst/>
              <a:latin typeface="Times New Roman" panose="02020603050405020304" pitchFamily="18" charset="0"/>
              <a:ea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D42EB21A-DC6B-5672-232E-B24A801CD2B5}"/>
              </a:ext>
            </a:extLst>
          </p:cNvPr>
          <p:cNvSpPr>
            <a:spLocks noGrp="1"/>
          </p:cNvSpPr>
          <p:nvPr>
            <p:ph type="sldNum" sz="quarter" idx="12"/>
          </p:nvPr>
        </p:nvSpPr>
        <p:spPr/>
        <p:txBody>
          <a:bodyPr/>
          <a:lstStyle/>
          <a:p>
            <a:fld id="{D478AB7C-A59F-4E19-97C4-632E957B8357}" type="slidenum">
              <a:rPr lang="en-US" smtClean="0"/>
              <a:pPr/>
              <a:t>33</a:t>
            </a:fld>
            <a:endParaRPr lang="en-US" dirty="0"/>
          </a:p>
        </p:txBody>
      </p:sp>
    </p:spTree>
    <p:extLst>
      <p:ext uri="{BB962C8B-B14F-4D97-AF65-F5344CB8AC3E}">
        <p14:creationId xmlns:p14="http://schemas.microsoft.com/office/powerpoint/2010/main" val="34857509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85794"/>
            <a:ext cx="8229600" cy="5286412"/>
          </a:xfrm>
        </p:spPr>
        <p:txBody>
          <a:bodyPr>
            <a:normAutofit/>
          </a:bodyPr>
          <a:lstStyle/>
          <a:p>
            <a:pPr algn="ctr">
              <a:buNone/>
            </a:pPr>
            <a:endParaRPr lang="en-IN" sz="5400" b="1" i="1" dirty="0">
              <a:solidFill>
                <a:schemeClr val="accent4">
                  <a:lumMod val="75000"/>
                </a:schemeClr>
              </a:solidFill>
              <a:latin typeface="Times New Roman" pitchFamily="18" charset="0"/>
              <a:cs typeface="Times New Roman" pitchFamily="18" charset="0"/>
            </a:endParaRPr>
          </a:p>
          <a:p>
            <a:pPr algn="ctr">
              <a:buNone/>
            </a:pPr>
            <a:endParaRPr lang="en-IN" sz="5400" b="1" dirty="0">
              <a:solidFill>
                <a:schemeClr val="accent4">
                  <a:lumMod val="75000"/>
                </a:schemeClr>
              </a:solidFill>
              <a:latin typeface="+mj-lt"/>
              <a:cs typeface="Times New Roman" pitchFamily="18" charset="0"/>
            </a:endParaRPr>
          </a:p>
          <a:p>
            <a:pPr algn="ctr">
              <a:buNone/>
            </a:pPr>
            <a:r>
              <a:rPr lang="en-IN" sz="4000" b="1" dirty="0">
                <a:latin typeface="Times New Roman" pitchFamily="18" charset="0"/>
                <a:cs typeface="Times New Roman" pitchFamily="18" charset="0"/>
              </a:rPr>
              <a:t>THANK YOU</a:t>
            </a:r>
          </a:p>
        </p:txBody>
      </p:sp>
      <p:sp>
        <p:nvSpPr>
          <p:cNvPr id="4" name="Slide Number Placeholder 3"/>
          <p:cNvSpPr>
            <a:spLocks noGrp="1"/>
          </p:cNvSpPr>
          <p:nvPr>
            <p:ph type="sldNum" sz="quarter" idx="12"/>
          </p:nvPr>
        </p:nvSpPr>
        <p:spPr/>
        <p:txBody>
          <a:bodyPr/>
          <a:lstStyle/>
          <a:p>
            <a:fld id="{D478AB7C-A59F-4E19-97C4-632E957B8357}" type="slidenum">
              <a:rPr lang="en-US" smtClean="0"/>
              <a:pPr/>
              <a:t>34</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a:latin typeface="Times New Roman" pitchFamily="18" charset="0"/>
                <a:cs typeface="Times New Roman" pitchFamily="18" charset="0"/>
              </a:rPr>
              <a:t>ABSTRACT</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1"/>
            <a:ext cx="8229600" cy="4061048"/>
          </a:xfrm>
        </p:spPr>
        <p:txBody>
          <a:bodyPr>
            <a:normAutofit/>
          </a:bodyPr>
          <a:lstStyle/>
          <a:p>
            <a:pPr algn="just">
              <a:buNone/>
            </a:pPr>
            <a:r>
              <a:rPr lang="en-US" sz="2400" dirty="0">
                <a:solidFill>
                  <a:srgbClr val="0D0D0D"/>
                </a:solidFill>
                <a:latin typeface="Times New Roman" panose="02020603050405020304" pitchFamily="18" charset="0"/>
                <a:cs typeface="Times New Roman" panose="02020603050405020304" pitchFamily="18" charset="0"/>
              </a:rPr>
              <a:t>     A face recognition-based attendance system automates attendance tracking by identifying individuals through facial features ,eliminating the need for manual recording. It employs computer vision algorithms to detect and match faces against a database, providing accurate and efficient attendance management. This system enhances security, reduces administrative burden, and offers real-time monitoring of attendance data, fostering a streamlined and reliable approach to attendance tracking in various settings.</a:t>
            </a:r>
            <a:endParaRPr lang="en-US" sz="2400" dirty="0">
              <a:latin typeface="Times New Roman" panose="02020603050405020304"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D478AB7C-A59F-4E19-97C4-632E957B8357}" type="slidenum">
              <a:rPr lang="en-US" smtClean="0"/>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a:latin typeface="Times New Roman" pitchFamily="18" charset="0"/>
                <a:cs typeface="Times New Roman" pitchFamily="18" charset="0"/>
              </a:rPr>
              <a:t>INTRODUCTION</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24744"/>
            <a:ext cx="8229600" cy="5458618"/>
          </a:xfrm>
        </p:spPr>
        <p:txBody>
          <a:bodyPr>
            <a:normAutofit fontScale="92500" lnSpcReduction="20000"/>
          </a:bodyPr>
          <a:lstStyle/>
          <a:p>
            <a:pPr algn="just"/>
            <a:endParaRPr lang="en-IN" sz="2400" dirty="0">
              <a:latin typeface="Times New Roman" pitchFamily="18" charset="0"/>
              <a:cs typeface="Times New Roman" pitchFamily="18" charset="0"/>
            </a:endParaRPr>
          </a:p>
          <a:p>
            <a:r>
              <a:rPr lang="en-US" sz="2400" b="0" i="0" dirty="0">
                <a:solidFill>
                  <a:srgbClr val="0D0D0D"/>
                </a:solidFill>
                <a:effectLst/>
                <a:latin typeface="Times New Roman" panose="02020603050405020304" pitchFamily="18" charset="0"/>
                <a:cs typeface="Times New Roman" panose="02020603050405020304" pitchFamily="18" charset="0"/>
              </a:rPr>
              <a:t>Traditional attendance tracking methods often rely on manual processes such as paper-based sign-in sheets or card-swiping systems, which are prone to errors and time-consuming.</a:t>
            </a:r>
          </a:p>
          <a:p>
            <a:r>
              <a:rPr lang="en-US" sz="2400" b="0" i="0" dirty="0">
                <a:solidFill>
                  <a:srgbClr val="0D0D0D"/>
                </a:solidFill>
                <a:effectLst/>
                <a:latin typeface="Times New Roman" panose="02020603050405020304" pitchFamily="18" charset="0"/>
                <a:cs typeface="Times New Roman" panose="02020603050405020304" pitchFamily="18" charset="0"/>
              </a:rPr>
              <a:t>Face recognition technology offers a modern solution by utilizing computer vision algorithms to automatically recognize and authenticate individuals based on their facial features</a:t>
            </a:r>
          </a:p>
          <a:p>
            <a:r>
              <a:rPr lang="en-US" sz="2400" b="0" i="0" dirty="0">
                <a:solidFill>
                  <a:srgbClr val="0D0D0D"/>
                </a:solidFill>
                <a:effectLst/>
                <a:latin typeface="Times New Roman" panose="02020603050405020304" pitchFamily="18" charset="0"/>
                <a:cs typeface="Times New Roman" panose="02020603050405020304" pitchFamily="18" charset="0"/>
              </a:rPr>
              <a:t>This system works by capturing an image of the person's face, extracting unique facial features, and comparing them against a database of known faces to determine identity.</a:t>
            </a:r>
          </a:p>
          <a:p>
            <a:r>
              <a:rPr lang="en-US" sz="2400" b="0" i="0" dirty="0">
                <a:solidFill>
                  <a:srgbClr val="0D0D0D"/>
                </a:solidFill>
                <a:effectLst/>
                <a:latin typeface="Times New Roman" panose="02020603050405020304" pitchFamily="18" charset="0"/>
                <a:cs typeface="Times New Roman" panose="02020603050405020304" pitchFamily="18" charset="0"/>
              </a:rPr>
              <a:t>By eliminating the need for physical cards or manual entries, face recognition-based attendance systems streamline the attendance process, saving time for both employees and administrators.</a:t>
            </a:r>
          </a:p>
          <a:p>
            <a:r>
              <a:rPr lang="en-US" sz="2600" b="0" i="0" dirty="0">
                <a:solidFill>
                  <a:srgbClr val="0D0D0D"/>
                </a:solidFill>
                <a:effectLst/>
                <a:latin typeface="Times New Roman" panose="02020603050405020304" pitchFamily="18" charset="0"/>
                <a:cs typeface="Times New Roman" panose="02020603050405020304" pitchFamily="18" charset="0"/>
              </a:rPr>
              <a:t>Moreover, these systems enhance security by reducing the likelihood of buddy punching or fraudulent attendance, while also providing real-time tracking and analytics for better attendance management.</a:t>
            </a:r>
          </a:p>
        </p:txBody>
      </p:sp>
      <p:sp>
        <p:nvSpPr>
          <p:cNvPr id="4" name="Slide Number Placeholder 3"/>
          <p:cNvSpPr>
            <a:spLocks noGrp="1"/>
          </p:cNvSpPr>
          <p:nvPr>
            <p:ph type="sldNum" sz="quarter" idx="12"/>
          </p:nvPr>
        </p:nvSpPr>
        <p:spPr/>
        <p:txBody>
          <a:bodyPr/>
          <a:lstStyle/>
          <a:p>
            <a:fld id="{D478AB7C-A59F-4E19-97C4-632E957B8357}" type="slidenum">
              <a:rPr lang="en-US" smtClean="0"/>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79"/>
            <a:ext cx="8229600" cy="6172795"/>
          </a:xfrm>
        </p:spPr>
        <p:txBody>
          <a:bodyPr>
            <a:noAutofit/>
          </a:bodyPr>
          <a:lstStyle/>
          <a:p>
            <a:pPr algn="just">
              <a:buNone/>
            </a:pPr>
            <a:r>
              <a:rPr lang="en-IN" sz="2400" b="1" dirty="0">
                <a:latin typeface="Times New Roman" pitchFamily="18" charset="0"/>
                <a:cs typeface="Times New Roman" pitchFamily="18" charset="0"/>
              </a:rPr>
              <a:t>EXISTING SYSTEM:</a:t>
            </a:r>
          </a:p>
          <a:p>
            <a:pPr algn="just"/>
            <a:r>
              <a:rPr lang="en-US" sz="2400" b="0" i="0" dirty="0">
                <a:solidFill>
                  <a:srgbClr val="0D0D0D"/>
                </a:solidFill>
                <a:effectLst/>
                <a:latin typeface="Times New Roman" panose="02020603050405020304" pitchFamily="18" charset="0"/>
                <a:cs typeface="Times New Roman" panose="02020603050405020304" pitchFamily="18" charset="0"/>
              </a:rPr>
              <a:t>Manual attendance systems typically involve the use of paper-based sign-in sheets or time cards where individuals physically record their presence by writing their name, time in, and time out.</a:t>
            </a:r>
          </a:p>
          <a:p>
            <a:pPr algn="just"/>
            <a:r>
              <a:rPr lang="en-US" sz="2400" b="0" i="0" dirty="0">
                <a:solidFill>
                  <a:srgbClr val="0D0D0D"/>
                </a:solidFill>
                <a:effectLst/>
                <a:latin typeface="Times New Roman" panose="02020603050405020304" pitchFamily="18" charset="0"/>
                <a:cs typeface="Times New Roman" panose="02020603050405020304" pitchFamily="18" charset="0"/>
              </a:rPr>
              <a:t>These systems require manual data entry and verification by administrators, making them prone to errors, inaccuracies, and time-consuming administrative tasks such as data sorting and processing.</a:t>
            </a:r>
            <a:endParaRPr lang="en-IN" sz="2400" b="1" dirty="0">
              <a:latin typeface="Times New Roman" pitchFamily="18" charset="0"/>
              <a:cs typeface="Times New Roman" pitchFamily="18" charset="0"/>
            </a:endParaRPr>
          </a:p>
          <a:p>
            <a:pPr algn="just">
              <a:buNone/>
            </a:pPr>
            <a:r>
              <a:rPr lang="en-IN" sz="2400" b="1" dirty="0">
                <a:latin typeface="Times New Roman" pitchFamily="18" charset="0"/>
                <a:cs typeface="Times New Roman" pitchFamily="18" charset="0"/>
              </a:rPr>
              <a:t>DRAWBACKS:</a:t>
            </a:r>
          </a:p>
          <a:p>
            <a:pPr algn="just"/>
            <a:r>
              <a:rPr lang="en-IN" sz="2400" b="0" i="0" dirty="0">
                <a:solidFill>
                  <a:srgbClr val="0D0D0D"/>
                </a:solidFill>
                <a:effectLst/>
                <a:latin typeface="Times New Roman" panose="02020603050405020304" pitchFamily="18" charset="0"/>
                <a:cs typeface="Times New Roman" panose="02020603050405020304" pitchFamily="18" charset="0"/>
              </a:rPr>
              <a:t>Prone to human error</a:t>
            </a:r>
          </a:p>
          <a:p>
            <a:pPr algn="just"/>
            <a:r>
              <a:rPr lang="en-IN" sz="2400" b="0" i="0" dirty="0">
                <a:solidFill>
                  <a:srgbClr val="0D0D0D"/>
                </a:solidFill>
                <a:effectLst/>
                <a:latin typeface="Times New Roman" panose="02020603050405020304" pitchFamily="18" charset="0"/>
                <a:cs typeface="Times New Roman" panose="02020603050405020304" pitchFamily="18" charset="0"/>
              </a:rPr>
              <a:t>Time-consuming</a:t>
            </a:r>
          </a:p>
          <a:p>
            <a:pPr algn="just"/>
            <a:r>
              <a:rPr lang="en-IN" sz="2400" b="0" i="0" dirty="0">
                <a:solidFill>
                  <a:srgbClr val="0D0D0D"/>
                </a:solidFill>
                <a:effectLst/>
                <a:latin typeface="Times New Roman" panose="02020603050405020304" pitchFamily="18" charset="0"/>
                <a:cs typeface="Times New Roman" panose="02020603050405020304" pitchFamily="18" charset="0"/>
              </a:rPr>
              <a:t>Lack of real-time tracking</a:t>
            </a:r>
          </a:p>
          <a:p>
            <a:pPr algn="just"/>
            <a:r>
              <a:rPr lang="en-IN" sz="2400" b="0" i="0" dirty="0">
                <a:solidFill>
                  <a:srgbClr val="0D0D0D"/>
                </a:solidFill>
                <a:effectLst/>
                <a:latin typeface="Times New Roman" panose="02020603050405020304" pitchFamily="18" charset="0"/>
                <a:cs typeface="Times New Roman" panose="02020603050405020304" pitchFamily="18" charset="0"/>
              </a:rPr>
              <a:t>Susceptible to buddy punching</a:t>
            </a:r>
          </a:p>
          <a:p>
            <a:pPr algn="just"/>
            <a:r>
              <a:rPr lang="en-US" sz="2400" b="0" i="0" dirty="0">
                <a:solidFill>
                  <a:srgbClr val="0D0D0D"/>
                </a:solidFill>
                <a:effectLst/>
                <a:latin typeface="Times New Roman" panose="02020603050405020304" pitchFamily="18" charset="0"/>
                <a:cs typeface="Times New Roman" panose="02020603050405020304" pitchFamily="18" charset="0"/>
              </a:rPr>
              <a:t>Difficulty in data management and analysis</a:t>
            </a:r>
            <a:endParaRPr lang="en-IN" sz="2400" b="0" i="0" dirty="0">
              <a:solidFill>
                <a:srgbClr val="0D0D0D"/>
              </a:solidFill>
              <a:effectLst/>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478AB7C-A59F-4E19-97C4-632E957B8357}" type="slidenum">
              <a:rPr lang="en-US" smtClean="0"/>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2984"/>
            <a:ext cx="8229600" cy="4786346"/>
          </a:xfrm>
        </p:spPr>
        <p:txBody>
          <a:bodyPr>
            <a:noAutofit/>
          </a:bodyPr>
          <a:lstStyle/>
          <a:p>
            <a:pPr algn="just">
              <a:buNone/>
            </a:pPr>
            <a:r>
              <a:rPr lang="en-IN" sz="2400" b="1" dirty="0">
                <a:latin typeface="Times New Roman" pitchFamily="18" charset="0"/>
                <a:cs typeface="Times New Roman" pitchFamily="18" charset="0"/>
              </a:rPr>
              <a:t>PROPOSED SYSTEM:</a:t>
            </a:r>
          </a:p>
          <a:p>
            <a:pPr algn="just"/>
            <a:r>
              <a:rPr lang="en-IN" sz="2400" b="0" i="0" dirty="0">
                <a:solidFill>
                  <a:srgbClr val="0D0D0D"/>
                </a:solidFill>
                <a:effectLst/>
                <a:latin typeface="Times New Roman" panose="02020603050405020304" pitchFamily="18" charset="0"/>
                <a:cs typeface="Times New Roman" panose="02020603050405020304" pitchFamily="18" charset="0"/>
              </a:rPr>
              <a:t>Implement a robust face recognition algorithm for accurate identification.</a:t>
            </a:r>
          </a:p>
          <a:p>
            <a:pPr algn="just"/>
            <a:r>
              <a:rPr lang="en-US" sz="2400" b="0" i="0" dirty="0">
                <a:solidFill>
                  <a:srgbClr val="0D0D0D"/>
                </a:solidFill>
                <a:effectLst/>
                <a:latin typeface="Times New Roman" panose="02020603050405020304" pitchFamily="18" charset="0"/>
                <a:cs typeface="Times New Roman" panose="02020603050405020304" pitchFamily="18" charset="0"/>
              </a:rPr>
              <a:t>Integrate the system with a user-friendly interface for seamless attendance management.</a:t>
            </a:r>
            <a:endParaRPr lang="en-IN" sz="2400" b="0" i="0" dirty="0">
              <a:solidFill>
                <a:srgbClr val="0D0D0D"/>
              </a:solidFill>
              <a:effectLst/>
              <a:latin typeface="Times New Roman" panose="02020603050405020304" pitchFamily="18" charset="0"/>
              <a:cs typeface="Times New Roman" panose="02020603050405020304" pitchFamily="18" charset="0"/>
            </a:endParaRPr>
          </a:p>
          <a:p>
            <a:pPr algn="just">
              <a:buNone/>
            </a:pPr>
            <a:endParaRPr lang="en-IN" sz="2400" b="1" dirty="0">
              <a:latin typeface="Times New Roman" pitchFamily="18" charset="0"/>
              <a:cs typeface="Times New Roman" pitchFamily="18" charset="0"/>
            </a:endParaRPr>
          </a:p>
          <a:p>
            <a:pPr algn="just">
              <a:buNone/>
            </a:pPr>
            <a:r>
              <a:rPr lang="en-IN" sz="2400" b="1" dirty="0">
                <a:latin typeface="Times New Roman" pitchFamily="18" charset="0"/>
                <a:cs typeface="Times New Roman" pitchFamily="18" charset="0"/>
              </a:rPr>
              <a:t>ADVANTAGES:</a:t>
            </a:r>
          </a:p>
          <a:p>
            <a:pPr algn="just"/>
            <a:r>
              <a:rPr lang="en-IN" sz="2400" dirty="0">
                <a:latin typeface="Times New Roman" pitchFamily="18" charset="0"/>
                <a:cs typeface="Times New Roman" pitchFamily="18" charset="0"/>
              </a:rPr>
              <a:t>High accuracy can be achieved</a:t>
            </a:r>
          </a:p>
          <a:p>
            <a:pPr algn="just"/>
            <a:r>
              <a:rPr lang="en-IN" sz="2400" dirty="0">
                <a:latin typeface="Times New Roman" pitchFamily="18" charset="0"/>
                <a:cs typeface="Times New Roman" pitchFamily="18" charset="0"/>
              </a:rPr>
              <a:t>Less time consumption</a:t>
            </a: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D478AB7C-A59F-4E19-97C4-632E957B8357}" type="slidenum">
              <a:rPr lang="en-US" smtClean="0"/>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b="1" dirty="0">
                <a:latin typeface="Times New Roman" pitchFamily="18" charset="0"/>
                <a:cs typeface="Times New Roman" pitchFamily="18" charset="0"/>
              </a:rPr>
              <a:t>SOFTWARE REQUIREMENTS SPECIFICATION</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buNone/>
            </a:pPr>
            <a:r>
              <a:rPr lang="en-US" sz="2400" b="1" dirty="0">
                <a:latin typeface="Times New Roman" pitchFamily="18" charset="0"/>
                <a:cs typeface="Times New Roman" pitchFamily="18" charset="0"/>
              </a:rPr>
              <a:t>Hardware System Configuration:</a:t>
            </a:r>
          </a:p>
          <a:p>
            <a:pPr lvl="0" algn="just"/>
            <a:r>
              <a:rPr lang="en-US" sz="2400" dirty="0">
                <a:latin typeface="Times New Roman" pitchFamily="18" charset="0"/>
                <a:cs typeface="Times New Roman" pitchFamily="18" charset="0"/>
              </a:rPr>
              <a:t>Processor			-    I3     (min)</a:t>
            </a:r>
            <a:endParaRPr lang="en-US" sz="2400" b="1" dirty="0">
              <a:latin typeface="Times New Roman" pitchFamily="18" charset="0"/>
              <a:cs typeface="Times New Roman" pitchFamily="18" charset="0"/>
            </a:endParaRPr>
          </a:p>
          <a:p>
            <a:pPr lvl="0" algn="just"/>
            <a:r>
              <a:rPr lang="en-US" sz="2400" dirty="0">
                <a:latin typeface="Times New Roman" pitchFamily="18" charset="0"/>
                <a:cs typeface="Times New Roman" pitchFamily="18" charset="0"/>
              </a:rPr>
              <a:t>RAM			-    4GB (min)</a:t>
            </a:r>
          </a:p>
          <a:p>
            <a:pPr lvl="0" algn="just"/>
            <a:r>
              <a:rPr lang="en-US" sz="2400" dirty="0">
                <a:latin typeface="Times New Roman" pitchFamily="18" charset="0"/>
                <a:cs typeface="Times New Roman" pitchFamily="18" charset="0"/>
              </a:rPr>
              <a:t>Hard Disk			-    160GB</a:t>
            </a:r>
          </a:p>
          <a:p>
            <a:pPr algn="just">
              <a:buNone/>
            </a:pPr>
            <a:endParaRPr lang="en-US" sz="2400" b="1" dirty="0">
              <a:latin typeface="Times New Roman" pitchFamily="18" charset="0"/>
              <a:cs typeface="Times New Roman" pitchFamily="18" charset="0"/>
            </a:endParaRPr>
          </a:p>
          <a:p>
            <a:pPr algn="just">
              <a:buNone/>
            </a:pPr>
            <a:r>
              <a:rPr lang="en-US" sz="2400" b="1" dirty="0">
                <a:latin typeface="Times New Roman" pitchFamily="18" charset="0"/>
                <a:cs typeface="Times New Roman" pitchFamily="18" charset="0"/>
              </a:rPr>
              <a:t>Software System Configuration:</a:t>
            </a: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Operating System		:      Windows (any version)</a:t>
            </a:r>
          </a:p>
          <a:p>
            <a:pPr algn="just"/>
            <a:r>
              <a:rPr lang="en-US" sz="2400" dirty="0">
                <a:latin typeface="Times New Roman" pitchFamily="18" charset="0"/>
                <a:cs typeface="Times New Roman" pitchFamily="18" charset="0"/>
              </a:rPr>
              <a:t>Software			:      python 3.12</a:t>
            </a:r>
          </a:p>
          <a:p>
            <a:pPr algn="just">
              <a:buNone/>
            </a:pPr>
            <a:endParaRPr lang="en-IN" sz="2400" b="1" dirty="0">
              <a:latin typeface="Times New Roman" pitchFamily="18" charset="0"/>
              <a:cs typeface="Times New Roman" pitchFamily="18" charset="0"/>
            </a:endParaRPr>
          </a:p>
          <a:p>
            <a:pPr algn="just">
              <a:buNone/>
            </a:pPr>
            <a:endParaRPr lang="en-US" sz="2400" b="1" dirty="0">
              <a:latin typeface="Times New Roman" pitchFamily="18" charset="0"/>
              <a:cs typeface="Times New Roman" pitchFamily="18" charset="0"/>
            </a:endParaRPr>
          </a:p>
          <a:p>
            <a:pPr algn="just"/>
            <a:endParaRPr lang="en-US" sz="2400" dirty="0"/>
          </a:p>
        </p:txBody>
      </p:sp>
      <p:sp>
        <p:nvSpPr>
          <p:cNvPr id="4" name="Slide Number Placeholder 3"/>
          <p:cNvSpPr>
            <a:spLocks noGrp="1"/>
          </p:cNvSpPr>
          <p:nvPr>
            <p:ph type="sldNum" sz="quarter" idx="12"/>
          </p:nvPr>
        </p:nvSpPr>
        <p:spPr/>
        <p:txBody>
          <a:bodyPr/>
          <a:lstStyle/>
          <a:p>
            <a:fld id="{D478AB7C-A59F-4E19-97C4-632E957B8357}"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582"/>
            <a:ext cx="8229600" cy="1227259"/>
          </a:xfrm>
        </p:spPr>
        <p:txBody>
          <a:bodyPr>
            <a:normAutofit/>
          </a:bodyPr>
          <a:lstStyle/>
          <a:p>
            <a:r>
              <a:rPr lang="en-IN" sz="2800" b="1" dirty="0">
                <a:latin typeface="Times New Roman" pitchFamily="18" charset="0"/>
                <a:cs typeface="Times New Roman" pitchFamily="18" charset="0"/>
              </a:rPr>
              <a:t>ARCHITECTURE </a:t>
            </a:r>
            <a:endParaRPr lang="en-US" sz="2800" b="1" dirty="0">
              <a:latin typeface="Times New Roman" pitchFamily="18" charset="0"/>
              <a:cs typeface="Times New Roman" pitchFamily="18" charset="0"/>
            </a:endParaRPr>
          </a:p>
        </p:txBody>
      </p:sp>
      <p:sp>
        <p:nvSpPr>
          <p:cNvPr id="28" name="TextBox 27"/>
          <p:cNvSpPr txBox="1"/>
          <p:nvPr/>
        </p:nvSpPr>
        <p:spPr>
          <a:xfrm>
            <a:off x="2000232" y="5929330"/>
            <a:ext cx="5786478" cy="707886"/>
          </a:xfrm>
          <a:prstGeom prst="rect">
            <a:avLst/>
          </a:prstGeom>
          <a:noFill/>
        </p:spPr>
        <p:txBody>
          <a:bodyPr wrap="square" rtlCol="0">
            <a:spAutoFit/>
          </a:bodyPr>
          <a:lstStyle/>
          <a:p>
            <a:pPr algn="ctr"/>
            <a:r>
              <a:rPr lang="en-US" sz="2000" b="1" dirty="0">
                <a:latin typeface="Times New Roman" pitchFamily="18" charset="0"/>
                <a:cs typeface="Times New Roman" pitchFamily="18" charset="0"/>
              </a:rPr>
              <a:t>Fig : Architecture of Face Recognition Based Attendance System.</a:t>
            </a:r>
          </a:p>
        </p:txBody>
      </p:sp>
      <p:sp>
        <p:nvSpPr>
          <p:cNvPr id="30" name="Slide Number Placeholder 29"/>
          <p:cNvSpPr>
            <a:spLocks noGrp="1"/>
          </p:cNvSpPr>
          <p:nvPr>
            <p:ph type="sldNum" sz="quarter" idx="12"/>
          </p:nvPr>
        </p:nvSpPr>
        <p:spPr/>
        <p:txBody>
          <a:bodyPr/>
          <a:lstStyle/>
          <a:p>
            <a:fld id="{D478AB7C-A59F-4E19-97C4-632E957B8357}" type="slidenum">
              <a:rPr lang="en-US" smtClean="0"/>
              <a:pPr/>
              <a:t>9</a:t>
            </a:fld>
            <a:endParaRPr lang="en-US" dirty="0"/>
          </a:p>
        </p:txBody>
      </p:sp>
      <p:sp>
        <p:nvSpPr>
          <p:cNvPr id="3" name="Oval 2">
            <a:extLst>
              <a:ext uri="{FF2B5EF4-FFF2-40B4-BE49-F238E27FC236}">
                <a16:creationId xmlns:a16="http://schemas.microsoft.com/office/drawing/2014/main" id="{B408B6A0-1EDB-C25D-57D8-09BAD03CA4DD}"/>
              </a:ext>
            </a:extLst>
          </p:cNvPr>
          <p:cNvSpPr/>
          <p:nvPr/>
        </p:nvSpPr>
        <p:spPr>
          <a:xfrm>
            <a:off x="3540689" y="1062688"/>
            <a:ext cx="1491680" cy="403123"/>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Start</a:t>
            </a:r>
            <a:endParaRPr lang="en-IN" dirty="0"/>
          </a:p>
        </p:txBody>
      </p:sp>
      <p:cxnSp>
        <p:nvCxnSpPr>
          <p:cNvPr id="5" name="Straight Arrow Connector 4">
            <a:extLst>
              <a:ext uri="{FF2B5EF4-FFF2-40B4-BE49-F238E27FC236}">
                <a16:creationId xmlns:a16="http://schemas.microsoft.com/office/drawing/2014/main" id="{D17658FD-547E-77D8-5260-A427A7B408FB}"/>
              </a:ext>
            </a:extLst>
          </p:cNvPr>
          <p:cNvCxnSpPr>
            <a:cxnSpLocks/>
            <a:stCxn id="3" idx="4"/>
            <a:endCxn id="6" idx="0"/>
          </p:cNvCxnSpPr>
          <p:nvPr/>
        </p:nvCxnSpPr>
        <p:spPr>
          <a:xfrm>
            <a:off x="4286529" y="1465811"/>
            <a:ext cx="7782" cy="259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0C5953D0-9842-D8D2-EDAB-05CC02AEB2E1}"/>
              </a:ext>
            </a:extLst>
          </p:cNvPr>
          <p:cNvSpPr/>
          <p:nvPr/>
        </p:nvSpPr>
        <p:spPr>
          <a:xfrm>
            <a:off x="2364207" y="1724975"/>
            <a:ext cx="3860207" cy="42702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0" i="0" dirty="0">
                <a:solidFill>
                  <a:schemeClr val="tx1"/>
                </a:solidFill>
                <a:effectLst/>
                <a:latin typeface="Söhne Mono"/>
              </a:rPr>
              <a:t>Capture Image of Face</a:t>
            </a:r>
            <a:endParaRPr lang="en-IN" dirty="0">
              <a:solidFill>
                <a:schemeClr val="tx1"/>
              </a:solidFill>
            </a:endParaRPr>
          </a:p>
        </p:txBody>
      </p:sp>
      <p:cxnSp>
        <p:nvCxnSpPr>
          <p:cNvPr id="8" name="Straight Arrow Connector 7">
            <a:extLst>
              <a:ext uri="{FF2B5EF4-FFF2-40B4-BE49-F238E27FC236}">
                <a16:creationId xmlns:a16="http://schemas.microsoft.com/office/drawing/2014/main" id="{87F52EB4-9C36-FAA7-684A-684BA9A3EF43}"/>
              </a:ext>
            </a:extLst>
          </p:cNvPr>
          <p:cNvCxnSpPr>
            <a:cxnSpLocks/>
            <a:endCxn id="10" idx="0"/>
          </p:cNvCxnSpPr>
          <p:nvPr/>
        </p:nvCxnSpPr>
        <p:spPr>
          <a:xfrm flipH="1">
            <a:off x="4286529" y="2167890"/>
            <a:ext cx="2656" cy="271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33139787-6ACF-69FC-872B-8FDFC3066436}"/>
              </a:ext>
            </a:extLst>
          </p:cNvPr>
          <p:cNvSpPr/>
          <p:nvPr/>
        </p:nvSpPr>
        <p:spPr>
          <a:xfrm>
            <a:off x="2566023" y="2439735"/>
            <a:ext cx="3441012" cy="2877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b="0" i="0" dirty="0">
                <a:solidFill>
                  <a:schemeClr val="tx1"/>
                </a:solidFill>
                <a:effectLst/>
                <a:latin typeface="Söhne Mono"/>
              </a:rPr>
              <a:t>Extract Facial Features</a:t>
            </a:r>
            <a:endParaRPr lang="en-IN" dirty="0">
              <a:solidFill>
                <a:schemeClr val="tx1"/>
              </a:solidFill>
            </a:endParaRPr>
          </a:p>
        </p:txBody>
      </p:sp>
      <p:cxnSp>
        <p:nvCxnSpPr>
          <p:cNvPr id="20" name="Straight Arrow Connector 19">
            <a:extLst>
              <a:ext uri="{FF2B5EF4-FFF2-40B4-BE49-F238E27FC236}">
                <a16:creationId xmlns:a16="http://schemas.microsoft.com/office/drawing/2014/main" id="{F88C6A9E-EE1B-F414-E9AC-6CF543A42DB1}"/>
              </a:ext>
            </a:extLst>
          </p:cNvPr>
          <p:cNvCxnSpPr>
            <a:cxnSpLocks/>
            <a:stCxn id="10" idx="2"/>
            <a:endCxn id="23" idx="0"/>
          </p:cNvCxnSpPr>
          <p:nvPr/>
        </p:nvCxnSpPr>
        <p:spPr>
          <a:xfrm>
            <a:off x="4286529" y="2727475"/>
            <a:ext cx="7782" cy="2288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21FD6028-15CE-ABCB-46B7-71C19856599F}"/>
              </a:ext>
            </a:extLst>
          </p:cNvPr>
          <p:cNvSpPr/>
          <p:nvPr/>
        </p:nvSpPr>
        <p:spPr>
          <a:xfrm>
            <a:off x="2289697" y="2956345"/>
            <a:ext cx="4009227" cy="2877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b="0" i="0" dirty="0">
                <a:solidFill>
                  <a:schemeClr val="tx1"/>
                </a:solidFill>
                <a:effectLst/>
                <a:latin typeface="Söhne Mono"/>
              </a:rPr>
              <a:t>Compare Features with Database</a:t>
            </a:r>
            <a:endParaRPr lang="en-IN" dirty="0">
              <a:solidFill>
                <a:schemeClr val="tx1"/>
              </a:solidFill>
            </a:endParaRPr>
          </a:p>
        </p:txBody>
      </p:sp>
      <p:cxnSp>
        <p:nvCxnSpPr>
          <p:cNvPr id="57" name="Straight Arrow Connector 56">
            <a:extLst>
              <a:ext uri="{FF2B5EF4-FFF2-40B4-BE49-F238E27FC236}">
                <a16:creationId xmlns:a16="http://schemas.microsoft.com/office/drawing/2014/main" id="{F284C582-FCD1-B69E-1C8A-2C4DC6073999}"/>
              </a:ext>
            </a:extLst>
          </p:cNvPr>
          <p:cNvCxnSpPr>
            <a:cxnSpLocks/>
            <a:stCxn id="23" idx="2"/>
            <a:endCxn id="58" idx="0"/>
          </p:cNvCxnSpPr>
          <p:nvPr/>
        </p:nvCxnSpPr>
        <p:spPr>
          <a:xfrm flipH="1">
            <a:off x="4286530" y="3244085"/>
            <a:ext cx="7781" cy="2401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Diamond 57">
            <a:extLst>
              <a:ext uri="{FF2B5EF4-FFF2-40B4-BE49-F238E27FC236}">
                <a16:creationId xmlns:a16="http://schemas.microsoft.com/office/drawing/2014/main" id="{F076B3D5-32D6-B74A-185F-6ECADB56B991}"/>
              </a:ext>
            </a:extLst>
          </p:cNvPr>
          <p:cNvSpPr/>
          <p:nvPr/>
        </p:nvSpPr>
        <p:spPr>
          <a:xfrm>
            <a:off x="3206410" y="3484219"/>
            <a:ext cx="2160240" cy="914400"/>
          </a:xfrm>
          <a:prstGeom prst="diamond">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b="0" i="0" dirty="0">
                <a:solidFill>
                  <a:schemeClr val="tx1"/>
                </a:solidFill>
                <a:effectLst/>
                <a:latin typeface="Söhne Mono"/>
              </a:rPr>
              <a:t>Is there a Match?</a:t>
            </a:r>
            <a:endParaRPr lang="en-IN" dirty="0">
              <a:solidFill>
                <a:schemeClr val="tx1"/>
              </a:solidFill>
            </a:endParaRPr>
          </a:p>
        </p:txBody>
      </p:sp>
      <p:cxnSp>
        <p:nvCxnSpPr>
          <p:cNvPr id="67" name="Connector: Elbow 66">
            <a:extLst>
              <a:ext uri="{FF2B5EF4-FFF2-40B4-BE49-F238E27FC236}">
                <a16:creationId xmlns:a16="http://schemas.microsoft.com/office/drawing/2014/main" id="{2712D259-ED30-C8BE-E004-6ACE8D0C4151}"/>
              </a:ext>
            </a:extLst>
          </p:cNvPr>
          <p:cNvCxnSpPr>
            <a:cxnSpLocks/>
            <a:stCxn id="58" idx="1"/>
            <a:endCxn id="72" idx="0"/>
          </p:cNvCxnSpPr>
          <p:nvPr/>
        </p:nvCxnSpPr>
        <p:spPr>
          <a:xfrm rot="10800000" flipV="1">
            <a:off x="2942604" y="3941418"/>
            <a:ext cx="263807" cy="44925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Connector: Elbow 68">
            <a:extLst>
              <a:ext uri="{FF2B5EF4-FFF2-40B4-BE49-F238E27FC236}">
                <a16:creationId xmlns:a16="http://schemas.microsoft.com/office/drawing/2014/main" id="{EB0BA4BF-56B6-390E-289A-A69E11872B79}"/>
              </a:ext>
            </a:extLst>
          </p:cNvPr>
          <p:cNvCxnSpPr>
            <a:cxnSpLocks/>
            <a:stCxn id="58" idx="3"/>
            <a:endCxn id="77" idx="0"/>
          </p:cNvCxnSpPr>
          <p:nvPr/>
        </p:nvCxnSpPr>
        <p:spPr>
          <a:xfrm>
            <a:off x="5366650" y="3941419"/>
            <a:ext cx="810113" cy="4572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Rectangle 71">
            <a:extLst>
              <a:ext uri="{FF2B5EF4-FFF2-40B4-BE49-F238E27FC236}">
                <a16:creationId xmlns:a16="http://schemas.microsoft.com/office/drawing/2014/main" id="{F2F8E261-F431-06A4-AB0F-1B05C1F29FB4}"/>
              </a:ext>
            </a:extLst>
          </p:cNvPr>
          <p:cNvSpPr/>
          <p:nvPr/>
        </p:nvSpPr>
        <p:spPr>
          <a:xfrm>
            <a:off x="1950935" y="4390678"/>
            <a:ext cx="1983335" cy="3970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b="0" i="0" dirty="0">
                <a:solidFill>
                  <a:schemeClr val="tx1"/>
                </a:solidFill>
                <a:effectLst/>
                <a:latin typeface="Söhne Mono"/>
              </a:rPr>
              <a:t>Mark</a:t>
            </a:r>
            <a:r>
              <a:rPr lang="en-IN" b="0" i="0" dirty="0">
                <a:solidFill>
                  <a:srgbClr val="FFFFFF"/>
                </a:solidFill>
                <a:effectLst/>
                <a:latin typeface="Söhne Mono"/>
              </a:rPr>
              <a:t> </a:t>
            </a:r>
            <a:r>
              <a:rPr lang="en-IN" b="0" i="0" dirty="0">
                <a:solidFill>
                  <a:schemeClr val="tx1"/>
                </a:solidFill>
                <a:effectLst/>
                <a:latin typeface="Söhne Mono"/>
              </a:rPr>
              <a:t>Attendance</a:t>
            </a:r>
            <a:r>
              <a:rPr lang="en-IN" b="0" i="0" dirty="0">
                <a:solidFill>
                  <a:srgbClr val="FFFFFF"/>
                </a:solidFill>
                <a:effectLst/>
                <a:latin typeface="Söhne Mono"/>
              </a:rPr>
              <a:t> </a:t>
            </a:r>
            <a:endParaRPr lang="en-IN" dirty="0"/>
          </a:p>
        </p:txBody>
      </p:sp>
      <p:sp>
        <p:nvSpPr>
          <p:cNvPr id="77" name="Rectangle 76">
            <a:extLst>
              <a:ext uri="{FF2B5EF4-FFF2-40B4-BE49-F238E27FC236}">
                <a16:creationId xmlns:a16="http://schemas.microsoft.com/office/drawing/2014/main" id="{BC660E1A-5FA7-4FE0-8977-44DFFF6233A9}"/>
              </a:ext>
            </a:extLst>
          </p:cNvPr>
          <p:cNvSpPr/>
          <p:nvPr/>
        </p:nvSpPr>
        <p:spPr>
          <a:xfrm>
            <a:off x="4829198" y="4398619"/>
            <a:ext cx="2695129" cy="38908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b="0" i="0" dirty="0">
                <a:solidFill>
                  <a:schemeClr val="tx1"/>
                </a:solidFill>
                <a:effectLst/>
                <a:latin typeface="Söhne Mono"/>
              </a:rPr>
              <a:t>Reject Access/Attendance</a:t>
            </a:r>
            <a:endParaRPr lang="en-IN" dirty="0">
              <a:solidFill>
                <a:schemeClr val="tx1"/>
              </a:solidFill>
            </a:endParaRPr>
          </a:p>
        </p:txBody>
      </p:sp>
      <p:cxnSp>
        <p:nvCxnSpPr>
          <p:cNvPr id="81" name="Connector: Elbow 80">
            <a:extLst>
              <a:ext uri="{FF2B5EF4-FFF2-40B4-BE49-F238E27FC236}">
                <a16:creationId xmlns:a16="http://schemas.microsoft.com/office/drawing/2014/main" id="{50880582-DCBC-C81E-4781-B76138488F56}"/>
              </a:ext>
            </a:extLst>
          </p:cNvPr>
          <p:cNvCxnSpPr>
            <a:cxnSpLocks/>
            <a:stCxn id="72" idx="2"/>
            <a:endCxn id="77" idx="2"/>
          </p:cNvCxnSpPr>
          <p:nvPr/>
        </p:nvCxnSpPr>
        <p:spPr>
          <a:xfrm rot="16200000" flipH="1">
            <a:off x="4559683" y="3170619"/>
            <a:ext cx="12700" cy="3234160"/>
          </a:xfrm>
          <a:prstGeom prst="bentConnector3">
            <a:avLst>
              <a:gd name="adj1" fmla="val 1800000"/>
            </a:avLst>
          </a:prstGeom>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3E6BE065-85B9-55D1-DD19-CC9E9889EFF1}"/>
              </a:ext>
            </a:extLst>
          </p:cNvPr>
          <p:cNvCxnSpPr>
            <a:cxnSpLocks/>
            <a:endCxn id="103" idx="0"/>
          </p:cNvCxnSpPr>
          <p:nvPr/>
        </p:nvCxnSpPr>
        <p:spPr>
          <a:xfrm>
            <a:off x="4286529" y="4994646"/>
            <a:ext cx="0" cy="3573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3" name="Oval 102">
            <a:extLst>
              <a:ext uri="{FF2B5EF4-FFF2-40B4-BE49-F238E27FC236}">
                <a16:creationId xmlns:a16="http://schemas.microsoft.com/office/drawing/2014/main" id="{98D12A09-B823-B3B9-E7CE-B3E190AFA63E}"/>
              </a:ext>
            </a:extLst>
          </p:cNvPr>
          <p:cNvSpPr/>
          <p:nvPr/>
        </p:nvSpPr>
        <p:spPr>
          <a:xfrm>
            <a:off x="3746471" y="5352025"/>
            <a:ext cx="1080115" cy="376708"/>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Stop</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2520</TotalTime>
  <Words>2011</Words>
  <Application>Microsoft Office PowerPoint</Application>
  <PresentationFormat>On-screen Show (4:3)</PresentationFormat>
  <Paragraphs>204</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inter-regular</vt:lpstr>
      <vt:lpstr>Söhne Mono</vt:lpstr>
      <vt:lpstr>Times New Roman</vt:lpstr>
      <vt:lpstr>Office Theme</vt:lpstr>
      <vt:lpstr>  FACE RECOGNITION BASED ATTENDANCE SYSTEM   N.SUNIL                  ( 209E1A05F4 ) N.VAASAVII                ( 209E1A05E7 ) N.PAVANI                ( 209E1A05E8 ) P.THARUN TEJ                ( 209E1A05G8 ) S.UMAPATHI                      ( 20381A0513 )  BATCH No : 06 UNDER THE ESTEEMED GUIDANCE OF Mr.  J. Sankar Babu, M.Tech, Assistant Professor                     DEPARTMENT OF COMPUTER SCIENCE AND ENGINEERING                 SRI VENKATESWARA ENGINEERING COLLEGE        Karakambadi Road, Opp. LIC Training Center,      Tirupati-517507   </vt:lpstr>
      <vt:lpstr>PowerPoint Presentation</vt:lpstr>
      <vt:lpstr>CONTENTS</vt:lpstr>
      <vt:lpstr>ABSTRACT</vt:lpstr>
      <vt:lpstr>INTRODUCTION</vt:lpstr>
      <vt:lpstr>PowerPoint Presentation</vt:lpstr>
      <vt:lpstr>PowerPoint Presentation</vt:lpstr>
      <vt:lpstr>SOFTWARE REQUIREMENTS SPECIFICATION</vt:lpstr>
      <vt:lpstr>ARCHITECTURE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TESTING</vt:lpstr>
      <vt:lpstr>PowerPoint Presentation</vt:lpstr>
      <vt:lpstr>PowerPoint Presentation</vt:lpstr>
      <vt:lpstr>PowerPoint Presentation</vt:lpstr>
      <vt:lpstr>PowerPoint Presentation</vt:lpstr>
      <vt:lpstr>PowerPoint Presentation</vt:lpstr>
      <vt:lpstr>PowerPoint Presentation</vt:lpstr>
      <vt:lpstr>CONCLUSION</vt:lpstr>
      <vt:lpstr>FUTURE ENHANCEMENT</vt:lpstr>
      <vt:lpstr>REFERENCES</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Plant Disease Detection Using CNN Classification Technique</dc:title>
  <dc:creator>HP</dc:creator>
  <cp:lastModifiedBy>sunil natham</cp:lastModifiedBy>
  <cp:revision>277</cp:revision>
  <dcterms:created xsi:type="dcterms:W3CDTF">2020-01-20T12:28:37Z</dcterms:created>
  <dcterms:modified xsi:type="dcterms:W3CDTF">2024-05-02T08:02:36Z</dcterms:modified>
</cp:coreProperties>
</file>