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47" d="100"/>
          <a:sy n="47" d="100"/>
        </p:scale>
        <p:origin x="1046"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07-09-2025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9/7/2025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lIns="91440" tIns="45720" rIns="91440" bIns="45720" rtlCol="0" anchor="t">
            <a:spAutoFit/>
          </a:bodyPr>
          <a:lstStyle/>
          <a:p>
            <a:r>
              <a:rPr lang="en-US" sz="2400" dirty="0"/>
              <a:t>STUDENT NAME: </a:t>
            </a:r>
            <a:r>
              <a:rPr lang="en-US" sz="2400" dirty="0" err="1"/>
              <a:t>kamandi</a:t>
            </a:r>
            <a:r>
              <a:rPr lang="en-US" sz="2400" dirty="0"/>
              <a:t> Gowthami</a:t>
            </a:r>
          </a:p>
          <a:p>
            <a:r>
              <a:rPr lang="en-US" sz="2400" dirty="0"/>
              <a:t>REGISTER NO AND NMID: </a:t>
            </a:r>
            <a:r>
              <a:rPr lang="en-US" sz="2400" dirty="0" err="1"/>
              <a:t>edunet</a:t>
            </a:r>
            <a:r>
              <a:rPr lang="en-US" sz="2400" dirty="0"/>
              <a:t> foundation</a:t>
            </a:r>
            <a:endParaRPr lang="en-US" sz="2400" dirty="0">
              <a:cs typeface="Calibri"/>
            </a:endParaRPr>
          </a:p>
          <a:p>
            <a:r>
              <a:rPr lang="en-US" sz="2400" dirty="0"/>
              <a:t>DEPARTMENT: 2</a:t>
            </a:r>
            <a:r>
              <a:rPr lang="en-US" sz="2400" baseline="30000" dirty="0"/>
              <a:t>nd</a:t>
            </a:r>
            <a:r>
              <a:rPr lang="en-US" sz="2400" dirty="0"/>
              <a:t> BSC(CS)</a:t>
            </a:r>
          </a:p>
          <a:p>
            <a:r>
              <a:rPr lang="en-US" sz="2400" dirty="0"/>
              <a:t>COLLEGE: </a:t>
            </a:r>
            <a:r>
              <a:rPr lang="en-US" sz="2400" dirty="0" err="1"/>
              <a:t>Vishwaksenaa</a:t>
            </a:r>
            <a:r>
              <a:rPr lang="en-US" sz="2400" dirty="0"/>
              <a:t> Arts &amp; Science College For Women</a:t>
            </a:r>
          </a:p>
          <a:p>
            <a:r>
              <a:rPr lang="en-US" sz="2400" dirty="0"/>
              <a:t> UNIVERSITY: Madras University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5791200" y="1219200"/>
            <a:ext cx="6629400" cy="5632311"/>
          </a:xfrm>
          <a:prstGeom prst="rect">
            <a:avLst/>
          </a:prstGeom>
          <a:noFill/>
        </p:spPr>
        <p:txBody>
          <a:bodyPr wrap="square" rtlCol="0">
            <a:spAutoFit/>
          </a:bodyPr>
          <a:lstStyle/>
          <a:p>
            <a:r>
              <a:rPr lang="en-US" b="1" dirty="0"/>
              <a:t>Screenshot Ideas:</a:t>
            </a:r>
          </a:p>
          <a:p>
            <a:r>
              <a:rPr lang="en-US" b="1" dirty="0"/>
              <a:t>Homepage</a:t>
            </a:r>
            <a:endParaRPr lang="en-US" dirty="0"/>
          </a:p>
          <a:p>
            <a:pPr lvl="1"/>
            <a:r>
              <a:rPr lang="en-US" dirty="0"/>
              <a:t>Show welcome message, photo, tagline</a:t>
            </a:r>
          </a:p>
          <a:p>
            <a:pPr lvl="1"/>
            <a:r>
              <a:rPr lang="en-US" dirty="0"/>
              <a:t>Caption: “Clean landing page with personal branding”</a:t>
            </a:r>
          </a:p>
          <a:p>
            <a:r>
              <a:rPr lang="en-US" b="1" dirty="0"/>
              <a:t>About Me Section</a:t>
            </a:r>
            <a:endParaRPr lang="en-US" dirty="0"/>
          </a:p>
          <a:p>
            <a:pPr lvl="1"/>
            <a:r>
              <a:rPr lang="en-US" dirty="0"/>
              <a:t>Bio, skills, profile image</a:t>
            </a:r>
          </a:p>
          <a:p>
            <a:pPr lvl="1"/>
            <a:r>
              <a:rPr lang="en-US" dirty="0"/>
              <a:t>Caption: “Overview of skills and background”</a:t>
            </a:r>
          </a:p>
          <a:p>
            <a:r>
              <a:rPr lang="en-US" b="1" dirty="0"/>
              <a:t>Projects Page</a:t>
            </a:r>
            <a:endParaRPr lang="en-US" dirty="0"/>
          </a:p>
          <a:p>
            <a:pPr lvl="1"/>
            <a:r>
              <a:rPr lang="en-US" dirty="0"/>
              <a:t>Grid or card layout of past works</a:t>
            </a:r>
          </a:p>
          <a:p>
            <a:pPr lvl="1"/>
            <a:r>
              <a:rPr lang="en-US" dirty="0"/>
              <a:t>Caption: “Interactive project showcase with details and links”</a:t>
            </a:r>
          </a:p>
          <a:p>
            <a:r>
              <a:rPr lang="en-US" b="1" dirty="0"/>
              <a:t>Resume/Certifications</a:t>
            </a:r>
            <a:endParaRPr lang="en-US" dirty="0"/>
          </a:p>
          <a:p>
            <a:pPr lvl="1"/>
            <a:r>
              <a:rPr lang="en-US" dirty="0"/>
              <a:t>Embedded resume or downloadable files</a:t>
            </a:r>
          </a:p>
          <a:p>
            <a:pPr lvl="1"/>
            <a:r>
              <a:rPr lang="en-US" dirty="0"/>
              <a:t>Caption: “Easily accessible documents for employers or reviewers”</a:t>
            </a:r>
          </a:p>
          <a:p>
            <a:r>
              <a:rPr lang="en-US" b="1" dirty="0"/>
              <a:t>Contact Page</a:t>
            </a:r>
            <a:endParaRPr lang="en-US" dirty="0"/>
          </a:p>
          <a:p>
            <a:pPr lvl="1"/>
            <a:r>
              <a:rPr lang="en-US" dirty="0"/>
              <a:t>Contact form or links to email/social profiles</a:t>
            </a:r>
          </a:p>
          <a:p>
            <a:pPr lvl="1"/>
            <a:r>
              <a:rPr lang="en-US" dirty="0"/>
              <a:t>Caption: “Quick and professional ways to connect”</a:t>
            </a:r>
          </a:p>
          <a:p>
            <a:r>
              <a:rPr lang="en-US" b="1" dirty="0"/>
              <a:t>Responsive View</a:t>
            </a:r>
            <a:endParaRPr lang="en-US" dirty="0"/>
          </a:p>
          <a:p>
            <a:pPr lvl="1"/>
            <a:r>
              <a:rPr lang="en-US" dirty="0"/>
              <a:t>Screenshots from mobile/tablet view</a:t>
            </a:r>
          </a:p>
          <a:p>
            <a:pPr lvl="1"/>
            <a:r>
              <a:rPr lang="en-US" dirty="0"/>
              <a:t>Caption: “Fully responsive across devices”</a:t>
            </a:r>
          </a:p>
        </p:txBody>
      </p:sp>
      <p:sp>
        <p:nvSpPr>
          <p:cNvPr id="11" name="TextBox 10">
            <a:extLst>
              <a:ext uri="{FF2B5EF4-FFF2-40B4-BE49-F238E27FC236}">
                <a16:creationId xmlns:a16="http://schemas.microsoft.com/office/drawing/2014/main" id="{E896EA74-5264-7E55-499B-EF4778E3FAF9}"/>
              </a:ext>
            </a:extLst>
          </p:cNvPr>
          <p:cNvSpPr txBox="1"/>
          <p:nvPr/>
        </p:nvSpPr>
        <p:spPr>
          <a:xfrm>
            <a:off x="66676" y="1325635"/>
            <a:ext cx="5800724" cy="2862322"/>
          </a:xfrm>
          <a:prstGeom prst="rect">
            <a:avLst/>
          </a:prstGeom>
          <a:noFill/>
        </p:spPr>
        <p:txBody>
          <a:bodyPr wrap="square">
            <a:spAutoFit/>
          </a:bodyPr>
          <a:lstStyle/>
          <a:p>
            <a:pPr>
              <a:buNone/>
            </a:pPr>
            <a:r>
              <a:rPr lang="en-IN" b="1" dirty="0"/>
              <a:t>Slide 1: Project Results Summary</a:t>
            </a:r>
          </a:p>
          <a:p>
            <a:pPr>
              <a:buNone/>
            </a:pPr>
            <a:r>
              <a:rPr lang="en-IN" b="1" dirty="0"/>
              <a:t>Slide Title: Project Results</a:t>
            </a:r>
            <a:endParaRPr lang="en-IN" dirty="0"/>
          </a:p>
          <a:p>
            <a:pPr>
              <a:buNone/>
            </a:pPr>
            <a:r>
              <a:rPr lang="en-IN" b="1" dirty="0"/>
              <a:t>Content (Bullet Points):</a:t>
            </a:r>
            <a:endParaRPr lang="en-IN" dirty="0"/>
          </a:p>
          <a:p>
            <a:pPr>
              <a:buFont typeface="Arial" panose="020B0604020202020204" pitchFamily="34" charset="0"/>
              <a:buChar char="•"/>
            </a:pPr>
            <a:r>
              <a:rPr lang="en-IN" dirty="0"/>
              <a:t>✅ Successfully designed and deployed a responsive digital portfolio</a:t>
            </a:r>
          </a:p>
          <a:p>
            <a:pPr>
              <a:buFont typeface="Arial" panose="020B0604020202020204" pitchFamily="34" charset="0"/>
              <a:buChar char="•"/>
            </a:pPr>
            <a:r>
              <a:rPr lang="en-IN" dirty="0"/>
              <a:t>🧑‍💼 User-friendly interface with customizable sections</a:t>
            </a:r>
          </a:p>
          <a:p>
            <a:pPr>
              <a:buFont typeface="Arial" panose="020B0604020202020204" pitchFamily="34" charset="0"/>
              <a:buChar char="•"/>
            </a:pPr>
            <a:r>
              <a:rPr lang="en-IN" dirty="0"/>
              <a:t>📱 Fully responsive across mobile, tablet, and desktop</a:t>
            </a:r>
          </a:p>
          <a:p>
            <a:pPr>
              <a:buFont typeface="Arial" panose="020B0604020202020204" pitchFamily="34" charset="0"/>
              <a:buChar char="•"/>
            </a:pPr>
            <a:r>
              <a:rPr lang="en-IN" dirty="0"/>
              <a:t>📤 Easy sharing with link and QR code generation</a:t>
            </a:r>
          </a:p>
          <a:p>
            <a:pPr>
              <a:buFont typeface="Arial" panose="020B0604020202020204" pitchFamily="34" charset="0"/>
              <a:buChar char="•"/>
            </a:pPr>
            <a:r>
              <a:rPr lang="en-IN" dirty="0"/>
              <a:t>📊 Positive feedback from users (if applicable)</a:t>
            </a:r>
          </a:p>
          <a:p>
            <a:pPr>
              <a:buFont typeface="Arial" panose="020B0604020202020204" pitchFamily="34" charset="0"/>
              <a:buChar char="•"/>
            </a:pPr>
            <a:r>
              <a:rPr lang="en-IN" dirty="0"/>
              <a:t>🔐 Secured with basic authentication and privacy settings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9F0B51A6-8975-4870-DFC1-8CDAAF5DA262}"/>
              </a:ext>
            </a:extLst>
          </p:cNvPr>
          <p:cNvSpPr txBox="1"/>
          <p:nvPr/>
        </p:nvSpPr>
        <p:spPr>
          <a:xfrm>
            <a:off x="381000" y="1295401"/>
            <a:ext cx="8768194" cy="1477328"/>
          </a:xfrm>
          <a:prstGeom prst="rect">
            <a:avLst/>
          </a:prstGeom>
          <a:noFill/>
        </p:spPr>
        <p:txBody>
          <a:bodyPr wrap="square">
            <a:spAutoFit/>
          </a:bodyPr>
          <a:lstStyle/>
          <a:p>
            <a:r>
              <a:rPr lang="en-US" dirty="0"/>
              <a:t>The Digital Portfolio project successfully delivers a modern, responsive, and customizable platform for individuals to showcase their personal, academic, and professional achievements. By integrating multimedia support, intuitive design, and essential features like project galleries and resumes, this solution enhances online presence and personal branding.</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C09087B7-DAB6-72FD-C01C-8F252412927A}"/>
              </a:ext>
            </a:extLst>
          </p:cNvPr>
          <p:cNvSpPr>
            <a:spLocks noGrp="1"/>
          </p:cNvSpPr>
          <p:nvPr>
            <p:ph type="title"/>
          </p:nvPr>
        </p:nvSpPr>
        <p:spPr>
          <a:solidFill>
            <a:srgbClr val="FFFF00"/>
          </a:solidFill>
        </p:spPr>
        <p:txBody>
          <a:bodyPr/>
          <a:lstStyle/>
          <a:p>
            <a:r>
              <a:rPr lang="en-US" dirty="0"/>
              <a:t>             Digital Portfolio </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1">
            <a:extLst>
              <a:ext uri="{FF2B5EF4-FFF2-40B4-BE49-F238E27FC236}">
                <a16:creationId xmlns:a16="http://schemas.microsoft.com/office/drawing/2014/main" id="{ED5D4F6E-6B26-A18C-87B1-44BE9BA9A0E2}"/>
              </a:ext>
            </a:extLst>
          </p:cNvPr>
          <p:cNvSpPr>
            <a:spLocks noChangeArrowheads="1"/>
          </p:cNvSpPr>
          <p:nvPr/>
        </p:nvSpPr>
        <p:spPr bwMode="auto">
          <a:xfrm>
            <a:off x="0" y="-3003044"/>
            <a:ext cx="12039600" cy="6463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lvl="0" eaLnBrk="0" fontAlgn="base" hangingPunct="0">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rPr>
              <a:t>In today's digital age, traditional paper-based portfolios are inefficient, difficult to update, and </a:t>
            </a:r>
            <a:r>
              <a:rPr lang="en-US" altLang="en-US" dirty="0">
                <a:latin typeface="Arial" panose="020B0604020202020204" pitchFamily="34" charset="0"/>
              </a:rPr>
              <a:t>lack interactivity.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lvl="0" eaLnBrk="0" fontAlgn="base" hangingPunct="0">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rPr>
              <a:t>Students and professionals alike need a modern, centralized, and easily accessible</a:t>
            </a:r>
            <a:r>
              <a:rPr lang="en-US" altLang="en-US" dirty="0">
                <a:latin typeface="Arial" panose="020B0604020202020204" pitchFamily="34" charset="0"/>
              </a:rPr>
              <a:t> platform to showcase their work,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lvl="0" eaLnBrk="0" fontAlgn="base" hangingPunct="0">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rPr>
              <a:t>skills, and achievements. The absence of a standardized digital portfolio system</a:t>
            </a:r>
            <a:r>
              <a:rPr lang="en-US" altLang="en-US" dirty="0">
                <a:latin typeface="Arial" panose="020B0604020202020204" pitchFamily="34" charset="0"/>
              </a:rPr>
              <a:t> hinders visibility, professional growth, and real-time collaboration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6200" y="829625"/>
            <a:ext cx="9143999"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US" sz="4250" spc="5" dirty="0"/>
              <a:t>           </a:t>
            </a:r>
            <a:r>
              <a:rPr sz="4250" spc="5" dirty="0"/>
              <a:t>PROJECT	</a:t>
            </a:r>
            <a:r>
              <a:rPr sz="4250" spc="-20" dirty="0"/>
              <a:t>OVERVIEW</a:t>
            </a:r>
            <a:r>
              <a:rPr lang="en-US" sz="4250" spc="-20" dirty="0"/>
              <a:t>  </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54A470C6-9D27-5013-4089-DB5E6D417796}"/>
              </a:ext>
            </a:extLst>
          </p:cNvPr>
          <p:cNvSpPr txBox="1"/>
          <p:nvPr/>
        </p:nvSpPr>
        <p:spPr>
          <a:xfrm>
            <a:off x="76200" y="2019299"/>
            <a:ext cx="9013247" cy="2862322"/>
          </a:xfrm>
          <a:prstGeom prst="rect">
            <a:avLst/>
          </a:prstGeom>
          <a:noFill/>
        </p:spPr>
        <p:txBody>
          <a:bodyPr wrap="square">
            <a:spAutoFit/>
          </a:bodyPr>
          <a:lstStyle/>
          <a:p>
            <a:pPr>
              <a:buFont typeface="Arial" panose="020B0604020202020204" pitchFamily="34" charset="0"/>
              <a:buChar char="•"/>
            </a:pPr>
            <a:r>
              <a:rPr lang="en-IN" dirty="0"/>
              <a:t>📁 </a:t>
            </a:r>
            <a:r>
              <a:rPr lang="en-IN" b="1" dirty="0"/>
              <a:t>Project Name</a:t>
            </a:r>
            <a:r>
              <a:rPr lang="en-IN" dirty="0"/>
              <a:t>: Digital Portfolio</a:t>
            </a:r>
          </a:p>
          <a:p>
            <a:pPr>
              <a:buFont typeface="Arial" panose="020B0604020202020204" pitchFamily="34" charset="0"/>
              <a:buChar char="•"/>
            </a:pPr>
            <a:r>
              <a:rPr lang="en-IN" dirty="0"/>
              <a:t>🎯 </a:t>
            </a:r>
            <a:r>
              <a:rPr lang="en-IN" b="1" dirty="0"/>
              <a:t>Objective</a:t>
            </a:r>
            <a:r>
              <a:rPr lang="en-IN" dirty="0"/>
              <a:t>: To create a centralized, interactive platform for showcasing personal, academic, or professional achievements.</a:t>
            </a:r>
          </a:p>
          <a:p>
            <a:pPr>
              <a:buFont typeface="Arial" panose="020B0604020202020204" pitchFamily="34" charset="0"/>
              <a:buChar char="•"/>
            </a:pPr>
            <a:r>
              <a:rPr lang="en-IN" dirty="0"/>
              <a:t>🧑‍💻 </a:t>
            </a:r>
            <a:r>
              <a:rPr lang="en-IN" b="1" dirty="0"/>
              <a:t>Target Users</a:t>
            </a:r>
            <a:r>
              <a:rPr lang="en-IN" dirty="0"/>
              <a:t>: Students, professionals, creatives, job seekers.</a:t>
            </a:r>
          </a:p>
          <a:p>
            <a:pPr>
              <a:buFont typeface="Arial" panose="020B0604020202020204" pitchFamily="34" charset="0"/>
              <a:buChar char="•"/>
            </a:pPr>
            <a:r>
              <a:rPr lang="en-IN" dirty="0"/>
              <a:t>⚙️ </a:t>
            </a:r>
            <a:r>
              <a:rPr lang="en-IN" b="1" dirty="0"/>
              <a:t>Key Features</a:t>
            </a:r>
            <a:r>
              <a:rPr lang="en-IN" dirty="0"/>
              <a:t>:</a:t>
            </a:r>
          </a:p>
          <a:p>
            <a:pPr marL="742950" lvl="1" indent="-285750">
              <a:buFont typeface="Arial" panose="020B0604020202020204" pitchFamily="34" charset="0"/>
              <a:buChar char="•"/>
            </a:pPr>
            <a:r>
              <a:rPr lang="en-IN" dirty="0"/>
              <a:t>Multimedia support (images, videos, documents)</a:t>
            </a:r>
          </a:p>
          <a:p>
            <a:pPr marL="742950" lvl="1" indent="-285750">
              <a:buFont typeface="Arial" panose="020B0604020202020204" pitchFamily="34" charset="0"/>
              <a:buChar char="•"/>
            </a:pPr>
            <a:r>
              <a:rPr lang="en-IN" dirty="0"/>
              <a:t>Customizable layouts and themes</a:t>
            </a:r>
          </a:p>
          <a:p>
            <a:pPr marL="742950" lvl="1" indent="-285750">
              <a:buFont typeface="Arial" panose="020B0604020202020204" pitchFamily="34" charset="0"/>
              <a:buChar char="•"/>
            </a:pPr>
            <a:r>
              <a:rPr lang="en-IN" dirty="0"/>
              <a:t>Easy content updates and real-time access</a:t>
            </a:r>
          </a:p>
          <a:p>
            <a:pPr marL="742950" lvl="1" indent="-285750">
              <a:buFont typeface="Arial" panose="020B0604020202020204" pitchFamily="34" charset="0"/>
              <a:buChar char="•"/>
            </a:pPr>
            <a:r>
              <a:rPr lang="en-IN" dirty="0"/>
              <a:t>Secure sharing options (link, QR code, PDF export)</a:t>
            </a:r>
          </a:p>
          <a:p>
            <a:pPr>
              <a:buFont typeface="Arial" panose="020B0604020202020204" pitchFamily="34" charset="0"/>
              <a:buChar char="•"/>
            </a:pPr>
            <a:r>
              <a:rPr lang="en-IN" dirty="0"/>
              <a:t>🌐 </a:t>
            </a:r>
            <a:r>
              <a:rPr lang="en-IN" b="1" dirty="0"/>
              <a:t>Platform</a:t>
            </a:r>
            <a:r>
              <a:rPr lang="en-IN" dirty="0"/>
              <a:t>: Web-based (responsive for desktop, tablet, and mobile)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6615748" cy="509114"/>
          </a:xfrm>
          <a:prstGeom prst="rect">
            <a:avLst/>
          </a:prstGeom>
        </p:spPr>
        <p:txBody>
          <a:bodyPr vert="horz" wrap="square" lIns="0" tIns="16510" rIns="0" bIns="0" rtlCol="0">
            <a:spAutoFit/>
          </a:bodyPr>
          <a:lstStyle/>
          <a:p>
            <a:pPr marL="12700">
              <a:lnSpc>
                <a:spcPct val="100000"/>
              </a:lnSpc>
              <a:spcBef>
                <a:spcPts val="130"/>
              </a:spcBef>
            </a:pPr>
            <a:r>
              <a:rPr lang="en-US" sz="3200" spc="25" dirty="0"/>
              <a:t>        </a:t>
            </a: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668DF0FE-936F-7802-E00A-81F2A1FB1EC0}"/>
              </a:ext>
            </a:extLst>
          </p:cNvPr>
          <p:cNvSpPr txBox="1"/>
          <p:nvPr/>
        </p:nvSpPr>
        <p:spPr>
          <a:xfrm>
            <a:off x="457200" y="1695449"/>
            <a:ext cx="8691994" cy="3970318"/>
          </a:xfrm>
          <a:prstGeom prst="rect">
            <a:avLst/>
          </a:prstGeom>
          <a:noFill/>
        </p:spPr>
        <p:txBody>
          <a:bodyPr wrap="square">
            <a:spAutoFit/>
          </a:bodyPr>
          <a:lstStyle/>
          <a:p>
            <a:pPr>
              <a:buNone/>
            </a:pPr>
            <a:r>
              <a:rPr lang="en-US" b="1" dirty="0"/>
              <a:t>Slide Title: End Users</a:t>
            </a:r>
          </a:p>
          <a:p>
            <a:pPr>
              <a:buNone/>
            </a:pPr>
            <a:r>
              <a:rPr lang="en-US" b="1" dirty="0"/>
              <a:t>Slide Content (Bullet Points or Icons + Labels):</a:t>
            </a:r>
            <a:endParaRPr lang="en-US" dirty="0"/>
          </a:p>
          <a:p>
            <a:pPr>
              <a:buFont typeface="+mj-lt"/>
              <a:buAutoNum type="arabicPeriod"/>
            </a:pPr>
            <a:r>
              <a:rPr lang="en-US" dirty="0"/>
              <a:t>🎓 </a:t>
            </a:r>
            <a:r>
              <a:rPr lang="en-US" b="1" dirty="0"/>
              <a:t>Students</a:t>
            </a:r>
            <a:endParaRPr lang="en-US" dirty="0"/>
          </a:p>
          <a:p>
            <a:pPr marL="742950" lvl="1" indent="-285750">
              <a:buFont typeface="+mj-lt"/>
              <a:buAutoNum type="arabicPeriod"/>
            </a:pPr>
            <a:r>
              <a:rPr lang="en-US" dirty="0"/>
              <a:t>To present academic achievements, projects, and extracurricular activities.</a:t>
            </a:r>
          </a:p>
          <a:p>
            <a:pPr>
              <a:buFont typeface="+mj-lt"/>
              <a:buAutoNum type="arabicPeriod"/>
            </a:pPr>
            <a:r>
              <a:rPr lang="en-US" dirty="0"/>
              <a:t>🧑‍🏫 </a:t>
            </a:r>
            <a:r>
              <a:rPr lang="en-US" b="1" dirty="0"/>
              <a:t>Educators</a:t>
            </a:r>
            <a:endParaRPr lang="en-US" dirty="0"/>
          </a:p>
          <a:p>
            <a:pPr marL="742950" lvl="1" indent="-285750">
              <a:buFont typeface="+mj-lt"/>
              <a:buAutoNum type="arabicPeriod"/>
            </a:pPr>
            <a:r>
              <a:rPr lang="en-US" dirty="0"/>
              <a:t>To assess student progress and showcase teaching portfolios.</a:t>
            </a:r>
          </a:p>
          <a:p>
            <a:pPr>
              <a:buFont typeface="+mj-lt"/>
              <a:buAutoNum type="arabicPeriod"/>
            </a:pPr>
            <a:r>
              <a:rPr lang="en-US" dirty="0"/>
              <a:t>👩‍💼 </a:t>
            </a:r>
            <a:r>
              <a:rPr lang="en-US" b="1" dirty="0"/>
              <a:t>Job Seekers &amp; Professionals</a:t>
            </a:r>
            <a:endParaRPr lang="en-US" dirty="0"/>
          </a:p>
          <a:p>
            <a:pPr marL="742950" lvl="1" indent="-285750">
              <a:buFont typeface="+mj-lt"/>
              <a:buAutoNum type="arabicPeriod"/>
            </a:pPr>
            <a:r>
              <a:rPr lang="en-US" dirty="0"/>
              <a:t>To highlight skills, work experience, and certifications.</a:t>
            </a:r>
          </a:p>
          <a:p>
            <a:pPr>
              <a:buFont typeface="+mj-lt"/>
              <a:buAutoNum type="arabicPeriod"/>
            </a:pPr>
            <a:r>
              <a:rPr lang="en-US" dirty="0"/>
              <a:t>🎨 </a:t>
            </a:r>
            <a:r>
              <a:rPr lang="en-US" b="1" dirty="0"/>
              <a:t>Creative Artists &amp; Designers</a:t>
            </a:r>
            <a:endParaRPr lang="en-US" dirty="0"/>
          </a:p>
          <a:p>
            <a:pPr marL="742950" lvl="1" indent="-285750">
              <a:buFont typeface="+mj-lt"/>
              <a:buAutoNum type="arabicPeriod"/>
            </a:pPr>
            <a:r>
              <a:rPr lang="en-US" dirty="0"/>
              <a:t>To display artwork, design portfolios, photography, and media projects.</a:t>
            </a:r>
          </a:p>
          <a:p>
            <a:pPr>
              <a:buFont typeface="+mj-lt"/>
              <a:buAutoNum type="arabicPeriod"/>
            </a:pPr>
            <a:r>
              <a:rPr lang="en-US" dirty="0"/>
              <a:t>🧑‍💻 </a:t>
            </a:r>
            <a:r>
              <a:rPr lang="en-US" b="1" dirty="0"/>
              <a:t>Freelancers &amp; Developers</a:t>
            </a:r>
            <a:endParaRPr lang="en-US" dirty="0"/>
          </a:p>
          <a:p>
            <a:pPr marL="742950" lvl="1" indent="-285750">
              <a:buFont typeface="+mj-lt"/>
              <a:buAutoNum type="arabicPeriod"/>
            </a:pPr>
            <a:r>
              <a:rPr lang="en-US" dirty="0"/>
              <a:t>To showcase coding projects, freelance work, and client testimonials.</a:t>
            </a:r>
          </a:p>
          <a:p>
            <a:pPr>
              <a:buFont typeface="+mj-lt"/>
              <a:buAutoNum type="arabicPeriod"/>
            </a:pPr>
            <a:r>
              <a:rPr lang="en-US" dirty="0"/>
              <a:t>📊 </a:t>
            </a:r>
            <a:r>
              <a:rPr lang="en-US" b="1" dirty="0"/>
              <a:t>Entrepreneurs &amp; Business Owners</a:t>
            </a:r>
            <a:endParaRPr lang="en-US" dirty="0"/>
          </a:p>
          <a:p>
            <a:pPr marL="742950" lvl="1" indent="-285750">
              <a:buFont typeface="+mj-lt"/>
              <a:buAutoNum type="arabicPeriod"/>
            </a:pPr>
            <a:r>
              <a:rPr lang="en-US" dirty="0"/>
              <a:t>To build a personal brand and present business projects or case studies.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08C62E9E-A972-B171-2EA4-4EA54E6D104C}"/>
              </a:ext>
            </a:extLst>
          </p:cNvPr>
          <p:cNvSpPr>
            <a:spLocks noGrp="1"/>
          </p:cNvSpPr>
          <p:nvPr>
            <p:ph type="title"/>
          </p:nvPr>
        </p:nvSpPr>
        <p:spPr/>
        <p:txBody>
          <a:bodyPr/>
          <a:lstStyle/>
          <a:p>
            <a:r>
              <a:rPr lang="en-US" dirty="0"/>
              <a:t>     Tools and Techniques</a:t>
            </a:r>
            <a:endParaRPr lang="en-IN" dirty="0"/>
          </a:p>
        </p:txBody>
      </p:sp>
      <p:sp>
        <p:nvSpPr>
          <p:cNvPr id="20" name="TextBox 19">
            <a:extLst>
              <a:ext uri="{FF2B5EF4-FFF2-40B4-BE49-F238E27FC236}">
                <a16:creationId xmlns:a16="http://schemas.microsoft.com/office/drawing/2014/main" id="{B52648AF-1B35-F647-3877-A84B2E796CEF}"/>
              </a:ext>
            </a:extLst>
          </p:cNvPr>
          <p:cNvSpPr txBox="1"/>
          <p:nvPr/>
        </p:nvSpPr>
        <p:spPr>
          <a:xfrm>
            <a:off x="152400" y="2895600"/>
            <a:ext cx="8996794" cy="1477328"/>
          </a:xfrm>
          <a:prstGeom prst="rect">
            <a:avLst/>
          </a:prstGeom>
          <a:noFill/>
        </p:spPr>
        <p:txBody>
          <a:bodyPr wrap="square">
            <a:spAutoFit/>
          </a:bodyPr>
          <a:lstStyle/>
          <a:p>
            <a:pPr>
              <a:buNone/>
            </a:pPr>
            <a:r>
              <a:rPr lang="en-IN" b="1" dirty="0"/>
              <a:t>✅ 2. Techniques</a:t>
            </a:r>
          </a:p>
          <a:p>
            <a:pPr>
              <a:buFont typeface="Arial" panose="020B0604020202020204" pitchFamily="34" charset="0"/>
              <a:buChar char="•"/>
            </a:pPr>
            <a:r>
              <a:rPr lang="en-IN" dirty="0"/>
              <a:t>📱 </a:t>
            </a:r>
            <a:r>
              <a:rPr lang="en-IN" b="1" dirty="0"/>
              <a:t>Responsive Design</a:t>
            </a:r>
            <a:r>
              <a:rPr lang="en-IN" dirty="0"/>
              <a:t> – Ensures mobile, tablet, and desktop compatibility</a:t>
            </a:r>
          </a:p>
          <a:p>
            <a:pPr>
              <a:buFont typeface="Arial" panose="020B0604020202020204" pitchFamily="34" charset="0"/>
              <a:buChar char="•"/>
            </a:pPr>
            <a:r>
              <a:rPr lang="en-IN" dirty="0"/>
              <a:t>🧩 </a:t>
            </a:r>
            <a:r>
              <a:rPr lang="en-IN" b="1" dirty="0"/>
              <a:t>Modular Coding</a:t>
            </a:r>
            <a:r>
              <a:rPr lang="en-IN" dirty="0"/>
              <a:t> – Easier updates and scalability</a:t>
            </a:r>
          </a:p>
          <a:p>
            <a:pPr>
              <a:buFont typeface="Arial" panose="020B0604020202020204" pitchFamily="34" charset="0"/>
              <a:buChar char="•"/>
            </a:pPr>
            <a:r>
              <a:rPr lang="en-IN" dirty="0"/>
              <a:t>🔐 </a:t>
            </a:r>
            <a:r>
              <a:rPr lang="en-IN" b="1" dirty="0"/>
              <a:t>Authentication &amp; Security</a:t>
            </a:r>
            <a:r>
              <a:rPr lang="en-IN" dirty="0"/>
              <a:t> – To protect user data</a:t>
            </a:r>
          </a:p>
          <a:p>
            <a:pPr>
              <a:buFont typeface="Arial" panose="020B0604020202020204" pitchFamily="34" charset="0"/>
              <a:buChar char="•"/>
            </a:pPr>
            <a:r>
              <a:rPr lang="en-IN" dirty="0"/>
              <a:t>🧪 </a:t>
            </a:r>
            <a:r>
              <a:rPr lang="en-IN" b="1" dirty="0"/>
              <a:t>User Testing</a:t>
            </a:r>
            <a:r>
              <a:rPr lang="en-IN" dirty="0"/>
              <a:t> – To gather feedback and improve UX</a:t>
            </a:r>
          </a:p>
        </p:txBody>
      </p:sp>
      <p:sp>
        <p:nvSpPr>
          <p:cNvPr id="25" name="TextBox 24">
            <a:extLst>
              <a:ext uri="{FF2B5EF4-FFF2-40B4-BE49-F238E27FC236}">
                <a16:creationId xmlns:a16="http://schemas.microsoft.com/office/drawing/2014/main" id="{37205743-F11C-7C6B-82B3-7961F56DA6AE}"/>
              </a:ext>
            </a:extLst>
          </p:cNvPr>
          <p:cNvSpPr txBox="1"/>
          <p:nvPr/>
        </p:nvSpPr>
        <p:spPr>
          <a:xfrm>
            <a:off x="304800" y="1371600"/>
            <a:ext cx="8844394" cy="923330"/>
          </a:xfrm>
          <a:prstGeom prst="rect">
            <a:avLst/>
          </a:prstGeom>
          <a:noFill/>
        </p:spPr>
        <p:txBody>
          <a:bodyPr wrap="square">
            <a:spAutoFit/>
          </a:bodyPr>
          <a:lstStyle/>
          <a:p>
            <a:pPr>
              <a:buNone/>
            </a:pPr>
            <a:r>
              <a:rPr lang="en-IN" b="1" dirty="0"/>
              <a:t>1. Design Tools</a:t>
            </a:r>
          </a:p>
          <a:p>
            <a:pPr>
              <a:buFont typeface="Arial" panose="020B0604020202020204" pitchFamily="34" charset="0"/>
              <a:buChar char="•"/>
            </a:pPr>
            <a:r>
              <a:rPr lang="en-IN" dirty="0"/>
              <a:t>🎨 </a:t>
            </a:r>
            <a:r>
              <a:rPr lang="en-IN" b="1" dirty="0"/>
              <a:t>Figma / Adobe XD / Canva</a:t>
            </a:r>
            <a:r>
              <a:rPr lang="en-IN" dirty="0"/>
              <a:t> – For UI/UX design and prototyping</a:t>
            </a:r>
          </a:p>
          <a:p>
            <a:pPr>
              <a:buFont typeface="Arial" panose="020B0604020202020204" pitchFamily="34" charset="0"/>
              <a:buChar char="•"/>
            </a:pPr>
            <a:r>
              <a:rPr lang="en-IN" dirty="0"/>
              <a:t>🖼️ </a:t>
            </a:r>
            <a:r>
              <a:rPr lang="en-IN" b="1" dirty="0"/>
              <a:t>Photoshop / Illustrator</a:t>
            </a:r>
            <a:r>
              <a:rPr lang="en-IN" dirty="0"/>
              <a:t> – For image editing and graphic design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    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837ED005-6C7C-8985-C448-91FB31FF274F}"/>
              </a:ext>
            </a:extLst>
          </p:cNvPr>
          <p:cNvSpPr txBox="1"/>
          <p:nvPr/>
        </p:nvSpPr>
        <p:spPr>
          <a:xfrm>
            <a:off x="76200" y="982343"/>
            <a:ext cx="5943600" cy="3693319"/>
          </a:xfrm>
          <a:prstGeom prst="rect">
            <a:avLst/>
          </a:prstGeom>
          <a:noFill/>
        </p:spPr>
        <p:txBody>
          <a:bodyPr wrap="square">
            <a:spAutoFit/>
          </a:bodyPr>
          <a:lstStyle/>
          <a:p>
            <a:pPr>
              <a:buNone/>
            </a:pPr>
            <a:r>
              <a:rPr lang="en-IN" b="1" dirty="0"/>
              <a:t>Key Design Elements</a:t>
            </a:r>
          </a:p>
          <a:p>
            <a:pPr>
              <a:buFont typeface="Arial" panose="020B0604020202020204" pitchFamily="34" charset="0"/>
              <a:buChar char="•"/>
            </a:pPr>
            <a:r>
              <a:rPr lang="en-IN" dirty="0"/>
              <a:t>🎨 </a:t>
            </a:r>
            <a:r>
              <a:rPr lang="en-IN" b="1" dirty="0"/>
              <a:t>Minimalistic &amp; Clean Design</a:t>
            </a:r>
            <a:endParaRPr lang="en-IN" dirty="0"/>
          </a:p>
          <a:p>
            <a:pPr marL="742950" lvl="1" indent="-285750">
              <a:buFont typeface="Arial" panose="020B0604020202020204" pitchFamily="34" charset="0"/>
              <a:buChar char="•"/>
            </a:pPr>
            <a:r>
              <a:rPr lang="en-IN" dirty="0"/>
              <a:t>Focus on content, not clutter</a:t>
            </a:r>
          </a:p>
          <a:p>
            <a:pPr marL="742950" lvl="1" indent="-285750">
              <a:buFont typeface="Arial" panose="020B0604020202020204" pitchFamily="34" charset="0"/>
              <a:buChar char="•"/>
            </a:pPr>
            <a:r>
              <a:rPr lang="en-IN" dirty="0"/>
              <a:t>Consistent </a:t>
            </a:r>
            <a:r>
              <a:rPr lang="en-IN" dirty="0" err="1"/>
              <a:t>color</a:t>
            </a:r>
            <a:r>
              <a:rPr lang="en-IN" dirty="0"/>
              <a:t> schemes and typography</a:t>
            </a:r>
          </a:p>
          <a:p>
            <a:pPr>
              <a:buFont typeface="Arial" panose="020B0604020202020204" pitchFamily="34" charset="0"/>
              <a:buChar char="•"/>
            </a:pPr>
            <a:r>
              <a:rPr lang="en-IN" dirty="0"/>
              <a:t>🧭 </a:t>
            </a:r>
            <a:r>
              <a:rPr lang="en-IN" b="1" dirty="0"/>
              <a:t>Intuitive Navigation</a:t>
            </a:r>
            <a:endParaRPr lang="en-IN" dirty="0"/>
          </a:p>
          <a:p>
            <a:pPr marL="742950" lvl="1" indent="-285750">
              <a:buFont typeface="Arial" panose="020B0604020202020204" pitchFamily="34" charset="0"/>
              <a:buChar char="•"/>
            </a:pPr>
            <a:r>
              <a:rPr lang="en-IN" dirty="0"/>
              <a:t>Sidebar or top menu for easy access</a:t>
            </a:r>
          </a:p>
          <a:p>
            <a:pPr marL="742950" lvl="1" indent="-285750">
              <a:buFont typeface="Arial" panose="020B0604020202020204" pitchFamily="34" charset="0"/>
              <a:buChar char="•"/>
            </a:pPr>
            <a:r>
              <a:rPr lang="en-IN" dirty="0"/>
              <a:t>Smooth scrolling and anchor links</a:t>
            </a:r>
          </a:p>
          <a:p>
            <a:pPr>
              <a:buFont typeface="Arial" panose="020B0604020202020204" pitchFamily="34" charset="0"/>
              <a:buChar char="•"/>
            </a:pPr>
            <a:r>
              <a:rPr lang="en-IN" dirty="0"/>
              <a:t>🧑‍🎨 </a:t>
            </a:r>
            <a:r>
              <a:rPr lang="en-IN" b="1" dirty="0"/>
              <a:t>Customizable Templates</a:t>
            </a:r>
            <a:endParaRPr lang="en-IN" dirty="0"/>
          </a:p>
          <a:p>
            <a:pPr marL="742950" lvl="1" indent="-285750">
              <a:buFont typeface="Arial" panose="020B0604020202020204" pitchFamily="34" charset="0"/>
              <a:buChar char="•"/>
            </a:pPr>
            <a:r>
              <a:rPr lang="en-IN" dirty="0"/>
              <a:t>Allow users to choose or modify layouts</a:t>
            </a:r>
          </a:p>
          <a:p>
            <a:pPr marL="742950" lvl="1" indent="-285750">
              <a:buFont typeface="Arial" panose="020B0604020202020204" pitchFamily="34" charset="0"/>
              <a:buChar char="•"/>
            </a:pPr>
            <a:r>
              <a:rPr lang="en-IN" dirty="0"/>
              <a:t>Theme switcher (light/dark mode)</a:t>
            </a:r>
          </a:p>
          <a:p>
            <a:pPr>
              <a:buFont typeface="Arial" panose="020B0604020202020204" pitchFamily="34" charset="0"/>
              <a:buChar char="•"/>
            </a:pPr>
            <a:r>
              <a:rPr lang="en-IN" dirty="0"/>
              <a:t>🖼️ </a:t>
            </a:r>
            <a:r>
              <a:rPr lang="en-IN" b="1" dirty="0"/>
              <a:t>Visual Emphasis</a:t>
            </a:r>
            <a:endParaRPr lang="en-IN" dirty="0"/>
          </a:p>
          <a:p>
            <a:pPr marL="742950" lvl="1" indent="-285750">
              <a:buFont typeface="Arial" panose="020B0604020202020204" pitchFamily="34" charset="0"/>
              <a:buChar char="•"/>
            </a:pPr>
            <a:r>
              <a:rPr lang="en-IN" dirty="0"/>
              <a:t>High-quality images, embedded videos, and graphics</a:t>
            </a:r>
          </a:p>
          <a:p>
            <a:pPr marL="742950" lvl="1" indent="-285750">
              <a:buFont typeface="Arial" panose="020B0604020202020204" pitchFamily="34" charset="0"/>
              <a:buChar char="•"/>
            </a:pPr>
            <a:r>
              <a:rPr lang="en-IN" dirty="0"/>
              <a:t>Grid or card-based project galleries</a:t>
            </a:r>
          </a:p>
        </p:txBody>
      </p:sp>
      <p:graphicFrame>
        <p:nvGraphicFramePr>
          <p:cNvPr id="10" name="Table 9">
            <a:extLst>
              <a:ext uri="{FF2B5EF4-FFF2-40B4-BE49-F238E27FC236}">
                <a16:creationId xmlns:a16="http://schemas.microsoft.com/office/drawing/2014/main" id="{D0BACADF-78AC-202C-F361-ACFE2CB9A9C7}"/>
              </a:ext>
            </a:extLst>
          </p:cNvPr>
          <p:cNvGraphicFramePr>
            <a:graphicFrameLocks noGrp="1"/>
          </p:cNvGraphicFramePr>
          <p:nvPr>
            <p:extLst>
              <p:ext uri="{D42A27DB-BD31-4B8C-83A1-F6EECF244321}">
                <p14:modId xmlns:p14="http://schemas.microsoft.com/office/powerpoint/2010/main" val="936532729"/>
              </p:ext>
            </p:extLst>
          </p:nvPr>
        </p:nvGraphicFramePr>
        <p:xfrm>
          <a:off x="6082144" y="1302691"/>
          <a:ext cx="6109856" cy="4006671"/>
        </p:xfrm>
        <a:graphic>
          <a:graphicData uri="http://schemas.openxmlformats.org/drawingml/2006/table">
            <a:tbl>
              <a:tblPr/>
              <a:tblGrid>
                <a:gridCol w="3054928">
                  <a:extLst>
                    <a:ext uri="{9D8B030D-6E8A-4147-A177-3AD203B41FA5}">
                      <a16:colId xmlns:a16="http://schemas.microsoft.com/office/drawing/2014/main" val="2028086377"/>
                    </a:ext>
                  </a:extLst>
                </a:gridCol>
                <a:gridCol w="3054928">
                  <a:extLst>
                    <a:ext uri="{9D8B030D-6E8A-4147-A177-3AD203B41FA5}">
                      <a16:colId xmlns:a16="http://schemas.microsoft.com/office/drawing/2014/main" val="2504640102"/>
                    </a:ext>
                  </a:extLst>
                </a:gridCol>
              </a:tblGrid>
              <a:tr h="338671">
                <a:tc>
                  <a:txBody>
                    <a:bodyPr/>
                    <a:lstStyle/>
                    <a:p>
                      <a:pPr>
                        <a:buNone/>
                      </a:pPr>
                      <a:r>
                        <a:rPr lang="en-IN" dirty="0"/>
                        <a:t>Section</a:t>
                      </a:r>
                    </a:p>
                  </a:txBody>
                  <a:tcPr anchor="ctr">
                    <a:lnL>
                      <a:noFill/>
                    </a:lnL>
                    <a:lnR>
                      <a:noFill/>
                    </a:lnR>
                    <a:lnT>
                      <a:noFill/>
                    </a:lnT>
                    <a:lnB>
                      <a:noFill/>
                    </a:lnB>
                    <a:noFill/>
                  </a:tcPr>
                </a:tc>
                <a:tc>
                  <a:txBody>
                    <a:bodyPr/>
                    <a:lstStyle/>
                    <a:p>
                      <a:pPr>
                        <a:buNone/>
                      </a:pPr>
                      <a:r>
                        <a:rPr lang="en-IN"/>
                        <a:t>Description</a:t>
                      </a:r>
                    </a:p>
                  </a:txBody>
                  <a:tcPr anchor="ctr">
                    <a:lnL>
                      <a:noFill/>
                    </a:lnL>
                    <a:lnR>
                      <a:noFill/>
                    </a:lnR>
                    <a:lnT>
                      <a:noFill/>
                    </a:lnT>
                    <a:lnB>
                      <a:noFill/>
                    </a:lnB>
                    <a:noFill/>
                  </a:tcPr>
                </a:tc>
                <a:extLst>
                  <a:ext uri="{0D108BD9-81ED-4DB2-BD59-A6C34878D82A}">
                    <a16:rowId xmlns:a16="http://schemas.microsoft.com/office/drawing/2014/main" val="622757105"/>
                  </a:ext>
                </a:extLst>
              </a:tr>
              <a:tr h="582827">
                <a:tc>
                  <a:txBody>
                    <a:bodyPr/>
                    <a:lstStyle/>
                    <a:p>
                      <a:pPr>
                        <a:buNone/>
                      </a:pPr>
                      <a:r>
                        <a:rPr lang="en-IN" b="1"/>
                        <a:t>Homepage</a:t>
                      </a:r>
                      <a:endParaRPr lang="en-IN"/>
                    </a:p>
                  </a:txBody>
                  <a:tcPr anchor="ctr">
                    <a:lnL>
                      <a:noFill/>
                    </a:lnL>
                    <a:lnR>
                      <a:noFill/>
                    </a:lnR>
                    <a:lnT>
                      <a:noFill/>
                    </a:lnT>
                    <a:lnB>
                      <a:noFill/>
                    </a:lnB>
                    <a:noFill/>
                  </a:tcPr>
                </a:tc>
                <a:tc>
                  <a:txBody>
                    <a:bodyPr/>
                    <a:lstStyle/>
                    <a:p>
                      <a:pPr>
                        <a:buNone/>
                      </a:pPr>
                      <a:r>
                        <a:rPr lang="en-IN" dirty="0"/>
                        <a:t>Brief intro, photo, tagline or quote</a:t>
                      </a:r>
                    </a:p>
                  </a:txBody>
                  <a:tcPr anchor="ctr">
                    <a:lnL>
                      <a:noFill/>
                    </a:lnL>
                    <a:lnR>
                      <a:noFill/>
                    </a:lnR>
                    <a:lnT>
                      <a:noFill/>
                    </a:lnT>
                    <a:lnB>
                      <a:noFill/>
                    </a:lnB>
                    <a:noFill/>
                  </a:tcPr>
                </a:tc>
                <a:extLst>
                  <a:ext uri="{0D108BD9-81ED-4DB2-BD59-A6C34878D82A}">
                    <a16:rowId xmlns:a16="http://schemas.microsoft.com/office/drawing/2014/main" val="3746076726"/>
                  </a:ext>
                </a:extLst>
              </a:tr>
              <a:tr h="440511">
                <a:tc>
                  <a:txBody>
                    <a:bodyPr/>
                    <a:lstStyle/>
                    <a:p>
                      <a:pPr>
                        <a:buNone/>
                      </a:pPr>
                      <a:r>
                        <a:rPr lang="en-IN" b="1"/>
                        <a:t>About Me</a:t>
                      </a:r>
                      <a:endParaRPr lang="en-IN"/>
                    </a:p>
                  </a:txBody>
                  <a:tcPr anchor="ctr">
                    <a:lnL>
                      <a:noFill/>
                    </a:lnL>
                    <a:lnR>
                      <a:noFill/>
                    </a:lnR>
                    <a:lnT>
                      <a:noFill/>
                    </a:lnT>
                    <a:lnB>
                      <a:noFill/>
                    </a:lnB>
                    <a:noFill/>
                  </a:tcPr>
                </a:tc>
                <a:tc>
                  <a:txBody>
                    <a:bodyPr/>
                    <a:lstStyle/>
                    <a:p>
                      <a:pPr>
                        <a:buNone/>
                      </a:pPr>
                      <a:r>
                        <a:rPr lang="en-IN" dirty="0"/>
                        <a:t>Bio, education, skills summary</a:t>
                      </a:r>
                    </a:p>
                  </a:txBody>
                  <a:tcPr anchor="ctr">
                    <a:lnL>
                      <a:noFill/>
                    </a:lnL>
                    <a:lnR>
                      <a:noFill/>
                    </a:lnR>
                    <a:lnT>
                      <a:noFill/>
                    </a:lnT>
                    <a:lnB>
                      <a:noFill/>
                    </a:lnB>
                    <a:noFill/>
                  </a:tcPr>
                </a:tc>
                <a:extLst>
                  <a:ext uri="{0D108BD9-81ED-4DB2-BD59-A6C34878D82A}">
                    <a16:rowId xmlns:a16="http://schemas.microsoft.com/office/drawing/2014/main" val="489550417"/>
                  </a:ext>
                </a:extLst>
              </a:tr>
              <a:tr h="582827">
                <a:tc>
                  <a:txBody>
                    <a:bodyPr/>
                    <a:lstStyle/>
                    <a:p>
                      <a:pPr>
                        <a:buNone/>
                      </a:pPr>
                      <a:r>
                        <a:rPr lang="en-IN" b="1"/>
                        <a:t>Projects/Work</a:t>
                      </a:r>
                      <a:endParaRPr lang="en-IN"/>
                    </a:p>
                  </a:txBody>
                  <a:tcPr anchor="ctr">
                    <a:lnL>
                      <a:noFill/>
                    </a:lnL>
                    <a:lnR>
                      <a:noFill/>
                    </a:lnR>
                    <a:lnT>
                      <a:noFill/>
                    </a:lnT>
                    <a:lnB>
                      <a:noFill/>
                    </a:lnB>
                    <a:noFill/>
                  </a:tcPr>
                </a:tc>
                <a:tc>
                  <a:txBody>
                    <a:bodyPr/>
                    <a:lstStyle/>
                    <a:p>
                      <a:pPr>
                        <a:buNone/>
                      </a:pPr>
                      <a:r>
                        <a:rPr lang="en-US" dirty="0"/>
                        <a:t>Showcase of past work with images, descriptions</a:t>
                      </a:r>
                    </a:p>
                  </a:txBody>
                  <a:tcPr anchor="ctr">
                    <a:lnL>
                      <a:noFill/>
                    </a:lnL>
                    <a:lnR>
                      <a:noFill/>
                    </a:lnR>
                    <a:lnT>
                      <a:noFill/>
                    </a:lnT>
                    <a:lnB>
                      <a:noFill/>
                    </a:lnB>
                    <a:noFill/>
                  </a:tcPr>
                </a:tc>
                <a:extLst>
                  <a:ext uri="{0D108BD9-81ED-4DB2-BD59-A6C34878D82A}">
                    <a16:rowId xmlns:a16="http://schemas.microsoft.com/office/drawing/2014/main" val="2360108487"/>
                  </a:ext>
                </a:extLst>
              </a:tr>
              <a:tr h="582827">
                <a:tc>
                  <a:txBody>
                    <a:bodyPr/>
                    <a:lstStyle/>
                    <a:p>
                      <a:pPr>
                        <a:buNone/>
                      </a:pPr>
                      <a:r>
                        <a:rPr lang="en-IN" b="1"/>
                        <a:t>Resume/CV</a:t>
                      </a:r>
                      <a:endParaRPr lang="en-IN"/>
                    </a:p>
                  </a:txBody>
                  <a:tcPr anchor="ctr">
                    <a:lnL>
                      <a:noFill/>
                    </a:lnL>
                    <a:lnR>
                      <a:noFill/>
                    </a:lnR>
                    <a:lnT>
                      <a:noFill/>
                    </a:lnT>
                    <a:lnB>
                      <a:noFill/>
                    </a:lnB>
                    <a:noFill/>
                  </a:tcPr>
                </a:tc>
                <a:tc>
                  <a:txBody>
                    <a:bodyPr/>
                    <a:lstStyle/>
                    <a:p>
                      <a:pPr>
                        <a:buNone/>
                      </a:pPr>
                      <a:r>
                        <a:rPr lang="en-US" dirty="0"/>
                        <a:t>Downloadable PDF or embedded resume</a:t>
                      </a:r>
                    </a:p>
                  </a:txBody>
                  <a:tcPr anchor="ctr">
                    <a:lnL>
                      <a:noFill/>
                    </a:lnL>
                    <a:lnR>
                      <a:noFill/>
                    </a:lnR>
                    <a:lnT>
                      <a:noFill/>
                    </a:lnT>
                    <a:lnB>
                      <a:noFill/>
                    </a:lnB>
                    <a:noFill/>
                  </a:tcPr>
                </a:tc>
                <a:extLst>
                  <a:ext uri="{0D108BD9-81ED-4DB2-BD59-A6C34878D82A}">
                    <a16:rowId xmlns:a16="http://schemas.microsoft.com/office/drawing/2014/main" val="960451814"/>
                  </a:ext>
                </a:extLst>
              </a:tr>
              <a:tr h="582827">
                <a:tc>
                  <a:txBody>
                    <a:bodyPr/>
                    <a:lstStyle/>
                    <a:p>
                      <a:pPr>
                        <a:buNone/>
                      </a:pPr>
                      <a:r>
                        <a:rPr lang="en-IN" b="1" dirty="0"/>
                        <a:t>Contac</a:t>
                      </a:r>
                      <a:endParaRPr lang="en-IN" dirty="0"/>
                    </a:p>
                  </a:txBody>
                  <a:tcPr anchor="ctr">
                    <a:lnL>
                      <a:noFill/>
                    </a:lnL>
                    <a:lnR>
                      <a:noFill/>
                    </a:lnR>
                    <a:lnT>
                      <a:noFill/>
                    </a:lnT>
                    <a:lnB>
                      <a:noFill/>
                    </a:lnB>
                    <a:noFill/>
                  </a:tcPr>
                </a:tc>
                <a:tc>
                  <a:txBody>
                    <a:bodyPr/>
                    <a:lstStyle/>
                    <a:p>
                      <a:pPr>
                        <a:buNone/>
                      </a:pPr>
                      <a:r>
                        <a:rPr lang="en-US" dirty="0"/>
                        <a:t>Email, social links, optional contact form</a:t>
                      </a:r>
                    </a:p>
                  </a:txBody>
                  <a:tcPr anchor="ctr">
                    <a:lnL>
                      <a:noFill/>
                    </a:lnL>
                    <a:lnR>
                      <a:noFill/>
                    </a:lnR>
                    <a:lnT>
                      <a:noFill/>
                    </a:lnT>
                    <a:lnB>
                      <a:noFill/>
                    </a:lnB>
                    <a:noFill/>
                  </a:tcPr>
                </a:tc>
                <a:extLst>
                  <a:ext uri="{0D108BD9-81ED-4DB2-BD59-A6C34878D82A}">
                    <a16:rowId xmlns:a16="http://schemas.microsoft.com/office/drawing/2014/main" val="1995490628"/>
                  </a:ext>
                </a:extLst>
              </a:tr>
              <a:tr h="582827">
                <a:tc>
                  <a:txBody>
                    <a:bodyPr/>
                    <a:lstStyle/>
                    <a:p>
                      <a:pPr>
                        <a:buNone/>
                      </a:pPr>
                      <a:r>
                        <a:rPr lang="en-IN" b="1" dirty="0"/>
                        <a:t>Blog (optional)</a:t>
                      </a:r>
                      <a:endParaRPr lang="en-IN" dirty="0"/>
                    </a:p>
                  </a:txBody>
                  <a:tcPr anchor="ctr">
                    <a:lnL>
                      <a:noFill/>
                    </a:lnL>
                    <a:lnR>
                      <a:noFill/>
                    </a:lnR>
                    <a:lnT>
                      <a:noFill/>
                    </a:lnT>
                    <a:lnB>
                      <a:noFill/>
                    </a:lnB>
                    <a:noFill/>
                  </a:tcPr>
                </a:tc>
                <a:tc>
                  <a:txBody>
                    <a:bodyPr/>
                    <a:lstStyle/>
                    <a:p>
                      <a:pPr>
                        <a:buNone/>
                      </a:pPr>
                      <a:r>
                        <a:rPr lang="en-IN" dirty="0"/>
                        <a:t>Articles, reflections, or updates</a:t>
                      </a:r>
                    </a:p>
                  </a:txBody>
                  <a:tcPr anchor="ctr">
                    <a:lnL>
                      <a:noFill/>
                    </a:lnL>
                    <a:lnR>
                      <a:noFill/>
                    </a:lnR>
                    <a:lnT>
                      <a:noFill/>
                    </a:lnT>
                    <a:lnB>
                      <a:noFill/>
                    </a:lnB>
                    <a:noFill/>
                  </a:tcPr>
                </a:tc>
                <a:extLst>
                  <a:ext uri="{0D108BD9-81ED-4DB2-BD59-A6C34878D82A}">
                    <a16:rowId xmlns:a16="http://schemas.microsoft.com/office/drawing/2014/main" val="3413986102"/>
                  </a:ext>
                </a:extLst>
              </a:tr>
            </a:tbl>
          </a:graphicData>
        </a:graphic>
      </p:graphicFrame>
      <p:sp>
        <p:nvSpPr>
          <p:cNvPr id="11" name="Rectangle 2">
            <a:extLst>
              <a:ext uri="{FF2B5EF4-FFF2-40B4-BE49-F238E27FC236}">
                <a16:creationId xmlns:a16="http://schemas.microsoft.com/office/drawing/2014/main" id="{8CC73B78-7DAF-FF8E-ED6E-5A1331A162D2}"/>
              </a:ext>
            </a:extLst>
          </p:cNvPr>
          <p:cNvSpPr>
            <a:spLocks noChangeArrowheads="1"/>
          </p:cNvSpPr>
          <p:nvPr/>
        </p:nvSpPr>
        <p:spPr bwMode="auto">
          <a:xfrm>
            <a:off x="7382933" y="2077850"/>
            <a:ext cx="5418666"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1" i="0" u="none" strike="noStrike" cap="none" normalizeH="0" baseline="0">
                <a:ln>
                  <a:noFill/>
                </a:ln>
                <a:solidFill>
                  <a:schemeClr val="tx1"/>
                </a:solidFill>
                <a:effectLst/>
                <a:latin typeface="Arial" panose="020B0604020202020204" pitchFamily="34" charset="0"/>
              </a:rPr>
              <a:t>✅ Suggested Layout Structure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29C2D708-7944-816B-C4ED-690CB8F5F172}"/>
              </a:ext>
            </a:extLst>
          </p:cNvPr>
          <p:cNvSpPr txBox="1"/>
          <p:nvPr/>
        </p:nvSpPr>
        <p:spPr>
          <a:xfrm>
            <a:off x="381000" y="1371600"/>
            <a:ext cx="6477000" cy="3416320"/>
          </a:xfrm>
          <a:prstGeom prst="rect">
            <a:avLst/>
          </a:prstGeom>
          <a:noFill/>
        </p:spPr>
        <p:txBody>
          <a:bodyPr wrap="square">
            <a:spAutoFit/>
          </a:bodyPr>
          <a:lstStyle/>
          <a:p>
            <a:pPr>
              <a:buNone/>
            </a:pPr>
            <a:r>
              <a:rPr lang="en-IN" b="1" dirty="0"/>
              <a:t>✅ Core Features</a:t>
            </a:r>
          </a:p>
          <a:p>
            <a:pPr>
              <a:buFont typeface="Arial" panose="020B0604020202020204" pitchFamily="34" charset="0"/>
              <a:buChar char="•"/>
            </a:pPr>
            <a:r>
              <a:rPr lang="en-IN" dirty="0"/>
              <a:t>🧑‍💼 </a:t>
            </a:r>
            <a:r>
              <a:rPr lang="en-IN" b="1" dirty="0"/>
              <a:t>User Profile Management</a:t>
            </a:r>
            <a:endParaRPr lang="en-IN" dirty="0"/>
          </a:p>
          <a:p>
            <a:pPr marL="742950" lvl="1" indent="-285750">
              <a:buFont typeface="Arial" panose="020B0604020202020204" pitchFamily="34" charset="0"/>
              <a:buChar char="•"/>
            </a:pPr>
            <a:r>
              <a:rPr lang="en-IN" dirty="0"/>
              <a:t>Add personal info, photo, bio, and contact details</a:t>
            </a:r>
          </a:p>
          <a:p>
            <a:pPr>
              <a:buFont typeface="Arial" panose="020B0604020202020204" pitchFamily="34" charset="0"/>
              <a:buChar char="•"/>
            </a:pPr>
            <a:r>
              <a:rPr lang="en-IN" dirty="0"/>
              <a:t>📁 </a:t>
            </a:r>
            <a:r>
              <a:rPr lang="en-IN" b="1" dirty="0"/>
              <a:t>Project Showcase</a:t>
            </a:r>
            <a:endParaRPr lang="en-IN" dirty="0"/>
          </a:p>
          <a:p>
            <a:pPr marL="742950" lvl="1" indent="-285750">
              <a:buFont typeface="Arial" panose="020B0604020202020204" pitchFamily="34" charset="0"/>
              <a:buChar char="•"/>
            </a:pPr>
            <a:r>
              <a:rPr lang="en-IN" dirty="0"/>
              <a:t>Upload and display projects with images, descriptions, links, and files</a:t>
            </a:r>
          </a:p>
          <a:p>
            <a:pPr>
              <a:buFont typeface="Arial" panose="020B0604020202020204" pitchFamily="34" charset="0"/>
              <a:buChar char="•"/>
            </a:pPr>
            <a:r>
              <a:rPr lang="en-IN" dirty="0"/>
              <a:t>📄 </a:t>
            </a:r>
            <a:r>
              <a:rPr lang="en-IN" b="1" dirty="0"/>
              <a:t>Resume &amp; Certifications</a:t>
            </a:r>
            <a:endParaRPr lang="en-IN" dirty="0"/>
          </a:p>
          <a:p>
            <a:pPr marL="742950" lvl="1" indent="-285750">
              <a:buFont typeface="Arial" panose="020B0604020202020204" pitchFamily="34" charset="0"/>
              <a:buChar char="•"/>
            </a:pPr>
            <a:r>
              <a:rPr lang="en-IN" dirty="0"/>
              <a:t>Upload/download resumes, certificates, and achievements</a:t>
            </a:r>
          </a:p>
          <a:p>
            <a:pPr>
              <a:buFont typeface="Arial" panose="020B0604020202020204" pitchFamily="34" charset="0"/>
              <a:buChar char="•"/>
            </a:pPr>
            <a:r>
              <a:rPr lang="en-IN" dirty="0"/>
              <a:t>📷 </a:t>
            </a:r>
            <a:r>
              <a:rPr lang="en-IN" b="1" dirty="0"/>
              <a:t>Media Integration</a:t>
            </a:r>
            <a:endParaRPr lang="en-IN" dirty="0"/>
          </a:p>
          <a:p>
            <a:pPr marL="742950" lvl="1" indent="-285750">
              <a:buFont typeface="Arial" panose="020B0604020202020204" pitchFamily="34" charset="0"/>
              <a:buChar char="•"/>
            </a:pPr>
            <a:r>
              <a:rPr lang="en-IN" dirty="0"/>
              <a:t>Embed images, videos, audio, and interactive content</a:t>
            </a:r>
          </a:p>
          <a:p>
            <a:pPr>
              <a:buFont typeface="Arial" panose="020B0604020202020204" pitchFamily="34" charset="0"/>
              <a:buChar char="•"/>
            </a:pPr>
            <a:r>
              <a:rPr lang="en-IN" dirty="0"/>
              <a:t>🧭 </a:t>
            </a:r>
            <a:r>
              <a:rPr lang="en-IN" b="1" dirty="0"/>
              <a:t>Navigation &amp; Layout Options</a:t>
            </a:r>
            <a:endParaRPr lang="en-IN" dirty="0"/>
          </a:p>
          <a:p>
            <a:pPr marL="742950" lvl="1" indent="-285750">
              <a:buFont typeface="Arial" panose="020B0604020202020204" pitchFamily="34" charset="0"/>
              <a:buChar char="•"/>
            </a:pPr>
            <a:r>
              <a:rPr lang="en-IN" dirty="0"/>
              <a:t>Customizable menus, templates, and section arrangements</a:t>
            </a:r>
          </a:p>
        </p:txBody>
      </p:sp>
      <p:sp>
        <p:nvSpPr>
          <p:cNvPr id="6" name="TextBox 5">
            <a:extLst>
              <a:ext uri="{FF2B5EF4-FFF2-40B4-BE49-F238E27FC236}">
                <a16:creationId xmlns:a16="http://schemas.microsoft.com/office/drawing/2014/main" id="{0AFCAA51-CF52-52F1-8310-4BBFAF1DF25E}"/>
              </a:ext>
            </a:extLst>
          </p:cNvPr>
          <p:cNvSpPr txBox="1"/>
          <p:nvPr/>
        </p:nvSpPr>
        <p:spPr>
          <a:xfrm>
            <a:off x="6858000" y="1371600"/>
            <a:ext cx="5562600" cy="3970318"/>
          </a:xfrm>
          <a:prstGeom prst="rect">
            <a:avLst/>
          </a:prstGeom>
          <a:noFill/>
        </p:spPr>
        <p:txBody>
          <a:bodyPr wrap="square">
            <a:spAutoFit/>
          </a:bodyPr>
          <a:lstStyle/>
          <a:p>
            <a:pPr>
              <a:buNone/>
            </a:pPr>
            <a:r>
              <a:rPr lang="en-IN" b="1" dirty="0"/>
              <a:t>Advanced Functionality</a:t>
            </a:r>
          </a:p>
          <a:p>
            <a:pPr>
              <a:buFont typeface="Arial" panose="020B0604020202020204" pitchFamily="34" charset="0"/>
              <a:buChar char="•"/>
            </a:pPr>
            <a:r>
              <a:rPr lang="en-IN" dirty="0"/>
              <a:t>🌓 </a:t>
            </a:r>
            <a:r>
              <a:rPr lang="en-IN" b="1" dirty="0"/>
              <a:t>Theme Customization</a:t>
            </a:r>
            <a:endParaRPr lang="en-IN" dirty="0"/>
          </a:p>
          <a:p>
            <a:pPr marL="742950" lvl="1" indent="-285750">
              <a:buFont typeface="Arial" panose="020B0604020202020204" pitchFamily="34" charset="0"/>
              <a:buChar char="•"/>
            </a:pPr>
            <a:r>
              <a:rPr lang="en-IN" dirty="0"/>
              <a:t>Light/Dark mode, </a:t>
            </a:r>
            <a:r>
              <a:rPr lang="en-IN" dirty="0" err="1"/>
              <a:t>color</a:t>
            </a:r>
            <a:r>
              <a:rPr lang="en-IN" dirty="0"/>
              <a:t> palettes, font selection</a:t>
            </a:r>
          </a:p>
          <a:p>
            <a:pPr>
              <a:buFont typeface="Arial" panose="020B0604020202020204" pitchFamily="34" charset="0"/>
              <a:buChar char="•"/>
            </a:pPr>
            <a:r>
              <a:rPr lang="en-IN" dirty="0"/>
              <a:t>📱 </a:t>
            </a:r>
            <a:r>
              <a:rPr lang="en-IN" b="1" dirty="0"/>
              <a:t>Responsive Design</a:t>
            </a:r>
            <a:endParaRPr lang="en-IN" dirty="0"/>
          </a:p>
          <a:p>
            <a:pPr marL="742950" lvl="1" indent="-285750">
              <a:buFont typeface="Arial" panose="020B0604020202020204" pitchFamily="34" charset="0"/>
              <a:buChar char="•"/>
            </a:pPr>
            <a:r>
              <a:rPr lang="en-IN" dirty="0"/>
              <a:t>Optimized for mobile, tablet, and desktop views</a:t>
            </a:r>
          </a:p>
          <a:p>
            <a:pPr>
              <a:buFont typeface="Arial" panose="020B0604020202020204" pitchFamily="34" charset="0"/>
              <a:buChar char="•"/>
            </a:pPr>
            <a:r>
              <a:rPr lang="en-IN" dirty="0"/>
              <a:t>🔒 </a:t>
            </a:r>
            <a:r>
              <a:rPr lang="en-IN" b="1" dirty="0"/>
              <a:t>Privacy &amp; Sharing Controls</a:t>
            </a:r>
            <a:endParaRPr lang="en-IN" dirty="0"/>
          </a:p>
          <a:p>
            <a:pPr marL="742950" lvl="1" indent="-285750">
              <a:buFont typeface="Arial" panose="020B0604020202020204" pitchFamily="34" charset="0"/>
              <a:buChar char="•"/>
            </a:pPr>
            <a:r>
              <a:rPr lang="en-IN" dirty="0"/>
              <a:t>Control who can view the portfolio (public/private links)</a:t>
            </a:r>
          </a:p>
          <a:p>
            <a:pPr>
              <a:buFont typeface="Arial" panose="020B0604020202020204" pitchFamily="34" charset="0"/>
              <a:buChar char="•"/>
            </a:pPr>
            <a:r>
              <a:rPr lang="en-IN" dirty="0"/>
              <a:t>🔗 </a:t>
            </a:r>
            <a:r>
              <a:rPr lang="en-IN" b="1" dirty="0"/>
              <a:t>Social &amp; External Links</a:t>
            </a:r>
            <a:endParaRPr lang="en-IN" dirty="0"/>
          </a:p>
          <a:p>
            <a:pPr marL="742950" lvl="1" indent="-285750">
              <a:buFont typeface="Arial" panose="020B0604020202020204" pitchFamily="34" charset="0"/>
              <a:buChar char="•"/>
            </a:pPr>
            <a:r>
              <a:rPr lang="en-IN" dirty="0"/>
              <a:t>Add links to GitHub, LinkedIn, </a:t>
            </a:r>
            <a:r>
              <a:rPr lang="en-IN" dirty="0" err="1"/>
              <a:t>Behance</a:t>
            </a:r>
            <a:r>
              <a:rPr lang="en-IN" dirty="0"/>
              <a:t>, personal website, etc.</a:t>
            </a:r>
          </a:p>
          <a:p>
            <a:pPr>
              <a:buFont typeface="Arial" panose="020B0604020202020204" pitchFamily="34" charset="0"/>
              <a:buChar char="•"/>
            </a:pPr>
            <a:r>
              <a:rPr lang="en-IN" dirty="0"/>
              <a:t>📤 </a:t>
            </a:r>
            <a:r>
              <a:rPr lang="en-IN" b="1" dirty="0"/>
              <a:t>Export Options</a:t>
            </a:r>
            <a:endParaRPr lang="en-IN" dirty="0"/>
          </a:p>
          <a:p>
            <a:pPr marL="742950" lvl="1" indent="-285750">
              <a:buFont typeface="Arial" panose="020B0604020202020204" pitchFamily="34" charset="0"/>
              <a:buChar char="•"/>
            </a:pPr>
            <a:r>
              <a:rPr lang="en-IN" dirty="0"/>
              <a:t>PDF download, shareable link, QR code generation</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386</TotalTime>
  <Words>946</Words>
  <Application>Microsoft Office PowerPoint</Application>
  <PresentationFormat>Widescreen</PresentationFormat>
  <Paragraphs>168</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Times New Roman</vt:lpstr>
      <vt:lpstr>Trebuchet MS</vt:lpstr>
      <vt:lpstr>Office Theme</vt:lpstr>
      <vt:lpstr>Digital Portfolio  </vt:lpstr>
      <vt:lpstr>             Digital Portfolio </vt:lpstr>
      <vt:lpstr>AGENDA</vt:lpstr>
      <vt:lpstr>PROBLEM STATEMENT</vt:lpstr>
      <vt:lpstr>           PROJECT OVERVIEW  </vt:lpstr>
      <vt:lpstr>        WHO ARE THE END USERS?</vt:lpstr>
      <vt:lpstr>     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Gowthami S</cp:lastModifiedBy>
  <cp:revision>23</cp:revision>
  <dcterms:created xsi:type="dcterms:W3CDTF">2024-03-29T15:07:22Z</dcterms:created>
  <dcterms:modified xsi:type="dcterms:W3CDTF">2025-09-07T11:33:23Z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