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31"/>
  </p:notesMasterIdLst>
  <p:sldIdLst>
    <p:sldId id="301" r:id="rId3"/>
    <p:sldId id="328" r:id="rId4"/>
    <p:sldId id="304" r:id="rId5"/>
    <p:sldId id="303" r:id="rId6"/>
    <p:sldId id="302" r:id="rId7"/>
    <p:sldId id="284" r:id="rId8"/>
    <p:sldId id="306" r:id="rId9"/>
    <p:sldId id="327" r:id="rId10"/>
    <p:sldId id="305" r:id="rId11"/>
    <p:sldId id="323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4" r:id="rId28"/>
    <p:sldId id="325" r:id="rId29"/>
    <p:sldId id="3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thil Palanisamy" initials="SP" lastIdx="1" clrIdx="0">
    <p:extLst>
      <p:ext uri="{19B8F6BF-5375-455C-9EA6-DF929625EA0E}">
        <p15:presenceInfo xmlns:p15="http://schemas.microsoft.com/office/powerpoint/2012/main" userId="d3bbd94e2c48f5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F"/>
    <a:srgbClr val="EE7822"/>
    <a:srgbClr val="EF7F2D"/>
    <a:srgbClr val="B75827"/>
    <a:srgbClr val="4EC1B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59578-0C9D-4C5A-9B58-EE78A1364B5F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F5352-1D07-4387-8651-FBC37113C0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00DC0-41EA-43F8-ADC8-CB248AF93BF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9046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0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0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2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094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7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458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19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38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314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32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13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37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997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pPr/>
              <a:t>13-07-2017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536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pPr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269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pPr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320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pPr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453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pPr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1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pPr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984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452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71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83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3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4775" y="1047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9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4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50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0281-FB1F-4759-8CEC-ABEE44916AA3}" type="datetimeFigureOut">
              <a:rPr lang="en-IN" smtClean="0"/>
              <a:t>13-07-2017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349E-0423-499F-A814-2B96E0CC2D5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1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" y="51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E360281-FB1F-4759-8CEC-ABEE44916AA3}" type="datetimeFigureOut">
              <a:rPr lang="en-IN" smtClean="0"/>
              <a:pPr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D33B349E-0423-499F-A814-2B96E0CC2D5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32" y="126441"/>
            <a:ext cx="1105396" cy="2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EE7822"/>
          </a:solidFill>
          <a:latin typeface="Montserra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360281-FB1F-4759-8CEC-ABEE44916AA3}" type="datetimeFigureOut">
              <a:rPr lang="en-IN" smtClean="0"/>
              <a:pPr/>
              <a:t>13-07-2017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3B349E-0423-499F-A814-2B96E0CC2D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60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vs2017functiontool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docs/build/get-started/aspnet-4-ci-cd-azure-automati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func-github" TargetMode="External"/><Relationship Id="rId2" Type="http://schemas.openxmlformats.org/officeDocument/2006/relationships/hyperlink" Target="http://aka.ms/TryFunction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86" y="98194"/>
            <a:ext cx="2091152" cy="4034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21019" y="6336543"/>
            <a:ext cx="441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Montserrat" panose="00000500000000000000" pitchFamily="50" charset="0"/>
              </a:rPr>
              <a:t>Senthil Kumar  Palanisamy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4183" y="-144463"/>
            <a:ext cx="8443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Serverless Computing</a:t>
            </a:r>
          </a:p>
        </p:txBody>
      </p:sp>
      <p:sp>
        <p:nvSpPr>
          <p:cNvPr id="6" name="AutoShape 2" descr="Image result for Dot net core Pros &amp; 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6336543"/>
            <a:ext cx="2395936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40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70" y="717313"/>
            <a:ext cx="10366647" cy="58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550463" y="830083"/>
            <a:ext cx="9214620" cy="1827749"/>
          </a:xfrm>
          <a:prstGeom prst="rect">
            <a:avLst/>
          </a:prstGeom>
          <a:noFill/>
        </p:spPr>
        <p:txBody>
          <a:bodyPr vert="horz" wrap="square" lIns="182853" tIns="146284" rIns="182853" bIns="14628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600" kern="1200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500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Serverless Apps Lifecycle</a:t>
            </a:r>
          </a:p>
          <a:p>
            <a:pPr marL="685808" marR="0" lvl="0" indent="-685808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300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002987" y="30505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8" idx="6"/>
            <a:endCxn id="14" idx="2"/>
          </p:cNvCxnSpPr>
          <p:nvPr/>
        </p:nvCxnSpPr>
        <p:spPr>
          <a:xfrm flipV="1">
            <a:off x="2269697" y="3910174"/>
            <a:ext cx="7848220" cy="74168"/>
          </a:xfrm>
          <a:prstGeom prst="straightConnector1">
            <a:avLst/>
          </a:prstGeom>
          <a:ln w="25400" cap="sq">
            <a:solidFill>
              <a:schemeClr val="tx2"/>
            </a:solidFill>
            <a:miter lim="800000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 bwMode="auto">
          <a:xfrm>
            <a:off x="550463" y="3124725"/>
            <a:ext cx="1719234" cy="171923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665393" y="30505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988365" y="3772585"/>
            <a:ext cx="858544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Design</a:t>
            </a:r>
          </a:p>
        </p:txBody>
      </p:sp>
      <p:sp>
        <p:nvSpPr>
          <p:cNvPr id="11" name="TextBox 25"/>
          <p:cNvSpPr txBox="1"/>
          <p:nvPr/>
        </p:nvSpPr>
        <p:spPr>
          <a:xfrm>
            <a:off x="4043066" y="3713328"/>
            <a:ext cx="963888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Develop</a:t>
            </a:r>
          </a:p>
        </p:txBody>
      </p:sp>
      <p:sp>
        <p:nvSpPr>
          <p:cNvPr id="12" name="TextBox 30"/>
          <p:cNvSpPr txBox="1"/>
          <p:nvPr/>
        </p:nvSpPr>
        <p:spPr>
          <a:xfrm>
            <a:off x="7435517" y="3713327"/>
            <a:ext cx="905701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17" y="4820774"/>
            <a:ext cx="9714" cy="971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10117917" y="30505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10540220" y="3713327"/>
            <a:ext cx="1054632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</a:t>
            </a:r>
          </a:p>
        </p:txBody>
      </p:sp>
      <p:cxnSp>
        <p:nvCxnSpPr>
          <p:cNvPr id="16" name="Connector: Elbow 15"/>
          <p:cNvCxnSpPr/>
          <p:nvPr/>
        </p:nvCxnSpPr>
        <p:spPr>
          <a:xfrm rot="5400000">
            <a:off x="6167237" y="43062"/>
            <a:ext cx="60697" cy="9559897"/>
          </a:xfrm>
          <a:prstGeom prst="bentConnector3">
            <a:avLst>
              <a:gd name="adj1" fmla="val 476625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15" y="115410"/>
            <a:ext cx="10515600" cy="9942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Serverless Apps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350" y="1283869"/>
            <a:ext cx="11680963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371" marR="0" lvl="1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Distributed Architecture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 </a:t>
            </a: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Design stateless and ASync solutions to enable scaling.</a:t>
            </a: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Connect with other Azure Services via triggers and bindings.</a:t>
            </a: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Use Logic Apps to orchestrate workflows</a:t>
            </a: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Use managed connectors to abstract calls to cloud and on-premises services.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  <a:sym typeface="Wingdings" panose="05000000000000000000" pitchFamily="2" charset="2"/>
            </a:endParaRP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  <a:sym typeface="Wingdings" panose="05000000000000000000" pitchFamily="2" charset="2"/>
            </a:endParaRPr>
          </a:p>
          <a:p>
            <a:pPr marL="466371" marR="0" lvl="1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Cloud DevOps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  <a:sym typeface="Wingdings" panose="05000000000000000000" pitchFamily="2" charset="2"/>
            </a:endParaRP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Design for automation. Use ARM templates.</a:t>
            </a: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Design DevOps for the cloud: safe deployment with test/development and production environment separation and test on the target platform.</a:t>
            </a: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Monitor the running apps with App Insights and tune for best experience.</a:t>
            </a:r>
          </a:p>
        </p:txBody>
      </p:sp>
    </p:spTree>
    <p:extLst>
      <p:ext uri="{BB962C8B-B14F-4D97-AF65-F5344CB8AC3E}">
        <p14:creationId xmlns:p14="http://schemas.microsoft.com/office/powerpoint/2010/main" val="193231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  <a:ea typeface="+mn-ea"/>
                <a:cs typeface="Segoe UI" pitchFamily="34" charset="0"/>
              </a:rPr>
              <a:t>Triggers and Bindings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65" y="1363966"/>
            <a:ext cx="7133213" cy="5228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entagon 4"/>
          <p:cNvSpPr/>
          <p:nvPr/>
        </p:nvSpPr>
        <p:spPr bwMode="auto">
          <a:xfrm>
            <a:off x="732615" y="2354425"/>
            <a:ext cx="3504703" cy="289519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Triggers </a:t>
            </a:r>
          </a:p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</a:t>
            </a:r>
            <a:r>
              <a:rPr kumimoji="0" lang="en-US" sz="35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nd</a:t>
            </a:r>
            <a:endParaRPr kumimoji="0" lang="en-US" sz="35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Bindings</a:t>
            </a:r>
          </a:p>
        </p:txBody>
      </p:sp>
    </p:spTree>
    <p:extLst>
      <p:ext uri="{BB962C8B-B14F-4D97-AF65-F5344CB8AC3E}">
        <p14:creationId xmlns:p14="http://schemas.microsoft.com/office/powerpoint/2010/main" val="217338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Bindings in Your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838" y="1287462"/>
            <a:ext cx="7315200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OrderHandler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"OrderWebhook"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Task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HttpResponseMessage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Run(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HttpTrigger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HttpRequestMessage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req,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[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Queue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"aievents1"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Connection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"AiStorageConnection"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 </a:t>
            </a: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 	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IAsyncCollector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eventOutput,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TraceWriter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log)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log.Info(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$"Webhook was triggered!"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jsonContent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req.Content.ReadAsStringAsync();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dynamic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data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JsonConvert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.DeserializeObject(jsonContent);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eventOutput.AddAsync(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JsonConvert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.SerializeObject(GetLogData(data)));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orderId = PlaceOrder(data);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req.CreateResponse(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HttpStatusCode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.OK,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{orderNumber = orderId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. .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29615" y="1775485"/>
            <a:ext cx="3002622" cy="2080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71585" y="2422536"/>
            <a:ext cx="1142999" cy="172210"/>
          </a:xfrm>
          <a:prstGeom prst="rect">
            <a:avLst/>
          </a:prstGeom>
          <a:noFill/>
          <a:ln w="254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08437" y="2649527"/>
            <a:ext cx="1142999" cy="172210"/>
          </a:xfrm>
          <a:prstGeom prst="rect">
            <a:avLst/>
          </a:prstGeom>
          <a:noFill/>
          <a:ln w="254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flipH="1">
            <a:off x="3932237" y="3750869"/>
            <a:ext cx="457200" cy="152401"/>
          </a:xfrm>
          <a:prstGeom prst="rect">
            <a:avLst/>
          </a:prstGeom>
          <a:noFill/>
          <a:ln w="25400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79974" y="4361030"/>
            <a:ext cx="1142999" cy="172210"/>
          </a:xfrm>
          <a:prstGeom prst="rect">
            <a:avLst/>
          </a:prstGeom>
          <a:noFill/>
          <a:ln w="254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10193" y="921692"/>
            <a:ext cx="1502815" cy="382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function.json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8437" y="1304001"/>
            <a:ext cx="4286329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"bindings"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"type"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"httpTrigger"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"direction"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"webHookType"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"genericJson"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"req"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"type"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"direction"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"out"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"res"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"type"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"queue"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"eventOutput"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"queueName"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"aievents1"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"connection"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"AiStorageConnection"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"direction"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"out"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9286783" y="2448863"/>
            <a:ext cx="701277" cy="200664"/>
          </a:xfrm>
          <a:prstGeom prst="rect">
            <a:avLst/>
          </a:prstGeom>
          <a:noFill/>
          <a:ln w="25400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349723" y="4361030"/>
            <a:ext cx="1090336" cy="161936"/>
          </a:xfrm>
          <a:prstGeom prst="rect">
            <a:avLst/>
          </a:prstGeom>
          <a:noFill/>
          <a:ln w="254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866755" y="4565106"/>
            <a:ext cx="1090336" cy="189773"/>
          </a:xfrm>
          <a:prstGeom prst="rect">
            <a:avLst/>
          </a:prstGeom>
          <a:noFill/>
          <a:ln w="254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9936" y="2214095"/>
            <a:ext cx="701277" cy="200664"/>
          </a:xfrm>
          <a:prstGeom prst="rect">
            <a:avLst/>
          </a:prstGeom>
          <a:noFill/>
          <a:ln w="25400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51829"/>
            <a:ext cx="10515600" cy="10482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Logic Apps Workflow Designer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9" y="1100126"/>
            <a:ext cx="11693141" cy="4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5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4413097" y="252779"/>
            <a:ext cx="5261084" cy="6333931"/>
          </a:xfrm>
          <a:prstGeom prst="rect">
            <a:avLst/>
          </a:prstGeom>
          <a:noFill/>
        </p:spPr>
        <p:txBody>
          <a:bodyPr wrap="square" lIns="182699" tIns="146159" rIns="182699" bIns="0" numCol="3" rtlCol="0">
            <a:noAutofit/>
          </a:bodyPr>
          <a:lstStyle/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appFigures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Asana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API Management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App Services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Automation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Face API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LUIS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Text Analytics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Vision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Data Lake Store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Document DB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Event Hub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Machine Learning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Resource Manager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Bus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SQL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Blob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Queues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Basecamp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Bing Search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BitBucket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Bitly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Blogger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Box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Buffer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Campfire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Chatter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Disqus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DocuSign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Dropbox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Dynamics AX Online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Online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Service Bus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Dynamics Financials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Dynamics Operations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Easy </a:t>
            </a: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Redmine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Eventbrite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Facebook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FreshBooks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Freshdesk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GitHub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Gmail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Google Calendar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Google Contacts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Google Drive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Google Sheets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Google Tasks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Meeting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Training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Webinar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Harvest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HelloSign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Infusionsoft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JIRA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Insightly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Instagram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Instapaper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MailChimp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Mandrill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Medium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Project Online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Translator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MSN Weather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Muhimbi</a:t>
            </a: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PDF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Office 365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Office</a:t>
            </a:r>
            <a:r>
              <a:rPr kumimoji="0" lang="ja-JP" alt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365</a:t>
            </a:r>
            <a:r>
              <a:rPr kumimoji="0" lang="ja-JP" alt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Office 365 Video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OneDrive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OneDrive for Business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OneNote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Outlook.com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Outlook Tasks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PagerDuty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Pinterest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Pipedrive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Pivotal Tracker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Power BI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Project Online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Redmine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Salesforce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Salesforce Chatter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SendGrid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SharePoint Online 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Slack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SmartSheet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SparkPost</a:t>
            </a: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Stripe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Survey Monkey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Todoist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Toodledo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Trello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Twilio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Twitter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Typeform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UserVoice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VS Team Services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Webmerge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Wordpress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Wunderlist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Yammer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YouTube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Zendesk</a:t>
            </a:r>
            <a:endParaRPr kumimoji="0" lang="en-US" sz="1099" b="0" i="0" u="none" strike="noStrike" kern="0" cap="none" spc="0" normalizeH="0" baseline="0" noProof="0" dirty="0">
              <a:ln>
                <a:noFill/>
              </a:ln>
              <a:gradFill>
                <a:gsLst>
                  <a:gs pos="10145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126" y="9426"/>
            <a:ext cx="4249812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99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Logic Apps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161" y="1328961"/>
            <a:ext cx="4145932" cy="3134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42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Cloud APIs and platform</a:t>
            </a:r>
          </a:p>
          <a:p>
            <a:pPr marL="285750" marR="0" lvl="1" indent="-28575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Supports over 125 built-in connectors</a:t>
            </a:r>
          </a:p>
          <a:p>
            <a:pPr marL="285750" marR="0" lvl="1" indent="-28575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Scales to meet your needs </a:t>
            </a:r>
          </a:p>
          <a:p>
            <a:pPr marL="285750" marR="0" lvl="1" indent="-28575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Enables rapid development</a:t>
            </a:r>
          </a:p>
          <a:p>
            <a:pPr marL="285750" marR="0" lvl="1" indent="-28575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Extends with custom APIs and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Functions</a:t>
            </a:r>
          </a:p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1242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API connections</a:t>
            </a:r>
          </a:p>
          <a:p>
            <a:pPr marL="285750" marR="0" lvl="1" indent="-28575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Authenticate once and reuse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3207" y="536471"/>
            <a:ext cx="2326124" cy="2014307"/>
          </a:xfrm>
          <a:prstGeom prst="rect">
            <a:avLst/>
          </a:prstGeom>
        </p:spPr>
        <p:txBody>
          <a:bodyPr wrap="square" lIns="182725" tIns="91363" bIns="91363">
            <a:spAutoFit/>
          </a:bodyPr>
          <a:lstStyle/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HTTP, HTTPS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HTTP Webhook 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FTP, SFTP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SMTP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RSS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Compose, Query, </a:t>
            </a:r>
            <a:b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Parse JSON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Wait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Terminate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Workflow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9481486" y="248800"/>
            <a:ext cx="2101535" cy="438828"/>
          </a:xfrm>
          <a:prstGeom prst="rect">
            <a:avLst/>
          </a:prstGeom>
        </p:spPr>
        <p:txBody>
          <a:bodyPr wrap="none" lIns="182725" tIns="91363" rIns="182725" bIns="91363">
            <a:spAutoFit/>
          </a:bodyPr>
          <a:lstStyle/>
          <a:p>
            <a:pPr marL="0" marR="0" lvl="0" indent="0" algn="l" defTabSz="93160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78D7"/>
                    </a:gs>
                    <a:gs pos="32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Protocols/Native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9489105" y="2793736"/>
            <a:ext cx="2120554" cy="1828712"/>
          </a:xfrm>
          <a:prstGeom prst="rect">
            <a:avLst/>
          </a:prstGeom>
        </p:spPr>
        <p:txBody>
          <a:bodyPr wrap="square" lIns="182725" tIns="91363" bIns="91363">
            <a:spAutoFit/>
          </a:bodyPr>
          <a:lstStyle/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XML Validation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Transform XML (+Mapper)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Flat File Encode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Flat File Decode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X12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EDIFACT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AS2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Integration Account Artifact Lookup</a:t>
            </a:r>
          </a:p>
        </p:txBody>
      </p:sp>
      <p:sp>
        <p:nvSpPr>
          <p:cNvPr id="9" name="Rectangle 8"/>
          <p:cNvSpPr/>
          <p:nvPr/>
        </p:nvSpPr>
        <p:spPr>
          <a:xfrm>
            <a:off x="9546185" y="2521395"/>
            <a:ext cx="2657503" cy="438828"/>
          </a:xfrm>
          <a:prstGeom prst="rect">
            <a:avLst/>
          </a:prstGeom>
        </p:spPr>
        <p:txBody>
          <a:bodyPr wrap="square" lIns="182725" tIns="91363" rIns="182725" bIns="91363">
            <a:spAutoFit/>
          </a:bodyPr>
          <a:lstStyle/>
          <a:p>
            <a:pPr marL="0" marR="0" lvl="0" indent="0" algn="l" defTabSz="93160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0078D7"/>
                    </a:gs>
                    <a:gs pos="32000">
                      <a:srgbClr val="0078D7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XML and EDI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73722" y="4564245"/>
            <a:ext cx="1066927" cy="438828"/>
          </a:xfrm>
          <a:prstGeom prst="rect">
            <a:avLst/>
          </a:prstGeom>
        </p:spPr>
        <p:txBody>
          <a:bodyPr wrap="none" lIns="182725" tIns="91363" rIns="182725" bIns="91363">
            <a:spAutoFit/>
          </a:bodyPr>
          <a:lstStyle/>
          <a:p>
            <a:pPr marL="0" marR="0" lvl="0" indent="0" algn="l" defTabSz="93160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0078D7"/>
                    </a:gs>
                    <a:gs pos="32000">
                      <a:srgbClr val="0078D7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Hybrid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7382" y="4883473"/>
            <a:ext cx="1849868" cy="2014962"/>
          </a:xfrm>
          <a:prstGeom prst="rect">
            <a:avLst/>
          </a:prstGeom>
        </p:spPr>
        <p:txBody>
          <a:bodyPr wrap="square" lIns="182725" tIns="91363" bIns="91363">
            <a:spAutoFit/>
          </a:bodyPr>
          <a:lstStyle>
            <a:defPPr>
              <a:defRPr lang="en-US"/>
            </a:defPPr>
            <a:lvl1pPr marL="173038" indent="-173038" defTabSz="932563">
              <a:spcAft>
                <a:spcPts val="150"/>
              </a:spcAft>
              <a:buFont typeface="Arial" panose="020B0604020202020204" pitchFamily="34" charset="0"/>
              <a:buChar char="•"/>
              <a:defRPr sz="1400">
                <a:gradFill>
                  <a:gsLst>
                    <a:gs pos="10145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BizTalk Server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File System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IBM DB2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Informix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Oracle DB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SharePoint Server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SQL Server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SAP</a:t>
            </a:r>
          </a:p>
          <a:p>
            <a:pPr marL="91423" marR="0" lvl="0" indent="-91423" algn="l" defTabSz="931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99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Websphere</a:t>
            </a:r>
            <a:r>
              <a:rPr kumimoji="0" lang="en-US" sz="10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MQ</a:t>
            </a:r>
          </a:p>
          <a:p>
            <a:pPr marL="0" marR="0" lvl="0" indent="0" algn="l" defTabSz="950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020" b="0" i="0" u="none" strike="noStrike" kern="0" cap="none" spc="0" normalizeH="0" baseline="0" noProof="0" dirty="0">
              <a:ln>
                <a:noFill/>
              </a:ln>
              <a:solidFill>
                <a:srgbClr val="002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41093" y="29385"/>
            <a:ext cx="859353" cy="438828"/>
          </a:xfrm>
          <a:prstGeom prst="rect">
            <a:avLst/>
          </a:prstGeom>
        </p:spPr>
        <p:txBody>
          <a:bodyPr wrap="none" lIns="182725" tIns="91363" rIns="182725" bIns="91363">
            <a:spAutoFit/>
          </a:bodyPr>
          <a:lstStyle/>
          <a:p>
            <a:pPr marL="0" marR="0" lvl="0" indent="0" algn="l" defTabSz="93160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145">
                      <a:srgbClr val="0078D7"/>
                    </a:gs>
                    <a:gs pos="30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269459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99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Logic Apps Connect Everything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98" y="1357312"/>
            <a:ext cx="7624690" cy="49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0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475844" y="1065190"/>
            <a:ext cx="9214620" cy="1034048"/>
          </a:xfrm>
          <a:prstGeom prst="rect">
            <a:avLst/>
          </a:prstGeom>
          <a:noFill/>
        </p:spPr>
        <p:txBody>
          <a:bodyPr vert="horz" wrap="square" lIns="182853" tIns="146284" rIns="182853" bIns="14628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600" kern="1200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500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Develop</a:t>
            </a:r>
          </a:p>
          <a:p>
            <a:pPr marL="685808" marR="0" lvl="0" indent="-685808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300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079187" y="28981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 flipV="1">
            <a:off x="2353454" y="3757774"/>
            <a:ext cx="7840663" cy="60697"/>
          </a:xfrm>
          <a:prstGeom prst="straightConnector1">
            <a:avLst/>
          </a:prstGeom>
          <a:ln w="25400" cap="sq">
            <a:solidFill>
              <a:schemeClr val="tx2"/>
            </a:solidFill>
            <a:miter lim="800000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3741593" y="2898157"/>
            <a:ext cx="1719234" cy="1719234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25"/>
          <p:cNvSpPr txBox="1"/>
          <p:nvPr/>
        </p:nvSpPr>
        <p:spPr>
          <a:xfrm>
            <a:off x="4119266" y="3560928"/>
            <a:ext cx="963888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Develop</a:t>
            </a:r>
          </a:p>
        </p:txBody>
      </p:sp>
      <p:sp>
        <p:nvSpPr>
          <p:cNvPr id="10" name="TextBox 30"/>
          <p:cNvSpPr txBox="1"/>
          <p:nvPr/>
        </p:nvSpPr>
        <p:spPr>
          <a:xfrm>
            <a:off x="7511717" y="3560927"/>
            <a:ext cx="905701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0194117" y="28981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10616420" y="3560927"/>
            <a:ext cx="1054632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</a:t>
            </a:r>
          </a:p>
        </p:txBody>
      </p:sp>
      <p:cxnSp>
        <p:nvCxnSpPr>
          <p:cNvPr id="13" name="Connector: Elbow 12"/>
          <p:cNvCxnSpPr/>
          <p:nvPr/>
        </p:nvCxnSpPr>
        <p:spPr>
          <a:xfrm rot="5400000">
            <a:off x="6243437" y="-109338"/>
            <a:ext cx="60697" cy="9559897"/>
          </a:xfrm>
          <a:prstGeom prst="bentConnector3">
            <a:avLst>
              <a:gd name="adj1" fmla="val 476625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634220" y="2958854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064565" y="3620185"/>
            <a:ext cx="858544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46633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Local Development Tooling Options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639" y="1212850"/>
            <a:ext cx="11887200" cy="3890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 Core Tools</a:t>
            </a:r>
          </a:p>
          <a:p>
            <a:pPr marL="571500" indent="-457200"/>
            <a:r>
              <a:rPr lang="en-U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Provides the entire Functions runtime</a:t>
            </a:r>
          </a:p>
          <a:p>
            <a:pPr marL="571500" indent="-457200"/>
            <a:r>
              <a:rPr lang="en-U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off of Azure events and debug locally</a:t>
            </a:r>
          </a:p>
          <a:p>
            <a:r>
              <a:rPr lang="en-US" sz="28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</a:p>
          <a:p>
            <a:pPr marL="571500" indent="-457200"/>
            <a:r>
              <a:rPr lang="en-U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Visual Studio Code or any Node debugger</a:t>
            </a:r>
          </a:p>
          <a:p>
            <a:r>
              <a:rPr lang="en-US" sz="28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</a:t>
            </a:r>
          </a:p>
          <a:p>
            <a:pPr marL="571500" indent="-457200"/>
            <a:r>
              <a:rPr lang="en-U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Visual Studio 2015 or 2017</a:t>
            </a:r>
          </a:p>
          <a:p>
            <a:pPr marL="571500" indent="-457200"/>
            <a:r>
              <a:rPr lang="en-US" sz="2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class libraries with attributes in 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41811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4786" y="1846556"/>
            <a:ext cx="10515600" cy="994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EE7822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Evolution of Serverless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5" y="351208"/>
            <a:ext cx="2395936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4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C# and Visual Studio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5280" y="1363662"/>
            <a:ext cx="5410198" cy="286232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999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on class libraries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Get the full power of IntelliSense, unit testing, and local debugging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Use Web Jobs attributes to define triggers and bindings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21" y="965864"/>
            <a:ext cx="6614733" cy="3657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7237" y="5402262"/>
            <a:ext cx="8500532" cy="75713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932742">
              <a:defRPr/>
            </a:pPr>
            <a:r>
              <a:rPr lang="en-US" sz="3000" dirty="0">
                <a:solidFill>
                  <a:srgbClr val="505050"/>
                </a:solidFill>
                <a:latin typeface="Segoe UI Semilight"/>
              </a:rPr>
              <a:t>Learn more at </a:t>
            </a:r>
            <a:r>
              <a:rPr lang="en-US" sz="3000" u="sng" dirty="0">
                <a:solidFill>
                  <a:srgbClr val="505050"/>
                </a:solidFill>
                <a:latin typeface="Segoe UI Semilight"/>
                <a:hlinkClick r:id="rId3"/>
              </a:rPr>
              <a:t>https://aka.ms/vs2017functiontools</a:t>
            </a:r>
            <a:endParaRPr lang="en-US" sz="3000" dirty="0">
              <a:solidFill>
                <a:srgbClr val="50505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64775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634220" y="1004715"/>
            <a:ext cx="9214620" cy="1071651"/>
          </a:xfrm>
          <a:prstGeom prst="rect">
            <a:avLst/>
          </a:prstGeom>
          <a:noFill/>
        </p:spPr>
        <p:txBody>
          <a:bodyPr vert="horz" wrap="square" lIns="182853" tIns="146284" rIns="182853" bIns="14628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600" kern="1200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500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Deploy</a:t>
            </a:r>
          </a:p>
          <a:p>
            <a:pPr marL="685808" marR="0" lvl="0" indent="-685808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300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>
            <a:cxnSpLocks/>
            <a:stCxn id="7" idx="6"/>
            <a:endCxn id="9" idx="2"/>
          </p:cNvCxnSpPr>
          <p:nvPr/>
        </p:nvCxnSpPr>
        <p:spPr>
          <a:xfrm flipV="1">
            <a:off x="2353454" y="3757774"/>
            <a:ext cx="7840663" cy="60697"/>
          </a:xfrm>
          <a:prstGeom prst="straightConnector1">
            <a:avLst/>
          </a:prstGeom>
          <a:ln w="25400" cap="sq">
            <a:solidFill>
              <a:schemeClr val="tx2"/>
            </a:solidFill>
            <a:miter lim="800000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>
            <a:off x="7079187" y="2898157"/>
            <a:ext cx="1719234" cy="1719234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34220" y="2958854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741593" y="28981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194117" y="2898157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Connector: Elbow 9"/>
          <p:cNvCxnSpPr/>
          <p:nvPr/>
        </p:nvCxnSpPr>
        <p:spPr>
          <a:xfrm rot="5400000">
            <a:off x="6243437" y="-109338"/>
            <a:ext cx="60697" cy="9559897"/>
          </a:xfrm>
          <a:prstGeom prst="bentConnector3">
            <a:avLst>
              <a:gd name="adj1" fmla="val 476625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1064565" y="3620185"/>
            <a:ext cx="858544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indent="-237915" defTabSz="932384">
              <a:defRPr/>
            </a:pPr>
            <a:r>
              <a:rPr lang="en-US" sz="1632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rPr>
              <a:t>Design</a:t>
            </a:r>
          </a:p>
        </p:txBody>
      </p:sp>
      <p:sp>
        <p:nvSpPr>
          <p:cNvPr id="12" name="TextBox 25"/>
          <p:cNvSpPr txBox="1"/>
          <p:nvPr/>
        </p:nvSpPr>
        <p:spPr>
          <a:xfrm>
            <a:off x="4119266" y="3560928"/>
            <a:ext cx="963888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indent="-237915" defTabSz="932384">
              <a:defRPr/>
            </a:pPr>
            <a:r>
              <a:rPr lang="en-US" sz="1632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Develop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7511717" y="3560927"/>
            <a:ext cx="905701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indent="-237915" defTabSz="932384">
              <a:defRPr/>
            </a:pPr>
            <a:r>
              <a:rPr lang="en-US" sz="1632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14" name="TextBox 30"/>
          <p:cNvSpPr txBox="1"/>
          <p:nvPr/>
        </p:nvSpPr>
        <p:spPr>
          <a:xfrm>
            <a:off x="10616420" y="3560927"/>
            <a:ext cx="1054632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indent="-237915" defTabSz="932384">
              <a:defRPr/>
            </a:pPr>
            <a:r>
              <a:rPr lang="en-US" sz="1632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937397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2275" y="13547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 dirty="0">
                <a:ln w="3175"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Deployment Options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4639" y="1053052"/>
            <a:ext cx="11887200" cy="2228174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999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Resource deployment</a:t>
            </a:r>
          </a:p>
          <a:p>
            <a:pPr marL="466298" marR="0" lvl="0" indent="-466298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Resource Manager (i.e. ARM)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Content deployment</a:t>
            </a:r>
          </a:p>
          <a:p>
            <a:pPr marL="466298" marR="0" lvl="0" indent="-466298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Visual Studio </a:t>
            </a:r>
          </a:p>
          <a:p>
            <a:pPr marL="466298" marR="0" lvl="0" indent="-466298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CLI (Logic App)</a:t>
            </a:r>
          </a:p>
          <a:p>
            <a:pPr marL="466298" marR="0" lvl="0" indent="-466298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Functions Core Tools (Function App)</a:t>
            </a:r>
          </a:p>
          <a:p>
            <a:pPr marL="466298" lvl="0" indent="-466298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505050"/>
                </a:solidFill>
                <a:latin typeface="Segoe UI Light"/>
              </a:rPr>
              <a:t>CI/CD 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505050"/>
                </a:solidFill>
                <a:latin typeface="Segoe UI Light"/>
                <a:hlinkClick r:id="rId2"/>
              </a:rPr>
              <a:t>https://www.visualstudio.com/en-us/docs/build/get-started/aspnet-4-ci-cd-azure-automatic</a:t>
            </a:r>
            <a:r>
              <a:rPr lang="en-US" sz="2500" dirty="0">
                <a:solidFill>
                  <a:srgbClr val="505050"/>
                </a:solidFill>
                <a:latin typeface="Segoe UI Light"/>
              </a:rPr>
              <a:t>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466298" marR="0" lvl="0" indent="-466298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Safe deployment practices</a:t>
            </a:r>
          </a:p>
          <a:p>
            <a:pPr marL="466298" marR="0" lvl="0" indent="-466298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Use Azure Functions deployment slots for environment separation and swap deployments </a:t>
            </a:r>
          </a:p>
        </p:txBody>
      </p:sp>
    </p:spTree>
    <p:extLst>
      <p:ext uri="{BB962C8B-B14F-4D97-AF65-F5344CB8AC3E}">
        <p14:creationId xmlns:p14="http://schemas.microsoft.com/office/powerpoint/2010/main" val="60315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377470" y="445147"/>
            <a:ext cx="9214620" cy="948108"/>
          </a:xfrm>
          <a:prstGeom prst="rect">
            <a:avLst/>
          </a:prstGeom>
          <a:noFill/>
        </p:spPr>
        <p:txBody>
          <a:bodyPr vert="horz" wrap="square" lIns="182853" tIns="146284" rIns="182853" bIns="14628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600" kern="1200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500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Monitor</a:t>
            </a:r>
          </a:p>
          <a:p>
            <a:pPr marL="685808" marR="0" lvl="0" indent="-685808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300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79187" y="1903863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Arrow Connector 16"/>
          <p:cNvCxnSpPr>
            <a:cxnSpLocks/>
            <a:stCxn id="18" idx="6"/>
            <a:endCxn id="23" idx="2"/>
          </p:cNvCxnSpPr>
          <p:nvPr/>
        </p:nvCxnSpPr>
        <p:spPr>
          <a:xfrm flipV="1">
            <a:off x="2353454" y="2763480"/>
            <a:ext cx="7840663" cy="50983"/>
          </a:xfrm>
          <a:prstGeom prst="straightConnector1">
            <a:avLst/>
          </a:prstGeom>
          <a:ln w="25400" cap="sq">
            <a:solidFill>
              <a:schemeClr val="tx2"/>
            </a:solidFill>
            <a:miter lim="800000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634220" y="1954846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41593" y="1903863"/>
            <a:ext cx="1719234" cy="1719234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1064565" y="2569241"/>
            <a:ext cx="858544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Design</a:t>
            </a:r>
          </a:p>
        </p:txBody>
      </p:sp>
      <p:sp>
        <p:nvSpPr>
          <p:cNvPr id="21" name="TextBox 25"/>
          <p:cNvSpPr txBox="1"/>
          <p:nvPr/>
        </p:nvSpPr>
        <p:spPr>
          <a:xfrm>
            <a:off x="4119266" y="2569242"/>
            <a:ext cx="963888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Develop</a:t>
            </a:r>
          </a:p>
        </p:txBody>
      </p:sp>
      <p:sp>
        <p:nvSpPr>
          <p:cNvPr id="22" name="TextBox 30"/>
          <p:cNvSpPr txBox="1"/>
          <p:nvPr/>
        </p:nvSpPr>
        <p:spPr>
          <a:xfrm>
            <a:off x="7556581" y="2504483"/>
            <a:ext cx="905701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0194117" y="1903863"/>
            <a:ext cx="1719234" cy="1719234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30"/>
          <p:cNvSpPr txBox="1"/>
          <p:nvPr/>
        </p:nvSpPr>
        <p:spPr>
          <a:xfrm>
            <a:off x="10625297" y="2504484"/>
            <a:ext cx="1054632" cy="388475"/>
          </a:xfrm>
          <a:prstGeom prst="rect">
            <a:avLst/>
          </a:prstGeom>
        </p:spPr>
        <p:txBody>
          <a:bodyPr vert="horz" wrap="square" lIns="93234" tIns="93234" rIns="93234" bIns="93234" rtlCol="0" anchor="t">
            <a:noAutofit/>
          </a:bodyPr>
          <a:lstStyle/>
          <a:p>
            <a:pPr marL="237915" marR="0" lvl="0" indent="-237915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</a:t>
            </a:r>
          </a:p>
        </p:txBody>
      </p:sp>
      <p:cxnSp>
        <p:nvCxnSpPr>
          <p:cNvPr id="25" name="Connector: Elbow 24"/>
          <p:cNvCxnSpPr/>
          <p:nvPr/>
        </p:nvCxnSpPr>
        <p:spPr>
          <a:xfrm rot="5400000">
            <a:off x="6243437" y="-1103632"/>
            <a:ext cx="60697" cy="9559897"/>
          </a:xfrm>
          <a:prstGeom prst="bentConnector3">
            <a:avLst>
              <a:gd name="adj1" fmla="val 476625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2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/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>
                <a:ln w="3175"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Key Scenarios for Monitoring</a:t>
            </a: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932237" y="1966558"/>
            <a:ext cx="4114800" cy="4114800"/>
          </a:xfrm>
          <a:prstGeom prst="ellipse">
            <a:avLst/>
          </a:prstGeom>
          <a:noFill/>
          <a:ln w="2540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59215" y="3164341"/>
            <a:ext cx="1719234" cy="1719234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Monitor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187420" y="3098020"/>
            <a:ext cx="1719234" cy="1719234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Learn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337203" y="4937664"/>
            <a:ext cx="1719234" cy="1719234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Optimize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130020" y="1212849"/>
            <a:ext cx="1719234" cy="1719234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336946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/>
          </p:cNvPr>
          <p:cNvSpPr txBox="1">
            <a:spLocks/>
          </p:cNvSpPr>
          <p:nvPr/>
        </p:nvSpPr>
        <p:spPr>
          <a:xfrm>
            <a:off x="274639" y="1212850"/>
            <a:ext cx="5714998" cy="493981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999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Extensible Application Performance Management (APM)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Rich data: Metrics, Traces, Exception tracking, Dependencies, Page Views, User data, custom events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Easy to use graph/alerts, powerful analytics portal, integration with PowerBI and other analytics services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37" y="1248454"/>
            <a:ext cx="5613826" cy="52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2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/>
          </p:cNvPr>
          <p:cNvSpPr txBox="1">
            <a:spLocks/>
          </p:cNvSpPr>
          <p:nvPr/>
        </p:nvSpPr>
        <p:spPr>
          <a:xfrm>
            <a:off x="274639" y="1212850"/>
            <a:ext cx="11887200" cy="560922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999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Developer experience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Same consistent Programming Model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Same Azure Functions portal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Publish directly from Visual Studio tooling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Leverage triggers: timer trigger and new SQL Service Broker trigger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Administrator features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Take advantage of Azure Functions on premises</a:t>
            </a:r>
          </a:p>
          <a:p>
            <a:pPr marL="457200" marR="0" lvl="1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Workers can run in spare compute – i.e. desktops left on overnight within orgs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Only provision two types of roles</a:t>
            </a:r>
          </a:p>
          <a:p>
            <a:pPr marL="457200" marR="0" lvl="1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Management Role – Hosts Portal, Publishing Endpoint and </a:t>
            </a:r>
          </a:p>
          <a:p>
            <a:pPr marL="457200" marR="0" lvl="1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Worker Role – Runs Function in Windows Server Containers</a:t>
            </a:r>
          </a:p>
          <a:p>
            <a:pPr marL="457200" marR="0" lvl="1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" name="Title 2">
            <a:extLst/>
          </p:cNvPr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>
                <a:ln w="3175"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Azure Functions Runtime</a:t>
            </a: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78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>
                <a:ln w="3175"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Summary</a:t>
            </a: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4639" y="1212850"/>
            <a:ext cx="11887200" cy="421500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999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offers a comprehensive Serverless Application Platform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Functions bindings and local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DevEx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optimize time to market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Logic Apps provide orchestration and integration with 125+ connectors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Try Azure Functions :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300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  <a:hlinkClick r:id="rId2"/>
              </a:rPr>
              <a:t>http://aka.ms/TryFunctions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Join the Azure Functions Community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300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https://aka.ms/func-github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571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0385" y="2233588"/>
            <a:ext cx="5548532" cy="945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77107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8806"/>
            <a:ext cx="9106486" cy="5173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" y="140192"/>
            <a:ext cx="2395936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6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7" y="545123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3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6615" y="115410"/>
            <a:ext cx="10515600" cy="994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EE7822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Serverless Computing (FaaS)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350" y="1283869"/>
            <a:ext cx="11680963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3571" lvl="1" indent="-457200" defTabSz="932742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Function as a Service (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Functions)</a:t>
            </a:r>
          </a:p>
          <a:p>
            <a:pPr marL="923571" lvl="1" indent="-457200" defTabSz="932742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Platform to develop, run, and manage application</a:t>
            </a:r>
          </a:p>
          <a:p>
            <a:pPr marL="923571" lvl="1" indent="-457200" defTabSz="932742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Without the complexity of building and maintaining the infrastructure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  <a:sym typeface="Wingdings" panose="05000000000000000000" pitchFamily="2" charset="2"/>
            </a:endParaRPr>
          </a:p>
          <a:p>
            <a:pPr marL="466371" marR="0" lvl="1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9BDF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sym typeface="Wingdings" panose="05000000000000000000" pitchFamily="2" charset="2"/>
              </a:rPr>
              <a:t>Similar Technologies</a:t>
            </a:r>
          </a:p>
          <a:p>
            <a:pPr marL="466371" marR="0" lvl="1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  <a:sym typeface="Wingdings" panose="05000000000000000000" pitchFamily="2" charset="2"/>
            </a:endParaRPr>
          </a:p>
          <a:p>
            <a:pPr marL="923571" marR="0" lvl="1" indent="-4572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srgbClr val="505050"/>
                </a:solidFill>
                <a:latin typeface="Segoe UI Semilight"/>
                <a:sym typeface="Wingdings" panose="05000000000000000000" pitchFamily="2" charset="2"/>
              </a:rPr>
              <a:t>AWS Lambda</a:t>
            </a:r>
          </a:p>
          <a:p>
            <a:pPr marL="923571" marR="0" lvl="1" indent="-4572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srgbClr val="505050"/>
                </a:solidFill>
                <a:latin typeface="Segoe UI Semilight"/>
                <a:sym typeface="Wingdings" panose="05000000000000000000" pitchFamily="2" charset="2"/>
              </a:rPr>
              <a:t>Google Cloud Functions</a:t>
            </a:r>
          </a:p>
          <a:p>
            <a:pPr marL="923571" marR="0" lvl="1" indent="-4572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srgbClr val="505050"/>
                </a:solidFill>
                <a:latin typeface="Segoe UI Semilight"/>
                <a:sym typeface="Wingdings" panose="05000000000000000000" pitchFamily="2" charset="2"/>
              </a:rPr>
              <a:t>Open Whisk (IBM)</a:t>
            </a:r>
          </a:p>
          <a:p>
            <a:pPr marL="466371" marR="0" lvl="1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  <a:sym typeface="Wingdings" panose="05000000000000000000" pitchFamily="2" charset="2"/>
            </a:endParaRPr>
          </a:p>
          <a:p>
            <a:pPr marL="809271" marR="0" lvl="1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847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009357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661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11202</TotalTime>
  <Words>904</Words>
  <Application>Microsoft Office PowerPoint</Application>
  <PresentationFormat>Widescreen</PresentationFormat>
  <Paragraphs>304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游ゴシック</vt:lpstr>
      <vt:lpstr>Arial</vt:lpstr>
      <vt:lpstr>Calibri</vt:lpstr>
      <vt:lpstr>Consolas</vt:lpstr>
      <vt:lpstr>Corbel</vt:lpstr>
      <vt:lpstr>Lato</vt:lpstr>
      <vt:lpstr>Montserrat</vt:lpstr>
      <vt:lpstr>Segoe UI</vt:lpstr>
      <vt:lpstr>Segoe UI Light</vt:lpstr>
      <vt:lpstr>Segoe UI Semibold</vt:lpstr>
      <vt:lpstr>Segoe UI Semilight</vt:lpstr>
      <vt:lpstr>Wingdings</vt:lpstr>
      <vt:lpstr>Office Theme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Serverless Apps Design</vt:lpstr>
      <vt:lpstr>Triggers and Bindings</vt:lpstr>
      <vt:lpstr>Use Bindings in Your Code</vt:lpstr>
      <vt:lpstr>Logic Apps Workflow Designer</vt:lpstr>
      <vt:lpstr>PowerPoint Presentation</vt:lpstr>
      <vt:lpstr>PowerPoint Presentation</vt:lpstr>
      <vt:lpstr>PowerPoint Presentation</vt:lpstr>
      <vt:lpstr>Local Development Tooling Options</vt:lpstr>
      <vt:lpstr>C# and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Senthil Palanisamy</cp:lastModifiedBy>
  <cp:revision>233</cp:revision>
  <dcterms:created xsi:type="dcterms:W3CDTF">2016-09-28T06:33:32Z</dcterms:created>
  <dcterms:modified xsi:type="dcterms:W3CDTF">2017-07-15T04:22:13Z</dcterms:modified>
</cp:coreProperties>
</file>