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9" r:id="rId3"/>
    <p:sldId id="409" r:id="rId4"/>
    <p:sldId id="329" r:id="rId5"/>
    <p:sldId id="260" r:id="rId6"/>
    <p:sldId id="410" r:id="rId7"/>
    <p:sldId id="263" r:id="rId8"/>
    <p:sldId id="397" r:id="rId9"/>
    <p:sldId id="264" r:id="rId10"/>
    <p:sldId id="400" r:id="rId11"/>
    <p:sldId id="402" r:id="rId12"/>
    <p:sldId id="413" r:id="rId13"/>
    <p:sldId id="414" r:id="rId14"/>
    <p:sldId id="423" r:id="rId15"/>
    <p:sldId id="438" r:id="rId16"/>
    <p:sldId id="439" r:id="rId17"/>
    <p:sldId id="440" r:id="rId18"/>
    <p:sldId id="426" r:id="rId19"/>
    <p:sldId id="427" r:id="rId20"/>
    <p:sldId id="428" r:id="rId21"/>
    <p:sldId id="421" r:id="rId22"/>
  </p:sldIdLst>
  <p:sldSz cx="9144000" cy="6858000" type="screen4x3"/>
  <p:notesSz cx="67945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5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7C80"/>
    <a:srgbClr val="FF6600"/>
    <a:srgbClr val="FF3300"/>
    <a:srgbClr val="FB85D9"/>
    <a:srgbClr val="FF00FF"/>
    <a:srgbClr val="F60AB3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427" autoAdjust="0"/>
  </p:normalViewPr>
  <p:slideViewPr>
    <p:cSldViewPr snapToGrid="0">
      <p:cViewPr varScale="1">
        <p:scale>
          <a:sx n="87" d="100"/>
          <a:sy n="87" d="100"/>
        </p:scale>
        <p:origin x="1680" y="78"/>
      </p:cViewPr>
      <p:guideLst>
        <p:guide orient="horz" pos="4319"/>
        <p:guide orient="horz" pos="3888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371"/>
    </p:cViewPr>
  </p:sorterViewPr>
  <p:notesViewPr>
    <p:cSldViewPr snapToGrid="0">
      <p:cViewPr>
        <p:scale>
          <a:sx n="100" d="100"/>
          <a:sy n="100" d="100"/>
        </p:scale>
        <p:origin x="-1356" y="1434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77F3CB-BD03-46FD-9F2D-32FAE976EBB8}" type="slidenum">
              <a:rPr lang="en-GB" altLang="en-US"/>
              <a:pPr>
                <a:defRPr/>
              </a:pPr>
              <a:t>0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t" anchorCtr="0" compatLnSpc="1">
            <a:prstTxWarp prst="textNoShape">
              <a:avLst/>
            </a:prstTxWarp>
          </a:bodyPr>
          <a:lstStyle>
            <a:lvl1pPr defTabSz="763588"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t" anchorCtr="0" compatLnSpc="1">
            <a:prstTxWarp prst="textNoShape">
              <a:avLst/>
            </a:prstTxWarp>
          </a:bodyPr>
          <a:lstStyle>
            <a:lvl1pPr algn="r" defTabSz="763588"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b" anchorCtr="0" compatLnSpc="1">
            <a:prstTxWarp prst="textNoShape">
              <a:avLst/>
            </a:prstTxWarp>
          </a:bodyPr>
          <a:lstStyle>
            <a:lvl1pPr defTabSz="763588">
              <a:defRPr sz="10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9121" tIns="0" rIns="19121" bIns="0" numCol="1" anchor="b" anchorCtr="0" compatLnSpc="1">
            <a:prstTxWarp prst="textNoShape">
              <a:avLst/>
            </a:prstTxWarp>
          </a:bodyPr>
          <a:lstStyle>
            <a:lvl1pPr algn="r" defTabSz="763588">
              <a:defRPr sz="10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88AEDC-CEA1-46CC-8BF2-84CEDAF8C9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078" name="Rectangle 6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35038" y="752475"/>
            <a:ext cx="4926012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4188" y="4705350"/>
            <a:ext cx="5824537" cy="4454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AD559E-F6D6-42BC-8C4E-B0C2C4B4B696}" type="slidenum">
              <a:rPr lang="en-GB" altLang="en-US" sz="1000" b="0" smtClean="0">
                <a:latin typeface="Times New Roman" panose="02020603050405020304" pitchFamily="18" charset="0"/>
              </a:rPr>
              <a:pPr/>
              <a:t>2</a:t>
            </a:fld>
            <a:endParaRPr lang="en-GB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People also say that a data model is a language, or formalism to describe a database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The document is in the JSON notation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36D6A1-2150-4022-8DBB-FBBAF18517FE}" type="slidenum">
              <a:rPr lang="en-GB" altLang="en-US" sz="1000" b="0" smtClean="0">
                <a:latin typeface="Times New Roman" panose="02020603050405020304" pitchFamily="18" charset="0"/>
              </a:rPr>
              <a:pPr/>
              <a:t>9</a:t>
            </a:fld>
            <a:endParaRPr lang="en-GB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4F2260-9971-4797-941D-C35A842F10F4}" type="slidenum">
              <a:rPr lang="en-GB" altLang="en-US" sz="1000" b="0" smtClean="0">
                <a:latin typeface="Times New Roman" panose="02020603050405020304" pitchFamily="18" charset="0"/>
              </a:rPr>
              <a:pPr/>
              <a:t>10</a:t>
            </a:fld>
            <a:endParaRPr lang="en-GB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/>
              <a:t>Regarding joins, consider a normalized XML document, where branches are connected via foreign keys. Such joins can be performed by a user application using just data contained in the document itself (no need to access another network node)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5F3606-26D9-40E9-8969-1A436F790C8F}" type="slidenum">
              <a:rPr lang="en-GB" altLang="en-US" sz="1000" b="0" smtClean="0">
                <a:latin typeface="Times New Roman" panose="02020603050405020304" pitchFamily="18" charset="0"/>
              </a:rPr>
              <a:pPr/>
              <a:t>12</a:t>
            </a:fld>
            <a:endParaRPr lang="en-GB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3588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3588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2EE057-186C-42F9-8FD4-118238F5EF4C}" type="slidenum">
              <a:rPr lang="en-GB" altLang="en-US" sz="1000" b="0" smtClean="0">
                <a:latin typeface="Times New Roman" panose="02020603050405020304" pitchFamily="18" charset="0"/>
              </a:rPr>
              <a:pPr/>
              <a:t>13</a:t>
            </a:fld>
            <a:endParaRPr lang="en-GB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 userDrawn="1"/>
        </p:nvSpPr>
        <p:spPr bwMode="auto">
          <a:xfrm>
            <a:off x="711200" y="390525"/>
            <a:ext cx="7747000" cy="5781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NZ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67400" y="77788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 anchor="ctr"/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GB" altLang="en-US" sz="1400" b="0" i="0">
                <a:latin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1052513"/>
            <a:ext cx="1430338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95500" y="609600"/>
            <a:ext cx="4953000" cy="411163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40000"/>
              </a:lnSpc>
              <a:spcBef>
                <a:spcPct val="50000"/>
              </a:spcBef>
              <a:defRPr/>
            </a:pPr>
            <a:r>
              <a:rPr lang="en-GB" altLang="en-US" sz="1600" i="0">
                <a:latin typeface="Times New Roman" panose="02020603050405020304" pitchFamily="18" charset="0"/>
              </a:rPr>
              <a:t>VICTORIA UNIVERSITY OF WELLINGTON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  <a:defRPr/>
            </a:pPr>
            <a:r>
              <a:rPr lang="en-GB" altLang="en-US" sz="1600">
                <a:latin typeface="Times New Roman" panose="02020603050405020304" pitchFamily="18" charset="0"/>
              </a:rPr>
              <a:t>Te Whare Wananga o te Upoko o te Ika a Maui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90800" y="5200650"/>
            <a:ext cx="3962400" cy="9906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60000"/>
              </a:spcBef>
              <a:defRPr/>
            </a:pPr>
            <a:r>
              <a:rPr lang="en-GB" altLang="en-US" sz="2000" b="0"/>
              <a:t>SWEN 432 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en-GB" altLang="en-US" sz="2000" b="0"/>
              <a:t>Advanced Database Design and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en-GB" altLang="en-US" sz="2000" b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998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08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427038"/>
            <a:ext cx="2000250" cy="565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763" y="427038"/>
            <a:ext cx="5848350" cy="565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3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427038"/>
            <a:ext cx="7997825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2763" y="1512888"/>
            <a:ext cx="7848600" cy="4572000"/>
          </a:xfrm>
        </p:spPr>
        <p:txBody>
          <a:bodyPr/>
          <a:lstStyle/>
          <a:p>
            <a:pPr lvl="0"/>
            <a:endParaRPr lang="en-NZ" noProof="0"/>
          </a:p>
        </p:txBody>
      </p:sp>
    </p:spTree>
    <p:extLst>
      <p:ext uri="{BB962C8B-B14F-4D97-AF65-F5344CB8AC3E}">
        <p14:creationId xmlns:p14="http://schemas.microsoft.com/office/powerpoint/2010/main" val="42508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0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4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763" y="15128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5128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75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066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2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38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67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2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5938" y="427038"/>
            <a:ext cx="7997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Introducing Tasks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15128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What is Ahead</a:t>
            </a:r>
          </a:p>
          <a:p>
            <a:pPr lvl="1"/>
            <a:r>
              <a:rPr lang="en-GB" altLang="en-US"/>
              <a:t>Logic Design Basics</a:t>
            </a:r>
          </a:p>
          <a:p>
            <a:pPr lvl="2"/>
            <a:r>
              <a:rPr lang="en-GB" altLang="en-US"/>
              <a:t>Datapath &amp; Control</a:t>
            </a:r>
          </a:p>
          <a:p>
            <a:pPr lvl="2"/>
            <a:r>
              <a:rPr lang="en-GB" altLang="en-US"/>
              <a:t>Pipelining</a:t>
            </a:r>
          </a:p>
          <a:p>
            <a:pPr lvl="1"/>
            <a:endParaRPr lang="en-GB" altLang="en-US"/>
          </a:p>
          <a:p>
            <a:pPr lvl="1"/>
            <a:endParaRPr lang="en-GB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867400" y="77788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 anchor="ctr"/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GB" altLang="en-US" sz="1400" b="0" i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515938" y="228600"/>
            <a:ext cx="4271962" cy="2524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 anchor="ctr"/>
          <a:lstStyle>
            <a:lvl1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b="0" dirty="0"/>
              <a:t>Advanced Database Design and Implementation 2017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4325938" y="222250"/>
            <a:ext cx="42084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marL="342900" indent="-3429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r">
              <a:spcBef>
                <a:spcPct val="50000"/>
              </a:spcBef>
              <a:defRPr/>
            </a:pPr>
            <a:r>
              <a:rPr lang="en-GB" altLang="en-US" b="0"/>
              <a:t>Cloud Data Models </a:t>
            </a:r>
            <a:fld id="{74A6E130-EAD0-4F44-95BC-F8E80E87BF2B}" type="slidenum">
              <a:rPr lang="en-GB" altLang="en-US" b="0" smtClean="0"/>
              <a:pPr lvl="4" algn="r">
                <a:spcBef>
                  <a:spcPct val="50000"/>
                </a:spcBef>
                <a:defRPr/>
              </a:pPr>
              <a:t>‹#›</a:t>
            </a:fld>
            <a:endParaRPr lang="en-GB" altLang="en-US" b="0" i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531813" y="1158875"/>
            <a:ext cx="7970837" cy="90488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1019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NZ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01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87400" y="2395538"/>
            <a:ext cx="7670800" cy="1895475"/>
          </a:xfrm>
        </p:spPr>
        <p:txBody>
          <a:bodyPr wrap="none"/>
          <a:lstStyle/>
          <a:p>
            <a:pPr algn="ctr" eaLnBrk="1" hangingPunct="1"/>
            <a:r>
              <a:rPr lang="en-US" altLang="en-US" sz="5400"/>
              <a:t>Cloud Data Models</a:t>
            </a:r>
            <a:br>
              <a:rPr lang="en-US" altLang="en-US" sz="5400"/>
            </a:br>
            <a:endParaRPr lang="en-US" altLang="en-US" sz="5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1613" y="4078288"/>
            <a:ext cx="6329362" cy="819150"/>
          </a:xfrm>
        </p:spPr>
        <p:txBody>
          <a:bodyPr wrap="none" anchor="ctr"/>
          <a:lstStyle/>
          <a:p>
            <a:pPr marL="0" indent="0" algn="ctr" eaLnBrk="1" hangingPunct="1">
              <a:buFontTx/>
              <a:buNone/>
            </a:pPr>
            <a:r>
              <a:rPr lang="en-US" altLang="en-US" sz="3200" b="1" i="1"/>
              <a:t>Lecturer </a:t>
            </a:r>
            <a:r>
              <a:rPr lang="en-US" altLang="en-US" sz="3200" b="1"/>
              <a:t>:</a:t>
            </a:r>
            <a:r>
              <a:rPr lang="en-US" altLang="en-US" sz="3200" b="1" i="1"/>
              <a:t> Dr. Pavle Mogin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 Nested Document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12763" y="1379538"/>
            <a:ext cx="7848600" cy="4705350"/>
          </a:xfrm>
        </p:spPr>
        <p:txBody>
          <a:bodyPr/>
          <a:lstStyle/>
          <a:p>
            <a:pPr>
              <a:buFontTx/>
              <a:buNone/>
            </a:pPr>
            <a:endParaRPr lang="en-AU" altLang="en-US"/>
          </a:p>
          <a:p>
            <a:pPr>
              <a:buFontTx/>
              <a:buNone/>
            </a:pPr>
            <a:r>
              <a:rPr lang="en-AU" altLang="en-US"/>
              <a:t>{</a:t>
            </a:r>
          </a:p>
          <a:p>
            <a:pPr>
              <a:buFontTx/>
              <a:buNone/>
            </a:pPr>
            <a:r>
              <a:rPr lang="en-AU" altLang="en-US"/>
              <a:t>	</a:t>
            </a:r>
            <a:r>
              <a:rPr lang="en-AU" altLang="en-US" i="1"/>
              <a:t>type</a:t>
            </a:r>
            <a:r>
              <a:rPr lang="en-AU" altLang="en-US"/>
              <a:t>: “</a:t>
            </a:r>
            <a:r>
              <a:rPr lang="en-AU" altLang="en-US" i="1"/>
              <a:t>CD</a:t>
            </a:r>
            <a:r>
              <a:rPr lang="en-AU" altLang="en-US"/>
              <a:t>”</a:t>
            </a:r>
          </a:p>
          <a:p>
            <a:pPr>
              <a:buFontTx/>
              <a:buNone/>
            </a:pPr>
            <a:r>
              <a:rPr lang="en-AU" altLang="en-US"/>
              <a:t>	</a:t>
            </a:r>
            <a:r>
              <a:rPr lang="en-AU" altLang="en-US" i="1"/>
              <a:t>artist </a:t>
            </a:r>
            <a:r>
              <a:rPr lang="en-AU" altLang="en-US"/>
              <a:t>: “</a:t>
            </a:r>
            <a:r>
              <a:rPr lang="en-AU" altLang="en-US" i="1"/>
              <a:t>Net King Cole</a:t>
            </a:r>
            <a:r>
              <a:rPr lang="en-AU" altLang="en-US"/>
              <a:t>”</a:t>
            </a:r>
          </a:p>
          <a:p>
            <a:pPr>
              <a:buFontTx/>
              <a:buNone/>
            </a:pPr>
            <a:r>
              <a:rPr lang="en-AU" altLang="en-US"/>
              <a:t>	</a:t>
            </a:r>
            <a:r>
              <a:rPr lang="en-AU" altLang="en-US" i="1"/>
              <a:t>tracklist </a:t>
            </a:r>
            <a:r>
              <a:rPr lang="en-AU" altLang="en-US"/>
              <a:t>: [ </a:t>
            </a:r>
          </a:p>
          <a:p>
            <a:pPr>
              <a:buFontTx/>
              <a:buNone/>
            </a:pPr>
            <a:r>
              <a:rPr lang="en-AU" altLang="en-US"/>
              <a:t>		{</a:t>
            </a:r>
            <a:r>
              <a:rPr lang="en-AU" altLang="en-US" i="1"/>
              <a:t>track</a:t>
            </a:r>
            <a:r>
              <a:rPr lang="en-AU" altLang="en-US"/>
              <a:t>: “</a:t>
            </a:r>
            <a:r>
              <a:rPr lang="en-AU" altLang="en-US" i="1"/>
              <a:t>1</a:t>
            </a:r>
            <a:r>
              <a:rPr lang="en-AU" altLang="en-US"/>
              <a:t>”, </a:t>
            </a:r>
            <a:r>
              <a:rPr lang="en-AU" altLang="en-US" i="1"/>
              <a:t>title</a:t>
            </a:r>
            <a:r>
              <a:rPr lang="en-AU" altLang="en-US"/>
              <a:t>: “</a:t>
            </a:r>
            <a:r>
              <a:rPr lang="en-AU" altLang="en-US" i="1"/>
              <a:t>Fascination</a:t>
            </a:r>
            <a:r>
              <a:rPr lang="en-AU" altLang="en-US"/>
              <a:t>” },</a:t>
            </a:r>
          </a:p>
          <a:p>
            <a:pPr>
              <a:buFontTx/>
              <a:buNone/>
            </a:pPr>
            <a:r>
              <a:rPr lang="en-AU" altLang="en-US"/>
              <a:t>		{</a:t>
            </a:r>
            <a:r>
              <a:rPr lang="en-AU" altLang="en-US" i="1"/>
              <a:t>track</a:t>
            </a:r>
            <a:r>
              <a:rPr lang="en-AU" altLang="en-US"/>
              <a:t>: “</a:t>
            </a:r>
            <a:r>
              <a:rPr lang="en-AU" altLang="en-US" i="1"/>
              <a:t>2</a:t>
            </a:r>
            <a:r>
              <a:rPr lang="en-AU" altLang="en-US"/>
              <a:t>”, </a:t>
            </a:r>
            <a:r>
              <a:rPr lang="en-AU" altLang="en-US" i="1"/>
              <a:t>title</a:t>
            </a:r>
            <a:r>
              <a:rPr lang="en-AU" altLang="en-US"/>
              <a:t>: “</a:t>
            </a:r>
            <a:r>
              <a:rPr lang="en-AU" altLang="en-US" i="1"/>
              <a:t>Star Dust</a:t>
            </a:r>
            <a:r>
              <a:rPr lang="en-AU" altLang="en-US"/>
              <a:t>” }</a:t>
            </a:r>
          </a:p>
          <a:p>
            <a:pPr>
              <a:buFontTx/>
              <a:buNone/>
            </a:pPr>
            <a:r>
              <a:rPr lang="en-AU" altLang="en-US"/>
              <a:t>]</a:t>
            </a:r>
          </a:p>
          <a:p>
            <a:pPr>
              <a:buFontTx/>
              <a:buNone/>
            </a:pPr>
            <a:r>
              <a:rPr lang="en-AU" altLang="en-US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Document Data Model (Operations)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12763" y="1958975"/>
            <a:ext cx="7848600" cy="4125913"/>
          </a:xfrm>
        </p:spPr>
        <p:txBody>
          <a:bodyPr/>
          <a:lstStyle/>
          <a:p>
            <a:r>
              <a:rPr lang="en-AU" altLang="en-US"/>
              <a:t>The operations part of the data model offers a rich set of commands for:</a:t>
            </a:r>
          </a:p>
          <a:p>
            <a:pPr lvl="1"/>
            <a:r>
              <a:rPr lang="en-AU" altLang="en-US"/>
              <a:t>Defining collections,</a:t>
            </a:r>
          </a:p>
          <a:p>
            <a:pPr lvl="1"/>
            <a:r>
              <a:rPr lang="en-AU" altLang="en-US"/>
              <a:t>Inserting documents,</a:t>
            </a:r>
          </a:p>
          <a:p>
            <a:pPr lvl="1"/>
            <a:r>
              <a:rPr lang="en-AU" altLang="en-US"/>
              <a:t>Updating fields,</a:t>
            </a:r>
          </a:p>
          <a:p>
            <a:pPr lvl="1"/>
            <a:r>
              <a:rPr lang="en-AU" altLang="en-US"/>
              <a:t>Deleting documents, </a:t>
            </a:r>
          </a:p>
          <a:p>
            <a:pPr lvl="1"/>
            <a:r>
              <a:rPr lang="en-AU" altLang="en-US"/>
              <a:t>Querying documents, and</a:t>
            </a:r>
          </a:p>
          <a:p>
            <a:pPr lvl="1"/>
            <a:r>
              <a:rPr lang="en-US" altLang="en-US"/>
              <a:t>Doing aggregation operations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Document Data Model (Evaluation) 	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12763" y="1320800"/>
            <a:ext cx="7848600" cy="5091113"/>
          </a:xfrm>
        </p:spPr>
        <p:txBody>
          <a:bodyPr/>
          <a:lstStyle/>
          <a:p>
            <a:endParaRPr lang="en-AU" altLang="en-US"/>
          </a:p>
          <a:p>
            <a:r>
              <a:rPr lang="en-AU" altLang="en-US"/>
              <a:t>The goal of developing the document data model was to fill gap between simple, but highly available, scalable, fast, partition tolerant, and eventually consistent  key-value database systems and traditional, feature rich relational ones</a:t>
            </a:r>
          </a:p>
          <a:p>
            <a:r>
              <a:rPr lang="en-AU" altLang="en-US"/>
              <a:t>Since the document model is basically a key-value data model, the potential for availability, scalability, and partition tolerance has been retained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Document Data Model (Evaluation) 	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12763" y="1219200"/>
            <a:ext cx="7848600" cy="5195888"/>
          </a:xfrm>
        </p:spPr>
        <p:txBody>
          <a:bodyPr/>
          <a:lstStyle/>
          <a:p>
            <a:r>
              <a:rPr lang="en-US" altLang="en-US"/>
              <a:t>Compared to the key/value data model:</a:t>
            </a:r>
            <a:endParaRPr lang="en-AU" altLang="en-US"/>
          </a:p>
          <a:p>
            <a:pPr lvl="1"/>
            <a:r>
              <a:rPr lang="en-AU" altLang="en-US" sz="2000"/>
              <a:t>The document as a basic unit of access control with its hierarchical internal schema gives raise to:</a:t>
            </a:r>
          </a:p>
          <a:p>
            <a:pPr lvl="2"/>
            <a:r>
              <a:rPr lang="en-AU" altLang="en-US"/>
              <a:t>Fast fetching  the amount of data needed to answer queries of a medium complexity</a:t>
            </a:r>
          </a:p>
          <a:p>
            <a:pPr lvl="2"/>
            <a:r>
              <a:rPr lang="en-AU" altLang="en-US"/>
              <a:t>A richer semantics of stored data,</a:t>
            </a:r>
          </a:p>
          <a:p>
            <a:pPr lvl="2"/>
            <a:r>
              <a:rPr lang="en-AU" altLang="en-US"/>
              <a:t>A much more powerful query language,</a:t>
            </a:r>
          </a:p>
          <a:p>
            <a:pPr lvl="2"/>
            <a:r>
              <a:rPr lang="en-AU" altLang="en-US"/>
              <a:t>Avoiding need for some joins in generating query answers (thanks to document embedding), and </a:t>
            </a:r>
          </a:p>
          <a:p>
            <a:pPr lvl="2"/>
            <a:r>
              <a:rPr lang="en-AU" altLang="en-US"/>
              <a:t>A potential for performing joins within a user application using referencing</a:t>
            </a:r>
          </a:p>
          <a:p>
            <a:r>
              <a:rPr lang="en-AU" altLang="en-US"/>
              <a:t>The two popular document CDBMS are:</a:t>
            </a:r>
          </a:p>
          <a:p>
            <a:pPr lvl="1"/>
            <a:r>
              <a:rPr lang="en-AU" altLang="en-US"/>
              <a:t>CouchDB and</a:t>
            </a:r>
          </a:p>
          <a:p>
            <a:pPr lvl="1"/>
            <a:r>
              <a:rPr lang="en-AU" altLang="en-US"/>
              <a:t>MongoDB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Column Family Data Model – General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12763" y="1363663"/>
            <a:ext cx="7848600" cy="5222875"/>
          </a:xfrm>
        </p:spPr>
        <p:txBody>
          <a:bodyPr/>
          <a:lstStyle/>
          <a:p>
            <a:r>
              <a:rPr lang="en-AU" altLang="en-US"/>
              <a:t>Column family data model: </a:t>
            </a:r>
          </a:p>
          <a:p>
            <a:pPr lvl="1"/>
            <a:r>
              <a:rPr lang="en-US" altLang="en-US"/>
              <a:t>Represents a logical progression of the key – value data model where the value part has a recognizable structure</a:t>
            </a:r>
          </a:p>
          <a:p>
            <a:pPr lvl="1"/>
            <a:r>
              <a:rPr lang="en-US" altLang="en-US"/>
              <a:t>Tables are used for the logical (visual) data representation</a:t>
            </a:r>
            <a:endParaRPr lang="en-AU" altLang="en-US"/>
          </a:p>
          <a:p>
            <a:pPr lvl="1"/>
            <a:r>
              <a:rPr lang="en-AU" altLang="en-US"/>
              <a:t>Table rows contain sparsely populated </a:t>
            </a:r>
            <a:r>
              <a:rPr lang="en-AU" altLang="en-US" b="1" i="1">
                <a:solidFill>
                  <a:srgbClr val="FF0000"/>
                </a:solidFill>
              </a:rPr>
              <a:t>columns</a:t>
            </a:r>
            <a:r>
              <a:rPr lang="en-AU" altLang="en-US"/>
              <a:t> of data, </a:t>
            </a:r>
          </a:p>
          <a:p>
            <a:pPr lvl="1"/>
            <a:r>
              <a:rPr lang="en-AU" altLang="en-US"/>
              <a:t>Each set of logically related columns forms a </a:t>
            </a:r>
            <a:r>
              <a:rPr lang="en-AU" altLang="en-US" b="1" i="1">
                <a:solidFill>
                  <a:srgbClr val="FF0000"/>
                </a:solidFill>
              </a:rPr>
              <a:t>column family</a:t>
            </a:r>
            <a:r>
              <a:rPr lang="en-AU" altLang="en-US"/>
              <a:t> that is:</a:t>
            </a:r>
          </a:p>
          <a:p>
            <a:pPr lvl="2"/>
            <a:r>
              <a:rPr lang="en-AU" altLang="en-US"/>
              <a:t>A unit of physical data access control,</a:t>
            </a:r>
          </a:p>
          <a:p>
            <a:pPr lvl="2"/>
            <a:r>
              <a:rPr lang="en-AU" altLang="en-US"/>
              <a:t>Stored contiguously on a separate location on disk using large disk pages to promote for fast reads by amortizing disk head seeks, and thus promote</a:t>
            </a:r>
            <a:r>
              <a:rPr lang="en-US" altLang="en-US"/>
              <a:t> efficient analytical (statistical) processing</a:t>
            </a:r>
            <a:endParaRPr lang="en-AU" altLang="en-US"/>
          </a:p>
          <a:p>
            <a:pPr lvl="1"/>
            <a:r>
              <a:rPr lang="en-US" altLang="en-US"/>
              <a:t>Columns</a:t>
            </a:r>
            <a:r>
              <a:rPr lang="en-US" altLang="en-US" b="1" i="1"/>
              <a:t> </a:t>
            </a:r>
            <a:r>
              <a:rPr lang="en-US" altLang="en-US"/>
              <a:t>are nullable and may be</a:t>
            </a:r>
            <a:r>
              <a:rPr lang="en-US" altLang="en-US" b="1" i="1">
                <a:solidFill>
                  <a:srgbClr val="FF0000"/>
                </a:solidFill>
              </a:rPr>
              <a:t> run time defined</a:t>
            </a:r>
            <a:endParaRPr lang="en-AU" altLang="en-US" b="1" i="1">
              <a:solidFill>
                <a:srgbClr val="FF0000"/>
              </a:solidFill>
            </a:endParaRPr>
          </a:p>
          <a:p>
            <a:pPr lvl="1"/>
            <a:r>
              <a:rPr lang="en-AU" altLang="en-US" b="1" i="1">
                <a:solidFill>
                  <a:srgbClr val="FF0000"/>
                </a:solidFill>
              </a:rPr>
              <a:t>Row keys</a:t>
            </a:r>
            <a:r>
              <a:rPr lang="en-AU" altLang="en-US"/>
              <a:t> (record ID’s) are used for data partitioning,</a:t>
            </a:r>
          </a:p>
          <a:p>
            <a:pPr lvl="1"/>
            <a:r>
              <a:rPr lang="en-AU" altLang="en-US"/>
              <a:t>Users are encouraged to reason about physical storage properties of their data (where and how their data has been stored)</a:t>
            </a:r>
          </a:p>
          <a:p>
            <a:pPr lvl="1"/>
            <a:r>
              <a:rPr lang="en-AU" altLang="en-US"/>
              <a:t>Either timestamps or version vectors are used for versioning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An Example (A Relational Table)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12763" y="1219200"/>
            <a:ext cx="7848600" cy="4865688"/>
          </a:xfrm>
        </p:spPr>
        <p:txBody>
          <a:bodyPr/>
          <a:lstStyle/>
          <a:p>
            <a:r>
              <a:rPr lang="en-AU" altLang="en-US"/>
              <a:t>Consider a relational table called </a:t>
            </a:r>
            <a:r>
              <a:rPr lang="en-AU" altLang="en-US" i="1"/>
              <a:t>person</a:t>
            </a:r>
            <a:r>
              <a:rPr lang="en-AU" altLang="en-US"/>
              <a:t> having many hundreds of millions of rows:</a:t>
            </a:r>
          </a:p>
          <a:p>
            <a:pPr lvl="1"/>
            <a:r>
              <a:rPr lang="en-AU" altLang="en-US"/>
              <a:t>Each row is stored contiguously as a whole,</a:t>
            </a:r>
          </a:p>
          <a:p>
            <a:pPr lvl="1"/>
            <a:r>
              <a:rPr lang="en-AU" altLang="en-US"/>
              <a:t>It is very good for retrieving partial or whole rows based on </a:t>
            </a:r>
            <a:r>
              <a:rPr lang="en-AU" altLang="en-US" i="1"/>
              <a:t>personId</a:t>
            </a:r>
            <a:r>
              <a:rPr lang="en-AU" altLang="en-US"/>
              <a:t>,</a:t>
            </a:r>
          </a:p>
          <a:p>
            <a:pPr lvl="1"/>
            <a:r>
              <a:rPr lang="en-AU" altLang="en-US"/>
              <a:t>It is very slow for answering queries : “How many men are born in 1950?” </a:t>
            </a:r>
          </a:p>
          <a:p>
            <a:pPr lvl="1"/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endParaRPr lang="en-AU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3713" y="3849688"/>
          <a:ext cx="7958137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 err="1"/>
                        <a:t>personId</a:t>
                      </a:r>
                      <a:endParaRPr lang="en-AU" sz="1800" i="1" dirty="0"/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name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surname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address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 err="1"/>
                        <a:t>year_of_birth</a:t>
                      </a:r>
                      <a:endParaRPr lang="en-AU" sz="1800" i="1" dirty="0"/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gender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James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Bond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London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1950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2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July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Andrews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New York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1970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F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999999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Tommy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 err="1"/>
                        <a:t>Robredo</a:t>
                      </a:r>
                      <a:endParaRPr lang="en-AU" sz="1800" i="1" dirty="0"/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Madrid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1950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31" name="TextBox 5"/>
          <p:cNvSpPr txBox="1">
            <a:spLocks noChangeArrowheads="1"/>
          </p:cNvSpPr>
          <p:nvPr/>
        </p:nvSpPr>
        <p:spPr bwMode="auto">
          <a:xfrm>
            <a:off x="522288" y="3454400"/>
            <a:ext cx="110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1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>
                <a:solidFill>
                  <a:schemeClr val="tx1"/>
                </a:solidFill>
              </a:rPr>
              <a:t>person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An Example (Column Families)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12763" y="1428750"/>
            <a:ext cx="8016875" cy="5187950"/>
          </a:xfrm>
        </p:spPr>
        <p:txBody>
          <a:bodyPr/>
          <a:lstStyle/>
          <a:p>
            <a:r>
              <a:rPr lang="en-AU" altLang="en-US"/>
              <a:t>Column family cloud databases group columns of data needed to satisfy a query into </a:t>
            </a:r>
            <a:r>
              <a:rPr lang="en-AU" altLang="en-US" i="1"/>
              <a:t>Column Families</a:t>
            </a:r>
            <a:r>
              <a:rPr lang="en-AU" altLang="en-US"/>
              <a:t> </a:t>
            </a:r>
          </a:p>
          <a:p>
            <a:pPr lvl="1"/>
            <a:r>
              <a:rPr lang="en-AU" altLang="en-US"/>
              <a:t>The </a:t>
            </a:r>
            <a:r>
              <a:rPr lang="en-AU" altLang="en-US" i="1"/>
              <a:t>person</a:t>
            </a:r>
            <a:r>
              <a:rPr lang="en-AU" altLang="en-US"/>
              <a:t> table would be subdivided into, say </a:t>
            </a:r>
            <a:r>
              <a:rPr lang="en-AU" altLang="en-US" i="1"/>
              <a:t>personal_data</a:t>
            </a:r>
            <a:r>
              <a:rPr lang="en-AU" altLang="en-US"/>
              <a:t> and </a:t>
            </a:r>
            <a:r>
              <a:rPr lang="en-AU" altLang="en-US" i="1"/>
              <a:t>demographic</a:t>
            </a:r>
            <a:r>
              <a:rPr lang="en-AU" altLang="en-US"/>
              <a:t> column families</a:t>
            </a:r>
          </a:p>
          <a:p>
            <a:pPr lvl="1"/>
            <a:r>
              <a:rPr lang="en-AU" altLang="en-US"/>
              <a:t>The </a:t>
            </a:r>
            <a:r>
              <a:rPr lang="en-AU" altLang="en-US" i="1"/>
              <a:t>demographic</a:t>
            </a:r>
            <a:r>
              <a:rPr lang="en-AU" altLang="en-US"/>
              <a:t> column family would be stored separately and retrieved in a few disk accesses as a whole</a:t>
            </a:r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  <a:p>
            <a:pPr lvl="1"/>
            <a:endParaRPr lang="en-AU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3713" y="3752850"/>
          <a:ext cx="7958137" cy="259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row key</a:t>
                      </a:r>
                    </a:p>
                  </a:txBody>
                  <a:tcPr marL="91438" marR="91438" marT="45714" marB="45714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personal _data</a:t>
                      </a:r>
                    </a:p>
                  </a:txBody>
                  <a:tcPr marL="91438" marR="91438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n-AU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demographic</a:t>
                      </a:r>
                    </a:p>
                  </a:txBody>
                  <a:tcPr marL="91438" marR="91438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pPr algn="ctr"/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name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surname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address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 err="1"/>
                        <a:t>year_of_birth</a:t>
                      </a:r>
                      <a:endParaRPr lang="en-AU" sz="1800" i="1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gender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James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Bond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London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1950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2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July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Andrews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New York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1970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F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999999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Tommy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 err="1"/>
                        <a:t>Robredo</a:t>
                      </a:r>
                      <a:endParaRPr lang="en-AU" sz="1800" i="1" dirty="0"/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Madrid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1950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M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i="1" dirty="0"/>
                        <a:t>...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5" name="TextBox 4"/>
          <p:cNvSpPr txBox="1">
            <a:spLocks noChangeArrowheads="1"/>
          </p:cNvSpPr>
          <p:nvPr/>
        </p:nvSpPr>
        <p:spPr bwMode="auto">
          <a:xfrm>
            <a:off x="522288" y="3357563"/>
            <a:ext cx="110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1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>
                <a:solidFill>
                  <a:schemeClr val="tx1"/>
                </a:solidFill>
              </a:rPr>
              <a:t>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Column Family Operations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27050" y="1720850"/>
            <a:ext cx="7848600" cy="4451350"/>
          </a:xfrm>
        </p:spPr>
        <p:txBody>
          <a:bodyPr/>
          <a:lstStyle/>
          <a:p>
            <a:pPr eaLnBrk="1" hangingPunct="1"/>
            <a:r>
              <a:rPr lang="en-US" altLang="en-US"/>
              <a:t>The API’s of column family CDBMS provide functions for creating and deleting: </a:t>
            </a:r>
          </a:p>
          <a:p>
            <a:pPr lvl="1" eaLnBrk="1" hangingPunct="1"/>
            <a:r>
              <a:rPr lang="en-US" altLang="en-US"/>
              <a:t>Column families (tables) and </a:t>
            </a:r>
          </a:p>
          <a:p>
            <a:pPr lvl="1" eaLnBrk="1" hangingPunct="1"/>
            <a:r>
              <a:rPr lang="en-US" altLang="en-US"/>
              <a:t>Indexes</a:t>
            </a:r>
          </a:p>
          <a:p>
            <a:pPr eaLnBrk="1" hangingPunct="1"/>
            <a:r>
              <a:rPr lang="en-US" altLang="en-US"/>
              <a:t>Client applications can:</a:t>
            </a:r>
          </a:p>
          <a:p>
            <a:pPr lvl="1" eaLnBrk="1" hangingPunct="1"/>
            <a:r>
              <a:rPr lang="en-US" altLang="en-US"/>
              <a:t>Insert rows</a:t>
            </a:r>
          </a:p>
          <a:p>
            <a:pPr lvl="1" eaLnBrk="1" hangingPunct="1"/>
            <a:r>
              <a:rPr lang="en-US" altLang="en-US"/>
              <a:t>Write column values in a table (updates and deletes are accomplished by writes),</a:t>
            </a:r>
          </a:p>
          <a:p>
            <a:pPr lvl="1" eaLnBrk="1" hangingPunct="1"/>
            <a:r>
              <a:rPr lang="en-US" altLang="en-US"/>
              <a:t>Look up and select column values from individual rows, </a:t>
            </a:r>
          </a:p>
          <a:p>
            <a:pPr lvl="1" eaLnBrk="1" hangingPunct="1"/>
            <a:r>
              <a:rPr lang="en-US" altLang="en-US"/>
              <a:t>Iterate over a subset of data in a table,</a:t>
            </a:r>
          </a:p>
          <a:p>
            <a:pPr lvl="1" eaLnBrk="1" hangingPunct="1"/>
            <a:r>
              <a:rPr lang="en-US" altLang="en-US"/>
              <a:t>Select column data based on their timestamp</a:t>
            </a:r>
          </a:p>
          <a:p>
            <a:pPr lvl="1" eaLnBrk="1" hangingPunct="1"/>
            <a:r>
              <a:rPr lang="en-US" altLang="en-US"/>
              <a:t>Perform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Logical Data Structures</a:t>
            </a:r>
            <a:endParaRPr lang="en-AU" alt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12763" y="1512888"/>
            <a:ext cx="8267700" cy="4572000"/>
          </a:xfrm>
        </p:spPr>
        <p:txBody>
          <a:bodyPr/>
          <a:lstStyle/>
          <a:p>
            <a:r>
              <a:rPr lang="en-US" altLang="en-US"/>
              <a:t>Serializing logical data structures on a disk determine how the disk is accessed and thus directly implicate performance</a:t>
            </a:r>
          </a:p>
          <a:p>
            <a:r>
              <a:rPr lang="en-US" altLang="en-US"/>
              <a:t>There are two main serializing approaches:</a:t>
            </a:r>
          </a:p>
          <a:p>
            <a:pPr lvl="1"/>
            <a:r>
              <a:rPr lang="en-US" altLang="en-US"/>
              <a:t>Row based storage layout and</a:t>
            </a:r>
          </a:p>
          <a:p>
            <a:pPr lvl="1"/>
            <a:r>
              <a:rPr lang="en-US" altLang="en-US"/>
              <a:t>Colum based storage layout</a:t>
            </a:r>
          </a:p>
          <a:p>
            <a:r>
              <a:rPr lang="en-US" altLang="en-US"/>
              <a:t>A running example:</a:t>
            </a:r>
          </a:p>
          <a:p>
            <a:pPr>
              <a:buFontTx/>
              <a:buNone/>
            </a:pPr>
            <a:endParaRPr lang="en-AU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3738" y="4414838"/>
          <a:ext cx="7820025" cy="1485900"/>
        </p:xfrm>
        <a:graphic>
          <a:graphicData uri="http://schemas.openxmlformats.org/drawingml/2006/table">
            <a:tbl>
              <a:tblPr/>
              <a:tblGrid>
                <a:gridCol w="156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StudentId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CourseId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Trimester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Grade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7007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COMP102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A+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SWEN304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B-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5555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SWEN432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C+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Row Based Storage Layout</a:t>
            </a:r>
            <a:endParaRPr lang="en-AU" alt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relational table gets serialized by appending its rows and flushing to disk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Advantage:</a:t>
            </a:r>
          </a:p>
          <a:p>
            <a:pPr lvl="1"/>
            <a:r>
              <a:rPr lang="en-US" altLang="en-US"/>
              <a:t>Fast retrieval of whole records</a:t>
            </a:r>
          </a:p>
          <a:p>
            <a:pPr lvl="1"/>
            <a:endParaRPr lang="en-US" altLang="en-US"/>
          </a:p>
          <a:p>
            <a:r>
              <a:rPr lang="en-US" altLang="en-US"/>
              <a:t>Disadvantage:</a:t>
            </a:r>
          </a:p>
          <a:p>
            <a:pPr lvl="1"/>
            <a:r>
              <a:rPr lang="en-US" altLang="en-US"/>
              <a:t>Operations on columns are slow since it may require reading all of the data</a:t>
            </a:r>
            <a:endParaRPr lang="en-AU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7213" y="2619375"/>
          <a:ext cx="7848600" cy="742950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COMP102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SWEN304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B-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5555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SWEN432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C+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Plan for Cloud Data Models</a:t>
            </a:r>
          </a:p>
        </p:txBody>
      </p:sp>
      <p:sp>
        <p:nvSpPr>
          <p:cNvPr id="131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698625"/>
            <a:ext cx="7848600" cy="4760913"/>
          </a:xfrm>
        </p:spPr>
        <p:txBody>
          <a:bodyPr/>
          <a:lstStyle/>
          <a:p>
            <a:pPr eaLnBrk="1" hangingPunct="1"/>
            <a:r>
              <a:rPr lang="en-US" altLang="en-US"/>
              <a:t>NoSQL data models:</a:t>
            </a:r>
          </a:p>
          <a:p>
            <a:pPr lvl="1" eaLnBrk="1" hangingPunct="1"/>
            <a:r>
              <a:rPr lang="en-US" altLang="en-US"/>
              <a:t>Key-Value data model,</a:t>
            </a:r>
          </a:p>
          <a:p>
            <a:pPr lvl="1" eaLnBrk="1" hangingPunct="1"/>
            <a:r>
              <a:rPr lang="en-US" altLang="en-US"/>
              <a:t>Document data model, and</a:t>
            </a:r>
          </a:p>
          <a:p>
            <a:pPr lvl="1" eaLnBrk="1" hangingPunct="1"/>
            <a:r>
              <a:rPr lang="en-US" altLang="en-US"/>
              <a:t>Column families data model</a:t>
            </a:r>
          </a:p>
          <a:p>
            <a:pPr eaLnBrk="1" hangingPunct="1"/>
            <a:r>
              <a:rPr lang="en-US" altLang="en-US"/>
              <a:t>Data storage techniques</a:t>
            </a:r>
          </a:p>
          <a:p>
            <a:pPr lvl="1" eaLnBrk="1" hangingPunct="1"/>
            <a:r>
              <a:rPr lang="en-US" altLang="en-US"/>
              <a:t>Serializing Logical Structures on Disk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 b="1" i="1"/>
              <a:t>Readings: </a:t>
            </a:r>
            <a:r>
              <a:rPr lang="en-US" altLang="en-US"/>
              <a:t>Have a look </a:t>
            </a:r>
            <a:r>
              <a:rPr lang="en-US" altLang="en-US" i="1"/>
              <a:t> at Useful Links at the Course Home Page </a:t>
            </a:r>
          </a:p>
          <a:p>
            <a:pPr lvl="2" eaLnBrk="1" hangingPunct="1"/>
            <a:endParaRPr lang="en-US" alt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1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Columnar Storage Layout</a:t>
            </a:r>
            <a:endParaRPr lang="en-AU" alt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371475" y="1265238"/>
            <a:ext cx="8286750" cy="53895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Columnar storage layout serializes tables by</a:t>
            </a:r>
          </a:p>
          <a:p>
            <a:pPr lvl="1">
              <a:defRPr/>
            </a:pPr>
            <a:r>
              <a:rPr lang="en-US" altLang="en-US" sz="1600" dirty="0"/>
              <a:t>Appending whole columns and flushing them to disk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sz="1600" dirty="0"/>
              <a:t>Or even storing columns separately</a:t>
            </a:r>
          </a:p>
          <a:p>
            <a:pPr marL="0" indent="0">
              <a:buFontTx/>
              <a:buNone/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Column families combine row based and columnar storage layouts by storing column families separately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7213" y="2355850"/>
          <a:ext cx="7848600" cy="74295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COMP102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SWEN304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SWEN432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A+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8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B-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8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C+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8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013" y="3657600"/>
          <a:ext cx="3619500" cy="1857375"/>
        </p:xfrm>
        <a:graphic>
          <a:graphicData uri="http://schemas.openxmlformats.org/drawingml/2006/table">
            <a:tbl>
              <a:tblPr/>
              <a:tblGrid>
                <a:gridCol w="12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3993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COMP102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SWEN304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SWEN432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2013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2014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A+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A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B-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C+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74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814888" y="3822700"/>
            <a:ext cx="3535362" cy="1554163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altLang="en-US" sz="2000" b="0" i="0" dirty="0"/>
              <a:t>Advantage: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b="0" i="0" dirty="0"/>
              <a:t>Fast retrieval of whole columns</a:t>
            </a:r>
          </a:p>
          <a:p>
            <a:pPr>
              <a:defRPr/>
            </a:pPr>
            <a:r>
              <a:rPr lang="en-US" altLang="en-US" sz="2000" b="0" i="0" dirty="0"/>
              <a:t>Disadvantage: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b="0" i="0" dirty="0"/>
              <a:t>Retrieval of records is slow since it</a:t>
            </a:r>
          </a:p>
          <a:p>
            <a:pPr>
              <a:defRPr/>
            </a:pPr>
            <a:r>
              <a:rPr lang="en-US" altLang="en-US" sz="1600" b="0" i="0" dirty="0"/>
              <a:t>     may require reading all of the data</a:t>
            </a:r>
          </a:p>
          <a:p>
            <a:pPr eaLnBrk="1" hangingPunct="1">
              <a:defRPr/>
            </a:pPr>
            <a:endParaRPr lang="en-AU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Summary						(1)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12763" y="1431925"/>
            <a:ext cx="7848600" cy="5248275"/>
          </a:xfrm>
        </p:spPr>
        <p:txBody>
          <a:bodyPr/>
          <a:lstStyle/>
          <a:p>
            <a:r>
              <a:rPr lang="en-US" altLang="en-US"/>
              <a:t>Key-value data model:</a:t>
            </a:r>
          </a:p>
          <a:p>
            <a:pPr lvl="1"/>
            <a:r>
              <a:rPr lang="en-US" altLang="en-US"/>
              <a:t>Each data object is a (key, value) pair, where value is opaque</a:t>
            </a:r>
          </a:p>
          <a:p>
            <a:pPr lvl="1"/>
            <a:r>
              <a:rPr lang="en-US" altLang="en-US"/>
              <a:t>DDL and DML languages are of a limited expressive power</a:t>
            </a:r>
            <a:endParaRPr lang="en-AU" altLang="en-US"/>
          </a:p>
          <a:p>
            <a:r>
              <a:rPr lang="en-US" altLang="en-US"/>
              <a:t>Document data model:</a:t>
            </a:r>
          </a:p>
          <a:p>
            <a:pPr lvl="1"/>
            <a:r>
              <a:rPr lang="en-US" altLang="en-US"/>
              <a:t>A database is a set of collections</a:t>
            </a:r>
          </a:p>
          <a:p>
            <a:pPr lvl="1"/>
            <a:r>
              <a:rPr lang="en-US" altLang="en-US"/>
              <a:t>A collection is a set of fields</a:t>
            </a:r>
          </a:p>
          <a:p>
            <a:pPr lvl="1"/>
            <a:r>
              <a:rPr lang="en-US" altLang="en-US"/>
              <a:t>Embedding and referencing used to implement relationships between documents</a:t>
            </a:r>
          </a:p>
          <a:p>
            <a:pPr lvl="1"/>
            <a:r>
              <a:rPr lang="en-US" altLang="en-US"/>
              <a:t>DDL and DML of extensive expressive power</a:t>
            </a:r>
          </a:p>
          <a:p>
            <a:r>
              <a:rPr lang="en-US" altLang="en-US"/>
              <a:t>Column family data model:</a:t>
            </a:r>
          </a:p>
          <a:p>
            <a:pPr lvl="1"/>
            <a:r>
              <a:rPr lang="en-AU" altLang="en-US"/>
              <a:t>Logical view: tables</a:t>
            </a:r>
          </a:p>
          <a:p>
            <a:pPr lvl="1"/>
            <a:r>
              <a:rPr lang="en-AU" altLang="en-US"/>
              <a:t>Each column family serves to satisfy one or a few predefined queries</a:t>
            </a:r>
          </a:p>
          <a:p>
            <a:pPr lvl="1"/>
            <a:r>
              <a:rPr lang="en-AU" altLang="en-US"/>
              <a:t>Each updatable piece of data has either a timestamp or a version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</a:t>
            </a:r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3" y="1652588"/>
            <a:ext cx="7848600" cy="4373562"/>
          </a:xfrm>
        </p:spPr>
        <p:txBody>
          <a:bodyPr/>
          <a:lstStyle/>
          <a:p>
            <a:pPr marL="350838" indent="-350838" eaLnBrk="1" hangingPunct="1"/>
            <a:r>
              <a:rPr lang="en-US" altLang="en-US"/>
              <a:t>A data model is a mathematical abstraction that is used to design a </a:t>
            </a:r>
            <a:r>
              <a:rPr lang="en-US" altLang="en-US">
                <a:solidFill>
                  <a:srgbClr val="FF3333"/>
                </a:solidFill>
              </a:rPr>
              <a:t>database</a:t>
            </a:r>
            <a:r>
              <a:rPr lang="en-US" altLang="en-US"/>
              <a:t> of a real system</a:t>
            </a:r>
          </a:p>
          <a:p>
            <a:pPr marL="350838" indent="-350838" eaLnBrk="1" hangingPunct="1"/>
            <a:r>
              <a:rPr lang="en-US" altLang="en-US"/>
              <a:t>The structure of the database depends on the underlying paradigm of the data model</a:t>
            </a:r>
          </a:p>
          <a:p>
            <a:pPr marL="350838" indent="-350838" eaLnBrk="1" hangingPunct="1"/>
            <a:r>
              <a:rPr lang="en-US" altLang="en-US"/>
              <a:t>A data model provides languages: </a:t>
            </a:r>
          </a:p>
          <a:p>
            <a:pPr marL="750888" lvl="1" indent="-350838" eaLnBrk="1" hangingPunct="1"/>
            <a:r>
              <a:rPr lang="en-US" altLang="en-US"/>
              <a:t>To define the database </a:t>
            </a:r>
            <a:r>
              <a:rPr lang="en-US" altLang="en-US">
                <a:solidFill>
                  <a:srgbClr val="FF3333"/>
                </a:solidFill>
              </a:rPr>
              <a:t>structure</a:t>
            </a:r>
            <a:r>
              <a:rPr lang="en-US" altLang="en-US"/>
              <a:t>, and</a:t>
            </a:r>
          </a:p>
          <a:p>
            <a:pPr marL="750888" lvl="1" indent="-350838" eaLnBrk="1" hangingPunct="1"/>
            <a:r>
              <a:rPr lang="en-US" altLang="en-US"/>
              <a:t>To 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>
                <a:solidFill>
                  <a:srgbClr val="FF3333"/>
                </a:solidFill>
              </a:rPr>
              <a:t>uery </a:t>
            </a:r>
            <a:r>
              <a:rPr lang="en-US" altLang="en-US"/>
              <a:t>a database </a:t>
            </a:r>
          </a:p>
          <a:p>
            <a:pPr marL="350838" indent="-350838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Database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446213"/>
            <a:ext cx="7848600" cy="4921250"/>
          </a:xfrm>
        </p:spPr>
        <p:txBody>
          <a:bodyPr/>
          <a:lstStyle/>
          <a:p>
            <a:pPr eaLnBrk="1" hangingPunct="1"/>
            <a:r>
              <a:rPr lang="en-US" altLang="en-US"/>
              <a:t>Each DBMS relies on a data model</a:t>
            </a:r>
          </a:p>
          <a:p>
            <a:pPr eaLnBrk="1" hangingPunct="1"/>
            <a:r>
              <a:rPr lang="en-US" altLang="en-US"/>
              <a:t>Cloud DBMS fall into one of the following categories:</a:t>
            </a:r>
          </a:p>
          <a:p>
            <a:pPr lvl="1" eaLnBrk="1" hangingPunct="1"/>
            <a:r>
              <a:rPr lang="en-US" altLang="en-US"/>
              <a:t>NoSQL, and</a:t>
            </a:r>
          </a:p>
          <a:p>
            <a:pPr lvl="1" eaLnBrk="1" hangingPunct="1"/>
            <a:r>
              <a:rPr lang="en-US" altLang="en-US"/>
              <a:t>Relational</a:t>
            </a:r>
          </a:p>
          <a:p>
            <a:pPr eaLnBrk="1" hangingPunct="1"/>
            <a:r>
              <a:rPr lang="en-US" altLang="en-US"/>
              <a:t>NoSQL DBMSs themselves are built using one of the following data models:</a:t>
            </a:r>
          </a:p>
          <a:p>
            <a:pPr lvl="1" eaLnBrk="1" hangingPunct="1"/>
            <a:r>
              <a:rPr lang="en-US" altLang="en-US"/>
              <a:t>Key-Value data model,</a:t>
            </a:r>
          </a:p>
          <a:p>
            <a:pPr lvl="1" eaLnBrk="1" hangingPunct="1"/>
            <a:r>
              <a:rPr lang="en-US" altLang="en-US"/>
              <a:t>Document data model, </a:t>
            </a:r>
          </a:p>
          <a:p>
            <a:pPr lvl="1" eaLnBrk="1" hangingPunct="1"/>
            <a:r>
              <a:rPr lang="en-US" altLang="en-US"/>
              <a:t>Column (families) data model, and</a:t>
            </a:r>
          </a:p>
          <a:p>
            <a:pPr lvl="1" eaLnBrk="1" hangingPunct="1"/>
            <a:r>
              <a:rPr lang="en-US" altLang="en-US"/>
              <a:t>Graph data model</a:t>
            </a:r>
          </a:p>
          <a:p>
            <a:pPr eaLnBrk="1" hangingPunct="1"/>
            <a:r>
              <a:rPr lang="en-US" altLang="en-US"/>
              <a:t>Physical storage and data accessing techniques form an important part of NoSQL data models</a:t>
            </a:r>
          </a:p>
          <a:p>
            <a:pPr lvl="1" eaLnBrk="1" hangingPunct="1"/>
            <a:r>
              <a:rPr lang="en-US" altLang="en-US"/>
              <a:t>Since these are important tools for achieving high throughput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465263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data structure of the key – value data model is based on a map or dictionary as found in many OO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object of a database is represented by a unique key and a value, representing the relevant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is no schema that stored objects have to comply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So, value part of an object is stored without any semantic or structural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 data type is BLOB, or string and it may contain any kind of data as an image, or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Also, there is no restriction on objects that can be stored together in a database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Key-Value Data Model (Structure)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901825"/>
            <a:ext cx="7848600" cy="4135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Standard operations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Read - get(key),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Write – put(key,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Additionally, there may also be a delete operation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Objects are retrieved from the database by solely using key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Key values are hashed to find the identifier of a network node where the object should be stored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Key-Value Data Model (Operations)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Key-Value Data Model (Evaluation)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233488"/>
            <a:ext cx="8186737" cy="5138737"/>
          </a:xfrm>
        </p:spPr>
        <p:txBody>
          <a:bodyPr/>
          <a:lstStyle/>
          <a:p>
            <a:pPr eaLnBrk="1" hangingPunct="1"/>
            <a:r>
              <a:rPr lang="en-US" altLang="en-US"/>
              <a:t>Databases relying on the key-value data model </a:t>
            </a:r>
          </a:p>
          <a:p>
            <a:pPr lvl="1" eaLnBrk="1" hangingPunct="1"/>
            <a:r>
              <a:rPr lang="en-US" altLang="en-US"/>
              <a:t>Have a very simple data structure</a:t>
            </a:r>
          </a:p>
          <a:p>
            <a:pPr lvl="1" eaLnBrk="1" hangingPunct="1"/>
            <a:r>
              <a:rPr lang="en-US" altLang="en-US"/>
              <a:t>Use two (or three) simple basic operations, only and </a:t>
            </a:r>
          </a:p>
          <a:p>
            <a:pPr lvl="1" eaLnBrk="1" hangingPunct="1"/>
            <a:r>
              <a:rPr lang="en-US" altLang="en-US"/>
              <a:t>Use hashing for retrieving data</a:t>
            </a:r>
          </a:p>
          <a:p>
            <a:pPr eaLnBrk="1" hangingPunct="1"/>
            <a:r>
              <a:rPr lang="en-US" altLang="en-US"/>
              <a:t>All that makes it possible to deploy databases that: </a:t>
            </a:r>
          </a:p>
          <a:p>
            <a:pPr lvl="1" eaLnBrk="1" hangingPunct="1"/>
            <a:r>
              <a:rPr lang="en-US" altLang="en-US"/>
              <a:t>Have high throughput,</a:t>
            </a:r>
          </a:p>
          <a:p>
            <a:pPr lvl="1" eaLnBrk="1" hangingPunct="1"/>
            <a:r>
              <a:rPr lang="en-US" altLang="en-US"/>
              <a:t>Are scalable,</a:t>
            </a:r>
          </a:p>
          <a:p>
            <a:pPr lvl="1" eaLnBrk="1" hangingPunct="1"/>
            <a:r>
              <a:rPr lang="en-US" altLang="en-US"/>
              <a:t>Highly available, network partition tolerant, and eventually consistent</a:t>
            </a:r>
          </a:p>
          <a:p>
            <a:pPr eaLnBrk="1" hangingPunct="1"/>
            <a:r>
              <a:rPr lang="en-US" altLang="en-US"/>
              <a:t>Key-value database systems are best suited for simple applications needing only to look up objects</a:t>
            </a:r>
          </a:p>
          <a:p>
            <a:pPr eaLnBrk="1" hangingPunct="1"/>
            <a:r>
              <a:rPr lang="en-US" altLang="en-US"/>
              <a:t>Examples of popular key – value cloud DBMSs are:</a:t>
            </a:r>
          </a:p>
          <a:p>
            <a:pPr lvl="1" eaLnBrk="1" hangingPunct="1"/>
            <a:r>
              <a:rPr lang="en-US" altLang="en-US"/>
              <a:t>Amazon’s Dynamo,</a:t>
            </a:r>
          </a:p>
          <a:p>
            <a:pPr lvl="1" eaLnBrk="1" hangingPunct="1"/>
            <a:r>
              <a:rPr lang="en-US" altLang="en-US"/>
              <a:t>Voldemort, and</a:t>
            </a:r>
          </a:p>
          <a:p>
            <a:pPr lvl="1" eaLnBrk="1" hangingPunct="1"/>
            <a:r>
              <a:rPr lang="en-US" altLang="en-US"/>
              <a:t>Tokyo Cabinet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Data Model (Structure)	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349375"/>
            <a:ext cx="8186737" cy="474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document data model represents a logical progression from the key – value data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document database is a (key, value) pair, where: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key is a (unique) database name,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 is the database itself, represented as a set of collections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collection is a (key, value) pair, where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key is a unique (user defined) collection name,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 is a set of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document is a (key, value) pair, where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key is a unique (possibly system defined) document identifier,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 is a set of fields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field is a (key, value) pair,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key is a unique field name,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value is a scalar data type (including strings), or an array 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Data Model (Structure)	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906588"/>
            <a:ext cx="7848600" cy="4178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Documents can be nested, or referenced from within documents by a defined identifier</a:t>
            </a:r>
          </a:p>
          <a:p>
            <a:pPr eaLnBrk="1" hangingPunct="1"/>
            <a:r>
              <a:rPr lang="en-US" altLang="en-US"/>
              <a:t>Documents of a collection do not adhere to any common predefined schema</a:t>
            </a:r>
          </a:p>
          <a:p>
            <a:pPr lvl="1" eaLnBrk="1" hangingPunct="1"/>
            <a:r>
              <a:rPr lang="en-US" altLang="en-US"/>
              <a:t>Documents are self describing, since they contain both meta data and actual data </a:t>
            </a:r>
          </a:p>
          <a:p>
            <a:pPr lvl="1" eaLnBrk="1" hangingPunct="1"/>
            <a:r>
              <a:rPr lang="en-US" altLang="en-US"/>
              <a:t>A  collection may contain documents of completely different types</a:t>
            </a:r>
          </a:p>
          <a:p>
            <a:pPr eaLnBrk="1" hangingPunct="1"/>
            <a:r>
              <a:rPr lang="en-US" altLang="en-US"/>
              <a:t>Most often, the content of a document is represented in the JSON format, although it also can be an XML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2a">
  <a:themeElements>
    <a:clrScheme name="lect2a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2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2a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2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2a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2a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2a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2a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2a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\\COMPSCI\pmar\473\Staff-Only\Lectures\lect2a.pot</Template>
  <TotalTime>137209</TotalTime>
  <Pages>1237609</Pages>
  <Words>1710</Words>
  <Application>Microsoft Office PowerPoint</Application>
  <PresentationFormat>On-screen Show (4:3)</PresentationFormat>
  <Paragraphs>353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lect2a</vt:lpstr>
      <vt:lpstr>Cloud Data Models </vt:lpstr>
      <vt:lpstr>Plan for Cloud Data Models</vt:lpstr>
      <vt:lpstr>Data Models</vt:lpstr>
      <vt:lpstr>Cloud Database Models</vt:lpstr>
      <vt:lpstr>Key-Value Data Model (Structure)</vt:lpstr>
      <vt:lpstr>Key-Value Data Model (Operations)</vt:lpstr>
      <vt:lpstr>Key-Value Data Model (Evaluation)</vt:lpstr>
      <vt:lpstr>Document Data Model (Structure) (1)</vt:lpstr>
      <vt:lpstr>Document Data Model (Structure) (2)</vt:lpstr>
      <vt:lpstr>A Nested Document</vt:lpstr>
      <vt:lpstr>Document Data Model (Operations)</vt:lpstr>
      <vt:lpstr>Document Data Model (Evaluation)  (1)</vt:lpstr>
      <vt:lpstr>Document Data Model (Evaluation)  (2)</vt:lpstr>
      <vt:lpstr>Column Family Data Model – General</vt:lpstr>
      <vt:lpstr>An Example (A Relational Table)</vt:lpstr>
      <vt:lpstr>An Example (Column Families)</vt:lpstr>
      <vt:lpstr>Column Family Operations</vt:lpstr>
      <vt:lpstr>Serializing Logical Data Structures</vt:lpstr>
      <vt:lpstr>Row Based Storage Layout</vt:lpstr>
      <vt:lpstr>Columnar Storage Layout</vt:lpstr>
      <vt:lpstr>Summary     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Dept. of Computer Science</dc:creator>
  <cp:lastModifiedBy>Pavle Mogin</cp:lastModifiedBy>
  <cp:revision>2482</cp:revision>
  <cp:lastPrinted>2015-03-09T03:02:13Z</cp:lastPrinted>
  <dcterms:created xsi:type="dcterms:W3CDTF">1995-06-17T23:31:02Z</dcterms:created>
  <dcterms:modified xsi:type="dcterms:W3CDTF">2017-06-15T06:21:46Z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pmar@mcs.vuw.ac.nz</vt:lpwstr>
  </property>
  <property fmtid="{D5CDD505-2E9C-101B-9397-08002B2CF9AE}" pid="8" name="HomePage">
    <vt:lpwstr>http://www.mcs.vuw.ac.nz/comp/Courses/203/1997/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H:\203\Lectures</vt:lpwstr>
  </property>
</Properties>
</file>