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6858000" cx="12192000"/>
  <p:notesSz cx="6858000" cy="9144000"/>
  <p:embeddedFontLst>
    <p:embeddedFont>
      <p:font typeface="Libre Franklin"/>
      <p:regular r:id="rId43"/>
      <p:bold r:id="rId44"/>
      <p:italic r:id="rId45"/>
      <p:boldItalic r:id="rId46"/>
    </p:embeddedFont>
    <p:embeddedFont>
      <p:font typeface="Corbel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ONur2VP6k3Hdiyopv2196QsSn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LibreFranklin-bold.fntdata"/><Relationship Id="rId43" Type="http://schemas.openxmlformats.org/officeDocument/2006/relationships/font" Target="fonts/LibreFranklin-regular.fntdata"/><Relationship Id="rId46" Type="http://schemas.openxmlformats.org/officeDocument/2006/relationships/font" Target="fonts/LibreFranklin-boldItalic.fntdata"/><Relationship Id="rId45" Type="http://schemas.openxmlformats.org/officeDocument/2006/relationships/font" Target="fonts/LibreFranklin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Corbel-bold.fntdata"/><Relationship Id="rId47" Type="http://schemas.openxmlformats.org/officeDocument/2006/relationships/font" Target="fonts/Corbel-regular.fntdata"/><Relationship Id="rId49" Type="http://schemas.openxmlformats.org/officeDocument/2006/relationships/font" Target="fonts/Corbel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7" name="Google Shape;4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8" name="Google Shape;49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8" name="Google Shape;58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8" name="Google Shape;66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Bookman Old Style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21" name="Google Shape;21;p4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5"/>
          <p:cNvSpPr txBox="1"/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" type="body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3" name="Google Shape;93;p55"/>
          <p:cNvSpPr txBox="1"/>
          <p:nvPr>
            <p:ph idx="2" type="body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55"/>
          <p:cNvSpPr txBox="1"/>
          <p:nvPr>
            <p:ph idx="10" type="dt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5"/>
          <p:cNvSpPr txBox="1"/>
          <p:nvPr>
            <p:ph idx="11" type="ftr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6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6"/>
          <p:cNvSpPr/>
          <p:nvPr>
            <p:ph idx="2" type="pic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0" name="Google Shape;100;p56"/>
          <p:cNvSpPr txBox="1"/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6"/>
          <p:cNvSpPr txBox="1"/>
          <p:nvPr>
            <p:ph idx="1" type="body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56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6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ntent_2 column">
  <p:cSld name="01 Content_2 colum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8"/>
          <p:cNvSpPr/>
          <p:nvPr>
            <p:ph idx="2" type="pic"/>
          </p:nvPr>
        </p:nvSpPr>
        <p:spPr>
          <a:xfrm>
            <a:off x="6836125" y="0"/>
            <a:ext cx="53558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48"/>
          <p:cNvSpPr txBox="1"/>
          <p:nvPr>
            <p:ph idx="1" type="body"/>
          </p:nvPr>
        </p:nvSpPr>
        <p:spPr>
          <a:xfrm>
            <a:off x="4386558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48"/>
          <p:cNvSpPr txBox="1"/>
          <p:nvPr>
            <p:ph idx="3" type="body"/>
          </p:nvPr>
        </p:nvSpPr>
        <p:spPr>
          <a:xfrm>
            <a:off x="647700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48"/>
          <p:cNvSpPr txBox="1"/>
          <p:nvPr>
            <p:ph type="title"/>
          </p:nvPr>
        </p:nvSpPr>
        <p:spPr>
          <a:xfrm>
            <a:off x="633186" y="557439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8"/>
          <p:cNvSpPr txBox="1"/>
          <p:nvPr>
            <p:ph idx="4" type="body"/>
          </p:nvPr>
        </p:nvSpPr>
        <p:spPr>
          <a:xfrm>
            <a:off x="1906451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8"/>
          <p:cNvSpPr txBox="1"/>
          <p:nvPr>
            <p:ph idx="5" type="body"/>
          </p:nvPr>
        </p:nvSpPr>
        <p:spPr>
          <a:xfrm>
            <a:off x="5645309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9" name="Google Shape;119;p49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0" name="Google Shape;120;p49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49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9"/>
          <p:cNvSpPr txBox="1"/>
          <p:nvPr>
            <p:ph idx="1" type="body"/>
          </p:nvPr>
        </p:nvSpPr>
        <p:spPr>
          <a:xfrm>
            <a:off x="633186" y="1825625"/>
            <a:ext cx="10815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01">
  <p:cSld name="Title_0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7"/>
          <p:cNvSpPr/>
          <p:nvPr/>
        </p:nvSpPr>
        <p:spPr>
          <a:xfrm>
            <a:off x="6676569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7"/>
          <p:cNvSpPr/>
          <p:nvPr>
            <p:ph idx="2" type="pic"/>
          </p:nvPr>
        </p:nvSpPr>
        <p:spPr>
          <a:xfrm>
            <a:off x="-1" y="0"/>
            <a:ext cx="667656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57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57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9" name="Google Shape;129;p57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130" name="Google Shape;130;p57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7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7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02">
  <p:cSld name="Title_0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8"/>
          <p:cNvSpPr/>
          <p:nvPr/>
        </p:nvSpPr>
        <p:spPr>
          <a:xfrm>
            <a:off x="5512953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8"/>
          <p:cNvSpPr/>
          <p:nvPr>
            <p:ph idx="2" type="pic"/>
          </p:nvPr>
        </p:nvSpPr>
        <p:spPr>
          <a:xfrm>
            <a:off x="-1" y="0"/>
            <a:ext cx="55046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58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58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03">
  <p:cSld name="Title_03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9"/>
          <p:cNvSpPr/>
          <p:nvPr>
            <p:ph idx="2" type="pic"/>
          </p:nvPr>
        </p:nvSpPr>
        <p:spPr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59"/>
          <p:cNvSpPr txBox="1"/>
          <p:nvPr>
            <p:ph type="ctrTitle"/>
          </p:nvPr>
        </p:nvSpPr>
        <p:spPr>
          <a:xfrm>
            <a:off x="316020" y="2404234"/>
            <a:ext cx="5330038" cy="1746504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0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9"/>
          <p:cNvSpPr txBox="1"/>
          <p:nvPr>
            <p:ph idx="1" type="subTitle"/>
          </p:nvPr>
        </p:nvSpPr>
        <p:spPr>
          <a:xfrm>
            <a:off x="453180" y="4553291"/>
            <a:ext cx="5049510" cy="521208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Image">
  <p:cSld name="Section Header with Imag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/>
          <p:nvPr>
            <p:ph idx="2" type="pic"/>
          </p:nvPr>
        </p:nvSpPr>
        <p:spPr>
          <a:xfrm>
            <a:off x="-2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60"/>
          <p:cNvSpPr txBox="1"/>
          <p:nvPr>
            <p:ph type="title"/>
          </p:nvPr>
        </p:nvSpPr>
        <p:spPr>
          <a:xfrm>
            <a:off x="4590288" y="2313432"/>
            <a:ext cx="6592824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0"/>
          <p:cNvSpPr txBox="1"/>
          <p:nvPr>
            <p:ph idx="1" type="body"/>
          </p:nvPr>
        </p:nvSpPr>
        <p:spPr>
          <a:xfrm>
            <a:off x="4590288" y="5193792"/>
            <a:ext cx="6592824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Content_3 column">
  <p:cSld name="02 Content_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61"/>
          <p:cNvSpPr txBox="1"/>
          <p:nvPr>
            <p:ph idx="1" type="body"/>
          </p:nvPr>
        </p:nvSpPr>
        <p:spPr>
          <a:xfrm>
            <a:off x="3888842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1"/>
          <p:cNvSpPr txBox="1"/>
          <p:nvPr>
            <p:ph idx="3" type="body"/>
          </p:nvPr>
        </p:nvSpPr>
        <p:spPr>
          <a:xfrm>
            <a:off x="647700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61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61"/>
          <p:cNvSpPr txBox="1"/>
          <p:nvPr>
            <p:ph idx="4" type="body"/>
          </p:nvPr>
        </p:nvSpPr>
        <p:spPr>
          <a:xfrm>
            <a:off x="1562100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5" type="body"/>
          </p:nvPr>
        </p:nvSpPr>
        <p:spPr>
          <a:xfrm>
            <a:off x="4803242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61"/>
          <p:cNvSpPr txBox="1"/>
          <p:nvPr>
            <p:ph idx="6" type="body"/>
          </p:nvPr>
        </p:nvSpPr>
        <p:spPr>
          <a:xfrm>
            <a:off x="7129985" y="2717803"/>
            <a:ext cx="23774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61"/>
          <p:cNvSpPr txBox="1"/>
          <p:nvPr>
            <p:ph idx="7" type="body"/>
          </p:nvPr>
        </p:nvSpPr>
        <p:spPr>
          <a:xfrm>
            <a:off x="8044385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Content_2 column Vertical">
  <p:cSld name="03 Content_2 column Vertical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2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62"/>
          <p:cNvSpPr txBox="1"/>
          <p:nvPr>
            <p:ph idx="1" type="body"/>
          </p:nvPr>
        </p:nvSpPr>
        <p:spPr>
          <a:xfrm>
            <a:off x="1809750" y="1847927"/>
            <a:ext cx="7315200" cy="14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62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2"/>
          <p:cNvSpPr txBox="1"/>
          <p:nvPr>
            <p:ph idx="3" type="body"/>
          </p:nvPr>
        </p:nvSpPr>
        <p:spPr>
          <a:xfrm>
            <a:off x="647700" y="2304413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62"/>
          <p:cNvSpPr txBox="1"/>
          <p:nvPr>
            <p:ph idx="4" type="body"/>
          </p:nvPr>
        </p:nvSpPr>
        <p:spPr>
          <a:xfrm>
            <a:off x="1809750" y="4048520"/>
            <a:ext cx="7315200" cy="146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62"/>
          <p:cNvSpPr txBox="1"/>
          <p:nvPr>
            <p:ph idx="5" type="body"/>
          </p:nvPr>
        </p:nvSpPr>
        <p:spPr>
          <a:xfrm>
            <a:off x="647700" y="4505006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62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Content_1 column">
  <p:cSld name="04 Content_1 colum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3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63"/>
          <p:cNvSpPr txBox="1"/>
          <p:nvPr>
            <p:ph idx="1" type="body"/>
          </p:nvPr>
        </p:nvSpPr>
        <p:spPr>
          <a:xfrm>
            <a:off x="1562100" y="1733627"/>
            <a:ext cx="2438400" cy="424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Char char="•"/>
              <a:defRPr sz="14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63"/>
          <p:cNvSpPr txBox="1"/>
          <p:nvPr>
            <p:ph type="title"/>
          </p:nvPr>
        </p:nvSpPr>
        <p:spPr>
          <a:xfrm>
            <a:off x="633186" y="557439"/>
            <a:ext cx="102062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orbel"/>
              <a:buNone/>
              <a:defRPr sz="2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3"/>
          <p:cNvSpPr txBox="1"/>
          <p:nvPr>
            <p:ph idx="3" type="body"/>
          </p:nvPr>
        </p:nvSpPr>
        <p:spPr>
          <a:xfrm>
            <a:off x="647700" y="1733627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>
                <a:solidFill>
                  <a:srgbClr val="F2F2F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63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Content">
  <p:cSld name="05 Conten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4"/>
          <p:cNvSpPr txBox="1"/>
          <p:nvPr>
            <p:ph idx="1" type="body"/>
          </p:nvPr>
        </p:nvSpPr>
        <p:spPr>
          <a:xfrm>
            <a:off x="1562100" y="1733627"/>
            <a:ext cx="8534400" cy="4248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64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4"/>
          <p:cNvSpPr txBox="1"/>
          <p:nvPr>
            <p:ph idx="2" type="body"/>
          </p:nvPr>
        </p:nvSpPr>
        <p:spPr>
          <a:xfrm>
            <a:off x="647700" y="1733627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75" name="Google Shape;175;p64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76" name="Google Shape;176;p6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4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4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5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1" name="Google Shape;181;p65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82" name="Google Shape;182;p65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5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65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_Important Text 01">
  <p:cSld name="2 Images_Important Text 0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6"/>
          <p:cNvSpPr/>
          <p:nvPr>
            <p:ph idx="2" type="pic"/>
          </p:nvPr>
        </p:nvSpPr>
        <p:spPr>
          <a:xfrm>
            <a:off x="6464300" y="0"/>
            <a:ext cx="5727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66"/>
          <p:cNvSpPr/>
          <p:nvPr>
            <p:ph idx="3" type="pic"/>
          </p:nvPr>
        </p:nvSpPr>
        <p:spPr>
          <a:xfrm>
            <a:off x="0" y="0"/>
            <a:ext cx="808730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66"/>
          <p:cNvSpPr txBox="1"/>
          <p:nvPr>
            <p:ph idx="1" type="body"/>
          </p:nvPr>
        </p:nvSpPr>
        <p:spPr>
          <a:xfrm>
            <a:off x="785586" y="5047107"/>
            <a:ext cx="5005614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66"/>
          <p:cNvSpPr txBox="1"/>
          <p:nvPr>
            <p:ph type="title"/>
          </p:nvPr>
        </p:nvSpPr>
        <p:spPr>
          <a:xfrm>
            <a:off x="785586" y="4081468"/>
            <a:ext cx="5005614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6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67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93" name="Google Shape;193;p67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7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67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8"/>
          <p:cNvSpPr/>
          <p:nvPr>
            <p:ph idx="2" type="pic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68"/>
          <p:cNvSpPr txBox="1"/>
          <p:nvPr>
            <p:ph type="ctrTitle"/>
          </p:nvPr>
        </p:nvSpPr>
        <p:spPr>
          <a:xfrm>
            <a:off x="691080" y="2139696"/>
            <a:ext cx="5578995" cy="8799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  <a:defRPr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8"/>
          <p:cNvSpPr txBox="1"/>
          <p:nvPr>
            <p:ph idx="1" type="body"/>
          </p:nvPr>
        </p:nvSpPr>
        <p:spPr>
          <a:xfrm>
            <a:off x="1359075" y="365309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68"/>
          <p:cNvSpPr txBox="1"/>
          <p:nvPr>
            <p:ph idx="3" type="body"/>
          </p:nvPr>
        </p:nvSpPr>
        <p:spPr>
          <a:xfrm>
            <a:off x="1359075" y="4392151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68"/>
          <p:cNvSpPr txBox="1"/>
          <p:nvPr>
            <p:ph idx="4" type="body"/>
          </p:nvPr>
        </p:nvSpPr>
        <p:spPr>
          <a:xfrm>
            <a:off x="1359075" y="5131205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68"/>
          <p:cNvSpPr txBox="1"/>
          <p:nvPr>
            <p:ph idx="5" type="body"/>
          </p:nvPr>
        </p:nvSpPr>
        <p:spPr>
          <a:xfrm>
            <a:off x="1359075" y="5870258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68"/>
          <p:cNvSpPr/>
          <p:nvPr>
            <p:ph idx="6" type="body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68"/>
          <p:cNvSpPr/>
          <p:nvPr>
            <p:ph idx="7" type="body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68"/>
          <p:cNvSpPr/>
          <p:nvPr>
            <p:ph idx="8" type="body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68"/>
          <p:cNvSpPr/>
          <p:nvPr>
            <p:ph idx="9" type="body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9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9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0" name="Google Shape;210;p69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211" name="Google Shape;211;p69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9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9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9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69"/>
          <p:cNvSpPr/>
          <p:nvPr/>
        </p:nvSpPr>
        <p:spPr>
          <a:xfrm>
            <a:off x="0" y="0"/>
            <a:ext cx="8568965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0"/>
          <p:cNvSpPr/>
          <p:nvPr/>
        </p:nvSpPr>
        <p:spPr>
          <a:xfrm>
            <a:off x="4334810" y="0"/>
            <a:ext cx="3522381" cy="6858000"/>
          </a:xfrm>
          <a:custGeom>
            <a:rect b="b" l="l" r="r" t="t"/>
            <a:pathLst>
              <a:path extrusionOk="0" h="6858000" w="3522381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>
              <a:alpha val="7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70"/>
          <p:cNvSpPr txBox="1"/>
          <p:nvPr>
            <p:ph type="ctrTitle"/>
          </p:nvPr>
        </p:nvSpPr>
        <p:spPr>
          <a:xfrm>
            <a:off x="7274144" y="1291772"/>
            <a:ext cx="4379976" cy="361188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70"/>
          <p:cNvSpPr txBox="1"/>
          <p:nvPr>
            <p:ph idx="1" type="subTitle"/>
          </p:nvPr>
        </p:nvSpPr>
        <p:spPr>
          <a:xfrm>
            <a:off x="7389079" y="5392401"/>
            <a:ext cx="4178808" cy="52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606E"/>
              </a:buClr>
              <a:buSzPts val="1800"/>
              <a:buNone/>
              <a:defRPr sz="1800">
                <a:solidFill>
                  <a:srgbClr val="B2606E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20" name="Google Shape;220;p70"/>
          <p:cNvGrpSpPr/>
          <p:nvPr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221" name="Google Shape;221;p70"/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1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7" name="Google Shape;227;p71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228" name="Google Shape;228;p71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1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71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71"/>
          <p:cNvSpPr txBox="1"/>
          <p:nvPr>
            <p:ph idx="1" type="body"/>
          </p:nvPr>
        </p:nvSpPr>
        <p:spPr>
          <a:xfrm>
            <a:off x="633186" y="1825625"/>
            <a:ext cx="538661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71"/>
          <p:cNvSpPr txBox="1"/>
          <p:nvPr>
            <p:ph idx="2" type="body"/>
          </p:nvPr>
        </p:nvSpPr>
        <p:spPr>
          <a:xfrm>
            <a:off x="6172200" y="1825625"/>
            <a:ext cx="52768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2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5" name="Google Shape;235;p72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236" name="Google Shape;236;p72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2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72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2"/>
          <p:cNvSpPr txBox="1"/>
          <p:nvPr>
            <p:ph idx="1" type="body"/>
          </p:nvPr>
        </p:nvSpPr>
        <p:spPr>
          <a:xfrm>
            <a:off x="633186" y="1681163"/>
            <a:ext cx="533214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72"/>
          <p:cNvSpPr txBox="1"/>
          <p:nvPr>
            <p:ph idx="2" type="body"/>
          </p:nvPr>
        </p:nvSpPr>
        <p:spPr>
          <a:xfrm>
            <a:off x="6172200" y="1681163"/>
            <a:ext cx="527685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72"/>
          <p:cNvSpPr txBox="1"/>
          <p:nvPr>
            <p:ph idx="3" type="body"/>
          </p:nvPr>
        </p:nvSpPr>
        <p:spPr>
          <a:xfrm>
            <a:off x="633186" y="2505075"/>
            <a:ext cx="533214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72"/>
          <p:cNvSpPr txBox="1"/>
          <p:nvPr>
            <p:ph idx="4" type="body"/>
          </p:nvPr>
        </p:nvSpPr>
        <p:spPr>
          <a:xfrm>
            <a:off x="6172200" y="2505075"/>
            <a:ext cx="527685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ntent_2 column">
  <p:cSld name="01 Content_2 colum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/>
          <p:nvPr>
            <p:ph idx="2" type="pic"/>
          </p:nvPr>
        </p:nvSpPr>
        <p:spPr>
          <a:xfrm>
            <a:off x="6836125" y="0"/>
            <a:ext cx="53558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4386558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3" type="body"/>
          </p:nvPr>
        </p:nvSpPr>
        <p:spPr>
          <a:xfrm>
            <a:off x="647700" y="2717803"/>
            <a:ext cx="2834640" cy="336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type="title"/>
          </p:nvPr>
        </p:nvSpPr>
        <p:spPr>
          <a:xfrm>
            <a:off x="633186" y="557439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orbel"/>
              <a:buNone/>
              <a:defRPr sz="2400"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4" type="body"/>
          </p:nvPr>
        </p:nvSpPr>
        <p:spPr>
          <a:xfrm>
            <a:off x="1906451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5" type="body"/>
          </p:nvPr>
        </p:nvSpPr>
        <p:spPr>
          <a:xfrm>
            <a:off x="5645309" y="1981200"/>
            <a:ext cx="5486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73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245" name="Google Shape;245;p73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3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73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7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9" name="Google Shape;249;p73"/>
          <p:cNvSpPr txBox="1"/>
          <p:nvPr>
            <p:ph idx="2" type="body"/>
          </p:nvPr>
        </p:nvSpPr>
        <p:spPr>
          <a:xfrm>
            <a:off x="5183188" y="987425"/>
            <a:ext cx="626586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0" name="Google Shape;250;p7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74"/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253" name="Google Shape;253;p74"/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4"/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rgbClr val="8A43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74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7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8" name="Google Shape;258;p74"/>
          <p:cNvSpPr/>
          <p:nvPr>
            <p:ph idx="2" type="pic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" type="subTitle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51" name="Google Shape;51;p43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4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" type="body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59" name="Google Shape;59;p50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50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0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body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2" type="body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" type="body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52"/>
          <p:cNvSpPr txBox="1"/>
          <p:nvPr>
            <p:ph idx="2" type="body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3" type="body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52"/>
          <p:cNvSpPr txBox="1"/>
          <p:nvPr>
            <p:ph idx="4" type="body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4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4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4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5" name="Google Shape;15;p42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6" name="Google Shape;16;p42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b="0" i="0" sz="47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925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b="0" i="0" sz="1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0" type="dt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1" type="ftr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2" name="Google Shape;32;p4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/>
          <p:nvPr>
            <p:ph idx="12" type="sldNum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5.png"/><Relationship Id="rId5" Type="http://schemas.openxmlformats.org/officeDocument/2006/relationships/package" Target="../embeddings/Microsoft_Excel_Sheet1.xlsx"/><Relationship Id="rId6" Type="http://schemas.openxmlformats.org/officeDocument/2006/relationships/package" Target="../embeddings/Microsoft_Excel_Sheet1.xlsx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package" Target="../embeddings/Microsoft_Excel_Sheet2.xlsx"/><Relationship Id="rId7" Type="http://schemas.openxmlformats.org/officeDocument/2006/relationships/package" Target="../embeddings/Microsoft_Excel_Sheet2.xlsx"/><Relationship Id="rId8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"/>
          <p:cNvSpPr/>
          <p:nvPr/>
        </p:nvSpPr>
        <p:spPr>
          <a:xfrm>
            <a:off x="73060" y="0"/>
            <a:ext cx="12186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64" name="Google Shape;264;p2"/>
          <p:cNvGrpSpPr/>
          <p:nvPr/>
        </p:nvGrpSpPr>
        <p:grpSpPr>
          <a:xfrm>
            <a:off x="3374159" y="289638"/>
            <a:ext cx="6965191" cy="6278722"/>
            <a:chOff x="182545" y="124833"/>
            <a:chExt cx="6965191" cy="6278722"/>
          </a:xfrm>
        </p:grpSpPr>
        <p:sp>
          <p:nvSpPr>
            <p:cNvPr id="265" name="Google Shape;265;p2"/>
            <p:cNvSpPr/>
            <p:nvPr/>
          </p:nvSpPr>
          <p:spPr>
            <a:xfrm>
              <a:off x="182545" y="927568"/>
              <a:ext cx="4765904" cy="55237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58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 txBox="1"/>
            <p:nvPr/>
          </p:nvSpPr>
          <p:spPr>
            <a:xfrm>
              <a:off x="198724" y="943747"/>
              <a:ext cx="4733546" cy="5200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dk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87396" y="124833"/>
              <a:ext cx="2260340" cy="125574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287803" y="5461747"/>
              <a:ext cx="941808" cy="941808"/>
            </a:xfrm>
            <a:prstGeom prst="triangle">
              <a:avLst>
                <a:gd fmla="val 50000" name="adj"/>
              </a:avLst>
            </a:prstGeom>
            <a:solidFill>
              <a:srgbClr val="FFE8CA">
                <a:alpha val="89411"/>
              </a:srgbClr>
            </a:solidFill>
            <a:ln cap="flat" cmpd="sng" w="15875">
              <a:solidFill>
                <a:srgbClr val="FFE8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 rot="-240000">
              <a:off x="932420" y="5058172"/>
              <a:ext cx="5652575" cy="395266"/>
            </a:xfrm>
            <a:prstGeom prst="rect">
              <a:avLst/>
            </a:prstGeom>
            <a:solidFill>
              <a:srgbClr val="CFDEEF">
                <a:alpha val="89411"/>
              </a:srgbClr>
            </a:solidFill>
            <a:ln cap="flat" cmpd="sng" w="15875">
              <a:solidFill>
                <a:srgbClr val="CFDEEF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240000">
              <a:off x="941872" y="4346084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 txBox="1"/>
            <p:nvPr/>
          </p:nvSpPr>
          <p:spPr>
            <a:xfrm rot="-240000">
              <a:off x="979688" y="4383900"/>
              <a:ext cx="2167528" cy="69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Payback Period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 rot="-240000">
              <a:off x="879085" y="3517293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 txBox="1"/>
            <p:nvPr/>
          </p:nvSpPr>
          <p:spPr>
            <a:xfrm rot="-240000">
              <a:off x="916901" y="3555109"/>
              <a:ext cx="2167528" cy="69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Profitability Index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 rot="-240000">
              <a:off x="816298" y="2688501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 txBox="1"/>
            <p:nvPr/>
          </p:nvSpPr>
          <p:spPr>
            <a:xfrm rot="-240000">
              <a:off x="854114" y="2726317"/>
              <a:ext cx="2167528" cy="69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Internal Rate of Return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 rot="-240000">
              <a:off x="753511" y="1859710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 txBox="1"/>
            <p:nvPr/>
          </p:nvSpPr>
          <p:spPr>
            <a:xfrm rot="-240000">
              <a:off x="791327" y="1897526"/>
              <a:ext cx="2167528" cy="6990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Net Present Value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78" name="Google Shape;278;p2"/>
          <p:cNvSpPr txBox="1"/>
          <p:nvPr/>
        </p:nvSpPr>
        <p:spPr>
          <a:xfrm>
            <a:off x="-3150" y="6531200"/>
            <a:ext cx="12056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Internet Credits for PMTycoon for the slides, modified for lecture purpose by Dr. Dilrukshi Gamage </a:t>
            </a:r>
            <a:endParaRPr sz="11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2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86" name="Google Shape;386;p12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87" name="Google Shape;387;p12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"/>
          <p:cNvSpPr txBox="1"/>
          <p:nvPr>
            <p:ph type="title"/>
          </p:nvPr>
        </p:nvSpPr>
        <p:spPr>
          <a:xfrm>
            <a:off x="1194056" y="1084392"/>
            <a:ext cx="9746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Relationship between FV &amp; PV</a:t>
            </a:r>
            <a:endParaRPr/>
          </a:p>
        </p:txBody>
      </p:sp>
      <p:sp>
        <p:nvSpPr>
          <p:cNvPr id="389" name="Google Shape;389;p12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/>
          <p:nvPr/>
        </p:nvSpPr>
        <p:spPr>
          <a:xfrm>
            <a:off x="1022872" y="2184670"/>
            <a:ext cx="90461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Value of Money (let’s call it FV)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Value of Money (let’s call it PV)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/>
          <p:nvPr/>
        </p:nvSpPr>
        <p:spPr>
          <a:xfrm>
            <a:off x="1149975" y="3485375"/>
            <a:ext cx="62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Libre Frankli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FV = PV (1 + K)</a:t>
            </a:r>
            <a:r>
              <a:rPr b="1" baseline="30000" i="0" lang="en-IN" sz="5400" u="none" cap="none" strike="noStrike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1194056" y="4677995"/>
            <a:ext cx="32290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FV = Future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 = Present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Discounted Rate in 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= Number of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3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3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99" name="Google Shape;399;p13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400" name="Google Shape;400;p13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3"/>
          <p:cNvSpPr txBox="1"/>
          <p:nvPr>
            <p:ph type="title"/>
          </p:nvPr>
        </p:nvSpPr>
        <p:spPr>
          <a:xfrm>
            <a:off x="1194056" y="1084392"/>
            <a:ext cx="97468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Relationship between FV &amp; PV</a:t>
            </a:r>
            <a:endParaRPr/>
          </a:p>
        </p:txBody>
      </p:sp>
      <p:pic>
        <p:nvPicPr>
          <p:cNvPr id="402" name="Google Shape;4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2408" y="2895600"/>
            <a:ext cx="4362450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 rot="10174907">
            <a:off x="1456531" y="1798577"/>
            <a:ext cx="3010981" cy="4761712"/>
          </a:xfrm>
          <a:custGeom>
            <a:rect b="b" l="l" r="r" t="t"/>
            <a:pathLst>
              <a:path extrusionOk="0" h="120000" w="120000">
                <a:moveTo>
                  <a:pt x="8082" y="60000"/>
                </a:moveTo>
                <a:lnTo>
                  <a:pt x="8082" y="60000"/>
                </a:lnTo>
                <a:cubicBezTo>
                  <a:pt x="8082" y="31707"/>
                  <a:pt x="28424" y="8049"/>
                  <a:pt x="55064" y="5359"/>
                </a:cubicBezTo>
                <a:cubicBezTo>
                  <a:pt x="81704" y="2669"/>
                  <a:pt x="105913" y="21828"/>
                  <a:pt x="110979" y="49609"/>
                </a:cubicBezTo>
                <a:lnTo>
                  <a:pt x="118727" y="50638"/>
                </a:lnTo>
                <a:lnTo>
                  <a:pt x="108357" y="66417"/>
                </a:lnTo>
                <a:lnTo>
                  <a:pt x="96643" y="47707"/>
                </a:lnTo>
                <a:lnTo>
                  <a:pt x="104386" y="48734"/>
                </a:lnTo>
                <a:cubicBezTo>
                  <a:pt x="99251" y="23492"/>
                  <a:pt x="77956" y="6589"/>
                  <a:pt x="54926" y="9475"/>
                </a:cubicBezTo>
                <a:cubicBezTo>
                  <a:pt x="31895" y="12361"/>
                  <a:pt x="14483" y="34114"/>
                  <a:pt x="14483" y="60000"/>
                </a:cubicBezTo>
                <a:close/>
              </a:path>
            </a:pathLst>
          </a:custGeom>
          <a:solidFill>
            <a:schemeClr val="accent3"/>
          </a:solidFill>
          <a:ln cap="flat" cmpd="sng" w="15875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04" name="Google Shape;40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391" y="2466975"/>
            <a:ext cx="41243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3"/>
          <p:cNvSpPr/>
          <p:nvPr/>
        </p:nvSpPr>
        <p:spPr>
          <a:xfrm>
            <a:off x="5752214" y="3189767"/>
            <a:ext cx="744279" cy="58479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5875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412" name="Google Shape;412;p14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4"/>
          <p:cNvSpPr/>
          <p:nvPr/>
        </p:nvSpPr>
        <p:spPr>
          <a:xfrm>
            <a:off x="1026089" y="1819750"/>
            <a:ext cx="32015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FV = PV (1 + k)</a:t>
            </a:r>
            <a:r>
              <a:rPr b="1" baseline="3000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255" y="2334196"/>
            <a:ext cx="2026483" cy="112833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4"/>
          <p:cNvSpPr/>
          <p:nvPr/>
        </p:nvSpPr>
        <p:spPr>
          <a:xfrm>
            <a:off x="157515" y="93746"/>
            <a:ext cx="75360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Bookman Old Style"/>
              <a:buNone/>
            </a:pPr>
            <a:r>
              <a:rPr b="1" i="0" lang="en-IN" sz="4000" u="none" cap="none" strike="noStrike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Calculate the Future Value</a:t>
            </a:r>
            <a:endParaRPr b="0" i="0" sz="4000" u="none" cap="none" strike="noStrike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16" name="Google Shape;416;p14"/>
          <p:cNvSpPr/>
          <p:nvPr/>
        </p:nvSpPr>
        <p:spPr>
          <a:xfrm>
            <a:off x="345355" y="894932"/>
            <a:ext cx="77645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If $ 100 dollars is invested in a bank today may earn 8% per year.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future value of the $ 100 dollars for 1st, 5th and 15th year?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541291" y="4780370"/>
            <a:ext cx="81628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1 year(n=1): 	     FV = 100 X  (1.08)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 100*1.08 = </a:t>
            </a: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$108 </a:t>
            </a:r>
            <a:endParaRPr b="1" baseline="3000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5 years (n=5):       FV =  100 X (1.08)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100*1.08*1.08*1.08*1.08*1.08 = </a:t>
            </a: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$146.93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15 years (n=15):   FV = 100 X (1.08)</a:t>
            </a:r>
            <a:r>
              <a:rPr b="0" baseline="3000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 </a:t>
            </a:r>
            <a:r>
              <a:rPr b="0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$317.22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298" y="3675655"/>
            <a:ext cx="6672787" cy="74469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14"/>
          <p:cNvSpPr/>
          <p:nvPr/>
        </p:nvSpPr>
        <p:spPr>
          <a:xfrm>
            <a:off x="4622740" y="1939580"/>
            <a:ext cx="315750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FV = ? When n =1, n=5, n=15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426" name="Google Shape;426;p15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fld id="{00000000-1234-1234-1234-123412341234}" type="slidenum">
              <a:rPr b="0" i="0" lang="en-I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5"/>
          <p:cNvSpPr/>
          <p:nvPr/>
        </p:nvSpPr>
        <p:spPr>
          <a:xfrm>
            <a:off x="157515" y="93746"/>
            <a:ext cx="77620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Bookman Old Style"/>
              <a:buNone/>
            </a:pPr>
            <a:r>
              <a:rPr b="1" i="0" lang="en-IN" sz="4000" u="none" cap="none" strike="noStrike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Calculate the Present Value</a:t>
            </a:r>
            <a:endParaRPr b="0" i="0" sz="4000" u="none" cap="none" strike="noStrike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28" name="Google Shape;428;p15"/>
          <p:cNvSpPr/>
          <p:nvPr/>
        </p:nvSpPr>
        <p:spPr>
          <a:xfrm>
            <a:off x="4259062" y="2426837"/>
            <a:ext cx="289285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FV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 = ? for n =1, n=5, n=15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5"/>
          <p:cNvSpPr/>
          <p:nvPr/>
        </p:nvSpPr>
        <p:spPr>
          <a:xfrm>
            <a:off x="345355" y="916438"/>
            <a:ext cx="9397593" cy="1557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$ 100 dollars is to be received after 1 year, what is the present value of $100 dollars today?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$ 100 dollars is to be received after 5 years, what is the present value of $100 dollars today?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$ 100 dollars is to be received after 15 years, what is the present value of $100 dollars today?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Discounted rate is 8% per year</a:t>
            </a:r>
            <a:r>
              <a:rPr b="0" i="0" lang="en-IN" sz="15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28" y="4070042"/>
            <a:ext cx="2105025" cy="208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423" y="4234514"/>
            <a:ext cx="6672787" cy="74469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15"/>
          <p:cNvSpPr/>
          <p:nvPr/>
        </p:nvSpPr>
        <p:spPr>
          <a:xfrm>
            <a:off x="2877363" y="5198920"/>
            <a:ext cx="7792072" cy="92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Present value of $ 100 to be received after 1 year is   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$93 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dollars today.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Present value of $ 100 to be received after 5 years is 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$68 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dollars today.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Present value of $ 100 to be received after 15 year is 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$32 </a:t>
            </a: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dollars today.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6868" y="2553591"/>
            <a:ext cx="2305951" cy="104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440" name="Google Shape;440;p16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441" name="Google Shape;441;p16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6"/>
          <p:cNvSpPr txBox="1"/>
          <p:nvPr>
            <p:ph type="title"/>
          </p:nvPr>
        </p:nvSpPr>
        <p:spPr>
          <a:xfrm>
            <a:off x="1194057" y="1084392"/>
            <a:ext cx="8768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A quick recap so far…</a:t>
            </a:r>
            <a:endParaRPr/>
          </a:p>
        </p:txBody>
      </p:sp>
      <p:sp>
        <p:nvSpPr>
          <p:cNvPr id="443" name="Google Shape;443;p16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1022872" y="2184670"/>
            <a:ext cx="904616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So far we learned 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Dicounted Cash flow (Opportunity cost)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Discounted Cash flow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872" y="4135173"/>
            <a:ext cx="58959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7"/>
          <p:cNvGrpSpPr/>
          <p:nvPr/>
        </p:nvGrpSpPr>
        <p:grpSpPr>
          <a:xfrm>
            <a:off x="2310370" y="598174"/>
            <a:ext cx="6086034" cy="5486211"/>
            <a:chOff x="428408" y="109077"/>
            <a:chExt cx="6086034" cy="5486211"/>
          </a:xfrm>
        </p:grpSpPr>
        <p:sp>
          <p:nvSpPr>
            <p:cNvPr id="451" name="Google Shape;451;p17"/>
            <p:cNvSpPr/>
            <p:nvPr/>
          </p:nvSpPr>
          <p:spPr>
            <a:xfrm>
              <a:off x="428408" y="810489"/>
              <a:ext cx="4164344" cy="482655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58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 txBox="1"/>
            <p:nvPr/>
          </p:nvSpPr>
          <p:spPr>
            <a:xfrm>
              <a:off x="442544" y="824625"/>
              <a:ext cx="4136072" cy="4543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4539406" y="109077"/>
              <a:ext cx="1975036" cy="109724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141716" y="4772357"/>
              <a:ext cx="822931" cy="822931"/>
            </a:xfrm>
            <a:prstGeom prst="triangle">
              <a:avLst>
                <a:gd fmla="val 50000" name="adj"/>
              </a:avLst>
            </a:prstGeom>
            <a:solidFill>
              <a:srgbClr val="FFE8CA">
                <a:alpha val="89411"/>
              </a:srgbClr>
            </a:solidFill>
            <a:ln cap="flat" cmpd="sng" w="15875">
              <a:solidFill>
                <a:srgbClr val="FFE8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 rot="-240000">
              <a:off x="1083632" y="4419722"/>
              <a:ext cx="4939099" cy="345375"/>
            </a:xfrm>
            <a:prstGeom prst="rect">
              <a:avLst/>
            </a:prstGeom>
            <a:solidFill>
              <a:srgbClr val="CFDEEF">
                <a:alpha val="89411"/>
              </a:srgbClr>
            </a:solidFill>
            <a:ln cap="flat" cmpd="sng" w="15875">
              <a:solidFill>
                <a:srgbClr val="CFDEEF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 rot="-240000">
              <a:off x="1091892" y="3797515"/>
              <a:ext cx="1960025" cy="676883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 txBox="1"/>
            <p:nvPr/>
          </p:nvSpPr>
          <p:spPr>
            <a:xfrm rot="-240000">
              <a:off x="1124935" y="3830558"/>
              <a:ext cx="1893939" cy="61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Payback Period</a:t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 rot="-240000">
              <a:off x="1037030" y="3073335"/>
              <a:ext cx="1960025" cy="67688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 txBox="1"/>
            <p:nvPr/>
          </p:nvSpPr>
          <p:spPr>
            <a:xfrm rot="-240000">
              <a:off x="1070073" y="3106378"/>
              <a:ext cx="1893939" cy="61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Profitability Index</a:t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 rot="-240000">
              <a:off x="982168" y="2349155"/>
              <a:ext cx="1960025" cy="67688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 txBox="1"/>
            <p:nvPr/>
          </p:nvSpPr>
          <p:spPr>
            <a:xfrm rot="-240000">
              <a:off x="1015211" y="2382198"/>
              <a:ext cx="1893939" cy="61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Internal Rate of Return</a:t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 rot="-240000">
              <a:off x="927306" y="1624975"/>
              <a:ext cx="1960025" cy="676883"/>
            </a:xfrm>
            <a:prstGeom prst="roundRect">
              <a:avLst>
                <a:gd fmla="val 16667" name="adj"/>
              </a:avLst>
            </a:prstGeom>
            <a:solidFill>
              <a:srgbClr val="599BD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 txBox="1"/>
            <p:nvPr/>
          </p:nvSpPr>
          <p:spPr>
            <a:xfrm rot="-240000">
              <a:off x="960349" y="1658018"/>
              <a:ext cx="1893939" cy="6107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Franklin"/>
                <a:buNone/>
              </a:pPr>
              <a:r>
                <a:rPr b="0" i="0" lang="en-IN" sz="18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Net Present Value</a:t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64" name="Google Shape;464;p17"/>
          <p:cNvSpPr txBox="1"/>
          <p:nvPr>
            <p:ph type="title"/>
          </p:nvPr>
        </p:nvSpPr>
        <p:spPr>
          <a:xfrm>
            <a:off x="1066800" y="1063256"/>
            <a:ext cx="10058400" cy="7697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/>
              <a:t>Let’s now do the calculations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18"/>
          <p:cNvGrpSpPr/>
          <p:nvPr/>
        </p:nvGrpSpPr>
        <p:grpSpPr>
          <a:xfrm>
            <a:off x="2364458" y="645655"/>
            <a:ext cx="5980688" cy="5391249"/>
            <a:chOff x="482496" y="156558"/>
            <a:chExt cx="5980688" cy="5391249"/>
          </a:xfrm>
        </p:grpSpPr>
        <p:sp>
          <p:nvSpPr>
            <p:cNvPr id="470" name="Google Shape;470;p18"/>
            <p:cNvSpPr/>
            <p:nvPr/>
          </p:nvSpPr>
          <p:spPr>
            <a:xfrm>
              <a:off x="482496" y="845829"/>
              <a:ext cx="4092262" cy="47430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8"/>
            <p:cNvSpPr txBox="1"/>
            <p:nvPr/>
          </p:nvSpPr>
          <p:spPr>
            <a:xfrm>
              <a:off x="496388" y="859721"/>
              <a:ext cx="4064478" cy="4465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522335" y="156558"/>
              <a:ext cx="1940849" cy="107824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461955" y="4739120"/>
              <a:ext cx="808687" cy="808687"/>
            </a:xfrm>
            <a:prstGeom prst="triangle">
              <a:avLst>
                <a:gd fmla="val 50000" name="adj"/>
              </a:avLst>
            </a:prstGeom>
            <a:solidFill>
              <a:srgbClr val="E8D1DA">
                <a:alpha val="89411"/>
              </a:srgbClr>
            </a:solidFill>
            <a:ln cap="flat" cmpd="sng" w="12700">
              <a:solidFill>
                <a:srgbClr val="E8D1D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rot="-240000">
              <a:off x="1439496" y="4392589"/>
              <a:ext cx="4853606" cy="339397"/>
            </a:xfrm>
            <a:prstGeom prst="rect">
              <a:avLst/>
            </a:prstGeom>
            <a:solidFill>
              <a:srgbClr val="D3CBCB">
                <a:alpha val="89411"/>
              </a:srgbClr>
            </a:solidFill>
            <a:ln cap="flat" cmpd="sng" w="12700">
              <a:solidFill>
                <a:srgbClr val="D3CB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 rot="-240000">
              <a:off x="1447612" y="3781152"/>
              <a:ext cx="1926098" cy="665167"/>
            </a:xfrm>
            <a:prstGeom prst="roundRect">
              <a:avLst>
                <a:gd fmla="val 16667" name="adj"/>
              </a:avLst>
            </a:prstGeom>
            <a:solidFill>
              <a:srgbClr val="0C3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 txBox="1"/>
            <p:nvPr/>
          </p:nvSpPr>
          <p:spPr>
            <a:xfrm rot="-240000">
              <a:off x="1480083" y="3813623"/>
              <a:ext cx="1861156" cy="60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Payback Period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 rot="-240000">
              <a:off x="1393700" y="3069507"/>
              <a:ext cx="1926098" cy="665167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8"/>
            <p:cNvSpPr txBox="1"/>
            <p:nvPr/>
          </p:nvSpPr>
          <p:spPr>
            <a:xfrm rot="-240000">
              <a:off x="1426171" y="3101978"/>
              <a:ext cx="1861156" cy="60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Profitability Index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 rot="-240000">
              <a:off x="1339787" y="2357862"/>
              <a:ext cx="1926098" cy="66516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 txBox="1"/>
            <p:nvPr/>
          </p:nvSpPr>
          <p:spPr>
            <a:xfrm rot="-240000">
              <a:off x="1372258" y="2390333"/>
              <a:ext cx="1861156" cy="600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Rate of Return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 rot="-240000">
              <a:off x="559985" y="1696976"/>
              <a:ext cx="3377878" cy="563649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 txBox="1"/>
            <p:nvPr/>
          </p:nvSpPr>
          <p:spPr>
            <a:xfrm rot="-240000">
              <a:off x="587500" y="1724491"/>
              <a:ext cx="3322848" cy="508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i="0" lang="en-I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 Present Value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3" name="Google Shape;483;p18"/>
          <p:cNvSpPr txBox="1"/>
          <p:nvPr>
            <p:ph type="title"/>
          </p:nvPr>
        </p:nvSpPr>
        <p:spPr>
          <a:xfrm>
            <a:off x="524539" y="489096"/>
            <a:ext cx="10058400" cy="7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IN" sz="4400"/>
              <a:t>Net Present Value</a:t>
            </a:r>
            <a:endParaRPr sz="4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/>
              <a:t>Net Present Value</a:t>
            </a:r>
            <a:endParaRPr/>
          </a:p>
        </p:txBody>
      </p:sp>
      <p:sp>
        <p:nvSpPr>
          <p:cNvPr id="489" name="Google Shape;489;p19"/>
          <p:cNvSpPr txBox="1"/>
          <p:nvPr>
            <p:ph idx="1" type="body"/>
          </p:nvPr>
        </p:nvSpPr>
        <p:spPr>
          <a:xfrm>
            <a:off x="1097280" y="2108201"/>
            <a:ext cx="10058400" cy="410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 "/>
            </a:pPr>
            <a:r>
              <a:rPr lang="en-IN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 Present Value (NPV) </a:t>
            </a:r>
            <a:r>
              <a:rPr lang="en-IN">
                <a:solidFill>
                  <a:schemeClr val="dk1"/>
                </a:solidFill>
              </a:rPr>
              <a:t>= “Present Value of all cash inflows – Present Value of all cash outflow”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Example:  Salary Slip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Net Salary = Gross Salary – Deductions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Similarly,  The </a:t>
            </a:r>
            <a:r>
              <a:rPr b="1" lang="en-IN">
                <a:solidFill>
                  <a:schemeClr val="dk1"/>
                </a:solidFill>
              </a:rPr>
              <a:t>Present Value of all cash inflows </a:t>
            </a:r>
            <a:r>
              <a:rPr lang="en-IN">
                <a:solidFill>
                  <a:schemeClr val="dk1"/>
                </a:solidFill>
              </a:rPr>
              <a:t>is the </a:t>
            </a:r>
            <a:r>
              <a:rPr b="1" lang="en-IN">
                <a:solidFill>
                  <a:schemeClr val="dk1"/>
                </a:solidFill>
              </a:rPr>
              <a:t>Gross Present Value 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and if you </a:t>
            </a:r>
            <a:r>
              <a:rPr b="1" lang="en-IN">
                <a:solidFill>
                  <a:schemeClr val="dk1"/>
                </a:solidFill>
              </a:rPr>
              <a:t>deduct cash outflows </a:t>
            </a:r>
            <a:r>
              <a:rPr lang="en-IN">
                <a:solidFill>
                  <a:schemeClr val="dk1"/>
                </a:solidFill>
              </a:rPr>
              <a:t>it becomes your </a:t>
            </a:r>
            <a:r>
              <a:rPr b="1" lang="en-IN">
                <a:solidFill>
                  <a:schemeClr val="dk1"/>
                </a:solidFill>
              </a:rPr>
              <a:t>Net Present Value.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/>
              <a:t>Net Present Value</a:t>
            </a:r>
            <a:endParaRPr/>
          </a:p>
        </p:txBody>
      </p:sp>
      <p:sp>
        <p:nvSpPr>
          <p:cNvPr id="495" name="Google Shape;495;p20"/>
          <p:cNvSpPr txBox="1"/>
          <p:nvPr>
            <p:ph idx="1" type="body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065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Criteria</a:t>
            </a:r>
            <a:r>
              <a:rPr lang="en-IN"/>
              <a:t> 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NPV &gt; 0 (NPV is +ve, Accept the Project)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Char char=" "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NPV &lt; 0 (NPV is –ve, Reject the Project)</a:t>
            </a:r>
            <a:endParaRPr/>
          </a:p>
          <a:p>
            <a:pPr indent="-12065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Char char=" "/>
            </a:pPr>
            <a:r>
              <a:rPr lang="en-IN">
                <a:solidFill>
                  <a:schemeClr val="dk1"/>
                </a:solidFill>
              </a:rPr>
              <a:t>If NPV = 0 (Accept the Project, considering other non tangible benefits)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Greater the NPV, Better the Prospects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"/>
          <p:cNvSpPr txBox="1"/>
          <p:nvPr/>
        </p:nvSpPr>
        <p:spPr>
          <a:xfrm>
            <a:off x="583703" y="131779"/>
            <a:ext cx="803821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 Calculating NPV</a:t>
            </a:r>
            <a:endParaRPr b="0" i="0" sz="40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"/>
          <p:cNvSpPr/>
          <p:nvPr/>
        </p:nvSpPr>
        <p:spPr>
          <a:xfrm>
            <a:off x="434848" y="904524"/>
            <a:ext cx="1117344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sum of </a:t>
            </a: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$ 400,000 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dollars invested today in an IT project may give a series of below cash inflows in future: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$ 70,000 in year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$ 120,000 in year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$ 140,000 in year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$ 140,000 in year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$ 40,000 in year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Opportunity cost of capital is 8% per annum, then should we accept or reject the project?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34848" y="4529886"/>
            <a:ext cx="938963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1: Calculate the PV value of year 1, year2, year3, year4, and year5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2: Sum up the PV of all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Step3: NPV = Present value of all cash inflows – Present value of all cash outflow.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4: If NPV is positive, Accept the project, if not Reject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731" y="3842536"/>
            <a:ext cx="17145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/>
              <a:t>Capital budgeting Techniques </a:t>
            </a:r>
            <a:endParaRPr/>
          </a:p>
        </p:txBody>
      </p:sp>
      <p:sp>
        <p:nvSpPr>
          <p:cNvPr id="284" name="Google Shape;284;p3"/>
          <p:cNvSpPr txBox="1"/>
          <p:nvPr>
            <p:ph idx="1" type="body"/>
          </p:nvPr>
        </p:nvSpPr>
        <p:spPr>
          <a:xfrm>
            <a:off x="1246136" y="1959346"/>
            <a:ext cx="10058400" cy="4218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Investment decisions are generally called capital budgeting decisions</a:t>
            </a:r>
            <a:endParaRPr/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decide -  whether you should invest in </a:t>
            </a:r>
            <a:r>
              <a:rPr b="1" lang="en-IN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A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lang="en-IN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B </a:t>
            </a: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b="1" lang="en-IN" sz="2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NPV 🡪 What is the value of the return on investment. 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IRR 🡪 % of Return on investment.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Profitability Index 🡪 Profit ratio for every dollar spent.</a:t>
            </a:r>
            <a:endParaRPr/>
          </a:p>
          <a:p>
            <a:pPr indent="-182880" lvl="1" marL="38404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Payback period 🡪 Time to recover your investments, A Break even point.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9144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br>
              <a:rPr lang="en-IN" sz="2000"/>
            </a:br>
            <a:endParaRPr sz="2000"/>
          </a:p>
          <a:p>
            <a:pPr indent="0" lvl="0" marL="91440" rtl="0" algn="l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"/>
          <p:cNvSpPr txBox="1"/>
          <p:nvPr>
            <p:ph type="title"/>
          </p:nvPr>
        </p:nvSpPr>
        <p:spPr>
          <a:xfrm>
            <a:off x="732375" y="4063177"/>
            <a:ext cx="9707025" cy="241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Cash Inflow of all Present Values is : $ 408,959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Present value of Cash outflow is : $400,000</a:t>
            </a:r>
            <a:br>
              <a:rPr lang="en-I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>
                <a:latin typeface="Arial"/>
                <a:ea typeface="Arial"/>
                <a:cs typeface="Arial"/>
                <a:sym typeface="Arial"/>
              </a:rPr>
              <a:t>Net Present Value   🡺   PV of Cash inflows – PV of Cash Outflows   			🡺   </a:t>
            </a: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($408959 – $400000) = $8959 dollars.</a:t>
            </a:r>
            <a:br>
              <a:rPr lang="en-I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IN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Since NPV is positive, (i.e., $8959, This project can be accepted)</a:t>
            </a:r>
            <a:endParaRPr/>
          </a:p>
        </p:txBody>
      </p:sp>
      <p:sp>
        <p:nvSpPr>
          <p:cNvPr id="509" name="Google Shape;509;p22"/>
          <p:cNvSpPr txBox="1"/>
          <p:nvPr/>
        </p:nvSpPr>
        <p:spPr>
          <a:xfrm>
            <a:off x="732375" y="47599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Example1: Calculating NPV</a:t>
            </a:r>
            <a:endParaRPr b="0" i="0" sz="40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75" y="1585261"/>
            <a:ext cx="76295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75" y="656193"/>
            <a:ext cx="5650771" cy="830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"/>
          <p:cNvSpPr txBox="1"/>
          <p:nvPr/>
        </p:nvSpPr>
        <p:spPr>
          <a:xfrm>
            <a:off x="297712" y="264913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IN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Example2: Calculating NPV</a:t>
            </a:r>
            <a:endParaRPr b="0" i="0" sz="40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3"/>
          <p:cNvSpPr/>
          <p:nvPr/>
        </p:nvSpPr>
        <p:spPr>
          <a:xfrm>
            <a:off x="390746" y="1095910"/>
            <a:ext cx="1127317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Same example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Calculating NPV however </a:t>
            </a:r>
            <a:r>
              <a:rPr b="0" i="0" lang="en-IN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with Discount rate or Opportunity cost of capital at 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sum of $ 400,000 dollars invested today in an IT project may give a series of below cash inflows in future: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$ 70,000 in year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$ 120,000 in year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$ 140,000 in year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$ 140,000 in year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$ 40,000 in year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Opportunity cost of capital is 15% per annum, then should we accept or reject the project?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3"/>
          <p:cNvSpPr/>
          <p:nvPr/>
        </p:nvSpPr>
        <p:spPr>
          <a:xfrm>
            <a:off x="390746" y="4526784"/>
            <a:ext cx="91785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Solution: Calculating NPV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1: Calculate the PV value of year 1, year2, year3, year4, and year5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2: Sum up the PV of all years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Step3: NPV = Present value of all cash inflows – Present value of all cash outflow.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4: If NPV is positive, Accept the project, if not Reject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4"/>
          <p:cNvSpPr txBox="1"/>
          <p:nvPr>
            <p:ph type="title"/>
          </p:nvPr>
        </p:nvSpPr>
        <p:spPr>
          <a:xfrm>
            <a:off x="633184" y="128823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>
                <a:latin typeface="Arial"/>
                <a:ea typeface="Arial"/>
                <a:cs typeface="Arial"/>
                <a:sym typeface="Arial"/>
              </a:rPr>
              <a:t>Example2: Calculating NPV</a:t>
            </a:r>
            <a:endParaRPr sz="3200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84" y="664292"/>
            <a:ext cx="5650771" cy="830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4"/>
          <p:cNvSpPr/>
          <p:nvPr/>
        </p:nvSpPr>
        <p:spPr>
          <a:xfrm>
            <a:off x="8718699" y="1178091"/>
            <a:ext cx="323229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N.B: Though we have the same inflow &amp; outflow of cash as in the previous example, the NPV value changed with the change in the Discount rate of interest.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Therefore</a:t>
            </a: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IN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NPV is very much dependent on the Discount rate</a:t>
            </a:r>
            <a:r>
              <a:rPr b="0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or in other words the opportunity cost of the capital value.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184" y="1416264"/>
            <a:ext cx="76390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24"/>
          <p:cNvSpPr txBox="1"/>
          <p:nvPr/>
        </p:nvSpPr>
        <p:spPr>
          <a:xfrm>
            <a:off x="597453" y="3821153"/>
            <a:ext cx="10558896" cy="2751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Cash Inflow of all Present Values is : $ 343591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value of Cash outflow is : $400,000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 Present Value  🡺   PV of Cash inflows – PV of Cash Outflows   			         🡺   </a:t>
            </a: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($343591 – $400000) = $ -56408 dollars.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							(negative 56408 dollars)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Since NPV is Negative, (i.e., - $56408, This project should be rejected)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25"/>
          <p:cNvGrpSpPr/>
          <p:nvPr/>
        </p:nvGrpSpPr>
        <p:grpSpPr>
          <a:xfrm>
            <a:off x="2241584" y="830473"/>
            <a:ext cx="6142249" cy="5021614"/>
            <a:chOff x="359622" y="341376"/>
            <a:chExt cx="6142249" cy="5021614"/>
          </a:xfrm>
        </p:grpSpPr>
        <p:sp>
          <p:nvSpPr>
            <p:cNvPr id="533" name="Google Shape;533;p25"/>
            <p:cNvSpPr/>
            <p:nvPr/>
          </p:nvSpPr>
          <p:spPr>
            <a:xfrm>
              <a:off x="693029" y="983390"/>
              <a:ext cx="3811687" cy="441781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705968" y="996329"/>
              <a:ext cx="3785809" cy="415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4455888" y="341376"/>
              <a:ext cx="1807780" cy="100432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3859314" y="4609748"/>
              <a:ext cx="753242" cy="753242"/>
            </a:xfrm>
            <a:prstGeom prst="triangle">
              <a:avLst>
                <a:gd fmla="val 50000" name="adj"/>
              </a:avLst>
            </a:prstGeom>
            <a:solidFill>
              <a:srgbClr val="E8D1DA">
                <a:alpha val="89411"/>
              </a:srgbClr>
            </a:solidFill>
            <a:ln cap="flat" cmpd="sng" w="12700">
              <a:solidFill>
                <a:srgbClr val="E8D1D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 rot="-240000">
              <a:off x="1975519" y="4286975"/>
              <a:ext cx="4520832" cy="316127"/>
            </a:xfrm>
            <a:prstGeom prst="rect">
              <a:avLst/>
            </a:prstGeom>
            <a:solidFill>
              <a:srgbClr val="D3CBCB">
                <a:alpha val="89411"/>
              </a:srgbClr>
            </a:solidFill>
            <a:ln cap="flat" cmpd="sng" w="12700">
              <a:solidFill>
                <a:srgbClr val="D3CB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 rot="-240000">
              <a:off x="1983079" y="3717460"/>
              <a:ext cx="1794040" cy="619562"/>
            </a:xfrm>
            <a:prstGeom prst="roundRect">
              <a:avLst>
                <a:gd fmla="val 16667" name="adj"/>
              </a:avLst>
            </a:prstGeom>
            <a:solidFill>
              <a:srgbClr val="0C3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5"/>
            <p:cNvSpPr txBox="1"/>
            <p:nvPr/>
          </p:nvSpPr>
          <p:spPr>
            <a:xfrm rot="-240000">
              <a:off x="2013324" y="3747705"/>
              <a:ext cx="1733550" cy="559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Payback Period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 rot="-240000">
              <a:off x="1932863" y="3054607"/>
              <a:ext cx="1794040" cy="619562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5"/>
            <p:cNvSpPr txBox="1"/>
            <p:nvPr/>
          </p:nvSpPr>
          <p:spPr>
            <a:xfrm rot="-240000">
              <a:off x="1963108" y="3084852"/>
              <a:ext cx="1733550" cy="559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Profitability Index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 rot="-240000">
              <a:off x="367968" y="2497670"/>
              <a:ext cx="4823399" cy="407728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 txBox="1"/>
            <p:nvPr/>
          </p:nvSpPr>
          <p:spPr>
            <a:xfrm rot="-240000">
              <a:off x="387872" y="2517574"/>
              <a:ext cx="4783591" cy="367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i="0" lang="en-I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Rate of Return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 rot="-240000">
              <a:off x="1860478" y="1726939"/>
              <a:ext cx="1737947" cy="623484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5"/>
            <p:cNvSpPr txBox="1"/>
            <p:nvPr/>
          </p:nvSpPr>
          <p:spPr>
            <a:xfrm rot="-240000">
              <a:off x="1890914" y="1757375"/>
              <a:ext cx="1677075" cy="562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 Present Value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25"/>
          <p:cNvSpPr txBox="1"/>
          <p:nvPr>
            <p:ph type="title"/>
          </p:nvPr>
        </p:nvSpPr>
        <p:spPr>
          <a:xfrm>
            <a:off x="524539" y="489096"/>
            <a:ext cx="10058400" cy="7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IN" sz="4400"/>
              <a:t>Internal Rate of Return</a:t>
            </a:r>
            <a:endParaRPr sz="4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6"/>
          <p:cNvSpPr txBox="1"/>
          <p:nvPr>
            <p:ph type="title"/>
          </p:nvPr>
        </p:nvSpPr>
        <p:spPr>
          <a:xfrm>
            <a:off x="283029" y="307068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Corbel"/>
              <a:buNone/>
            </a:pPr>
            <a:r>
              <a:rPr lang="en-IN" sz="47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Internal Rate of Return  (IRR)</a:t>
            </a:r>
            <a:endParaRPr sz="47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2" name="Google Shape;552;p26"/>
          <p:cNvSpPr txBox="1"/>
          <p:nvPr>
            <p:ph idx="1" type="body"/>
          </p:nvPr>
        </p:nvSpPr>
        <p:spPr>
          <a:xfrm>
            <a:off x="283029" y="1666137"/>
            <a:ext cx="1201782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IRR 🡪 % of Return on investment.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put it simple: It is the percentage of Return of your investment.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How do we calculate IRR?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IN">
                <a:solidFill>
                  <a:srgbClr val="0070C0"/>
                </a:solidFill>
              </a:rPr>
              <a:t>If you remembr from NPV example, we mentioned that the NPV is dependent on Discounted rate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IN">
                <a:solidFill>
                  <a:srgbClr val="0070C0"/>
                </a:solidFill>
              </a:rPr>
              <a:t>If we increase the discount rate the NPV value decreases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IN">
                <a:solidFill>
                  <a:srgbClr val="0070C0"/>
                </a:solidFill>
              </a:rPr>
              <a:t>We need to increase /decrease the discount rate to a level where NPV becomes zero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IN">
                <a:solidFill>
                  <a:srgbClr val="0070C0"/>
                </a:solidFill>
              </a:rPr>
              <a:t>The discount rate at which NPV becomes zero is infact the Internal rate of return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In other words, IRR is the opportunity cost at which the NPV becomes Zero.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27"/>
          <p:cNvGrpSpPr/>
          <p:nvPr/>
        </p:nvGrpSpPr>
        <p:grpSpPr>
          <a:xfrm>
            <a:off x="154470" y="1600200"/>
            <a:ext cx="3940030" cy="3657600"/>
            <a:chOff x="2068" y="0"/>
            <a:chExt cx="3940030" cy="3657600"/>
          </a:xfrm>
        </p:grpSpPr>
        <p:sp>
          <p:nvSpPr>
            <p:cNvPr id="558" name="Google Shape;558;p27"/>
            <p:cNvSpPr/>
            <p:nvPr/>
          </p:nvSpPr>
          <p:spPr>
            <a:xfrm>
              <a:off x="2068" y="0"/>
              <a:ext cx="1240925" cy="1755648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C5799A"/>
                </a:gs>
                <a:gs pos="50000">
                  <a:srgbClr val="C3618C"/>
                </a:gs>
                <a:gs pos="100000">
                  <a:srgbClr val="B151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280221" y="0"/>
              <a:ext cx="2105812" cy="1755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7"/>
            <p:cNvSpPr txBox="1"/>
            <p:nvPr/>
          </p:nvSpPr>
          <p:spPr>
            <a:xfrm>
              <a:off x="1280223" y="0"/>
              <a:ext cx="2289600" cy="17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6025" lIns="256025" spcFirstLastPara="1" rIns="2560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FB7E9"/>
                </a:buClr>
                <a:buSzPts val="3600"/>
                <a:buFont typeface="Calibri"/>
                <a:buNone/>
              </a:pPr>
              <a:r>
                <a:rPr b="1" i="0" lang="en-IN" sz="3600" u="none" cap="none" strike="noStrike">
                  <a:solidFill>
                    <a:srgbClr val="6FB7E9"/>
                  </a:solidFill>
                  <a:latin typeface="Calibri"/>
                  <a:ea typeface="Calibri"/>
                  <a:cs typeface="Calibri"/>
                  <a:sym typeface="Calibri"/>
                </a:rPr>
                <a:t>Discount Rate</a:t>
              </a:r>
              <a:endParaRPr b="1" i="0" sz="3600" u="none" cap="none" strike="noStrike">
                <a:solidFill>
                  <a:srgbClr val="6FB7E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374345" y="1901952"/>
              <a:ext cx="1240925" cy="1755648"/>
            </a:xfrm>
            <a:prstGeom prst="down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824B4A"/>
                </a:gs>
                <a:gs pos="50000">
                  <a:srgbClr val="751816"/>
                </a:gs>
                <a:gs pos="100000">
                  <a:srgbClr val="6A121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652498" y="1901952"/>
              <a:ext cx="2105812" cy="17556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7"/>
            <p:cNvSpPr txBox="1"/>
            <p:nvPr/>
          </p:nvSpPr>
          <p:spPr>
            <a:xfrm>
              <a:off x="1652498" y="1901950"/>
              <a:ext cx="2289600" cy="175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4475" lIns="284475" spcFirstLastPara="1" rIns="28447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FB7E9"/>
                </a:buClr>
                <a:buSzPts val="4000"/>
                <a:buFont typeface="Calibri"/>
                <a:buNone/>
              </a:pPr>
              <a:r>
                <a:rPr b="1" i="0" lang="en-IN" sz="4000" u="none" cap="none" strike="noStrike">
                  <a:solidFill>
                    <a:srgbClr val="6FB7E9"/>
                  </a:solidFill>
                  <a:latin typeface="Calibri"/>
                  <a:ea typeface="Calibri"/>
                  <a:cs typeface="Calibri"/>
                  <a:sym typeface="Calibri"/>
                </a:rPr>
                <a:t>Net Present Value</a:t>
              </a:r>
              <a:endParaRPr b="1" i="0" sz="4000" u="none" cap="none" strike="noStrike">
                <a:solidFill>
                  <a:srgbClr val="6FB7E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27"/>
          <p:cNvSpPr txBox="1"/>
          <p:nvPr/>
        </p:nvSpPr>
        <p:spPr>
          <a:xfrm>
            <a:off x="4078968" y="972937"/>
            <a:ext cx="7946064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at </a:t>
            </a:r>
            <a:r>
              <a:rPr b="1" i="0" lang="en-IN" sz="2800" u="none" cap="none" strike="noStrike">
                <a:solidFill>
                  <a:srgbClr val="B65680"/>
                </a:solidFill>
                <a:latin typeface="Calibri"/>
                <a:ea typeface="Calibri"/>
                <a:cs typeface="Calibri"/>
                <a:sym typeface="Calibri"/>
              </a:rPr>
              <a:t>8%, Discount rate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IN" sz="2800" u="none" cap="none" strike="noStrike">
                <a:solidFill>
                  <a:srgbClr val="731815"/>
                </a:solidFill>
                <a:latin typeface="Calibri"/>
                <a:ea typeface="Calibri"/>
                <a:cs typeface="Calibri"/>
                <a:sym typeface="Calibri"/>
              </a:rPr>
              <a:t>NPV is 5000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at </a:t>
            </a:r>
            <a:r>
              <a:rPr b="1" i="0" lang="en-IN" sz="2800" u="none" cap="none" strike="noStrike">
                <a:solidFill>
                  <a:srgbClr val="B65680"/>
                </a:solidFill>
                <a:latin typeface="Calibri"/>
                <a:ea typeface="Calibri"/>
                <a:cs typeface="Calibri"/>
                <a:sym typeface="Calibri"/>
              </a:rPr>
              <a:t>12%, Discount rate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</a:t>
            </a:r>
            <a:r>
              <a:rPr b="1" i="0" lang="en-IN" sz="2800" u="none" cap="none" strike="noStrike">
                <a:solidFill>
                  <a:srgbClr val="731815"/>
                </a:solidFill>
                <a:latin typeface="Calibri"/>
                <a:ea typeface="Calibri"/>
                <a:cs typeface="Calibri"/>
                <a:sym typeface="Calibri"/>
              </a:rPr>
              <a:t>NPV is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1" i="0" lang="en-IN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12% is the return</a:t>
            </a: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are getting from the project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-IN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12% is called the IRR.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7"/>
          <p:cNvSpPr txBox="1"/>
          <p:nvPr>
            <p:ph type="title"/>
          </p:nvPr>
        </p:nvSpPr>
        <p:spPr>
          <a:xfrm>
            <a:off x="633186" y="557439"/>
            <a:ext cx="6891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 sz="4000">
                <a:latin typeface="Arial"/>
                <a:ea typeface="Arial"/>
                <a:cs typeface="Arial"/>
                <a:sym typeface="Arial"/>
              </a:rPr>
              <a:t>IRR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Corbel"/>
              <a:buNone/>
            </a:pPr>
            <a:r>
              <a:rPr lang="en-IN" sz="4700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rPr>
              <a:t>Internal Rate of Return  (IRR)</a:t>
            </a:r>
            <a:endParaRPr sz="4700">
              <a:solidFill>
                <a:srgbClr val="3F3F3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1" name="Google Shape;571;p28"/>
          <p:cNvSpPr txBox="1"/>
          <p:nvPr>
            <p:ph idx="1" type="body"/>
          </p:nvPr>
        </p:nvSpPr>
        <p:spPr>
          <a:xfrm>
            <a:off x="633413" y="1825625"/>
            <a:ext cx="11009238" cy="1013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600"/>
              <a:buNone/>
            </a:pPr>
            <a:r>
              <a:rPr lang="en-IN" sz="1600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For Constant rate of Cash inflow for every year,  Internal Rate of Return can be calculated with the help of a formula.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IN" sz="1600">
                <a:latin typeface="Arial"/>
                <a:ea typeface="Arial"/>
                <a:cs typeface="Arial"/>
                <a:sym typeface="Arial"/>
              </a:rPr>
              <a:t>For Uneven rate of Cash inflows for every year, IRR can be calculated by little trail &amp; error adjustments.</a:t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751366" y="3737345"/>
            <a:ext cx="1089128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Accept the project when Internal rate of return &gt; Discount rate or Opportunity cost of capital.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Reject the project when Internal rate of return &lt; Discount rate or Opportunity cost of capital.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May accept the project when Internal rate of return = Discount rate or Opportunity cost of capital.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/>
          <p:nvPr/>
        </p:nvSpPr>
        <p:spPr>
          <a:xfrm>
            <a:off x="287561" y="301725"/>
            <a:ext cx="79095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Relationship between IRR, Discount rate and NPV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893615" y="1686135"/>
            <a:ext cx="9696413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If IRR &gt; Discount rate or Opportunity cost of capital 🡪 The NPV is always Positive.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If IRR &lt;  Discount rate or Opportunity cost of capital 🡪 The NPV is always Negative.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If IRR =  Discount rate or Opportunity cost of capital 🡪 The NPV is Zero.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Note:  As long as the NPV is Positive,  the project is financially viable.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IN" sz="20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The moment that NPV becomes Negative,  the Project is NOT financially viable.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/>
        </p:nvSpPr>
        <p:spPr>
          <a:xfrm>
            <a:off x="370312" y="359847"/>
            <a:ext cx="7886700" cy="42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Calculating Internal Rate of Return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0"/>
          <p:cNvSpPr/>
          <p:nvPr/>
        </p:nvSpPr>
        <p:spPr>
          <a:xfrm>
            <a:off x="357407" y="861291"/>
            <a:ext cx="10988827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a project is $1000. It has a time horizon of 5 years and the expected year wise incremental cash flows are: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1 : $200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2 : $300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3 : $300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4 : $400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 5 : $500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IRR of the project. If opportunity cost of Capital is 12%,   And tell us, should we accept the project?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0"/>
          <p:cNvSpPr/>
          <p:nvPr/>
        </p:nvSpPr>
        <p:spPr>
          <a:xfrm>
            <a:off x="357407" y="3740801"/>
            <a:ext cx="10988826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Solution: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1: Take “K” as 12% and calculate NPV value.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2: If NPV &lt; 0 then Project is NOT financially viable at 12% discount rate.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3: If NPV &gt; 0 then Project is financially viable at 12% however we need to know the actual IRR value, so we need to increase the K value to and calculate the NPV, continue it till you reach a point where the NPV becomes zero or close to zero.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Step 4: The “K” value at which NPV becomes Zero or “Near Zero” is the actual IRR (Internal Rate of Return)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1"/>
          <p:cNvSpPr/>
          <p:nvPr/>
        </p:nvSpPr>
        <p:spPr>
          <a:xfrm>
            <a:off x="1080842" y="5182441"/>
            <a:ext cx="50577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At Discount Rate of 12%, the NPV is 169 (positive)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1"/>
          <p:cNvSpPr/>
          <p:nvPr/>
        </p:nvSpPr>
        <p:spPr>
          <a:xfrm>
            <a:off x="1080842" y="5635353"/>
            <a:ext cx="746773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 Discount Rate of 17.7%, the NPV is 0 (Zero), there fore the IRR is 17.7%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Since IRR &gt; Discount rate,  Project can be accepted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1"/>
          <p:cNvSpPr txBox="1"/>
          <p:nvPr/>
        </p:nvSpPr>
        <p:spPr>
          <a:xfrm>
            <a:off x="312418" y="180954"/>
            <a:ext cx="7886700" cy="42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434F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8A434F"/>
                </a:solidFill>
                <a:latin typeface="Arial"/>
                <a:ea typeface="Arial"/>
                <a:cs typeface="Arial"/>
                <a:sym typeface="Arial"/>
              </a:rPr>
              <a:t>Calculating Internal Rate of Return</a:t>
            </a:r>
            <a:endParaRPr b="1" i="0" sz="18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694" y="1068318"/>
            <a:ext cx="6996232" cy="38187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4" name="Google Shape;594;p31"/>
          <p:cNvGraphicFramePr/>
          <p:nvPr/>
        </p:nvGraphicFramePr>
        <p:xfrm>
          <a:off x="5860514" y="3805522"/>
          <a:ext cx="1631904" cy="1376919"/>
        </p:xfrm>
        <a:graphic>
          <a:graphicData uri="http://schemas.openxmlformats.org/presentationml/2006/ole">
            <mc:AlternateContent>
              <mc:Choice Requires="v">
                <p:oleObj r:id="rId5" imgH="1376919" imgW="1631904" progId="Excel.Sheet.12" spid="_x0000_s1">
                  <p:embed/>
                </p:oleObj>
              </mc:Choice>
              <mc:Fallback>
                <p:oleObj r:id="rId6" imgH="1376919" imgW="1631904" progId="Excel.Sheet.12">
                  <p:embed/>
                  <p:pic>
                    <p:nvPicPr>
                      <p:cNvPr id="594" name="Google Shape;594;p31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860514" y="3805522"/>
                        <a:ext cx="1631904" cy="1376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5" name="Google Shape;595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35926" y="504225"/>
            <a:ext cx="3718919" cy="29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291" name="Google Shape;291;p5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292" name="Google Shape;292;p5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5"/>
          <p:cNvSpPr txBox="1"/>
          <p:nvPr>
            <p:ph type="title"/>
          </p:nvPr>
        </p:nvSpPr>
        <p:spPr>
          <a:xfrm>
            <a:off x="1194057" y="1084392"/>
            <a:ext cx="85347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Opportunity cost </a:t>
            </a:r>
            <a:endParaRPr sz="47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1078951" y="2133326"/>
            <a:ext cx="9360449" cy="954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in a Bank - Bank Annual Returns: 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I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in a Project  - Project Annual Returns :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5"/>
          <p:cNvSpPr/>
          <p:nvPr/>
        </p:nvSpPr>
        <p:spPr>
          <a:xfrm>
            <a:off x="1078951" y="3418114"/>
            <a:ext cx="8391620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5"/>
          <p:cNvSpPr/>
          <p:nvPr/>
        </p:nvSpPr>
        <p:spPr>
          <a:xfrm>
            <a:off x="1078951" y="4288011"/>
            <a:ext cx="5852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opportunity cost if you invest in the Project?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/>
          <p:nvPr/>
        </p:nvSpPr>
        <p:spPr>
          <a:xfrm>
            <a:off x="1078951" y="3375843"/>
            <a:ext cx="5660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opportunity cost if you invest in the Bank?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"/>
          <p:cNvSpPr/>
          <p:nvPr/>
        </p:nvSpPr>
        <p:spPr>
          <a:xfrm>
            <a:off x="1078951" y="5095201"/>
            <a:ext cx="44678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where should you invest your money?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2"/>
          <p:cNvGrpSpPr/>
          <p:nvPr/>
        </p:nvGrpSpPr>
        <p:grpSpPr>
          <a:xfrm>
            <a:off x="2371423" y="700634"/>
            <a:ext cx="5914372" cy="5281291"/>
            <a:chOff x="489461" y="211537"/>
            <a:chExt cx="5914372" cy="5281291"/>
          </a:xfrm>
        </p:grpSpPr>
        <p:sp>
          <p:nvSpPr>
            <p:cNvPr id="601" name="Google Shape;601;p32"/>
            <p:cNvSpPr/>
            <p:nvPr/>
          </p:nvSpPr>
          <p:spPr>
            <a:xfrm>
              <a:off x="545125" y="886751"/>
              <a:ext cx="4008797" cy="46462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2"/>
            <p:cNvSpPr txBox="1"/>
            <p:nvPr/>
          </p:nvSpPr>
          <p:spPr>
            <a:xfrm>
              <a:off x="558733" y="900359"/>
              <a:ext cx="3981581" cy="437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4502569" y="211537"/>
              <a:ext cx="1901264" cy="105625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3580161" y="4700635"/>
              <a:ext cx="792193" cy="792193"/>
            </a:xfrm>
            <a:prstGeom prst="triangle">
              <a:avLst>
                <a:gd fmla="val 50000" name="adj"/>
              </a:avLst>
            </a:prstGeom>
            <a:solidFill>
              <a:srgbClr val="E8D1DA">
                <a:alpha val="89411"/>
              </a:srgbClr>
            </a:solidFill>
            <a:ln cap="flat" cmpd="sng" w="12700">
              <a:solidFill>
                <a:srgbClr val="E8D1D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2"/>
            <p:cNvSpPr/>
            <p:nvPr/>
          </p:nvSpPr>
          <p:spPr>
            <a:xfrm rot="-240000">
              <a:off x="1598951" y="4361171"/>
              <a:ext cx="4754613" cy="332474"/>
            </a:xfrm>
            <a:prstGeom prst="rect">
              <a:avLst/>
            </a:prstGeom>
            <a:solidFill>
              <a:srgbClr val="D3CBCB">
                <a:alpha val="89411"/>
              </a:srgbClr>
            </a:solidFill>
            <a:ln cap="flat" cmpd="sng" w="12700">
              <a:solidFill>
                <a:srgbClr val="D3CB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2"/>
            <p:cNvSpPr/>
            <p:nvPr/>
          </p:nvSpPr>
          <p:spPr>
            <a:xfrm rot="-240000">
              <a:off x="1606902" y="3762205"/>
              <a:ext cx="1886814" cy="651600"/>
            </a:xfrm>
            <a:prstGeom prst="roundRect">
              <a:avLst>
                <a:gd fmla="val 16667" name="adj"/>
              </a:avLst>
            </a:prstGeom>
            <a:solidFill>
              <a:srgbClr val="0C3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2"/>
            <p:cNvSpPr txBox="1"/>
            <p:nvPr/>
          </p:nvSpPr>
          <p:spPr>
            <a:xfrm rot="-240000">
              <a:off x="1638710" y="3794013"/>
              <a:ext cx="1823198" cy="587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Payback Period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32"/>
            <p:cNvSpPr/>
            <p:nvPr/>
          </p:nvSpPr>
          <p:spPr>
            <a:xfrm rot="-240000">
              <a:off x="502196" y="3138630"/>
              <a:ext cx="3990601" cy="50448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2"/>
            <p:cNvSpPr txBox="1"/>
            <p:nvPr/>
          </p:nvSpPr>
          <p:spPr>
            <a:xfrm rot="-240000">
              <a:off x="526823" y="3163257"/>
              <a:ext cx="3941347" cy="455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i="0" lang="en-I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Profitability Index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2"/>
            <p:cNvSpPr/>
            <p:nvPr/>
          </p:nvSpPr>
          <p:spPr>
            <a:xfrm rot="-240000">
              <a:off x="1501276" y="2367944"/>
              <a:ext cx="1886814" cy="651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2"/>
            <p:cNvSpPr txBox="1"/>
            <p:nvPr/>
          </p:nvSpPr>
          <p:spPr>
            <a:xfrm rot="-240000">
              <a:off x="1533084" y="2399752"/>
              <a:ext cx="1823198" cy="587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Rate of Return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2"/>
            <p:cNvSpPr/>
            <p:nvPr/>
          </p:nvSpPr>
          <p:spPr>
            <a:xfrm rot="-240000">
              <a:off x="1448464" y="1670813"/>
              <a:ext cx="1886814" cy="651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2"/>
            <p:cNvSpPr txBox="1"/>
            <p:nvPr/>
          </p:nvSpPr>
          <p:spPr>
            <a:xfrm rot="-240000">
              <a:off x="1480272" y="1702621"/>
              <a:ext cx="1823198" cy="587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 Present Value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4" name="Google Shape;614;p32"/>
          <p:cNvSpPr txBox="1"/>
          <p:nvPr>
            <p:ph type="title"/>
          </p:nvPr>
        </p:nvSpPr>
        <p:spPr>
          <a:xfrm>
            <a:off x="875415" y="580908"/>
            <a:ext cx="10058400" cy="7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rbel"/>
              <a:buNone/>
            </a:pPr>
            <a:r>
              <a:rPr lang="en-IN" sz="4400">
                <a:solidFill>
                  <a:srgbClr val="000000"/>
                </a:solidFill>
              </a:rPr>
              <a:t>Profitability Index (PI)</a:t>
            </a:r>
            <a:endParaRPr/>
          </a:p>
        </p:txBody>
      </p:sp>
      <p:sp>
        <p:nvSpPr>
          <p:cNvPr id="615" name="Google Shape;615;p32"/>
          <p:cNvSpPr txBox="1"/>
          <p:nvPr/>
        </p:nvSpPr>
        <p:spPr>
          <a:xfrm>
            <a:off x="6613600" y="3429000"/>
            <a:ext cx="535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For every dollar spent, how much are we getting back</a:t>
            </a:r>
            <a:endParaRPr b="1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32"/>
          <p:cNvSpPr txBox="1"/>
          <p:nvPr/>
        </p:nvSpPr>
        <p:spPr>
          <a:xfrm>
            <a:off x="6346371" y="1905000"/>
            <a:ext cx="51924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PI &gt; = 1, Accept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PI &lt; 1, Reject the Project. 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3"/>
          <p:cNvSpPr txBox="1"/>
          <p:nvPr>
            <p:ph type="title"/>
          </p:nvPr>
        </p:nvSpPr>
        <p:spPr>
          <a:xfrm>
            <a:off x="633186" y="153402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orbel"/>
              <a:buNone/>
            </a:pPr>
            <a:r>
              <a:rPr b="1" lang="en-IN" sz="4700"/>
              <a:t>Profitability Index</a:t>
            </a:r>
            <a:endParaRPr b="1" sz="4700"/>
          </a:p>
        </p:txBody>
      </p:sp>
      <p:sp>
        <p:nvSpPr>
          <p:cNvPr id="622" name="Google Shape;622;p33"/>
          <p:cNvSpPr txBox="1"/>
          <p:nvPr>
            <p:ph idx="1" type="body"/>
          </p:nvPr>
        </p:nvSpPr>
        <p:spPr>
          <a:xfrm>
            <a:off x="371694" y="984399"/>
            <a:ext cx="11338847" cy="2984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A sum of $ 25,000 invested today in a project may give a series of cash inflows in future as described below: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$ 5000 in year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$ 9000 in year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$ 10,000 in each of year 3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$ 10,000 in each of year 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$ 3000 in year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If the required rate of return is 12% pa,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what is the Profitability Index?</a:t>
            </a:r>
            <a:endParaRPr/>
          </a:p>
        </p:txBody>
      </p:sp>
      <p:sp>
        <p:nvSpPr>
          <p:cNvPr id="623" name="Google Shape;623;p33"/>
          <p:cNvSpPr/>
          <p:nvPr/>
        </p:nvSpPr>
        <p:spPr>
          <a:xfrm>
            <a:off x="108943" y="4808742"/>
            <a:ext cx="444128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Profitability Index is 1.07  and since it is greater than 1, we can accept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4" name="Google Shape;6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3428" y="3351749"/>
            <a:ext cx="3559382" cy="21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61028" y="2362199"/>
            <a:ext cx="7522029" cy="36872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6" name="Google Shape;626;p33"/>
          <p:cNvGraphicFramePr/>
          <p:nvPr/>
        </p:nvGraphicFramePr>
        <p:xfrm>
          <a:off x="8404467" y="1532572"/>
          <a:ext cx="2056704" cy="1735344"/>
        </p:xfrm>
        <a:graphic>
          <a:graphicData uri="http://schemas.openxmlformats.org/presentationml/2006/ole">
            <mc:AlternateContent>
              <mc:Choice Requires="v">
                <p:oleObj r:id="rId6" imgH="1735344" imgW="2056704" progId="Excel.Sheet.12" spid="_x0000_s1">
                  <p:embed/>
                </p:oleObj>
              </mc:Choice>
              <mc:Fallback>
                <p:oleObj r:id="rId7" imgH="1735344" imgW="2056704" progId="Excel.Sheet.12">
                  <p:embed/>
                  <p:pic>
                    <p:nvPicPr>
                      <p:cNvPr id="626" name="Google Shape;626;p3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404467" y="1532572"/>
                        <a:ext cx="2056704" cy="1735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34"/>
          <p:cNvGrpSpPr/>
          <p:nvPr/>
        </p:nvGrpSpPr>
        <p:grpSpPr>
          <a:xfrm>
            <a:off x="2313726" y="758331"/>
            <a:ext cx="5990929" cy="5165897"/>
            <a:chOff x="431764" y="269234"/>
            <a:chExt cx="5990929" cy="5165897"/>
          </a:xfrm>
        </p:grpSpPr>
        <p:sp>
          <p:nvSpPr>
            <p:cNvPr id="632" name="Google Shape;632;p34"/>
            <p:cNvSpPr/>
            <p:nvPr/>
          </p:nvSpPr>
          <p:spPr>
            <a:xfrm>
              <a:off x="610850" y="929694"/>
              <a:ext cx="3921207" cy="454474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4"/>
            <p:cNvSpPr txBox="1"/>
            <p:nvPr/>
          </p:nvSpPr>
          <p:spPr>
            <a:xfrm>
              <a:off x="624161" y="943005"/>
              <a:ext cx="3894585" cy="4278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Bookman Old Style"/>
                <a:buNone/>
              </a:pPr>
              <a:r>
                <a:rPr b="1" i="0" lang="en-IN" sz="3200" u="none" cap="none" strike="noStrike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Capital Budgeting</a:t>
              </a:r>
              <a:endParaRPr b="1" i="0" sz="32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4481825" y="269234"/>
              <a:ext cx="1859723" cy="103317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3704209" y="4660247"/>
              <a:ext cx="774884" cy="774884"/>
            </a:xfrm>
            <a:prstGeom prst="triangle">
              <a:avLst>
                <a:gd fmla="val 50000" name="adj"/>
              </a:avLst>
            </a:prstGeom>
            <a:solidFill>
              <a:srgbClr val="E8D1DA">
                <a:alpha val="89411"/>
              </a:srgbClr>
            </a:solidFill>
            <a:ln cap="flat" cmpd="sng" w="12700">
              <a:solidFill>
                <a:srgbClr val="E8D1DA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 rot="-240000">
              <a:off x="1766288" y="4328200"/>
              <a:ext cx="4650727" cy="325210"/>
            </a:xfrm>
            <a:prstGeom prst="rect">
              <a:avLst/>
            </a:prstGeom>
            <a:solidFill>
              <a:srgbClr val="D3CBCB">
                <a:alpha val="89411"/>
              </a:srgbClr>
            </a:solidFill>
            <a:ln cap="flat" cmpd="sng" w="12700">
              <a:solidFill>
                <a:srgbClr val="D3CBCB">
                  <a:alpha val="8941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 rot="-240000">
              <a:off x="442004" y="3835468"/>
              <a:ext cx="4509711" cy="451070"/>
            </a:xfrm>
            <a:prstGeom prst="roundRect">
              <a:avLst>
                <a:gd fmla="val 16667" name="adj"/>
              </a:avLst>
            </a:prstGeom>
            <a:solidFill>
              <a:srgbClr val="0C395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4"/>
            <p:cNvSpPr txBox="1"/>
            <p:nvPr/>
          </p:nvSpPr>
          <p:spPr>
            <a:xfrm rot="-240000">
              <a:off x="464023" y="3857487"/>
              <a:ext cx="4465673" cy="40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1" i="0" lang="en-IN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Payback Period</a:t>
              </a:r>
              <a:endParaRPr b="1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4"/>
            <p:cNvSpPr/>
            <p:nvPr/>
          </p:nvSpPr>
          <p:spPr>
            <a:xfrm rot="-240000">
              <a:off x="1722406" y="3060423"/>
              <a:ext cx="1845588" cy="637363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4"/>
            <p:cNvSpPr txBox="1"/>
            <p:nvPr/>
          </p:nvSpPr>
          <p:spPr>
            <a:xfrm rot="-240000">
              <a:off x="1753519" y="3091536"/>
              <a:ext cx="1783362" cy="57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Profitability Index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 rot="-240000">
              <a:off x="1670747" y="2378524"/>
              <a:ext cx="1845588" cy="637363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4"/>
            <p:cNvSpPr txBox="1"/>
            <p:nvPr/>
          </p:nvSpPr>
          <p:spPr>
            <a:xfrm rot="-240000">
              <a:off x="1701860" y="2409637"/>
              <a:ext cx="1783362" cy="57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Internal Rate of Return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 rot="-240000">
              <a:off x="1619088" y="1696626"/>
              <a:ext cx="1845588" cy="637363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4"/>
            <p:cNvSpPr txBox="1"/>
            <p:nvPr/>
          </p:nvSpPr>
          <p:spPr>
            <a:xfrm rot="-240000">
              <a:off x="1650201" y="1727739"/>
              <a:ext cx="1783362" cy="575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IN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Net Present Value</a:t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5" name="Google Shape;645;p34"/>
          <p:cNvSpPr txBox="1"/>
          <p:nvPr>
            <p:ph type="title"/>
          </p:nvPr>
        </p:nvSpPr>
        <p:spPr>
          <a:xfrm>
            <a:off x="1066800" y="664536"/>
            <a:ext cx="10058400" cy="769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rbel"/>
              <a:buNone/>
            </a:pPr>
            <a:r>
              <a:rPr lang="en-IN" sz="4400">
                <a:solidFill>
                  <a:srgbClr val="000000"/>
                </a:solidFill>
              </a:rPr>
              <a:t>Payback Period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5"/>
          <p:cNvSpPr txBox="1"/>
          <p:nvPr>
            <p:ph type="title"/>
          </p:nvPr>
        </p:nvSpPr>
        <p:spPr>
          <a:xfrm>
            <a:off x="633186" y="557439"/>
            <a:ext cx="108158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rbel"/>
              <a:buNone/>
            </a:pPr>
            <a:r>
              <a:rPr lang="en-IN" sz="4400">
                <a:solidFill>
                  <a:srgbClr val="000000"/>
                </a:solidFill>
              </a:rPr>
              <a:t>Payback Period</a:t>
            </a:r>
            <a:endParaRPr/>
          </a:p>
        </p:txBody>
      </p:sp>
      <p:sp>
        <p:nvSpPr>
          <p:cNvPr id="651" name="Google Shape;651;p35"/>
          <p:cNvSpPr txBox="1"/>
          <p:nvPr>
            <p:ph idx="1" type="body"/>
          </p:nvPr>
        </p:nvSpPr>
        <p:spPr>
          <a:xfrm>
            <a:off x="633186" y="1825625"/>
            <a:ext cx="1081586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None/>
            </a:pPr>
            <a:r>
              <a:rPr b="1" lang="en-IN" sz="1800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The  time it takes for the project to generate money to pay for itself.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None/>
            </a:pPr>
            <a:r>
              <a:rPr b="1" lang="en-IN" sz="1800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Payback period is the number of years required to recover the cash outflow invested in the project.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None/>
            </a:pPr>
            <a:r>
              <a:rPr b="1" lang="en-IN" sz="1800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The project would be accepted if its payback period is less than the maximum or standard payback period set by Industry, Senior Leadership.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None/>
            </a:pPr>
            <a:r>
              <a:rPr b="1" lang="en-IN" sz="1800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In terms of Projects ranking, it gives highest ranking to the project with the shortest payback period.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1800"/>
              <a:buNone/>
            </a:pPr>
            <a:r>
              <a:rPr b="1" lang="en-IN" sz="1800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Note: In general, the discounted cash flow is not considered for Pay back period. Some do, but most don’t!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6"/>
          <p:cNvSpPr txBox="1"/>
          <p:nvPr>
            <p:ph type="title"/>
          </p:nvPr>
        </p:nvSpPr>
        <p:spPr>
          <a:xfrm>
            <a:off x="517114" y="206566"/>
            <a:ext cx="10815864" cy="6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rbel"/>
              <a:buNone/>
            </a:pPr>
            <a:r>
              <a:rPr b="1" lang="en-IN" sz="4400">
                <a:solidFill>
                  <a:srgbClr val="000000"/>
                </a:solidFill>
              </a:rPr>
              <a:t>Payback Period</a:t>
            </a:r>
            <a:endParaRPr b="1"/>
          </a:p>
        </p:txBody>
      </p:sp>
      <p:sp>
        <p:nvSpPr>
          <p:cNvPr id="657" name="Google Shape;657;p36"/>
          <p:cNvSpPr txBox="1"/>
          <p:nvPr>
            <p:ph idx="1" type="body"/>
          </p:nvPr>
        </p:nvSpPr>
        <p:spPr>
          <a:xfrm>
            <a:off x="517114" y="945239"/>
            <a:ext cx="11157772" cy="2312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A sum of $25,000 invested today in an IT project, may give a series of cash inflows in future as described below.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$ 5,000 in year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$ 9,000 in year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$ 10,000 in each of year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$ 10,000 in each of year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$ 3,000 in year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IN" sz="1600">
                <a:latin typeface="Arial"/>
                <a:ea typeface="Arial"/>
                <a:cs typeface="Arial"/>
                <a:sym typeface="Arial"/>
              </a:rPr>
              <a:t>What is the Payback Period (Non-discounted)?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58" name="Google Shape;6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667" y="3480935"/>
            <a:ext cx="75819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36"/>
          <p:cNvSpPr/>
          <p:nvPr/>
        </p:nvSpPr>
        <p:spPr>
          <a:xfrm>
            <a:off x="718666" y="5491870"/>
            <a:ext cx="10319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Payback Period (Non-discounted) =  In between 3 years 1 month and 3 years 2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7"/>
          <p:cNvSpPr txBox="1"/>
          <p:nvPr/>
        </p:nvSpPr>
        <p:spPr>
          <a:xfrm>
            <a:off x="614861" y="475309"/>
            <a:ext cx="7886700" cy="42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434F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8A434F"/>
                </a:solidFill>
                <a:latin typeface="Arial"/>
                <a:ea typeface="Arial"/>
                <a:cs typeface="Arial"/>
                <a:sym typeface="Arial"/>
              </a:rPr>
              <a:t>Important: Few tips to Remember</a:t>
            </a:r>
            <a:endParaRPr b="1" i="0" sz="18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7"/>
          <p:cNvSpPr/>
          <p:nvPr/>
        </p:nvSpPr>
        <p:spPr>
          <a:xfrm>
            <a:off x="614861" y="1064095"/>
            <a:ext cx="10932097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Always choose projects with highest NPV.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 NPV is same for the given projects, choose the project with highest IRR.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 NPV, IRR remains the same for the given projects, choose the projects with early pay back period.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NPV = All Cash Inflows – Cash Outflows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PI = All Cash Inflows / Cash Outflows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IRR = Discount rate at which the NPV becomes zero, this tell us what is the percent of return for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Payback period is a major consideration for every project, business or organization, it tells us how soon we can recover our investment and this investment can be utilized for other business needs/projects later 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 txBox="1"/>
          <p:nvPr/>
        </p:nvSpPr>
        <p:spPr>
          <a:xfrm>
            <a:off x="614861" y="315821"/>
            <a:ext cx="7886700" cy="422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A434F"/>
              </a:buClr>
              <a:buSzPts val="3000"/>
              <a:buFont typeface="Arial"/>
              <a:buNone/>
            </a:pPr>
            <a:r>
              <a:rPr b="1" i="0" lang="en-IN" sz="3000" u="none" cap="none" strike="noStrike">
                <a:solidFill>
                  <a:srgbClr val="8A434F"/>
                </a:solidFill>
                <a:latin typeface="Arial"/>
                <a:ea typeface="Arial"/>
                <a:cs typeface="Arial"/>
                <a:sym typeface="Arial"/>
              </a:rPr>
              <a:t>Quick Recap – Concepts Learned</a:t>
            </a:r>
            <a:endParaRPr b="1" i="0" sz="1800" u="none" cap="none" strike="noStrike">
              <a:solidFill>
                <a:srgbClr val="8A43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38"/>
          <p:cNvSpPr/>
          <p:nvPr/>
        </p:nvSpPr>
        <p:spPr>
          <a:xfrm>
            <a:off x="614860" y="909868"/>
            <a:ext cx="10007065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Opportunity Cost / Discounted Cash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Time Value of Money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Calculating Future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Calculating Present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Based on the above concepts, we learnt how to solve</a:t>
            </a:r>
            <a:b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Capital Budgeting techniques.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7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Net Present Value - NPV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Internal Rate of Return - IRR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Profitability Index – 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72AB"/>
              </a:buClr>
              <a:buSzPts val="2400"/>
              <a:buFont typeface="Noto Sans Symbols"/>
              <a:buChar char="✔"/>
            </a:pPr>
            <a:r>
              <a:rPr b="0" i="0" lang="en-IN" sz="2400" u="none" cap="none" strike="noStrike">
                <a:solidFill>
                  <a:srgbClr val="1D72AB"/>
                </a:solidFill>
                <a:latin typeface="Arial"/>
                <a:ea typeface="Arial"/>
                <a:cs typeface="Arial"/>
                <a:sym typeface="Arial"/>
              </a:rPr>
              <a:t>Payback Period - PBP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05" name="Google Shape;305;p6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06" name="Google Shape;306;p6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1194057" y="1084392"/>
            <a:ext cx="536623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Cash Flows</a:t>
            </a:r>
            <a:endParaRPr/>
          </a:p>
        </p:txBody>
      </p:sp>
      <p:sp>
        <p:nvSpPr>
          <p:cNvPr id="308" name="Google Shape;308;p6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/>
          <p:nvPr/>
        </p:nvSpPr>
        <p:spPr>
          <a:xfrm>
            <a:off x="1373470" y="2260298"/>
            <a:ext cx="564401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Discounted Cash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2.   </a:t>
            </a: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Discounted Cash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16" name="Google Shape;316;p7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17" name="Google Shape;317;p7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1194057" y="1084392"/>
            <a:ext cx="6472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Discounted cash flow</a:t>
            </a:r>
            <a:endParaRPr/>
          </a:p>
        </p:txBody>
      </p:sp>
      <p:sp>
        <p:nvSpPr>
          <p:cNvPr id="319" name="Google Shape;319;p7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1318158" y="2184670"/>
            <a:ext cx="971774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Discounted Cash flow is nothing but the Opportunity Cost.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 of return that an organization could have earned on the investment, if not invested in the current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words, it’s the rate of return that an organization is willing to loose in an expectation to earn more by investing in this project.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lost opportunity on the capital that is being invested in the projects.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names for Discounted cash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Opportunity Cost of Capital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○"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Cost of Capital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27" name="Google Shape;327;p8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/>
          <p:nvPr>
            <p:ph type="title"/>
          </p:nvPr>
        </p:nvSpPr>
        <p:spPr>
          <a:xfrm>
            <a:off x="1194057" y="1084392"/>
            <a:ext cx="647201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Discounted cash flow 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"/>
          <p:cNvSpPr/>
          <p:nvPr/>
        </p:nvSpPr>
        <p:spPr>
          <a:xfrm>
            <a:off x="1318158" y="2184670"/>
            <a:ext cx="1026069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say If an organization earns 10% interest per annum on its capital by putting the money in bank instead of investing in the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the opportunity cost of the capital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 - You are correct.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it is the minimum that an organization could have earned if invested the money in the bank.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9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37" name="Google Shape;337;p9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38" name="Google Shape;338;p9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9"/>
          <p:cNvSpPr txBox="1"/>
          <p:nvPr>
            <p:ph type="title"/>
          </p:nvPr>
        </p:nvSpPr>
        <p:spPr>
          <a:xfrm>
            <a:off x="1194057" y="1084392"/>
            <a:ext cx="8768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Non Discounted cash flow</a:t>
            </a:r>
            <a:endParaRPr/>
          </a:p>
        </p:txBody>
      </p:sp>
      <p:sp>
        <p:nvSpPr>
          <p:cNvPr id="340" name="Google Shape;340;p9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9"/>
          <p:cNvSpPr/>
          <p:nvPr/>
        </p:nvSpPr>
        <p:spPr>
          <a:xfrm>
            <a:off x="1318158" y="2184670"/>
            <a:ext cx="97177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Non discounted cash flow, the interest rate, opportunity cost or Discounted cash flow is not taken in to consideration.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0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48" name="Google Shape;348;p10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49" name="Google Shape;349;p10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0"/>
          <p:cNvSpPr txBox="1"/>
          <p:nvPr>
            <p:ph type="title"/>
          </p:nvPr>
        </p:nvSpPr>
        <p:spPr>
          <a:xfrm>
            <a:off x="1194056" y="1084392"/>
            <a:ext cx="1060808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Consideration for Capital budgeting</a:t>
            </a:r>
            <a:endParaRPr/>
          </a:p>
        </p:txBody>
      </p:sp>
      <p:sp>
        <p:nvSpPr>
          <p:cNvPr id="351" name="Google Shape;351;p10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0"/>
          <p:cNvGrpSpPr/>
          <p:nvPr/>
        </p:nvGrpSpPr>
        <p:grpSpPr>
          <a:xfrm>
            <a:off x="906462" y="2441455"/>
            <a:ext cx="9656762" cy="2808000"/>
            <a:chOff x="0" y="569792"/>
            <a:chExt cx="9656762" cy="2808000"/>
          </a:xfrm>
        </p:grpSpPr>
        <p:sp>
          <p:nvSpPr>
            <p:cNvPr id="353" name="Google Shape;353;p10"/>
            <p:cNvSpPr/>
            <p:nvPr/>
          </p:nvSpPr>
          <p:spPr>
            <a:xfrm>
              <a:off x="0" y="569792"/>
              <a:ext cx="2414190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0"/>
            <p:cNvSpPr txBox="1"/>
            <p:nvPr/>
          </p:nvSpPr>
          <p:spPr>
            <a:xfrm>
              <a:off x="0" y="569792"/>
              <a:ext cx="2414190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Discounted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Cash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/>
            <p:nvPr/>
          </p:nvSpPr>
          <p:spPr>
            <a:xfrm>
              <a:off x="2414190" y="569792"/>
              <a:ext cx="482838" cy="1287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/>
            <p:nvPr/>
          </p:nvSpPr>
          <p:spPr>
            <a:xfrm>
              <a:off x="3090164" y="569792"/>
              <a:ext cx="6566598" cy="1287000"/>
            </a:xfrm>
            <a:prstGeom prst="rect">
              <a:avLst/>
            </a:prstGeom>
            <a:gradFill>
              <a:gsLst>
                <a:gs pos="0">
                  <a:srgbClr val="F4AB8F"/>
                </a:gs>
                <a:gs pos="45000">
                  <a:srgbClr val="F9B9A2"/>
                </a:gs>
                <a:gs pos="100000">
                  <a:srgbClr val="FFBEA7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0"/>
            <p:cNvSpPr txBox="1"/>
            <p:nvPr/>
          </p:nvSpPr>
          <p:spPr>
            <a:xfrm>
              <a:off x="3090164" y="569792"/>
              <a:ext cx="6566598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NPV - Net present Value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IRR - Internal Rate of Return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PI – Profitability Index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0" y="2090792"/>
              <a:ext cx="2414190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0" y="2090792"/>
              <a:ext cx="2414190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70675" spcFirstLastPara="1" rIns="170675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ibre Franklin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Non-Discounted Cash flow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/>
            <p:nvPr/>
          </p:nvSpPr>
          <p:spPr>
            <a:xfrm>
              <a:off x="2414190" y="2090792"/>
              <a:ext cx="482838" cy="12870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58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0"/>
            <p:cNvSpPr/>
            <p:nvPr/>
          </p:nvSpPr>
          <p:spPr>
            <a:xfrm>
              <a:off x="3090164" y="2090792"/>
              <a:ext cx="6566598" cy="1287000"/>
            </a:xfrm>
            <a:prstGeom prst="rect">
              <a:avLst/>
            </a:prstGeom>
            <a:gradFill>
              <a:gsLst>
                <a:gs pos="0">
                  <a:srgbClr val="C2C2C2"/>
                </a:gs>
                <a:gs pos="45000">
                  <a:srgbClr val="CDCDCD"/>
                </a:gs>
                <a:gs pos="100000">
                  <a:srgbClr val="D3D3D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0"/>
            <p:cNvSpPr txBox="1"/>
            <p:nvPr/>
          </p:nvSpPr>
          <p:spPr>
            <a:xfrm>
              <a:off x="3090164" y="2090792"/>
              <a:ext cx="6566598" cy="12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Char char="•"/>
              </a:pPr>
              <a:r>
                <a:rPr b="0" i="0" lang="en-I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Payback period (Payback period is usually calculated considering the Non discounted cash flow. 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3" name="Google Shape;363;p10"/>
          <p:cNvGrpSpPr/>
          <p:nvPr/>
        </p:nvGrpSpPr>
        <p:grpSpPr>
          <a:xfrm>
            <a:off x="750508" y="2339829"/>
            <a:ext cx="2529244" cy="1355308"/>
            <a:chOff x="729223" y="1782416"/>
            <a:chExt cx="2291733" cy="929250"/>
          </a:xfrm>
        </p:grpSpPr>
        <p:sp>
          <p:nvSpPr>
            <p:cNvPr id="364" name="Google Shape;364;p10"/>
            <p:cNvSpPr/>
            <p:nvPr/>
          </p:nvSpPr>
          <p:spPr>
            <a:xfrm rot="-240000">
              <a:off x="753510" y="1859710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rgbClr val="F0B50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0"/>
            <p:cNvSpPr txBox="1"/>
            <p:nvPr/>
          </p:nvSpPr>
          <p:spPr>
            <a:xfrm rot="-240000">
              <a:off x="791327" y="1897526"/>
              <a:ext cx="2167528" cy="699030"/>
            </a:xfrm>
            <a:prstGeom prst="rect">
              <a:avLst/>
            </a:prstGeom>
            <a:solidFill>
              <a:srgbClr val="F0B503"/>
            </a:solid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Discounted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Cash flow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66" name="Google Shape;366;p10"/>
          <p:cNvGrpSpPr/>
          <p:nvPr/>
        </p:nvGrpSpPr>
        <p:grpSpPr>
          <a:xfrm>
            <a:off x="750507" y="4065656"/>
            <a:ext cx="2529244" cy="1355308"/>
            <a:chOff x="729224" y="1782416"/>
            <a:chExt cx="2291733" cy="929250"/>
          </a:xfrm>
        </p:grpSpPr>
        <p:sp>
          <p:nvSpPr>
            <p:cNvPr id="367" name="Google Shape;367;p10"/>
            <p:cNvSpPr/>
            <p:nvPr/>
          </p:nvSpPr>
          <p:spPr>
            <a:xfrm rot="-240000">
              <a:off x="753511" y="1859710"/>
              <a:ext cx="2243160" cy="774662"/>
            </a:xfrm>
            <a:prstGeom prst="roundRect">
              <a:avLst>
                <a:gd fmla="val 16667" name="adj"/>
              </a:avLst>
            </a:prstGeom>
            <a:solidFill>
              <a:srgbClr val="FF000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 txBox="1"/>
            <p:nvPr/>
          </p:nvSpPr>
          <p:spPr>
            <a:xfrm rot="-240000">
              <a:off x="791327" y="1897526"/>
              <a:ext cx="2167528" cy="69903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Franklin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Non-Discounted Cash flow</a:t>
              </a:r>
              <a:endParaRPr b="0" i="0" sz="20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lide number" id="375" name="Google Shape;375;p11"/>
          <p:cNvSpPr txBox="1"/>
          <p:nvPr/>
        </p:nvSpPr>
        <p:spPr>
          <a:xfrm>
            <a:off x="11091210" y="6189345"/>
            <a:ext cx="600974" cy="395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title" id="376" name="Google Shape;376;p11"/>
          <p:cNvSpPr txBox="1"/>
          <p:nvPr/>
        </p:nvSpPr>
        <p:spPr>
          <a:xfrm>
            <a:off x="4750604" y="1583098"/>
            <a:ext cx="7332676" cy="4351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1"/>
          <p:cNvSpPr txBox="1"/>
          <p:nvPr>
            <p:ph type="title"/>
          </p:nvPr>
        </p:nvSpPr>
        <p:spPr>
          <a:xfrm>
            <a:off x="1194057" y="1084392"/>
            <a:ext cx="876865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</a:pPr>
            <a:r>
              <a:rPr lang="en-IN" sz="4700">
                <a:latin typeface="Bookman Old Style"/>
                <a:ea typeface="Bookman Old Style"/>
                <a:cs typeface="Bookman Old Style"/>
                <a:sym typeface="Bookman Old Style"/>
              </a:rPr>
              <a:t>Time Value of Money</a:t>
            </a:r>
            <a:endParaRPr/>
          </a:p>
        </p:txBody>
      </p:sp>
      <p:sp>
        <p:nvSpPr>
          <p:cNvPr id="378" name="Google Shape;378;p11"/>
          <p:cNvSpPr txBox="1"/>
          <p:nvPr/>
        </p:nvSpPr>
        <p:spPr>
          <a:xfrm>
            <a:off x="1451388" y="1928007"/>
            <a:ext cx="8037511" cy="372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1"/>
          <p:cNvSpPr/>
          <p:nvPr/>
        </p:nvSpPr>
        <p:spPr>
          <a:xfrm>
            <a:off x="1022872" y="2184670"/>
            <a:ext cx="90461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Dollar sitting in your wallet is worth more today than the same dollar tomorrow.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tell Why?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Depreciation.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Money grows over time when it earns interest.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the time value of money brings us to the concept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Value of Money.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Present Value of Money.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SFT_04_Educatio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RetrospectVT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RetrospectVT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2020-07-05T19:23:33Z</dcterms:created>
  <dc:creator>IMMI;pmtycoon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_MarkAsFinal">
    <vt:bool>true</vt:bool>
  </property>
</Properties>
</file>