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 roundtripDataSignature="AMtx7miSx6MmBe2BeNnFnQWNy3wR2d2O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248538-787E-4B30-A075-65B20B093FBD}">
  <a:tblStyle styleId="{1D248538-787E-4B30-A075-65B20B093FB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5763958F-FF43-4C59-90D7-4FA591C9E4D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23b8e080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23b8e0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611560" y="764704"/>
          <a:ext cx="3000000" cy="3000000"/>
        </p:xfrm>
        <a:graphic>
          <a:graphicData uri="http://schemas.openxmlformats.org/drawingml/2006/table">
            <a:tbl>
              <a:tblPr bandRow="1" firstRow="1">
                <a:noFill/>
                <a:tableStyleId>{1D248538-787E-4B30-A075-65B20B093FBD}</a:tableStyleId>
              </a:tblPr>
              <a:tblGrid>
                <a:gridCol w="504050"/>
                <a:gridCol w="4392500"/>
                <a:gridCol w="2952325"/>
              </a:tblGrid>
              <a:tr h="288025">
                <a:tc>
                  <a:txBody>
                    <a:bodyPr/>
                    <a:lstStyle/>
                    <a:p>
                      <a:pPr indent="0" lvl="0" marL="0" marR="0" rtl="0" algn="ctr">
                        <a:spcBef>
                          <a:spcPts val="0"/>
                        </a:spcBef>
                        <a:spcAft>
                          <a:spcPts val="0"/>
                        </a:spcAft>
                        <a:buNone/>
                      </a:pPr>
                      <a:r>
                        <a:rPr b="1" lang="en-CA" sz="1300" u="none" cap="none" strike="noStrike"/>
                        <a:t>Ref</a:t>
                      </a:r>
                      <a:endParaRPr b="1" sz="1300" u="none" cap="none" strike="noStrike"/>
                    </a:p>
                  </a:txBody>
                  <a:tcPr marT="45725" marB="45725" marR="91450" marL="91450"/>
                </a:tc>
                <a:tc>
                  <a:txBody>
                    <a:bodyPr/>
                    <a:lstStyle/>
                    <a:p>
                      <a:pPr indent="0" lvl="0" marL="0" marR="0" rtl="0" algn="ctr">
                        <a:spcBef>
                          <a:spcPts val="0"/>
                        </a:spcBef>
                        <a:spcAft>
                          <a:spcPts val="0"/>
                        </a:spcAft>
                        <a:buNone/>
                      </a:pPr>
                      <a:r>
                        <a:rPr b="1" lang="en-CA" sz="1300" u="none" cap="none" strike="noStrike"/>
                        <a:t>PCI Requirements </a:t>
                      </a:r>
                      <a:endParaRPr b="1" sz="1300" u="none" cap="none" strike="noStrike"/>
                    </a:p>
                  </a:txBody>
                  <a:tcPr marT="45725" marB="45725" marR="91450" marL="91450"/>
                </a:tc>
                <a:tc>
                  <a:txBody>
                    <a:bodyPr/>
                    <a:lstStyle/>
                    <a:p>
                      <a:pPr indent="0" lvl="0" marL="0" marR="0" rtl="0" algn="ctr">
                        <a:spcBef>
                          <a:spcPts val="0"/>
                        </a:spcBef>
                        <a:spcAft>
                          <a:spcPts val="0"/>
                        </a:spcAft>
                        <a:buNone/>
                      </a:pPr>
                      <a:r>
                        <a:rPr b="1" lang="en-CA" sz="1300" u="none" cap="none" strike="noStrike"/>
                        <a:t>Evaluation Method </a:t>
                      </a:r>
                      <a:endParaRPr b="1" sz="1300" u="none" cap="none" strike="noStrike"/>
                    </a:p>
                  </a:txBody>
                  <a:tcPr marT="45725" marB="45725" marR="91450" marL="91450"/>
                </a:tc>
              </a:tr>
              <a:tr h="254800">
                <a:tc>
                  <a:txBody>
                    <a:bodyPr/>
                    <a:lstStyle/>
                    <a:p>
                      <a:pPr indent="0" lvl="0" marL="0" marR="0" rtl="0" algn="l">
                        <a:spcBef>
                          <a:spcPts val="0"/>
                        </a:spcBef>
                        <a:spcAft>
                          <a:spcPts val="0"/>
                        </a:spcAft>
                        <a:buNone/>
                      </a:pPr>
                      <a:r>
                        <a:rPr lang="en-CA" sz="1300" u="none" cap="none" strike="noStrike"/>
                        <a:t>1</a:t>
                      </a:r>
                      <a:endParaRPr sz="1300"/>
                    </a:p>
                  </a:txBody>
                  <a:tcPr marT="45725" marB="45725" marR="91450" marL="91450"/>
                </a:tc>
                <a:tc>
                  <a:txBody>
                    <a:bodyPr/>
                    <a:lstStyle/>
                    <a:p>
                      <a:pPr indent="0" lvl="0" marL="0" marR="0" rtl="0" algn="l">
                        <a:spcBef>
                          <a:spcPts val="0"/>
                        </a:spcBef>
                        <a:spcAft>
                          <a:spcPts val="0"/>
                        </a:spcAft>
                        <a:buNone/>
                      </a:pPr>
                      <a:r>
                        <a:rPr lang="en-CA" sz="1300"/>
                        <a:t>Install and maintain a firewall configuration to protect cardholder data</a:t>
                      </a:r>
                      <a:endParaRPr sz="1300"/>
                    </a:p>
                  </a:txBody>
                  <a:tcPr marT="45725" marB="45725" marR="91450" marL="91450"/>
                </a:tc>
                <a:tc>
                  <a:txBody>
                    <a:bodyPr/>
                    <a:lstStyle/>
                    <a:p>
                      <a:pPr indent="0" lvl="0" marL="0" marR="0" rtl="0" algn="l">
                        <a:spcBef>
                          <a:spcPts val="0"/>
                        </a:spcBef>
                        <a:spcAft>
                          <a:spcPts val="0"/>
                        </a:spcAft>
                        <a:buNone/>
                      </a:pPr>
                      <a:r>
                        <a:rPr lang="en-CA" sz="1300"/>
                        <a:t>Review</a:t>
                      </a:r>
                      <a:r>
                        <a:rPr lang="en-CA" sz="1300"/>
                        <a:t> the website architecture diagram </a:t>
                      </a:r>
                      <a:endParaRPr sz="1300"/>
                    </a:p>
                  </a:txBody>
                  <a:tcPr marT="45725" marB="45725" marR="91450" marL="91450"/>
                </a:tc>
              </a:tr>
              <a:tr h="249075">
                <a:tc>
                  <a:txBody>
                    <a:bodyPr/>
                    <a:lstStyle/>
                    <a:p>
                      <a:pPr indent="0" lvl="0" marL="0" marR="0" rtl="0" algn="l">
                        <a:spcBef>
                          <a:spcPts val="0"/>
                        </a:spcBef>
                        <a:spcAft>
                          <a:spcPts val="0"/>
                        </a:spcAft>
                        <a:buNone/>
                      </a:pPr>
                      <a:r>
                        <a:rPr lang="en-CA" sz="1300"/>
                        <a:t>2</a:t>
                      </a:r>
                      <a:endParaRPr sz="1300"/>
                    </a:p>
                  </a:txBody>
                  <a:tcPr marT="45725" marB="45725" marR="91450" marL="91450"/>
                </a:tc>
                <a:tc>
                  <a:txBody>
                    <a:bodyPr/>
                    <a:lstStyle/>
                    <a:p>
                      <a:pPr indent="0" lvl="0" marL="0" marR="0" rtl="0" algn="l">
                        <a:spcBef>
                          <a:spcPts val="0"/>
                        </a:spcBef>
                        <a:spcAft>
                          <a:spcPts val="0"/>
                        </a:spcAft>
                        <a:buNone/>
                      </a:pPr>
                      <a:r>
                        <a:rPr lang="en-CA" sz="1300"/>
                        <a:t>Do not use vendor-supplied defaults for system passwords and other security parameters</a:t>
                      </a:r>
                      <a:endParaRPr/>
                    </a:p>
                  </a:txBody>
                  <a:tcPr marT="45725" marB="45725" marR="91450" marL="91450"/>
                </a:tc>
                <a:tc>
                  <a:txBody>
                    <a:bodyPr/>
                    <a:lstStyle/>
                    <a:p>
                      <a:pPr indent="0" lvl="0" marL="0" marR="0" rtl="0" algn="l">
                        <a:spcBef>
                          <a:spcPts val="0"/>
                        </a:spcBef>
                        <a:spcAft>
                          <a:spcPts val="0"/>
                        </a:spcAft>
                        <a:buNone/>
                      </a:pPr>
                      <a:r>
                        <a:rPr lang="en-CA" sz="1300"/>
                        <a:t>Onsite Audit </a:t>
                      </a:r>
                      <a:endParaRPr sz="1300"/>
                    </a:p>
                  </a:txBody>
                  <a:tcPr marT="45725" marB="45725" marR="91450" marL="91450"/>
                </a:tc>
              </a:tr>
              <a:tr h="151925">
                <a:tc>
                  <a:txBody>
                    <a:bodyPr/>
                    <a:lstStyle/>
                    <a:p>
                      <a:pPr indent="0" lvl="0" marL="0" marR="0" rtl="0" algn="l">
                        <a:spcBef>
                          <a:spcPts val="0"/>
                        </a:spcBef>
                        <a:spcAft>
                          <a:spcPts val="0"/>
                        </a:spcAft>
                        <a:buNone/>
                      </a:pPr>
                      <a:r>
                        <a:rPr lang="en-CA" sz="1300"/>
                        <a:t>3</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Protect stored cardholder data</a:t>
                      </a:r>
                      <a:endParaRPr sz="1300"/>
                    </a:p>
                  </a:txBody>
                  <a:tcPr marT="45725" marB="45725" marR="91450" marL="91450"/>
                </a:tc>
                <a:tc>
                  <a:txBody>
                    <a:bodyPr/>
                    <a:lstStyle/>
                    <a:p>
                      <a:pPr indent="0" lvl="0" marL="0" marR="0" rtl="0" algn="l">
                        <a:spcBef>
                          <a:spcPts val="0"/>
                        </a:spcBef>
                        <a:spcAft>
                          <a:spcPts val="0"/>
                        </a:spcAft>
                        <a:buNone/>
                      </a:pPr>
                      <a:r>
                        <a:rPr lang="en-CA" sz="1300"/>
                        <a:t>Data Discovery</a:t>
                      </a:r>
                      <a:r>
                        <a:rPr lang="en-CA" sz="1300"/>
                        <a:t> Scans </a:t>
                      </a:r>
                      <a:endParaRPr sz="1300"/>
                    </a:p>
                  </a:txBody>
                  <a:tcPr marT="45725" marB="45725" marR="91450" marL="91450"/>
                </a:tc>
              </a:tr>
              <a:tr h="218200">
                <a:tc>
                  <a:txBody>
                    <a:bodyPr/>
                    <a:lstStyle/>
                    <a:p>
                      <a:pPr indent="0" lvl="0" marL="0" marR="0" rtl="0" algn="l">
                        <a:spcBef>
                          <a:spcPts val="0"/>
                        </a:spcBef>
                        <a:spcAft>
                          <a:spcPts val="0"/>
                        </a:spcAft>
                        <a:buNone/>
                      </a:pPr>
                      <a:r>
                        <a:rPr lang="en-CA" sz="1300"/>
                        <a:t>4</a:t>
                      </a:r>
                      <a:endParaRPr sz="1300"/>
                    </a:p>
                  </a:txBody>
                  <a:tcPr marT="45725" marB="45725" marR="91450" marL="91450"/>
                </a:tc>
                <a:tc>
                  <a:txBody>
                    <a:bodyPr/>
                    <a:lstStyle/>
                    <a:p>
                      <a:pPr indent="0" lvl="0" marL="0" marR="0" rtl="0" algn="l">
                        <a:spcBef>
                          <a:spcPts val="0"/>
                        </a:spcBef>
                        <a:spcAft>
                          <a:spcPts val="0"/>
                        </a:spcAft>
                        <a:buNone/>
                      </a:pPr>
                      <a:r>
                        <a:rPr lang="en-CA" sz="1300"/>
                        <a:t>Encrypt transmission of cardholder data across open, public networks</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Onsite Audit</a:t>
                      </a:r>
                      <a:endParaRPr sz="1300"/>
                    </a:p>
                  </a:txBody>
                  <a:tcPr marT="45725" marB="45725" marR="91450" marL="91450"/>
                </a:tc>
              </a:tr>
              <a:tr h="212475">
                <a:tc>
                  <a:txBody>
                    <a:bodyPr/>
                    <a:lstStyle/>
                    <a:p>
                      <a:pPr indent="0" lvl="0" marL="0" marR="0" rtl="0" algn="l">
                        <a:spcBef>
                          <a:spcPts val="0"/>
                        </a:spcBef>
                        <a:spcAft>
                          <a:spcPts val="0"/>
                        </a:spcAft>
                        <a:buNone/>
                      </a:pPr>
                      <a:r>
                        <a:rPr lang="en-CA" sz="1300"/>
                        <a:t>5</a:t>
                      </a:r>
                      <a:endParaRPr sz="1300"/>
                    </a:p>
                  </a:txBody>
                  <a:tcPr marT="45725" marB="45725" marR="91450" marL="91450"/>
                </a:tc>
                <a:tc>
                  <a:txBody>
                    <a:bodyPr/>
                    <a:lstStyle/>
                    <a:p>
                      <a:pPr indent="0" lvl="0" marL="0" marR="0" rtl="0" algn="l">
                        <a:spcBef>
                          <a:spcPts val="0"/>
                        </a:spcBef>
                        <a:spcAft>
                          <a:spcPts val="0"/>
                        </a:spcAft>
                        <a:buNone/>
                      </a:pPr>
                      <a:r>
                        <a:rPr lang="en-CA" sz="1300"/>
                        <a:t>Use and regularly update anti-virus software or programs</a:t>
                      </a:r>
                      <a:endParaRPr/>
                    </a:p>
                  </a:txBody>
                  <a:tcPr marT="45725" marB="45725" marR="91450" marL="91450"/>
                </a:tc>
                <a:tc>
                  <a:txBody>
                    <a:bodyPr/>
                    <a:lstStyle/>
                    <a:p>
                      <a:pPr indent="0" lvl="0" marL="0" marR="0" rtl="0" algn="l">
                        <a:spcBef>
                          <a:spcPts val="0"/>
                        </a:spcBef>
                        <a:spcAft>
                          <a:spcPts val="0"/>
                        </a:spcAft>
                        <a:buNone/>
                      </a:pPr>
                      <a:r>
                        <a:rPr lang="en-CA" sz="1300"/>
                        <a:t>Vulnerability scanners</a:t>
                      </a:r>
                      <a:r>
                        <a:rPr lang="en-CA" sz="1300"/>
                        <a:t>  </a:t>
                      </a:r>
                      <a:endParaRPr sz="1300"/>
                    </a:p>
                  </a:txBody>
                  <a:tcPr marT="45725" marB="45725" marR="91450" marL="91450"/>
                </a:tc>
              </a:tr>
              <a:tr h="206775">
                <a:tc>
                  <a:txBody>
                    <a:bodyPr/>
                    <a:lstStyle/>
                    <a:p>
                      <a:pPr indent="0" lvl="0" marL="0" marR="0" rtl="0" algn="l">
                        <a:spcBef>
                          <a:spcPts val="0"/>
                        </a:spcBef>
                        <a:spcAft>
                          <a:spcPts val="0"/>
                        </a:spcAft>
                        <a:buNone/>
                      </a:pPr>
                      <a:r>
                        <a:rPr lang="en-CA" sz="1300"/>
                        <a:t>6</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Develop and maintain secure systems and applications</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Vulnerability scanners</a:t>
                      </a:r>
                      <a:r>
                        <a:rPr lang="en-CA" sz="1300"/>
                        <a:t>; </a:t>
                      </a:r>
                      <a:endParaRPr/>
                    </a:p>
                    <a:p>
                      <a:pPr indent="0" lvl="0" marL="0" marR="0" rtl="0" algn="l">
                        <a:lnSpc>
                          <a:spcPct val="100000"/>
                        </a:lnSpc>
                        <a:spcBef>
                          <a:spcPts val="0"/>
                        </a:spcBef>
                        <a:spcAft>
                          <a:spcPts val="0"/>
                        </a:spcAft>
                        <a:buClr>
                          <a:schemeClr val="dk1"/>
                        </a:buClr>
                        <a:buSzPts val="1300"/>
                        <a:buFont typeface="Calibri"/>
                        <a:buNone/>
                      </a:pPr>
                      <a:r>
                        <a:rPr lang="en-CA" sz="1300"/>
                        <a:t>Application security assessment</a:t>
                      </a:r>
                      <a:endParaRPr sz="1300"/>
                    </a:p>
                  </a:txBody>
                  <a:tcPr marT="45725" marB="45725" marR="91450" marL="91450"/>
                </a:tc>
              </a:tr>
              <a:tr h="273050">
                <a:tc>
                  <a:txBody>
                    <a:bodyPr/>
                    <a:lstStyle/>
                    <a:p>
                      <a:pPr indent="0" lvl="0" marL="0" marR="0" rtl="0" algn="l">
                        <a:spcBef>
                          <a:spcPts val="0"/>
                        </a:spcBef>
                        <a:spcAft>
                          <a:spcPts val="0"/>
                        </a:spcAft>
                        <a:buNone/>
                      </a:pPr>
                      <a:r>
                        <a:rPr lang="en-CA" sz="1300"/>
                        <a:t>7</a:t>
                      </a:r>
                      <a:endParaRPr sz="1300"/>
                    </a:p>
                  </a:txBody>
                  <a:tcPr marT="45725" marB="45725" marR="91450" marL="91450"/>
                </a:tc>
                <a:tc>
                  <a:txBody>
                    <a:bodyPr/>
                    <a:lstStyle/>
                    <a:p>
                      <a:pPr indent="0" lvl="0" marL="0" marR="0" rtl="0" algn="l">
                        <a:spcBef>
                          <a:spcPts val="0"/>
                        </a:spcBef>
                        <a:spcAft>
                          <a:spcPts val="0"/>
                        </a:spcAft>
                        <a:buNone/>
                      </a:pPr>
                      <a:r>
                        <a:rPr lang="en-CA" sz="1300"/>
                        <a:t>Restrict access to cardholder data by business need to know</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Onsite Audit</a:t>
                      </a:r>
                      <a:endParaRPr sz="1300"/>
                    </a:p>
                  </a:txBody>
                  <a:tcPr marT="45725" marB="45725" marR="91450" marL="91450"/>
                </a:tc>
              </a:tr>
              <a:tr h="195325">
                <a:tc>
                  <a:txBody>
                    <a:bodyPr/>
                    <a:lstStyle/>
                    <a:p>
                      <a:pPr indent="0" lvl="0" marL="0" marR="0" rtl="0" algn="l">
                        <a:spcBef>
                          <a:spcPts val="0"/>
                        </a:spcBef>
                        <a:spcAft>
                          <a:spcPts val="0"/>
                        </a:spcAft>
                        <a:buNone/>
                      </a:pPr>
                      <a:r>
                        <a:rPr lang="en-CA" sz="1300"/>
                        <a:t>8</a:t>
                      </a:r>
                      <a:endParaRPr sz="1300"/>
                    </a:p>
                  </a:txBody>
                  <a:tcPr marT="45725" marB="45725" marR="91450" marL="91450"/>
                </a:tc>
                <a:tc>
                  <a:txBody>
                    <a:bodyPr/>
                    <a:lstStyle/>
                    <a:p>
                      <a:pPr indent="0" lvl="0" marL="0" marR="0" rtl="0" algn="l">
                        <a:spcBef>
                          <a:spcPts val="0"/>
                        </a:spcBef>
                        <a:spcAft>
                          <a:spcPts val="0"/>
                        </a:spcAft>
                        <a:buNone/>
                      </a:pPr>
                      <a:r>
                        <a:rPr lang="en-CA" sz="1300"/>
                        <a:t>Assign a unique ID to each person with computer access</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Onsite Audit</a:t>
                      </a:r>
                      <a:endParaRPr sz="1300"/>
                    </a:p>
                  </a:txBody>
                  <a:tcPr marT="45725" marB="45725" marR="91450" marL="91450"/>
                </a:tc>
              </a:tr>
              <a:tr h="261625">
                <a:tc>
                  <a:txBody>
                    <a:bodyPr/>
                    <a:lstStyle/>
                    <a:p>
                      <a:pPr indent="0" lvl="0" marL="0" marR="0" rtl="0" algn="l">
                        <a:spcBef>
                          <a:spcPts val="0"/>
                        </a:spcBef>
                        <a:spcAft>
                          <a:spcPts val="0"/>
                        </a:spcAft>
                        <a:buNone/>
                      </a:pPr>
                      <a:r>
                        <a:rPr lang="en-CA" sz="1300"/>
                        <a:t>9</a:t>
                      </a:r>
                      <a:endParaRPr sz="1300"/>
                    </a:p>
                  </a:txBody>
                  <a:tcPr marT="45725" marB="45725" marR="91450" marL="91450"/>
                </a:tc>
                <a:tc>
                  <a:txBody>
                    <a:bodyPr/>
                    <a:lstStyle/>
                    <a:p>
                      <a:pPr indent="0" lvl="0" marL="0" marR="0" rtl="0" algn="l">
                        <a:spcBef>
                          <a:spcPts val="0"/>
                        </a:spcBef>
                        <a:spcAft>
                          <a:spcPts val="0"/>
                        </a:spcAft>
                        <a:buNone/>
                      </a:pPr>
                      <a:r>
                        <a:rPr lang="en-CA" sz="1300"/>
                        <a:t>Restrict physical access to cardholder data</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Onsite Audit</a:t>
                      </a:r>
                      <a:endParaRPr sz="1300"/>
                    </a:p>
                  </a:txBody>
                  <a:tcPr marT="45725" marB="45725" marR="91450" marL="91450"/>
                </a:tc>
              </a:tr>
              <a:tr h="255900">
                <a:tc>
                  <a:txBody>
                    <a:bodyPr/>
                    <a:lstStyle/>
                    <a:p>
                      <a:pPr indent="0" lvl="0" marL="0" marR="0" rtl="0" algn="l">
                        <a:spcBef>
                          <a:spcPts val="0"/>
                        </a:spcBef>
                        <a:spcAft>
                          <a:spcPts val="0"/>
                        </a:spcAft>
                        <a:buNone/>
                      </a:pPr>
                      <a:r>
                        <a:rPr lang="en-CA" sz="1300"/>
                        <a:t>10</a:t>
                      </a:r>
                      <a:endParaRPr sz="1300"/>
                    </a:p>
                  </a:txBody>
                  <a:tcPr marT="45725" marB="45725" marR="91450" marL="91450"/>
                </a:tc>
                <a:tc>
                  <a:txBody>
                    <a:bodyPr/>
                    <a:lstStyle/>
                    <a:p>
                      <a:pPr indent="0" lvl="0" marL="0" marR="0" rtl="0" algn="l">
                        <a:spcBef>
                          <a:spcPts val="0"/>
                        </a:spcBef>
                        <a:spcAft>
                          <a:spcPts val="0"/>
                        </a:spcAft>
                        <a:buNone/>
                      </a:pPr>
                      <a:r>
                        <a:rPr lang="en-CA" sz="1300"/>
                        <a:t>Track and monitor all access to network resources and cardholder data</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Onsite Audit</a:t>
                      </a:r>
                      <a:endParaRPr sz="1300"/>
                    </a:p>
                  </a:txBody>
                  <a:tcPr marT="45725" marB="45725" marR="91450" marL="91450"/>
                </a:tc>
              </a:tr>
              <a:tr h="250175">
                <a:tc>
                  <a:txBody>
                    <a:bodyPr/>
                    <a:lstStyle/>
                    <a:p>
                      <a:pPr indent="0" lvl="0" marL="0" marR="0" rtl="0" algn="l">
                        <a:spcBef>
                          <a:spcPts val="0"/>
                        </a:spcBef>
                        <a:spcAft>
                          <a:spcPts val="0"/>
                        </a:spcAft>
                        <a:buNone/>
                      </a:pPr>
                      <a:r>
                        <a:rPr lang="en-CA" sz="1300"/>
                        <a:t>11</a:t>
                      </a:r>
                      <a:endParaRPr sz="1300"/>
                    </a:p>
                  </a:txBody>
                  <a:tcPr marT="45725" marB="45725" marR="91450" marL="91450"/>
                </a:tc>
                <a:tc>
                  <a:txBody>
                    <a:bodyPr/>
                    <a:lstStyle/>
                    <a:p>
                      <a:pPr indent="0" lvl="0" marL="0" marR="0" rtl="0" algn="l">
                        <a:spcBef>
                          <a:spcPts val="0"/>
                        </a:spcBef>
                        <a:spcAft>
                          <a:spcPts val="0"/>
                        </a:spcAft>
                        <a:buNone/>
                      </a:pPr>
                      <a:r>
                        <a:rPr lang="en-CA" sz="1300"/>
                        <a:t>Regularly test security systems and processes</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Penetration testing;</a:t>
                      </a:r>
                      <a:r>
                        <a:rPr lang="en-CA" sz="1300"/>
                        <a:t> </a:t>
                      </a:r>
                      <a:r>
                        <a:rPr lang="en-CA" sz="1300"/>
                        <a:t>Vulnerability scanners</a:t>
                      </a:r>
                      <a:r>
                        <a:rPr lang="en-CA" sz="1300"/>
                        <a:t>  </a:t>
                      </a:r>
                      <a:endParaRPr sz="1300"/>
                    </a:p>
                    <a:p>
                      <a:pPr indent="0" lvl="0" marL="0" marR="0" rtl="0" algn="l">
                        <a:spcBef>
                          <a:spcPts val="0"/>
                        </a:spcBef>
                        <a:spcAft>
                          <a:spcPts val="0"/>
                        </a:spcAft>
                        <a:buNone/>
                      </a:pPr>
                      <a:r>
                        <a:rPr lang="en-CA" sz="1300"/>
                        <a:t>PCI Certified Assessors</a:t>
                      </a:r>
                      <a:r>
                        <a:rPr lang="en-CA" sz="1300"/>
                        <a:t> </a:t>
                      </a:r>
                      <a:endParaRPr sz="1300"/>
                    </a:p>
                  </a:txBody>
                  <a:tcPr marT="45725" marB="45725" marR="91450" marL="91450"/>
                </a:tc>
              </a:tr>
              <a:tr h="316450">
                <a:tc>
                  <a:txBody>
                    <a:bodyPr/>
                    <a:lstStyle/>
                    <a:p>
                      <a:pPr indent="0" lvl="0" marL="0" marR="0" rtl="0" algn="l">
                        <a:spcBef>
                          <a:spcPts val="0"/>
                        </a:spcBef>
                        <a:spcAft>
                          <a:spcPts val="0"/>
                        </a:spcAft>
                        <a:buNone/>
                      </a:pPr>
                      <a:r>
                        <a:rPr lang="en-CA" sz="1300"/>
                        <a:t>12</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Maintain a policy that addresses information security for all personnel</a:t>
                      </a:r>
                      <a:endParaRPr sz="1300"/>
                    </a:p>
                  </a:txBody>
                  <a:tcPr marT="45725" marB="45725" marR="91450" marL="91450"/>
                </a:tc>
                <a:tc>
                  <a:txBody>
                    <a:bodyPr/>
                    <a:lstStyle/>
                    <a:p>
                      <a:pPr indent="0" lvl="0" marL="0" marR="0" rtl="0" algn="l">
                        <a:lnSpc>
                          <a:spcPct val="100000"/>
                        </a:lnSpc>
                        <a:spcBef>
                          <a:spcPts val="0"/>
                        </a:spcBef>
                        <a:spcAft>
                          <a:spcPts val="0"/>
                        </a:spcAft>
                        <a:buClr>
                          <a:schemeClr val="dk1"/>
                        </a:buClr>
                        <a:buSzPts val="1300"/>
                        <a:buFont typeface="Calibri"/>
                        <a:buNone/>
                      </a:pPr>
                      <a:r>
                        <a:rPr lang="en-CA" sz="1300"/>
                        <a:t>Onsite Audit</a:t>
                      </a:r>
                      <a:endParaRPr sz="1300"/>
                    </a:p>
                  </a:txBody>
                  <a:tcPr marT="45725" marB="45725" marR="91450" marL="91450"/>
                </a:tc>
              </a:tr>
            </a:tbl>
          </a:graphicData>
        </a:graphic>
      </p:graphicFrame>
      <p:sp>
        <p:nvSpPr>
          <p:cNvPr id="85" name="Google Shape;85;p1"/>
          <p:cNvSpPr txBox="1"/>
          <p:nvPr/>
        </p:nvSpPr>
        <p:spPr>
          <a:xfrm>
            <a:off x="539552" y="297222"/>
            <a:ext cx="60486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CA" sz="1800" u="none" cap="none" strike="noStrike">
                <a:solidFill>
                  <a:schemeClr val="dk1"/>
                </a:solidFill>
                <a:latin typeface="Calibri"/>
                <a:ea typeface="Calibri"/>
                <a:cs typeface="Calibri"/>
                <a:sym typeface="Calibri"/>
              </a:rPr>
              <a:t>PCI Security Standards</a:t>
            </a:r>
            <a:endParaRPr b="1" sz="1800">
              <a:solidFill>
                <a:schemeClr val="dk1"/>
              </a:solidFill>
              <a:latin typeface="Calibri"/>
              <a:ea typeface="Calibri"/>
              <a:cs typeface="Calibri"/>
              <a:sym typeface="Calibri"/>
            </a:endParaRPr>
          </a:p>
        </p:txBody>
      </p:sp>
      <p:sp>
        <p:nvSpPr>
          <p:cNvPr id="86" name="Google Shape;86;p1"/>
          <p:cNvSpPr txBox="1"/>
          <p:nvPr/>
        </p:nvSpPr>
        <p:spPr>
          <a:xfrm>
            <a:off x="611550" y="6157250"/>
            <a:ext cx="7212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sz="1100">
                <a:latin typeface="Calibri"/>
                <a:ea typeface="Calibri"/>
                <a:cs typeface="Calibri"/>
                <a:sym typeface="Calibri"/>
              </a:rPr>
              <a:t>Amazon Web Services (AWS) is certified as a PCI DSS Level 1 Service Provider, the highest level of assessment available.</a:t>
            </a:r>
            <a:endParaRPr sz="1100">
              <a:latin typeface="Calibri"/>
              <a:ea typeface="Calibri"/>
              <a:cs typeface="Calibri"/>
              <a:sym typeface="Calibri"/>
            </a:endParaRPr>
          </a:p>
          <a:p>
            <a:pPr indent="0" lvl="0" marL="0" rtl="0" algn="l">
              <a:spcBef>
                <a:spcPts val="0"/>
              </a:spcBef>
              <a:spcAft>
                <a:spcPts val="0"/>
              </a:spcAft>
              <a:buNone/>
            </a:pPr>
            <a:r>
              <a:rPr lang="en-CA" sz="1100">
                <a:latin typeface="Calibri"/>
                <a:ea typeface="Calibri"/>
                <a:cs typeface="Calibri"/>
                <a:sym typeface="Calibri"/>
              </a:rPr>
              <a:t> </a:t>
            </a:r>
            <a:endParaRPr sz="1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ge23b8e080d_0_0"/>
          <p:cNvGraphicFramePr/>
          <p:nvPr/>
        </p:nvGraphicFramePr>
        <p:xfrm>
          <a:off x="379900" y="851625"/>
          <a:ext cx="3000000" cy="3000000"/>
        </p:xfrm>
        <a:graphic>
          <a:graphicData uri="http://schemas.openxmlformats.org/drawingml/2006/table">
            <a:tbl>
              <a:tblPr>
                <a:noFill/>
                <a:tableStyleId>{5763958F-FF43-4C59-90D7-4FA591C9E4D6}</a:tableStyleId>
              </a:tblPr>
              <a:tblGrid>
                <a:gridCol w="2334925"/>
                <a:gridCol w="5648075"/>
              </a:tblGrid>
              <a:tr h="522375">
                <a:tc>
                  <a:txBody>
                    <a:bodyPr/>
                    <a:lstStyle/>
                    <a:p>
                      <a:pPr indent="0" lvl="0" marL="0" rtl="0" algn="l">
                        <a:spcBef>
                          <a:spcPts val="0"/>
                        </a:spcBef>
                        <a:spcAft>
                          <a:spcPts val="0"/>
                        </a:spcAft>
                        <a:buNone/>
                      </a:pPr>
                      <a:r>
                        <a:rPr b="1" lang="en-CA">
                          <a:solidFill>
                            <a:schemeClr val="lt1"/>
                          </a:solidFill>
                        </a:rPr>
                        <a:t>Scope</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Location data can be </a:t>
                      </a:r>
                      <a:r>
                        <a:rPr lang="en-CA" sz="1300">
                          <a:solidFill>
                            <a:schemeClr val="dk1"/>
                          </a:solidFill>
                          <a:latin typeface="Calibri"/>
                          <a:ea typeface="Calibri"/>
                          <a:cs typeface="Calibri"/>
                          <a:sym typeface="Calibri"/>
                        </a:rPr>
                        <a:t>synonymous</a:t>
                      </a:r>
                      <a:r>
                        <a:rPr lang="en-CA" sz="1300">
                          <a:solidFill>
                            <a:schemeClr val="dk1"/>
                          </a:solidFill>
                          <a:latin typeface="Calibri"/>
                          <a:ea typeface="Calibri"/>
                          <a:cs typeface="Calibri"/>
                          <a:sym typeface="Calibri"/>
                        </a:rPr>
                        <a:t> with financial data and is covered under GDPR regulations. This also includes any IP and access data gained during portal interaction. This is two pronged, including both customer product information alongside web metrics on where and when access is taking place.</a:t>
                      </a:r>
                      <a:endParaRPr sz="1300">
                        <a:solidFill>
                          <a:schemeClr val="dk1"/>
                        </a:solidFill>
                        <a:latin typeface="Calibri"/>
                        <a:ea typeface="Calibri"/>
                        <a:cs typeface="Calibri"/>
                        <a:sym typeface="Calibri"/>
                      </a:endParaRPr>
                    </a:p>
                  </a:txBody>
                  <a:tcPr marT="91425" marB="91425" marR="91425" marL="91425">
                    <a:solidFill>
                      <a:srgbClr val="CFD7E7"/>
                    </a:solidFill>
                  </a:tcPr>
                </a:tc>
              </a:tr>
              <a:tr h="661850">
                <a:tc>
                  <a:txBody>
                    <a:bodyPr/>
                    <a:lstStyle/>
                    <a:p>
                      <a:pPr indent="0" lvl="0" marL="0" rtl="0" algn="l">
                        <a:spcBef>
                          <a:spcPts val="0"/>
                        </a:spcBef>
                        <a:spcAft>
                          <a:spcPts val="0"/>
                        </a:spcAft>
                        <a:buNone/>
                      </a:pPr>
                      <a:r>
                        <a:rPr b="1" lang="en-CA">
                          <a:solidFill>
                            <a:schemeClr val="lt1"/>
                          </a:solidFill>
                        </a:rPr>
                        <a:t>Processors</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Where data collection is taking place, so to must a contract be drafted to authorize the use and collection of this data</a:t>
                      </a:r>
                      <a:endParaRPr sz="1300">
                        <a:solidFill>
                          <a:schemeClr val="dk1"/>
                        </a:solidFill>
                        <a:latin typeface="Calibri"/>
                        <a:ea typeface="Calibri"/>
                        <a:cs typeface="Calibri"/>
                        <a:sym typeface="Calibri"/>
                      </a:endParaRPr>
                    </a:p>
                  </a:txBody>
                  <a:tcPr marT="91425" marB="91425" marR="91425" marL="91425">
                    <a:solidFill>
                      <a:srgbClr val="E8ECF4"/>
                    </a:solidFill>
                  </a:tcPr>
                </a:tc>
              </a:tr>
              <a:tr h="661850">
                <a:tc>
                  <a:txBody>
                    <a:bodyPr/>
                    <a:lstStyle/>
                    <a:p>
                      <a:pPr indent="0" lvl="0" marL="0" rtl="0" algn="l">
                        <a:spcBef>
                          <a:spcPts val="0"/>
                        </a:spcBef>
                        <a:spcAft>
                          <a:spcPts val="0"/>
                        </a:spcAft>
                        <a:buNone/>
                      </a:pPr>
                      <a:r>
                        <a:rPr b="1" lang="en-CA">
                          <a:solidFill>
                            <a:schemeClr val="lt1"/>
                          </a:solidFill>
                        </a:rPr>
                        <a:t>Fair Processing</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Data must meet retention policies. Especially important in finance where tax and financial records must be kept and </a:t>
                      </a:r>
                      <a:r>
                        <a:rPr lang="en-CA" sz="1300">
                          <a:solidFill>
                            <a:schemeClr val="dk1"/>
                          </a:solidFill>
                          <a:latin typeface="Calibri"/>
                          <a:ea typeface="Calibri"/>
                          <a:cs typeface="Calibri"/>
                          <a:sym typeface="Calibri"/>
                        </a:rPr>
                        <a:t>available</a:t>
                      </a:r>
                      <a:r>
                        <a:rPr lang="en-CA" sz="1300">
                          <a:solidFill>
                            <a:schemeClr val="dk1"/>
                          </a:solidFill>
                          <a:latin typeface="Calibri"/>
                          <a:ea typeface="Calibri"/>
                          <a:cs typeface="Calibri"/>
                          <a:sym typeface="Calibri"/>
                        </a:rPr>
                        <a:t> for set periods of time</a:t>
                      </a:r>
                      <a:endParaRPr sz="1300">
                        <a:solidFill>
                          <a:schemeClr val="dk1"/>
                        </a:solidFill>
                        <a:latin typeface="Calibri"/>
                        <a:ea typeface="Calibri"/>
                        <a:cs typeface="Calibri"/>
                        <a:sym typeface="Calibri"/>
                      </a:endParaRPr>
                    </a:p>
                  </a:txBody>
                  <a:tcPr marT="91425" marB="91425" marR="91425" marL="91425">
                    <a:solidFill>
                      <a:srgbClr val="CFD7E7"/>
                    </a:solidFill>
                  </a:tcPr>
                </a:tc>
              </a:tr>
              <a:tr h="940525">
                <a:tc>
                  <a:txBody>
                    <a:bodyPr/>
                    <a:lstStyle/>
                    <a:p>
                      <a:pPr indent="0" lvl="0" marL="0" rtl="0" algn="l">
                        <a:spcBef>
                          <a:spcPts val="0"/>
                        </a:spcBef>
                        <a:spcAft>
                          <a:spcPts val="0"/>
                        </a:spcAft>
                        <a:buNone/>
                      </a:pPr>
                      <a:r>
                        <a:rPr b="1" lang="en-CA">
                          <a:solidFill>
                            <a:schemeClr val="lt1"/>
                          </a:solidFill>
                        </a:rPr>
                        <a:t>Processing Conditions and Exemptions</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Fair use of data - ex: user data or financial data cannot be used in profiling or political analysis, but consent may be warranted for insurance processing, etc</a:t>
                      </a:r>
                      <a:endParaRPr sz="1300">
                        <a:solidFill>
                          <a:schemeClr val="dk1"/>
                        </a:solidFill>
                        <a:latin typeface="Calibri"/>
                        <a:ea typeface="Calibri"/>
                        <a:cs typeface="Calibri"/>
                        <a:sym typeface="Calibri"/>
                      </a:endParaRPr>
                    </a:p>
                  </a:txBody>
                  <a:tcPr marT="91425" marB="91425" marR="91425" marL="91425">
                    <a:solidFill>
                      <a:srgbClr val="E8ECF4"/>
                    </a:solidFill>
                  </a:tcPr>
                </a:tc>
              </a:tr>
              <a:tr h="661850">
                <a:tc>
                  <a:txBody>
                    <a:bodyPr/>
                    <a:lstStyle/>
                    <a:p>
                      <a:pPr indent="0" lvl="0" marL="0" rtl="0" algn="l">
                        <a:spcBef>
                          <a:spcPts val="0"/>
                        </a:spcBef>
                        <a:spcAft>
                          <a:spcPts val="0"/>
                        </a:spcAft>
                        <a:buNone/>
                      </a:pPr>
                      <a:r>
                        <a:rPr b="1" lang="en-CA">
                          <a:solidFill>
                            <a:schemeClr val="lt1"/>
                          </a:solidFill>
                        </a:rPr>
                        <a:t>Data Portability </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Personal user information - likely not client financial data, but user portal data. This data must be </a:t>
                      </a:r>
                      <a:r>
                        <a:rPr lang="en-CA" sz="1300">
                          <a:solidFill>
                            <a:schemeClr val="dk1"/>
                          </a:solidFill>
                          <a:latin typeface="Calibri"/>
                          <a:ea typeface="Calibri"/>
                          <a:cs typeface="Calibri"/>
                          <a:sym typeface="Calibri"/>
                        </a:rPr>
                        <a:t>relinquished</a:t>
                      </a:r>
                      <a:r>
                        <a:rPr lang="en-CA" sz="1300">
                          <a:solidFill>
                            <a:schemeClr val="dk1"/>
                          </a:solidFill>
                          <a:latin typeface="Calibri"/>
                          <a:ea typeface="Calibri"/>
                          <a:cs typeface="Calibri"/>
                          <a:sym typeface="Calibri"/>
                        </a:rPr>
                        <a:t> upon request from authorized client</a:t>
                      </a:r>
                      <a:endParaRPr sz="1300">
                        <a:solidFill>
                          <a:schemeClr val="dk1"/>
                        </a:solidFill>
                        <a:latin typeface="Calibri"/>
                        <a:ea typeface="Calibri"/>
                        <a:cs typeface="Calibri"/>
                        <a:sym typeface="Calibri"/>
                      </a:endParaRPr>
                    </a:p>
                  </a:txBody>
                  <a:tcPr marT="91425" marB="91425" marR="91425" marL="91425">
                    <a:solidFill>
                      <a:srgbClr val="CFD7E7"/>
                    </a:solidFill>
                  </a:tcPr>
                </a:tc>
              </a:tr>
              <a:tr h="552475">
                <a:tc>
                  <a:txBody>
                    <a:bodyPr/>
                    <a:lstStyle/>
                    <a:p>
                      <a:pPr indent="0" lvl="0" marL="0" rtl="0" algn="l">
                        <a:spcBef>
                          <a:spcPts val="0"/>
                        </a:spcBef>
                        <a:spcAft>
                          <a:spcPts val="0"/>
                        </a:spcAft>
                        <a:buNone/>
                      </a:pPr>
                      <a:r>
                        <a:rPr b="1" lang="en-CA">
                          <a:solidFill>
                            <a:schemeClr val="lt1"/>
                          </a:solidFill>
                        </a:rPr>
                        <a:t>Right to Erasure</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Users have the right to request the deletion of their PII</a:t>
                      </a:r>
                      <a:endParaRPr sz="1300">
                        <a:solidFill>
                          <a:schemeClr val="dk1"/>
                        </a:solidFill>
                        <a:latin typeface="Calibri"/>
                        <a:ea typeface="Calibri"/>
                        <a:cs typeface="Calibri"/>
                        <a:sym typeface="Calibri"/>
                      </a:endParaRPr>
                    </a:p>
                  </a:txBody>
                  <a:tcPr marT="91425" marB="91425" marR="91425" marL="91425">
                    <a:solidFill>
                      <a:srgbClr val="E8ECF4"/>
                    </a:solidFill>
                  </a:tcPr>
                </a:tc>
              </a:tr>
              <a:tr h="552475">
                <a:tc>
                  <a:txBody>
                    <a:bodyPr/>
                    <a:lstStyle/>
                    <a:p>
                      <a:pPr indent="0" lvl="0" marL="0" rtl="0" algn="l">
                        <a:spcBef>
                          <a:spcPts val="0"/>
                        </a:spcBef>
                        <a:spcAft>
                          <a:spcPts val="0"/>
                        </a:spcAft>
                        <a:buNone/>
                      </a:pPr>
                      <a:r>
                        <a:rPr b="1" lang="en-CA">
                          <a:solidFill>
                            <a:schemeClr val="lt1"/>
                          </a:solidFill>
                        </a:rPr>
                        <a:t>Notification of Breach</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Users must be notified within 72 hours of breach</a:t>
                      </a:r>
                      <a:endParaRPr sz="1300">
                        <a:solidFill>
                          <a:schemeClr val="dk1"/>
                        </a:solidFill>
                        <a:latin typeface="Calibri"/>
                        <a:ea typeface="Calibri"/>
                        <a:cs typeface="Calibri"/>
                        <a:sym typeface="Calibri"/>
                      </a:endParaRPr>
                    </a:p>
                  </a:txBody>
                  <a:tcPr marT="91425" marB="91425" marR="91425" marL="91425">
                    <a:solidFill>
                      <a:srgbClr val="CFD7E7"/>
                    </a:solidFill>
                  </a:tcPr>
                </a:tc>
              </a:tr>
              <a:tr h="696700">
                <a:tc>
                  <a:txBody>
                    <a:bodyPr/>
                    <a:lstStyle/>
                    <a:p>
                      <a:pPr indent="0" lvl="0" marL="0" rtl="0" algn="l">
                        <a:spcBef>
                          <a:spcPts val="0"/>
                        </a:spcBef>
                        <a:spcAft>
                          <a:spcPts val="0"/>
                        </a:spcAft>
                        <a:buNone/>
                      </a:pPr>
                      <a:r>
                        <a:rPr b="1" lang="en-CA">
                          <a:solidFill>
                            <a:schemeClr val="lt1"/>
                          </a:solidFill>
                        </a:rPr>
                        <a:t>Anonymous/Pseudonymous Data</a:t>
                      </a:r>
                      <a:endParaRPr b="1">
                        <a:solidFill>
                          <a:schemeClr val="lt1"/>
                        </a:solidFill>
                      </a:endParaRPr>
                    </a:p>
                  </a:txBody>
                  <a:tcPr marT="91425" marB="91425" marR="91425" marL="91425">
                    <a:solidFill>
                      <a:schemeClr val="accent1"/>
                    </a:solidFill>
                  </a:tcPr>
                </a:tc>
                <a:tc>
                  <a:txBody>
                    <a:bodyPr/>
                    <a:lstStyle/>
                    <a:p>
                      <a:pPr indent="0" lvl="0" marL="0" marR="0" rtl="0" algn="l">
                        <a:lnSpc>
                          <a:spcPct val="100000"/>
                        </a:lnSpc>
                        <a:spcBef>
                          <a:spcPts val="0"/>
                        </a:spcBef>
                        <a:spcAft>
                          <a:spcPts val="0"/>
                        </a:spcAft>
                        <a:buClr>
                          <a:srgbClr val="000000"/>
                        </a:buClr>
                        <a:buFont typeface="Arial"/>
                        <a:buNone/>
                      </a:pPr>
                      <a:r>
                        <a:rPr lang="en-CA" sz="1300">
                          <a:solidFill>
                            <a:schemeClr val="dk1"/>
                          </a:solidFill>
                          <a:latin typeface="Calibri"/>
                          <a:ea typeface="Calibri"/>
                          <a:cs typeface="Calibri"/>
                          <a:sym typeface="Calibri"/>
                        </a:rPr>
                        <a:t>User data/financial data </a:t>
                      </a:r>
                      <a:r>
                        <a:rPr lang="en-CA" sz="1300">
                          <a:solidFill>
                            <a:schemeClr val="dk1"/>
                          </a:solidFill>
                          <a:latin typeface="Calibri"/>
                          <a:ea typeface="Calibri"/>
                          <a:cs typeface="Calibri"/>
                          <a:sym typeface="Calibri"/>
                        </a:rPr>
                        <a:t>should</a:t>
                      </a:r>
                      <a:r>
                        <a:rPr lang="en-CA" sz="1300">
                          <a:solidFill>
                            <a:schemeClr val="dk1"/>
                          </a:solidFill>
                          <a:latin typeface="Calibri"/>
                          <a:ea typeface="Calibri"/>
                          <a:cs typeface="Calibri"/>
                          <a:sym typeface="Calibri"/>
                        </a:rPr>
                        <a:t> be obfuscated to avoid usability upon breach</a:t>
                      </a:r>
                      <a:endParaRPr sz="1300">
                        <a:solidFill>
                          <a:schemeClr val="dk1"/>
                        </a:solidFill>
                        <a:latin typeface="Calibri"/>
                        <a:ea typeface="Calibri"/>
                        <a:cs typeface="Calibri"/>
                        <a:sym typeface="Calibri"/>
                      </a:endParaRPr>
                    </a:p>
                  </a:txBody>
                  <a:tcPr marT="91425" marB="91425" marR="91425" marL="91425">
                    <a:solidFill>
                      <a:srgbClr val="E8ECF4"/>
                    </a:solidFill>
                  </a:tcPr>
                </a:tc>
              </a:tr>
            </a:tbl>
          </a:graphicData>
        </a:graphic>
      </p:graphicFrame>
      <p:sp>
        <p:nvSpPr>
          <p:cNvPr id="92" name="Google Shape;92;ge23b8e080d_0_0"/>
          <p:cNvSpPr txBox="1"/>
          <p:nvPr/>
        </p:nvSpPr>
        <p:spPr>
          <a:xfrm>
            <a:off x="379900" y="276425"/>
            <a:ext cx="7339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Font typeface="Arial"/>
              <a:buNone/>
            </a:pPr>
            <a:r>
              <a:rPr b="1" lang="en-CA" sz="1800">
                <a:solidFill>
                  <a:schemeClr val="dk1"/>
                </a:solidFill>
                <a:latin typeface="Calibri"/>
                <a:ea typeface="Calibri"/>
                <a:cs typeface="Calibri"/>
                <a:sym typeface="Calibri"/>
              </a:rPr>
              <a:t>GDPR Summary for Financial Sector Web Presence/Data Requirements</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2021-06-25T21:13:12Z</dcterms:created>
  <dc:creator>Navaratnasingam Arunanthy</dc:creator>
</cp:coreProperties>
</file>