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0" r:id="rId5"/>
    <p:sldId id="265" r:id="rId6"/>
    <p:sldId id="263" r:id="rId7"/>
    <p:sldId id="264" r:id="rId8"/>
    <p:sldId id="261" r:id="rId9"/>
    <p:sldId id="266" r:id="rId10"/>
    <p:sldId id="268" r:id="rId11"/>
    <p:sldId id="267" r:id="rId12"/>
    <p:sldId id="274" r:id="rId13"/>
    <p:sldId id="275" r:id="rId14"/>
    <p:sldId id="277" r:id="rId15"/>
    <p:sldId id="262" r:id="rId16"/>
    <p:sldId id="271" r:id="rId17"/>
    <p:sldId id="269" r:id="rId18"/>
    <p:sldId id="273" r:id="rId19"/>
    <p:sldId id="26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6183D-2DC3-20DF-E1AE-41A960FC1B03}" v="2476" dt="2024-04-29T17:08:09.248"/>
    <p1510:client id="{3A1363DB-113C-8877-217F-7F03739D8D76}" v="117" dt="2024-04-29T18:03:12.385"/>
    <p1510:client id="{64797BA9-F973-3ED7-1156-18B41C3C8FAA}" v="7" dt="2024-04-28T13:48:30.679"/>
    <p1510:client id="{EBC31B08-07A8-A5D1-305B-AE78A9EC2BF0}" v="249" dt="2024-04-28T13:16:51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11864 3403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8:00:0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19336 10484 16383 0 0,'4'0'0'0'0,"7"-9"0"0"0,6-22 0 0 0,9-25 0 0 0,6-34 0 0 0,10-36 0 0 0,3-15 0 0 0,9-16 0 0 0,-2-4 0 0 0,6-9 0 0 0,-3 7 0 0 0,3 8 0 0 0,2 6 0 0 0,3 6 0 0 0,-3 12 0 0 0,-3 11 0 0 0,-6 11 0 0 0,-7 10 0 0 0,-3 13 0 0 0,-2 11 0 0 0,1 1 0 0 0,-2 2 0 0 0,7 0 0 0 0,5 3 0 0 0,-1 4 0 0 0,0-1 0 0 0,1 1 0 0 0,-2 2 0 0 0,-2 3 0 0 0,2 2 0 0 0,7-3 0 0 0,3-5 0 0 0,1-6 0 0 0,0 1 0 0 0,8 2 0 0 0,3-5 0 0 0,3-4 0 0 0,3-4 0 0 0,-2 0 0 0 0,1-2 0 0 0,-4 0 0 0 0,1-4 0 0 0,2-1 0 0 0,7-5 0 0 0,-1 0 0 0 0,0 7 0 0 0,-4-1 0 0 0,-11 1 0 0 0,-2 5 0 0 0,-2 8 0 0 0,2 7 0 0 0,0 1 0 0 0,-2 2 0 0 0,8 3 0 0 0,6 2 0 0 0,0 2 0 0 0,-4 6 0 0 0,-9 2 0 0 0,-6 5 0 0 0,-7 5 0 0 0,-8 5 0 0 0,-6 3 0 0 0,-5 3 0 0 0,-2 0 0 0 0,-1 2 0 0 0,-1-1 0 0 0,5 5 0 0 0,6 2 0 0 0,1-1 0 0 0,5-2 0 0 0,-2-1 0 0 0,3-1 0 0 0,-3 3 0 0 0,-2 1 0 0 0,-4 0 0 0 0,-3 3 0 0 0,-3-1 0 0 0,-1 4 0 0 0,0 4 0 0 0,-6 0 0 0 0,-16 1 0 0 0,-13 2 0 0 0,-15 3 0 0 0,-13 2 0 0 0,-14-7 0 0 0,-14-3 0 0 0,-9-3 0 0 0,-12-4 0 0 0,0-4 0 0 0,4 4 0 0 0,6-1 0 0 0,8 4 0 0 0,13 0 0 0 0,8 3 0 0 0,6 3 0 0 0,5 5 0 0 0,4 2 0 0 0,2 2 0 0 0,11 2 0 0 0,17 1 0 0 0,18-1 0 0 0,16 1 0 0 0,11 4 0 0 0,12 7 0 0 0,5 5 0 0 0,2 0 0 0 0,0 2 0 0 0,-7-3 0 0 0,-4 1 0 0 0,-1-2 0 0 0,-5 1 0 0 0,-6-3 0 0 0,-5-3 0 0 0,-4-3 0 0 0,-3-4 0 0 0,-2-1 0 0 0,0-1 0 0 0,-1-2 0 0 0,1 1 0 0 0,4-1 0 0 0,-3 5 0 0 0,-1 2 0 0 0,-1 4 0 0 0,0 1 0 0 0,-4 3 0 0 0,-2 8 0 0 0,-3 6 0 0 0,-6 2 0 0 0,-4 1 0 0 0,-3 4 0 0 0,-3 6 0 0 0,-1 5 0 0 0,0 0 0 0 0,-1 1 0 0 0,-5-3 0 0 0,-6 1 0 0 0,0 2 0 0 0,-4-8 0 0 0,2-4 0 0 0,-3 0 0 0 0,3-1 0 0 0,-1 8 0 0 0,1 1 0 0 0,4-2 0 0 0,3-3 0 0 0,-2-8 0 0 0,1-5 0 0 0,2-1 0 0 0,1-5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8:00:0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30279 6451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8:00:0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30279 6451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11652 2916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11652 2916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11652 2916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9853 3403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8879 2556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10806 7890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7:06:35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10806 7890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8:00:0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12054 7932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>
                <a:ea typeface="+mj-lt"/>
                <a:cs typeface="+mj-lt"/>
              </a:rPr>
              <a:t>LLM-Driven Visa Application Processing in Embassy-Absent Regions aided by VFS Global</a:t>
            </a:r>
            <a:endParaRPr lang="en-US" sz="3700" b="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  <a:ea typeface="+mn-lt"/>
                <a:cs typeface="+mn-lt"/>
              </a:rPr>
              <a:t>Umar Farooq Khan - </a:t>
            </a:r>
            <a:br>
              <a:rPr lang="en-US" sz="2200" b="1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200" b="1">
                <a:solidFill>
                  <a:srgbClr val="FFFFFF"/>
                </a:solidFill>
                <a:ea typeface="+mn-lt"/>
                <a:cs typeface="+mn-lt"/>
              </a:rPr>
              <a:t>x22179780 </a:t>
            </a:r>
            <a:br>
              <a:rPr lang="en-US" sz="2200" b="1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200" b="1">
                <a:solidFill>
                  <a:srgbClr val="FFFFFF"/>
                </a:solidFill>
                <a:ea typeface="+mn-lt"/>
                <a:cs typeface="+mn-lt"/>
              </a:rPr>
              <a:t>Intelligent Agents and Process Automation - NCI</a:t>
            </a:r>
            <a:endParaRPr lang="en-US" sz="2200" b="1">
              <a:solidFill>
                <a:srgbClr val="FFFFFF"/>
              </a:solidFill>
            </a:endParaRPr>
          </a:p>
        </p:txBody>
      </p:sp>
      <p:pic>
        <p:nvPicPr>
          <p:cNvPr id="20" name="Picture 19" descr="Pen placed on top of a signature line">
            <a:extLst>
              <a:ext uri="{FF2B5EF4-FFF2-40B4-BE49-F238E27FC236}">
                <a16:creationId xmlns:a16="http://schemas.microsoft.com/office/drawing/2014/main" id="{173D90B5-DE2F-2899-EEC8-880E632EC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6573907" y="658477"/>
            <a:ext cx="5163022" cy="516304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3DCFE9-9537-5325-B8FF-1FB4010D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F0623-85C9-7D43-A46E-30E50D39A73F}"/>
              </a:ext>
            </a:extLst>
          </p:cNvPr>
          <p:cNvSpPr txBox="1"/>
          <p:nvPr/>
        </p:nvSpPr>
        <p:spPr>
          <a:xfrm>
            <a:off x="646338" y="204106"/>
            <a:ext cx="54768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New Proposed System For VFS</a:t>
            </a:r>
          </a:p>
        </p:txBody>
      </p:sp>
    </p:spTree>
    <p:extLst>
      <p:ext uri="{BB962C8B-B14F-4D97-AF65-F5344CB8AC3E}">
        <p14:creationId xmlns:p14="http://schemas.microsoft.com/office/powerpoint/2010/main" val="80066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438880-8725-FB10-A53B-8E26A8847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F2E27-97F1-86F5-372C-73FC3495DEAB}"/>
              </a:ext>
            </a:extLst>
          </p:cNvPr>
          <p:cNvSpPr txBox="1"/>
          <p:nvPr/>
        </p:nvSpPr>
        <p:spPr>
          <a:xfrm>
            <a:off x="204107" y="119062"/>
            <a:ext cx="62082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Proposed System for Embassy 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373036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E0E5F-0056-B6DA-3A73-29431978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Generated Summary in structured Form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A4BDD2-5C65-397B-3D53-8BDB9E2AE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963009"/>
              </p:ext>
            </p:extLst>
          </p:nvPr>
        </p:nvGraphicFramePr>
        <p:xfrm>
          <a:off x="765091" y="2112579"/>
          <a:ext cx="10685761" cy="41928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70219">
                  <a:extLst>
                    <a:ext uri="{9D8B030D-6E8A-4147-A177-3AD203B41FA5}">
                      <a16:colId xmlns:a16="http://schemas.microsoft.com/office/drawing/2014/main" val="1523803186"/>
                    </a:ext>
                  </a:extLst>
                </a:gridCol>
                <a:gridCol w="3557771">
                  <a:extLst>
                    <a:ext uri="{9D8B030D-6E8A-4147-A177-3AD203B41FA5}">
                      <a16:colId xmlns:a16="http://schemas.microsoft.com/office/drawing/2014/main" val="4209544507"/>
                    </a:ext>
                  </a:extLst>
                </a:gridCol>
                <a:gridCol w="3557771">
                  <a:extLst>
                    <a:ext uri="{9D8B030D-6E8A-4147-A177-3AD203B41FA5}">
                      <a16:colId xmlns:a16="http://schemas.microsoft.com/office/drawing/2014/main" val="1528785693"/>
                    </a:ext>
                  </a:extLst>
                </a:gridCol>
              </a:tblGrid>
              <a:tr h="385400"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Document</a:t>
                      </a:r>
                    </a:p>
                  </a:txBody>
                  <a:tcPr marL="158818" marR="95291" marT="95291" marB="95291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Verification Method</a:t>
                      </a:r>
                    </a:p>
                  </a:txBody>
                  <a:tcPr marL="158818" marR="95291" marT="95291" marB="952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Verification Result</a:t>
                      </a:r>
                    </a:p>
                  </a:txBody>
                  <a:tcPr marL="158818" marR="95291" marT="95291" marB="952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80072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Sponsor Bank Statement Minimum Requirement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LLM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25557"/>
                  </a:ext>
                </a:extLst>
              </a:tr>
              <a:tr h="554806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Sponsor Bank Statement Cross checked with proofs attached</a:t>
                      </a:r>
                    </a:p>
                  </a:txBody>
                  <a:tcPr marL="158818" marR="95291" marT="95291" marB="9529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LLM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58765"/>
                  </a:ext>
                </a:extLst>
              </a:tr>
              <a:tr h="554806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Applicant Bank Statement Cross checked with proofs attached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LLM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56555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Work Experience</a:t>
                      </a:r>
                    </a:p>
                  </a:txBody>
                  <a:tcPr marL="158818" marR="95291" marT="95291" marB="9529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Emailing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285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Offer Letter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AI call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71704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Provided Proof of Funds</a:t>
                      </a:r>
                    </a:p>
                  </a:txBody>
                  <a:tcPr marL="158818" marR="95291" marT="95291" marB="9529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LLM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14563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Provided Source of Funds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LLM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70413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Accommodation Details</a:t>
                      </a:r>
                    </a:p>
                  </a:txBody>
                  <a:tcPr marL="158818" marR="95291" marT="95291" marB="9529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AI call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27438"/>
                  </a:ext>
                </a:extLst>
              </a:tr>
              <a:tr h="38540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Degrees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API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58818" marR="95291" marT="95291" marB="9529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30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838685-B43A-1FE9-A0D4-4F5D90420AD7}"/>
                  </a:ext>
                </a:extLst>
              </p14:cNvPr>
              <p14:cNvContentPartPr/>
              <p14:nvPr/>
            </p14:nvContentPartPr>
            <p14:xfrm>
              <a:off x="3842162" y="-1709551"/>
              <a:ext cx="12370" cy="1237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838685-B43A-1FE9-A0D4-4F5D90420A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662" y="-2328051"/>
                <a:ext cx="1237000" cy="1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86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E0E5F-0056-B6DA-3A73-29431978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Generated Summary in Natural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98A9-2DFB-A4C6-8F53-F4170EC5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320565"/>
            <a:ext cx="10164732" cy="35657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öhne"/>
                <a:ea typeface="Söhne"/>
                <a:cs typeface="Söhne"/>
              </a:rPr>
              <a:t>Certainly, here are the documents that did not yield a positive response during verification: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sz="2000" dirty="0">
                <a:highlight>
                  <a:srgbClr val="FFFF00"/>
                </a:highlight>
                <a:latin typeface="Söhne"/>
                <a:ea typeface="Söhne"/>
                <a:cs typeface="Söhne"/>
              </a:rPr>
              <a:t>Sponsor Bank Statement</a:t>
            </a:r>
            <a:r>
              <a:rPr lang="en-US" sz="2000" dirty="0">
                <a:latin typeface="Söhne"/>
                <a:ea typeface="Söhne"/>
                <a:cs typeface="Söhne"/>
              </a:rPr>
              <a:t> Cross checked with proofs attached.</a:t>
            </a:r>
          </a:p>
          <a:p>
            <a:pPr>
              <a:buAutoNum type="arabicPeriod"/>
            </a:pPr>
            <a:r>
              <a:rPr lang="en-US" sz="2000" dirty="0">
                <a:highlight>
                  <a:srgbClr val="FFFF00"/>
                </a:highlight>
                <a:latin typeface="Söhne"/>
                <a:ea typeface="Söhne"/>
                <a:cs typeface="Söhne"/>
              </a:rPr>
              <a:t>Work Experience</a:t>
            </a:r>
            <a:r>
              <a:rPr lang="en-US" sz="2000" dirty="0">
                <a:latin typeface="Söhne"/>
                <a:ea typeface="Söhne"/>
                <a:cs typeface="Söhne"/>
              </a:rPr>
              <a:t>: As the Job duration is not what the applicant claimed. (He said </a:t>
            </a:r>
            <a:r>
              <a:rPr lang="en-US" sz="2000" dirty="0">
                <a:highlight>
                  <a:srgbClr val="FFFF00"/>
                </a:highlight>
                <a:latin typeface="Söhne"/>
                <a:ea typeface="Söhne"/>
                <a:cs typeface="Söhne"/>
              </a:rPr>
              <a:t>Feb to August</a:t>
            </a:r>
            <a:r>
              <a:rPr lang="en-US" sz="2000" dirty="0">
                <a:latin typeface="Söhne"/>
                <a:ea typeface="Söhne"/>
                <a:cs typeface="Söhne"/>
              </a:rPr>
              <a:t> but instead it was confirmed that he worked </a:t>
            </a:r>
            <a:r>
              <a:rPr lang="en-US" sz="2000" dirty="0">
                <a:highlight>
                  <a:srgbClr val="FFFF00"/>
                </a:highlight>
                <a:latin typeface="Söhne"/>
                <a:ea typeface="Söhne"/>
                <a:cs typeface="Söhne"/>
              </a:rPr>
              <a:t>July to August</a:t>
            </a:r>
            <a:r>
              <a:rPr lang="en-US" sz="2000" dirty="0">
                <a:latin typeface="Söhne"/>
                <a:ea typeface="Söhne"/>
                <a:cs typeface="Söhne"/>
              </a:rPr>
              <a:t>)</a:t>
            </a:r>
          </a:p>
          <a:p>
            <a:r>
              <a:rPr lang="en-US" sz="2000" dirty="0">
                <a:latin typeface="Söhne"/>
                <a:ea typeface="Söhne"/>
                <a:cs typeface="Söhne"/>
              </a:rPr>
              <a:t>That's the only document listed in the provided information that did not receive a positive response during verification.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C5222F-E7FD-39ED-ADB9-F038D2E9205E}"/>
                  </a:ext>
                </a:extLst>
              </p14:cNvPr>
              <p14:cNvContentPartPr/>
              <p14:nvPr/>
            </p14:nvContentPartPr>
            <p14:xfrm>
              <a:off x="7246421" y="2153641"/>
              <a:ext cx="1505689" cy="203983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C5222F-E7FD-39ED-ADB9-F038D2E92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783" y="2135644"/>
                <a:ext cx="1541324" cy="207546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E233BF5-ED1A-C660-82EB-B433A82AFE8B}"/>
              </a:ext>
            </a:extLst>
          </p:cNvPr>
          <p:cNvSpPr txBox="1"/>
          <p:nvPr/>
        </p:nvSpPr>
        <p:spPr>
          <a:xfrm>
            <a:off x="8745681" y="1818409"/>
            <a:ext cx="1682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Document Forgery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EABFED-7D5C-DD7D-A97F-A37F40BD3E65}"/>
                  </a:ext>
                </a:extLst>
              </p14:cNvPr>
              <p14:cNvContentPartPr/>
              <p14:nvPr/>
            </p14:nvContentPartPr>
            <p14:xfrm>
              <a:off x="12362708" y="2916877"/>
              <a:ext cx="12370" cy="1237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EABFED-7D5C-DD7D-A97F-A37F40BD3E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6578" y="2310747"/>
                <a:ext cx="1237000" cy="1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5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E5F-0056-B6DA-3A73-29431978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Coding Implementation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Computer script on a screen">
            <a:extLst>
              <a:ext uri="{FF2B5EF4-FFF2-40B4-BE49-F238E27FC236}">
                <a16:creationId xmlns:a16="http://schemas.microsoft.com/office/drawing/2014/main" id="{F1C3045A-EF17-033A-34D6-1D6F223FF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65" b="-3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EABFED-7D5C-DD7D-A97F-A37F40BD3E65}"/>
                  </a:ext>
                </a:extLst>
              </p14:cNvPr>
              <p14:cNvContentPartPr/>
              <p14:nvPr/>
            </p14:nvContentPartPr>
            <p14:xfrm>
              <a:off x="12362708" y="2916877"/>
              <a:ext cx="12370" cy="1237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EABFED-7D5C-DD7D-A97F-A37F40BD3E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4208" y="2298377"/>
                <a:ext cx="1237000" cy="1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66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0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B687A5-B2EF-2446-81A0-96232F847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623578"/>
              </p:ext>
            </p:extLst>
          </p:nvPr>
        </p:nvGraphicFramePr>
        <p:xfrm>
          <a:off x="860432" y="643467"/>
          <a:ext cx="10471137" cy="55880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41358">
                  <a:extLst>
                    <a:ext uri="{9D8B030D-6E8A-4147-A177-3AD203B41FA5}">
                      <a16:colId xmlns:a16="http://schemas.microsoft.com/office/drawing/2014/main" val="852311058"/>
                    </a:ext>
                  </a:extLst>
                </a:gridCol>
                <a:gridCol w="2105938">
                  <a:extLst>
                    <a:ext uri="{9D8B030D-6E8A-4147-A177-3AD203B41FA5}">
                      <a16:colId xmlns:a16="http://schemas.microsoft.com/office/drawing/2014/main" val="18422830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417186143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2137512072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876970349"/>
                    </a:ext>
                  </a:extLst>
                </a:gridCol>
              </a:tblGrid>
              <a:tr h="694384">
                <a:tc>
                  <a:txBody>
                    <a:bodyPr/>
                    <a:lstStyle/>
                    <a:p>
                      <a:pPr fontAlgn="b"/>
                      <a:r>
                        <a:rPr lang="en-US" sz="1700" b="0" cap="none" spc="60" dirty="0">
                          <a:solidFill>
                            <a:schemeClr val="bg1"/>
                          </a:solidFill>
                          <a:effectLst/>
                        </a:rPr>
                        <a:t>Pools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b="0" cap="none" spc="60" dirty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b="0" cap="none" spc="60" dirty="0">
                          <a:solidFill>
                            <a:schemeClr val="bg1"/>
                          </a:solidFill>
                          <a:effectLst/>
                        </a:rPr>
                        <a:t>Before Improvement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b="0" cap="none" spc="60" dirty="0">
                          <a:solidFill>
                            <a:schemeClr val="bg1"/>
                          </a:solidFill>
                          <a:effectLst/>
                        </a:rPr>
                        <a:t>After Improvement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700" b="0" cap="none" spc="60" dirty="0">
                          <a:solidFill>
                            <a:schemeClr val="bg1"/>
                          </a:solidFill>
                          <a:effectLst/>
                        </a:rPr>
                        <a:t>Percentage Improvement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47907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Applicant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Manual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313628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User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77178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Service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N/A (No change)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64694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28168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VFS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Manual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55.56%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8120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User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0% (No change)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45651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Service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33.33%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55693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87811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Embassy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Manual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94.12%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710773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User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0% (No change)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6385"/>
                  </a:ext>
                </a:extLst>
              </a:tr>
              <a:tr h="406391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Service Task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94.74%</a:t>
                      </a: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3089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fontAlgn="base"/>
                      <a:endParaRPr lang="en-US" sz="15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998" marR="95998" marT="95998" marB="4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A3B214-70C7-04B7-C41E-109C7B6B2C3D}"/>
              </a:ext>
            </a:extLst>
          </p:cNvPr>
          <p:cNvSpPr txBox="1"/>
          <p:nvPr/>
        </p:nvSpPr>
        <p:spPr>
          <a:xfrm>
            <a:off x="860651" y="20411"/>
            <a:ext cx="49121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Improvement by # of tasks</a:t>
            </a:r>
          </a:p>
        </p:txBody>
      </p:sp>
    </p:spTree>
    <p:extLst>
      <p:ext uri="{BB962C8B-B14F-4D97-AF65-F5344CB8AC3E}">
        <p14:creationId xmlns:p14="http://schemas.microsoft.com/office/powerpoint/2010/main" val="128660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3AD8-4175-ACE5-A0AF-BE0C820D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Cost, Error, Productivity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0E06-7789-41C3-F0AE-E00A523D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For Embassy: 640 hours --&gt; 40 hours. = 93.7%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Losing €67millon/</a:t>
            </a:r>
            <a:r>
              <a:rPr lang="en-US" dirty="0" err="1">
                <a:ea typeface="+mn-lt"/>
                <a:cs typeface="+mn-lt"/>
              </a:rPr>
              <a:t>mo</a:t>
            </a:r>
            <a:r>
              <a:rPr lang="en-US" dirty="0">
                <a:ea typeface="+mn-lt"/>
                <a:cs typeface="+mn-lt"/>
              </a:rPr>
              <a:t>/10k applications, loss reaches to €1billion on appeals</a:t>
            </a:r>
          </a:p>
          <a:p>
            <a:r>
              <a:rPr lang="en-US" dirty="0">
                <a:ea typeface="+mn-lt"/>
                <a:cs typeface="+mn-lt"/>
              </a:rPr>
              <a:t>Loss before: from €1billion  ---&gt; 67m (because of visa fee is so small)</a:t>
            </a:r>
          </a:p>
          <a:p>
            <a:r>
              <a:rPr lang="en-US" dirty="0">
                <a:ea typeface="+mn-lt"/>
                <a:cs typeface="+mn-lt"/>
              </a:rPr>
              <a:t>Loss Decreased by 97%, saving ~€1b per month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For VFS:</a:t>
            </a:r>
            <a:r>
              <a:rPr lang="en-US" dirty="0">
                <a:ea typeface="+mn-lt"/>
                <a:cs typeface="+mn-lt"/>
              </a:rPr>
              <a:t> 90minutes --&gt; 10minutes = 88%</a:t>
            </a:r>
          </a:p>
          <a:p>
            <a:r>
              <a:rPr lang="en-US" dirty="0">
                <a:ea typeface="+mn-lt"/>
                <a:cs typeface="+mn-lt"/>
              </a:rPr>
              <a:t>6 --&gt; 48 applications per day = 88%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Profit 1100€         to      ~100k€ per day =8990% (They were already in profit as they charge in dollars and pay salaries in local currencies)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F05F-25CE-741E-AA1E-2A670EA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7502-DDE8-B5BE-BB0E-F430A378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increase in errors, because at the end VO takes decision himself after reviewing report. System just increase the processing speed by pointing out inconsistencies</a:t>
            </a:r>
          </a:p>
          <a:p>
            <a:r>
              <a:rPr lang="en-US" dirty="0"/>
              <a:t>Advantageous when you </a:t>
            </a:r>
            <a:r>
              <a:rPr lang="en-US" dirty="0" err="1"/>
              <a:t>dont</a:t>
            </a:r>
            <a:r>
              <a:rPr lang="en-US" dirty="0"/>
              <a:t> need to spend time again on appeals.</a:t>
            </a:r>
          </a:p>
        </p:txBody>
      </p:sp>
    </p:spTree>
    <p:extLst>
      <p:ext uri="{BB962C8B-B14F-4D97-AF65-F5344CB8AC3E}">
        <p14:creationId xmlns:p14="http://schemas.microsoft.com/office/powerpoint/2010/main" val="301041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3AD8-4175-ACE5-A0AF-BE0C820D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Cost of Implementation &amp; Recurring 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35AADF-4B73-D08B-3114-E7809F36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Per application processed = 3 LLM </a:t>
            </a:r>
            <a:r>
              <a:rPr lang="en-US" dirty="0" err="1"/>
              <a:t>api</a:t>
            </a:r>
            <a:r>
              <a:rPr lang="en-US" dirty="0"/>
              <a:t> calls needed =0.0225€</a:t>
            </a:r>
          </a:p>
          <a:p>
            <a:r>
              <a:rPr lang="en-US" dirty="0">
                <a:latin typeface="Aptos"/>
                <a:cs typeface="Arial"/>
              </a:rPr>
              <a:t>2 Live calling cost =3minutes* 0.08$ per minute  (</a:t>
            </a:r>
            <a:r>
              <a:rPr lang="en-US" dirty="0" err="1">
                <a:latin typeface="Aptos"/>
                <a:cs typeface="Arial"/>
              </a:rPr>
              <a:t>BlandAI</a:t>
            </a:r>
            <a:r>
              <a:rPr lang="en-US" dirty="0">
                <a:latin typeface="Aptos"/>
                <a:cs typeface="Arial"/>
              </a:rPr>
              <a:t>)</a:t>
            </a:r>
          </a:p>
          <a:p>
            <a:r>
              <a:rPr lang="en-US" dirty="0">
                <a:latin typeface="Aptos"/>
                <a:cs typeface="Arial"/>
              </a:rPr>
              <a:t>Total cost = 0.26€</a:t>
            </a:r>
          </a:p>
          <a:p>
            <a:r>
              <a:rPr lang="en-US" dirty="0">
                <a:latin typeface="Arial"/>
                <a:cs typeface="Arial"/>
              </a:rPr>
              <a:t>Per application processed = 640 hours*100 = 64,000€</a:t>
            </a:r>
          </a:p>
          <a:p>
            <a:r>
              <a:rPr lang="en-US" dirty="0">
                <a:latin typeface="Arial"/>
                <a:cs typeface="Arial"/>
              </a:rPr>
              <a:t>Cost saved =~64,000 (100%)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No recurring cost for VFS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One time cost for Embassy: 50,000-100,000€</a:t>
            </a:r>
          </a:p>
          <a:p>
            <a:r>
              <a:rPr lang="en-US" dirty="0">
                <a:latin typeface="Arial"/>
                <a:cs typeface="Arial"/>
              </a:rPr>
              <a:t>One time cost for VFS: 10,000€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73A0-6B90-5919-363E-C06E6F93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73CF-FAE0-CAF4-20D0-F6751896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Migrating between countries can bring positive changes to one's life.</a:t>
            </a:r>
          </a:p>
          <a:p>
            <a:r>
              <a:rPr lang="en-US" sz="1700" dirty="0">
                <a:ea typeface="+mn-lt"/>
                <a:cs typeface="+mn-lt"/>
              </a:rPr>
              <a:t>Challenging yet rewarding.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Third-party facilitators like VFS Global assist in visa processing</a:t>
            </a:r>
          </a:p>
          <a:p>
            <a:r>
              <a:rPr lang="en-US" sz="1700" dirty="0">
                <a:ea typeface="+mn-lt"/>
                <a:cs typeface="+mn-lt"/>
              </a:rPr>
              <a:t>VFS Global streamlines the visa application process.</a:t>
            </a:r>
            <a:endParaRPr lang="en-US" sz="1700" dirty="0"/>
          </a:p>
          <a:p>
            <a:endParaRPr lang="en-US" sz="1700"/>
          </a:p>
        </p:txBody>
      </p:sp>
      <p:pic>
        <p:nvPicPr>
          <p:cNvPr id="4" name="Picture 3" descr="VFS Global processes 200 millionth ...">
            <a:extLst>
              <a:ext uri="{FF2B5EF4-FFF2-40B4-BE49-F238E27FC236}">
                <a16:creationId xmlns:a16="http://schemas.microsoft.com/office/drawing/2014/main" id="{09418B9A-2F58-DB14-E523-89EE1899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67" y="1295650"/>
            <a:ext cx="6389346" cy="425181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29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3AD8-4175-ACE5-A0AF-BE0C820D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35AADF-4B73-D08B-3114-E7809F36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  <a:cs typeface="Arial"/>
              </a:rPr>
              <a:t>LLM works best in raw text and can works best for Sentiment analysis. </a:t>
            </a:r>
          </a:p>
          <a:p>
            <a:r>
              <a:rPr lang="en-US" dirty="0">
                <a:cs typeface="Arial"/>
              </a:rPr>
              <a:t>We can also apply in house trained ML models and compare the accuracy and error rate more in depth.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46F9-4CBE-43D8-B903-F755F6D8D315}"/>
              </a:ext>
            </a:extLst>
          </p:cNvPr>
          <p:cNvSpPr>
            <a:spLocks/>
          </p:cNvSpPr>
          <p:nvPr/>
        </p:nvSpPr>
        <p:spPr>
          <a:xfrm>
            <a:off x="643467" y="1551077"/>
            <a:ext cx="10905066" cy="4512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</a:t>
            </a:r>
          </a:p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Old and New proposed System</a:t>
            </a:r>
          </a:p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</a:p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 Implementations (For the main cumbersome task)</a:t>
            </a:r>
          </a:p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Statistics (Cost, Productivity, Implementation cost, Error rates)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433350-99B1-3848-95DD-B258CB58F73F}"/>
                  </a:ext>
                </a:extLst>
              </p14:cNvPr>
              <p14:cNvContentPartPr/>
              <p14:nvPr/>
            </p14:nvContentPartPr>
            <p14:xfrm>
              <a:off x="3666323" y="1204927"/>
              <a:ext cx="12828" cy="12828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433350-99B1-3848-95DD-B258CB58F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923" y="563527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E18F48-71ED-2C21-3B0E-56510BF5BBD2}"/>
                  </a:ext>
                </a:extLst>
              </p14:cNvPr>
              <p14:cNvContentPartPr/>
              <p14:nvPr/>
            </p14:nvContentPartPr>
            <p14:xfrm>
              <a:off x="3563697" y="968887"/>
              <a:ext cx="12828" cy="1282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E18F48-71ED-2C21-3B0E-56510BF5B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297" y="327487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D6ED70-6889-14B5-C1D3-7D43A544E7DB}"/>
                  </a:ext>
                </a:extLst>
              </p14:cNvPr>
              <p14:cNvContentPartPr/>
              <p14:nvPr/>
            </p14:nvContentPartPr>
            <p14:xfrm>
              <a:off x="3563697" y="968887"/>
              <a:ext cx="12828" cy="1282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D6ED70-6889-14B5-C1D3-7D43A544E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297" y="327487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8A19EF-52D5-C6AC-70B6-2564E6328F2A}"/>
                  </a:ext>
                </a:extLst>
              </p14:cNvPr>
              <p14:cNvContentPartPr/>
              <p14:nvPr/>
            </p14:nvContentPartPr>
            <p14:xfrm>
              <a:off x="3563697" y="968887"/>
              <a:ext cx="12828" cy="1282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8A19EF-52D5-C6AC-70B6-2564E6328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297" y="327487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654F26-FD57-1E3E-84DE-E56138324733}"/>
                  </a:ext>
                </a:extLst>
              </p14:cNvPr>
              <p14:cNvContentPartPr/>
              <p14:nvPr/>
            </p14:nvContentPartPr>
            <p14:xfrm>
              <a:off x="2691373" y="1204927"/>
              <a:ext cx="12828" cy="1282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654F26-FD57-1E3E-84DE-E56138324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973" y="563527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47FB46-180D-5164-DD3A-F4513F048763}"/>
                  </a:ext>
                </a:extLst>
              </p14:cNvPr>
              <p14:cNvContentPartPr/>
              <p14:nvPr/>
            </p14:nvContentPartPr>
            <p14:xfrm>
              <a:off x="2219292" y="794422"/>
              <a:ext cx="12828" cy="1282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47FB46-180D-5164-DD3A-F4513F048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892" y="153022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467318-8836-BD58-1FED-B5911684750F}"/>
                  </a:ext>
                </a:extLst>
              </p14:cNvPr>
              <p14:cNvContentPartPr/>
              <p14:nvPr/>
            </p14:nvContentPartPr>
            <p14:xfrm>
              <a:off x="4910666" y="3380604"/>
              <a:ext cx="12828" cy="12828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467318-8836-BD58-1FED-B59116847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266" y="2739204"/>
                <a:ext cx="1282800" cy="12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9BAA42-8959-C4B4-6A10-AAEE01799FAF}"/>
                  </a:ext>
                </a:extLst>
              </p14:cNvPr>
              <p14:cNvContentPartPr/>
              <p14:nvPr/>
            </p14:nvContentPartPr>
            <p14:xfrm>
              <a:off x="4910666" y="3380604"/>
              <a:ext cx="12828" cy="1282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9BAA42-8959-C4B4-6A10-AAEE01799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266" y="2739204"/>
                <a:ext cx="1282800" cy="12828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225689-6E4F-6BFE-0ED6-0A5271BB2CC8}"/>
              </a:ext>
            </a:extLst>
          </p:cNvPr>
          <p:cNvSpPr txBox="1"/>
          <p:nvPr/>
        </p:nvSpPr>
        <p:spPr>
          <a:xfrm>
            <a:off x="754577" y="556655"/>
            <a:ext cx="25853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9644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news page&#10;&#10;Description automatically generated">
            <a:extLst>
              <a:ext uri="{FF2B5EF4-FFF2-40B4-BE49-F238E27FC236}">
                <a16:creationId xmlns:a16="http://schemas.microsoft.com/office/drawing/2014/main" id="{D611D689-EAFB-8301-D93B-96590F66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" y="118908"/>
            <a:ext cx="8026400" cy="2955326"/>
          </a:xfrm>
          <a:prstGeom prst="rect">
            <a:avLst/>
          </a:prstGeom>
        </p:spPr>
      </p:pic>
      <p:pic>
        <p:nvPicPr>
          <p:cNvPr id="5" name="Picture 4" descr="A screenshot of a news page&#10;&#10;Description automatically generated">
            <a:extLst>
              <a:ext uri="{FF2B5EF4-FFF2-40B4-BE49-F238E27FC236}">
                <a16:creationId xmlns:a16="http://schemas.microsoft.com/office/drawing/2014/main" id="{BCF605F4-C8CC-2BE7-407D-5A867CCC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3428622"/>
            <a:ext cx="7546371" cy="2818947"/>
          </a:xfrm>
          <a:prstGeom prst="rect">
            <a:avLst/>
          </a:prstGeom>
        </p:spPr>
      </p:pic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00094473-AB51-D997-AB94-585152FC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2184908"/>
            <a:ext cx="7112000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983D-E221-BE23-C67B-51240681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996" y="599090"/>
            <a:ext cx="6469112" cy="64055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1A0710-2314-AF8D-4F65-F90AC611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5160"/>
            <a:ext cx="12263886" cy="6893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E02FC-B2F7-F6DA-B6DE-9A5F3D0835B7}"/>
              </a:ext>
            </a:extLst>
          </p:cNvPr>
          <p:cNvSpPr txBox="1"/>
          <p:nvPr/>
        </p:nvSpPr>
        <p:spPr>
          <a:xfrm>
            <a:off x="4257560" y="4796927"/>
            <a:ext cx="29034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1 year Process of Student Visa and Spouse Visa along with Appeals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F965E-D2EE-F403-2E6D-6DD4DA0F92C0}"/>
              </a:ext>
            </a:extLst>
          </p:cNvPr>
          <p:cNvSpPr txBox="1"/>
          <p:nvPr/>
        </p:nvSpPr>
        <p:spPr>
          <a:xfrm>
            <a:off x="907142" y="544285"/>
            <a:ext cx="5457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Current Visa Application System</a:t>
            </a:r>
          </a:p>
        </p:txBody>
      </p:sp>
    </p:spTree>
    <p:extLst>
      <p:ext uri="{BB962C8B-B14F-4D97-AF65-F5344CB8AC3E}">
        <p14:creationId xmlns:p14="http://schemas.microsoft.com/office/powerpoint/2010/main" val="85673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556,500+ Person Waiting Stock Photos, Pictures &amp; Royalty ...">
            <a:extLst>
              <a:ext uri="{FF2B5EF4-FFF2-40B4-BE49-F238E27FC236}">
                <a16:creationId xmlns:a16="http://schemas.microsoft.com/office/drawing/2014/main" id="{65EDC55B-FB72-7C35-CA5C-F90FCD58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2" r="1273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983D-E221-BE23-C67B-51240681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513" y="874987"/>
            <a:ext cx="6469112" cy="6405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Current processes has turnaround time of 60-80 days.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Appeals have 1+ year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VFS Global takes approximately 80-90 minutes/appointment.</a:t>
            </a:r>
          </a:p>
          <a:p>
            <a:r>
              <a:rPr lang="en-US" dirty="0">
                <a:ea typeface="+mn-lt"/>
                <a:cs typeface="+mn-lt"/>
              </a:rPr>
              <a:t>Alone scanning takes 30-40minutes.</a:t>
            </a:r>
          </a:p>
          <a:p>
            <a:r>
              <a:rPr lang="en-US" dirty="0">
                <a:ea typeface="+mn-lt"/>
                <a:cs typeface="+mn-lt"/>
              </a:rPr>
              <a:t>Personally experienced 90-120 minutes of appointment, cause scanning was not done properly. Technical Error.</a:t>
            </a:r>
          </a:p>
          <a:p>
            <a:r>
              <a:rPr lang="en-US" dirty="0">
                <a:ea typeface="+mn-lt"/>
                <a:cs typeface="+mn-lt"/>
              </a:rPr>
              <a:t>Each Visa Officer (VO) handles 19 manual cumbersome tasks, (each task takes 1 week)</a:t>
            </a:r>
            <a:br>
              <a:rPr lang="en-US" dirty="0"/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pic>
        <p:nvPicPr>
          <p:cNvPr id="4" name="Picture 3" descr="556,500+ Person Waiting Stock Photos, Pictures &amp; Royalty ...">
            <a:extLst>
              <a:ext uri="{FF2B5EF4-FFF2-40B4-BE49-F238E27FC236}">
                <a16:creationId xmlns:a16="http://schemas.microsoft.com/office/drawing/2014/main" id="{65EDC55B-FB72-7C35-CA5C-F90FCD58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2" r="1273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983D-E221-BE23-C67B-51240681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996" y="599090"/>
            <a:ext cx="6469112" cy="6405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6 applications per day are processed currently by VFS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0.5 decisions per month by embassy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Visa Fee 60-100€</a:t>
            </a:r>
          </a:p>
          <a:p>
            <a:r>
              <a:rPr lang="en-US" dirty="0">
                <a:ea typeface="+mn-lt"/>
                <a:cs typeface="+mn-lt"/>
              </a:rPr>
              <a:t>Assumptions: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1) Salary paid(ideally) = €100*80days*8 hour =€64,000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2) 10k app/</a:t>
            </a:r>
            <a:r>
              <a:rPr lang="en-US" sz="2000" dirty="0" err="1">
                <a:ea typeface="+mn-lt"/>
                <a:cs typeface="+mn-lt"/>
              </a:rPr>
              <a:t>mo</a:t>
            </a:r>
            <a:r>
              <a:rPr lang="en-US" sz="2000" dirty="0">
                <a:ea typeface="+mn-lt"/>
                <a:cs typeface="+mn-lt"/>
              </a:rPr>
              <a:t>  if you implement our VFS automated system by VFS</a:t>
            </a:r>
          </a:p>
          <a:p>
            <a:r>
              <a:rPr lang="en-US" dirty="0">
                <a:ea typeface="+mn-lt"/>
                <a:cs typeface="+mn-lt"/>
              </a:rPr>
              <a:t>Losing €67millon/</a:t>
            </a:r>
            <a:r>
              <a:rPr lang="en-US" dirty="0" err="1">
                <a:ea typeface="+mn-lt"/>
                <a:cs typeface="+mn-lt"/>
              </a:rPr>
              <a:t>mo</a:t>
            </a:r>
            <a:r>
              <a:rPr lang="en-US" dirty="0">
                <a:ea typeface="+mn-lt"/>
                <a:cs typeface="+mn-lt"/>
              </a:rPr>
              <a:t>/10k applications, loss reaches to €1billion only 15 appeals%</a:t>
            </a: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2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2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520C-1D56-50D0-A63D-ABB4A4B3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330380"/>
            <a:ext cx="11680166" cy="6464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Goal is to automate both systems and Embassy Traditional System </a:t>
            </a:r>
            <a:endParaRPr lang="en-US" dirty="0"/>
          </a:p>
          <a:p>
            <a:r>
              <a:rPr lang="en-US" sz="4000" dirty="0"/>
              <a:t>VFS improvement = A new useful Feature </a:t>
            </a:r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Embassy Improvement = Use of Large Language Model to find inconsistencies in docs, finding sentiments after automating tasks.</a:t>
            </a:r>
          </a:p>
          <a:p>
            <a:r>
              <a:rPr lang="en-US" sz="4000" dirty="0">
                <a:latin typeface="Arial"/>
                <a:cs typeface="Arial"/>
              </a:rPr>
              <a:t> AI based live calling </a:t>
            </a:r>
          </a:p>
          <a:p>
            <a:r>
              <a:rPr lang="en-US" sz="4000" dirty="0">
                <a:latin typeface="Aptos" panose="020B0004020202020204"/>
                <a:cs typeface="Arial"/>
              </a:rPr>
              <a:t>Automated Emailing</a:t>
            </a:r>
          </a:p>
        </p:txBody>
      </p:sp>
    </p:spTree>
    <p:extLst>
      <p:ext uri="{BB962C8B-B14F-4D97-AF65-F5344CB8AC3E}">
        <p14:creationId xmlns:p14="http://schemas.microsoft.com/office/powerpoint/2010/main" val="133547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793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Söhne</vt:lpstr>
      <vt:lpstr>office theme</vt:lpstr>
      <vt:lpstr>LLM-Driven Visa Application Processing in Embassy-Absent Regions aided by VFS Global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Generated Summary in structured Form</vt:lpstr>
      <vt:lpstr>Generated Summary in Natural Language</vt:lpstr>
      <vt:lpstr>Coding Implementation</vt:lpstr>
      <vt:lpstr>PowerPoint Presentation</vt:lpstr>
      <vt:lpstr>PowerPoint Presentation</vt:lpstr>
      <vt:lpstr>Cost, Error, Productivity Analysis</vt:lpstr>
      <vt:lpstr>Errors Analysis</vt:lpstr>
      <vt:lpstr>Cost of Implementation &amp; Recurring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ProBook</cp:lastModifiedBy>
  <cp:revision>763</cp:revision>
  <dcterms:created xsi:type="dcterms:W3CDTF">2024-04-28T12:49:42Z</dcterms:created>
  <dcterms:modified xsi:type="dcterms:W3CDTF">2024-04-29T19:42:43Z</dcterms:modified>
</cp:coreProperties>
</file>