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9" r:id="rId5"/>
    <p:sldId id="292" r:id="rId6"/>
    <p:sldId id="300" r:id="rId7"/>
    <p:sldId id="294" r:id="rId8"/>
    <p:sldId id="293" r:id="rId9"/>
    <p:sldId id="295" r:id="rId10"/>
    <p:sldId id="297" r:id="rId11"/>
    <p:sldId id="296" r:id="rId12"/>
    <p:sldId id="298" r:id="rId13"/>
    <p:sldId id="299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4488"/>
  </p:normalViewPr>
  <p:slideViewPr>
    <p:cSldViewPr snapToGrid="0">
      <p:cViewPr varScale="1">
        <p:scale>
          <a:sx n="80" d="100"/>
          <a:sy n="80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7533F-7C88-B946-8349-1AD92AF5EDA2}" type="datetimeFigureOut">
              <a:rPr lang="en-PK" smtClean="0"/>
              <a:t>11/03/2024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AD34-81B7-6243-9563-2466EB8AA4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9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Thera Bank seeks to enhance its marketing strategies to convert its current savings and checking account holders into personal loan clients. This initiative follows a successful campaign that achieved a conversion rate of over 9%, encouraging the bank to target customers more effectively and increase conversions within a limited budget.</a:t>
            </a:r>
          </a:p>
          <a:p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They want to increase profitability and customer engagement without significantly raising operational costs.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6AD34-81B7-6243-9563-2466EB8AA444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728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6AD34-81B7-6243-9563-2466EB8AA444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799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While our model is robust, it's important to acknowledge that no predictive system is perfect. There may be occasional misses or false positives.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6AD34-81B7-6243-9563-2466EB8AA444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088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01C37E-680E-4637-B51E-2048FEF67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60916-B21F-4765-BCFD-01BD5911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5098"/>
            <a:ext cx="6096000" cy="778236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3E32-5D64-43A5-B22E-2A2B7EBD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9960"/>
            <a:ext cx="6096000" cy="40217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6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28582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A5D4D3-2032-4F1A-8C9A-BFFE982F7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3F88144-1889-4F7E-998B-05F7A98443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7211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3A74AE-4D84-42DA-A890-D26E45733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EA9185F-CC61-4B24-A9B3-E4ABEBEE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13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14C1B-7E1A-46B2-8D4E-9D3E763BF64B}"/>
              </a:ext>
            </a:extLst>
          </p:cNvPr>
          <p:cNvSpPr/>
          <p:nvPr userDrawn="1"/>
        </p:nvSpPr>
        <p:spPr>
          <a:xfrm>
            <a:off x="0" y="1634"/>
            <a:ext cx="12188800" cy="685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44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©2019 Convergent Business Technologies</a:t>
            </a:r>
            <a:endParaRPr lang="en-US" sz="1000" b="0" dirty="0">
              <a:solidFill>
                <a:schemeClr val="bg2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1241C-FF10-4183-B8E6-B9654BA9AB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92" y="4777884"/>
            <a:ext cx="86201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8CB-9AB0-4072-AAB3-67528B1B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13BA-FB35-42B6-BD42-5E92ED7A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7C3-C6E5-41C5-8059-0CB92037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C8A4-7B3C-4493-9944-5CB12C60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72025" y="0"/>
            <a:ext cx="741997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1AD-86D3-413A-AFE7-CE969A52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9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A54E-51AB-4D18-8E97-13A2A92F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6A12-33ED-42DE-8FBE-3752BDBB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A78D-7884-4A6D-9009-9C3966C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2D1-50F7-4762-968A-9680B76D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288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6201-373C-4395-8719-6BBC2E90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7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2C93-3E01-499B-A30E-19E1911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3C2-F06E-4ED6-B65D-B9629C9D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54CA-7F08-4315-8834-38EC68BB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DD154-22B7-4388-BF51-82E052FC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D66A-D887-4510-B14D-25106F08F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E3C1-1B08-45AF-8793-947F3D99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0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30A-15C3-4BCE-84F9-9962C548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2C2D-4F4D-41E6-AC9A-6EFFF0F9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5EC-C970-40DF-A411-74C0C5DB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7124-7F97-47B4-A5F6-D2833F1C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B253-0839-4047-8D7D-A61AB92E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F03CE-AB58-4321-B152-CF70ADA930AE}"/>
              </a:ext>
            </a:extLst>
          </p:cNvPr>
          <p:cNvSpPr txBox="1"/>
          <p:nvPr userDrawn="1"/>
        </p:nvSpPr>
        <p:spPr>
          <a:xfrm>
            <a:off x="0" y="6589136"/>
            <a:ext cx="314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Convergent Business Technologies. Confidential.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A358C-D7D1-44C0-971E-02764D2C843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09400" y="63804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21AA-A382-8571-FE66-DA5B930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Thera Bank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401D-B12B-7886-115F-F63B4C65B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Umar Khayam</a:t>
            </a:r>
          </a:p>
        </p:txBody>
      </p:sp>
    </p:spTree>
    <p:extLst>
      <p:ext uri="{BB962C8B-B14F-4D97-AF65-F5344CB8AC3E}">
        <p14:creationId xmlns:p14="http://schemas.microsoft.com/office/powerpoint/2010/main" val="259645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849A-8309-6B26-9CE5-A2103981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FCFB-6387-00A6-CE8C-EB3B3527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H</a:t>
            </a:r>
            <a:r>
              <a:rPr lang="en-GB" dirty="0"/>
              <a:t>a</a:t>
            </a:r>
            <a:r>
              <a:rPr lang="en-PK" dirty="0"/>
              <a:t>ve more data to refine the model</a:t>
            </a:r>
          </a:p>
          <a:p>
            <a:r>
              <a:rPr lang="en-PK" dirty="0"/>
              <a:t>Detailed information of the customers</a:t>
            </a:r>
          </a:p>
        </p:txBody>
      </p:sp>
    </p:spTree>
    <p:extLst>
      <p:ext uri="{BB962C8B-B14F-4D97-AF65-F5344CB8AC3E}">
        <p14:creationId xmlns:p14="http://schemas.microsoft.com/office/powerpoint/2010/main" val="6161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9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92E5-8C0B-3C90-44E3-7D60541D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Thera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4B94-F94B-A1D2-0376-C37D62C0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Growing consistently, and making smart moves</a:t>
            </a:r>
          </a:p>
          <a:p>
            <a:r>
              <a:rPr lang="en-PK" dirty="0"/>
              <a:t>Offering personal loan</a:t>
            </a:r>
            <a:r>
              <a:rPr lang="en-GB" dirty="0"/>
              <a:t>s</a:t>
            </a:r>
            <a:r>
              <a:rPr lang="en-PK" dirty="0"/>
              <a:t> to loyal customers</a:t>
            </a:r>
          </a:p>
          <a:p>
            <a:r>
              <a:rPr lang="en-PK" dirty="0"/>
              <a:t>Follows a successful c</a:t>
            </a:r>
            <a:r>
              <a:rPr lang="en-GB" dirty="0"/>
              <a:t>a</a:t>
            </a:r>
            <a:r>
              <a:rPr lang="en-PK" dirty="0"/>
              <a:t>mpaign</a:t>
            </a:r>
          </a:p>
          <a:p>
            <a:r>
              <a:rPr lang="en-PK" dirty="0"/>
              <a:t>Ach</a:t>
            </a:r>
            <a:r>
              <a:rPr lang="en-GB" dirty="0" err="1"/>
              <a:t>ie</a:t>
            </a:r>
            <a:r>
              <a:rPr lang="en-PK" dirty="0"/>
              <a:t>ved over 9% conversion rate</a:t>
            </a:r>
          </a:p>
          <a:p>
            <a:r>
              <a:rPr lang="en-PK" dirty="0"/>
              <a:t>Makes the profit of 100 thousand dollors</a:t>
            </a:r>
          </a:p>
        </p:txBody>
      </p:sp>
    </p:spTree>
    <p:extLst>
      <p:ext uri="{BB962C8B-B14F-4D97-AF65-F5344CB8AC3E}">
        <p14:creationId xmlns:p14="http://schemas.microsoft.com/office/powerpoint/2010/main" val="13925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2908-EB71-C331-F0D9-5DB8B086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Thera Bank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ED3E-60EE-9192-842F-E4F806B1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50$ cost to target each customer</a:t>
            </a:r>
          </a:p>
          <a:p>
            <a:r>
              <a:rPr lang="en-PK" dirty="0"/>
              <a:t>Spent 250 and lost 226 thousand doll</a:t>
            </a:r>
            <a:r>
              <a:rPr lang="en-GB" dirty="0"/>
              <a:t>a</a:t>
            </a:r>
            <a:r>
              <a:rPr lang="en-PK" dirty="0"/>
              <a:t>rs</a:t>
            </a:r>
          </a:p>
          <a:p>
            <a:r>
              <a:rPr lang="en-PK" dirty="0"/>
              <a:t>Target customers more eff</a:t>
            </a:r>
            <a:r>
              <a:rPr lang="en-GB" dirty="0"/>
              <a:t>e</a:t>
            </a:r>
            <a:r>
              <a:rPr lang="en-PK" dirty="0"/>
              <a:t>ctively</a:t>
            </a:r>
          </a:p>
        </p:txBody>
      </p:sp>
    </p:spTree>
    <p:extLst>
      <p:ext uri="{BB962C8B-B14F-4D97-AF65-F5344CB8AC3E}">
        <p14:creationId xmlns:p14="http://schemas.microsoft.com/office/powerpoint/2010/main" val="205726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5843-A772-93D7-DE16-291819A0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Personal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CF62-1C88-9780-9B99-866BA098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Data </a:t>
            </a:r>
            <a:r>
              <a:rPr lang="en-US" dirty="0"/>
              <a:t>consultant</a:t>
            </a:r>
          </a:p>
          <a:p>
            <a:r>
              <a:rPr lang="en-US" dirty="0"/>
              <a:t>Turn raw data into actionable insights</a:t>
            </a:r>
          </a:p>
          <a:p>
            <a:r>
              <a:rPr lang="en-US" dirty="0"/>
              <a:t>Drive the success for Thera bank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870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EB8-5152-563F-275D-0FAA8719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B5B4-4594-3543-0CD3-906ABF32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Target the thousand</a:t>
            </a:r>
            <a:r>
              <a:rPr lang="en-GB" dirty="0"/>
              <a:t>s</a:t>
            </a:r>
            <a:r>
              <a:rPr lang="en-PK" dirty="0"/>
              <a:t> of their loyal customers</a:t>
            </a:r>
          </a:p>
          <a:p>
            <a:r>
              <a:rPr lang="en-PK" dirty="0"/>
              <a:t>But, 50$ cost per customer</a:t>
            </a:r>
          </a:p>
          <a:p>
            <a:r>
              <a:rPr lang="en-PK" dirty="0"/>
              <a:t>When there is solution, this can minimize the lost</a:t>
            </a:r>
          </a:p>
        </p:txBody>
      </p:sp>
    </p:spTree>
    <p:extLst>
      <p:ext uri="{BB962C8B-B14F-4D97-AF65-F5344CB8AC3E}">
        <p14:creationId xmlns:p14="http://schemas.microsoft.com/office/powerpoint/2010/main" val="42625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6DBC-B371-E5DE-2B50-6855F88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1D38-0240-F77E-AAFA-B577EF82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Lies predictive model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The model is 97% accurate</a:t>
            </a:r>
          </a:p>
          <a:p>
            <a:r>
              <a:rPr lang="en-US" dirty="0"/>
              <a:t>Previously, the bank targeted the 5000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0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27E3-294C-F2A5-D8D8-4FBDB1A5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Solution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C867-F5DB-5422-598E-97FC73A9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selective customers (16 hundred)</a:t>
            </a:r>
          </a:p>
          <a:p>
            <a:r>
              <a:rPr lang="en-PK" dirty="0"/>
              <a:t>465 customers has accepted</a:t>
            </a:r>
          </a:p>
          <a:p>
            <a:r>
              <a:rPr lang="en-PK" dirty="0"/>
              <a:t>Convergent rate is around 30%</a:t>
            </a:r>
          </a:p>
          <a:p>
            <a:r>
              <a:rPr lang="en-PK" dirty="0"/>
              <a:t>But this save 190 thousands dollors</a:t>
            </a:r>
          </a:p>
        </p:txBody>
      </p:sp>
    </p:spTree>
    <p:extLst>
      <p:ext uri="{BB962C8B-B14F-4D97-AF65-F5344CB8AC3E}">
        <p14:creationId xmlns:p14="http://schemas.microsoft.com/office/powerpoint/2010/main" val="250159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543A-EB19-7166-9528-C635F778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Limitation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60B3-C0B9-A60B-802C-81289C05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the model performed well</a:t>
            </a:r>
          </a:p>
          <a:p>
            <a:r>
              <a:rPr lang="en-GB" dirty="0"/>
              <a:t>There may be occasional misses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909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6BA6-8F0B-D760-7E24-C6BAC56D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Ben</a:t>
            </a:r>
            <a:r>
              <a:rPr lang="en-GB" dirty="0"/>
              <a:t>e</a:t>
            </a:r>
            <a:r>
              <a:rPr lang="en-PK" dirty="0"/>
              <a:t>fits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12C5-E553-91D8-2AF4-B4C0BD09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Approach is cost-effective</a:t>
            </a:r>
          </a:p>
          <a:p>
            <a:r>
              <a:rPr lang="en-PK" dirty="0"/>
              <a:t>Reduce marketing waste</a:t>
            </a:r>
          </a:p>
          <a:p>
            <a:r>
              <a:rPr lang="en-PK" dirty="0"/>
              <a:t>Higher convertion rate</a:t>
            </a:r>
          </a:p>
          <a:p>
            <a:r>
              <a:rPr lang="en-PK" dirty="0"/>
              <a:t>Boost revenu</a:t>
            </a:r>
          </a:p>
        </p:txBody>
      </p:sp>
    </p:spTree>
    <p:extLst>
      <p:ext uri="{BB962C8B-B14F-4D97-AF65-F5344CB8AC3E}">
        <p14:creationId xmlns:p14="http://schemas.microsoft.com/office/powerpoint/2010/main" val="269984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BT">
      <a:dk1>
        <a:srgbClr val="484848"/>
      </a:dk1>
      <a:lt1>
        <a:srgbClr val="F2F2F2"/>
      </a:lt1>
      <a:dk2>
        <a:srgbClr val="375C1E"/>
      </a:dk2>
      <a:lt2>
        <a:srgbClr val="DFF0D3"/>
      </a:lt2>
      <a:accent1>
        <a:srgbClr val="455F51"/>
      </a:accent1>
      <a:accent2>
        <a:srgbClr val="4A7B29"/>
      </a:accent2>
      <a:accent3>
        <a:srgbClr val="63A537"/>
      </a:accent3>
      <a:accent4>
        <a:srgbClr val="63A537"/>
      </a:accent4>
      <a:accent5>
        <a:srgbClr val="37A76F"/>
      </a:accent5>
      <a:accent6>
        <a:srgbClr val="44C1A3"/>
      </a:accent6>
      <a:hlink>
        <a:srgbClr val="FFFFF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3910D-BE11-4F09-AC8B-670125C462F9}" vid="{8DD649E9-C71E-47C5-9A2A-8D77BDB16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6DB35958ED944B23160E219717C6E" ma:contentTypeVersion="11" ma:contentTypeDescription="Create a new document." ma:contentTypeScope="" ma:versionID="8f6c0a640c2578133a257228ecda70dc">
  <xsd:schema xmlns:xsd="http://www.w3.org/2001/XMLSchema" xmlns:xs="http://www.w3.org/2001/XMLSchema" xmlns:p="http://schemas.microsoft.com/office/2006/metadata/properties" xmlns:ns2="38503f7b-7af8-46b3-8c66-f338818e2883" xmlns:ns3="e91758c7-56fe-470f-af14-e09fb7bafea2" targetNamespace="http://schemas.microsoft.com/office/2006/metadata/properties" ma:root="true" ma:fieldsID="d7994ade51add7289f90ef7b3fe0a742" ns2:_="" ns3:_="">
    <xsd:import namespace="38503f7b-7af8-46b3-8c66-f338818e2883"/>
    <xsd:import namespace="e91758c7-56fe-470f-af14-e09fb7baf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03f7b-7af8-46b3-8c66-f338818e2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fe199c6-d641-4888-a583-e7579320f4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758c7-56fe-470f-af14-e09fb7baf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bf1c193-5f5f-45ce-8080-400b26ca8e4b}" ma:internalName="TaxCatchAll" ma:showField="CatchAllData" ma:web="e91758c7-56fe-470f-af14-e09fb7baf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503f7b-7af8-46b3-8c66-f338818e2883">
      <Terms xmlns="http://schemas.microsoft.com/office/infopath/2007/PartnerControls"/>
    </lcf76f155ced4ddcb4097134ff3c332f>
    <TaxCatchAll xmlns="e91758c7-56fe-470f-af14-e09fb7bafea2" xsi:nil="true"/>
  </documentManagement>
</p:properties>
</file>

<file path=customXml/itemProps1.xml><?xml version="1.0" encoding="utf-8"?>
<ds:datastoreItem xmlns:ds="http://schemas.openxmlformats.org/officeDocument/2006/customXml" ds:itemID="{1A183F95-7D52-42C4-A695-7747AD571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03f7b-7af8-46b3-8c66-f338818e2883"/>
    <ds:schemaRef ds:uri="e91758c7-56fe-470f-af14-e09fb7bafe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B3F3BA-7B93-48CB-BC4E-5117D4546B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C13AD-8664-4EC1-965C-BB757C2E73B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a0f8827e-4280-47e6-9bed-e09adb3dbccc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f3a25f6-f11d-4011-8f56-23ac6dc45504"/>
    <ds:schemaRef ds:uri="38503f7b-7af8-46b3-8c66-f338818e2883"/>
    <ds:schemaRef ds:uri="e91758c7-56fe-470f-af14-e09fb7bafe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</TotalTime>
  <Words>301</Words>
  <Application>Microsoft Macintosh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System Font Regular</vt:lpstr>
      <vt:lpstr>Office Theme</vt:lpstr>
      <vt:lpstr>Thera Bank</vt:lpstr>
      <vt:lpstr>Thera Bank</vt:lpstr>
      <vt:lpstr>Thera Bank (cont..)</vt:lpstr>
      <vt:lpstr>Personal Introduction</vt:lpstr>
      <vt:lpstr>Business Problem</vt:lpstr>
      <vt:lpstr>Solution</vt:lpstr>
      <vt:lpstr>Solution (cont..)</vt:lpstr>
      <vt:lpstr>Limitation of the Solution</vt:lpstr>
      <vt:lpstr>Benefits of the Solution</vt:lpstr>
      <vt:lpstr>Future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Masroor</dc:creator>
  <cp:lastModifiedBy>18098</cp:lastModifiedBy>
  <cp:revision>19</cp:revision>
  <dcterms:created xsi:type="dcterms:W3CDTF">2019-10-30T05:14:41Z</dcterms:created>
  <dcterms:modified xsi:type="dcterms:W3CDTF">2024-03-11T10:50:06Z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0x010100DA16DB35958ED944B23160E219717C6E</vt:lpwstr>
  </property>
</Properties>
</file>