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7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–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–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–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123" d="100"/>
          <a:sy n="123" d="100"/>
        </p:scale>
        <p:origin x="19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01C37E-680E-4637-B51E-2048FEF672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60916-B21F-4765-BCFD-01BD5911D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05098"/>
            <a:ext cx="6096000" cy="778236"/>
          </a:xfrm>
        </p:spPr>
        <p:txBody>
          <a:bodyPr anchor="b">
            <a:no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13E32-5D64-43A5-B22E-2A2B7EBD3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099960"/>
            <a:ext cx="6096000" cy="40217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5463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B1563E67-09E2-F444-858C-7E24039DA4F1}"/>
              </a:ext>
            </a:extLst>
          </p:cNvPr>
          <p:cNvSpPr/>
          <p:nvPr userDrawn="1"/>
        </p:nvSpPr>
        <p:spPr>
          <a:xfrm>
            <a:off x="3214194" y="2062168"/>
            <a:ext cx="7630346" cy="718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B56CF9E-20B0-1943-A93F-5E17147D5F34}"/>
              </a:ext>
            </a:extLst>
          </p:cNvPr>
          <p:cNvSpPr/>
          <p:nvPr userDrawn="1"/>
        </p:nvSpPr>
        <p:spPr>
          <a:xfrm>
            <a:off x="3214194" y="3544128"/>
            <a:ext cx="7630346" cy="718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CA1D731-D82B-6D47-9255-073C25BC0B8A}"/>
              </a:ext>
            </a:extLst>
          </p:cNvPr>
          <p:cNvSpPr/>
          <p:nvPr userDrawn="1"/>
        </p:nvSpPr>
        <p:spPr>
          <a:xfrm>
            <a:off x="3214194" y="5026088"/>
            <a:ext cx="7630346" cy="718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7070A89-EBF4-774D-9668-ED8234298ED3}"/>
              </a:ext>
            </a:extLst>
          </p:cNvPr>
          <p:cNvSpPr/>
          <p:nvPr userDrawn="1"/>
        </p:nvSpPr>
        <p:spPr>
          <a:xfrm>
            <a:off x="3214194" y="2803148"/>
            <a:ext cx="7630346" cy="71801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95A8E77-E86E-A840-85C2-21064A4057C3}"/>
              </a:ext>
            </a:extLst>
          </p:cNvPr>
          <p:cNvSpPr/>
          <p:nvPr userDrawn="1"/>
        </p:nvSpPr>
        <p:spPr>
          <a:xfrm>
            <a:off x="3214194" y="4285108"/>
            <a:ext cx="7630346" cy="71801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0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7C635BED-B6A6-7149-A6D8-DBB71F5BBE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6" y="20574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1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3854E2B3-4B22-1E48-94AE-C2049D2A67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876" y="28194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2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9DC18F9C-D86F-224F-8392-8EEF4E22A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7876" y="35560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3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D91B7531-A0F3-C447-9CB1-D61FFA2477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876" y="43307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4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8" name="Text Placeholder 3">
            <a:extLst>
              <a:ext uri="{FF2B5EF4-FFF2-40B4-BE49-F238E27FC236}">
                <a16:creationId xmlns:a16="http://schemas.microsoft.com/office/drawing/2014/main" id="{A466836D-C3D2-0849-996D-BFD934F915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7876" y="51308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5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CA67FE-E27B-5141-868A-E310F8D2F308}"/>
              </a:ext>
            </a:extLst>
          </p:cNvPr>
          <p:cNvSpPr txBox="1"/>
          <p:nvPr userDrawn="1"/>
        </p:nvSpPr>
        <p:spPr>
          <a:xfrm>
            <a:off x="3439479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D73C7B-FCC3-8549-A146-E4AB8C204C3B}"/>
              </a:ext>
            </a:extLst>
          </p:cNvPr>
          <p:cNvSpPr txBox="1"/>
          <p:nvPr/>
        </p:nvSpPr>
        <p:spPr>
          <a:xfrm>
            <a:off x="5304616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EC91B4B-DC3D-2C41-9B3D-AA239CA83C59}"/>
              </a:ext>
            </a:extLst>
          </p:cNvPr>
          <p:cNvSpPr txBox="1"/>
          <p:nvPr/>
        </p:nvSpPr>
        <p:spPr>
          <a:xfrm>
            <a:off x="7169753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61367A-06A8-5741-B834-EC4BB704D47A}"/>
              </a:ext>
            </a:extLst>
          </p:cNvPr>
          <p:cNvSpPr txBox="1"/>
          <p:nvPr/>
        </p:nvSpPr>
        <p:spPr>
          <a:xfrm>
            <a:off x="9034891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Q4</a:t>
            </a:r>
          </a:p>
        </p:txBody>
      </p:sp>
      <p:sp>
        <p:nvSpPr>
          <p:cNvPr id="119" name="Text Placeholder 12">
            <a:extLst>
              <a:ext uri="{FF2B5EF4-FFF2-40B4-BE49-F238E27FC236}">
                <a16:creationId xmlns:a16="http://schemas.microsoft.com/office/drawing/2014/main" id="{61232BDE-00AD-5E4D-835F-00C901AC0BC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87A9355-D7F6-B846-8FFE-63C2BDF26B1E}"/>
              </a:ext>
            </a:extLst>
          </p:cNvPr>
          <p:cNvGrpSpPr/>
          <p:nvPr userDrawn="1"/>
        </p:nvGrpSpPr>
        <p:grpSpPr>
          <a:xfrm>
            <a:off x="3439479" y="1978088"/>
            <a:ext cx="7405062" cy="3835261"/>
            <a:chOff x="3439479" y="1978088"/>
            <a:chExt cx="7405062" cy="383526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3F8758-2B9B-9E4D-A2FD-621B6C45416B}"/>
                </a:ext>
              </a:extLst>
            </p:cNvPr>
            <p:cNvGrpSpPr/>
            <p:nvPr userDrawn="1"/>
          </p:nvGrpSpPr>
          <p:grpSpPr>
            <a:xfrm>
              <a:off x="3439479" y="1978088"/>
              <a:ext cx="7405062" cy="3828489"/>
              <a:chOff x="3439479" y="1978088"/>
              <a:chExt cx="7405062" cy="3828489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524C48-C6AB-6741-9A61-977DC5EA4A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439479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18E52FB-6824-1040-A708-7C8BEF36362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290744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47FA3FC-570D-D74F-8961-01D361A07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2009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92AF664-7AD7-3545-A0CE-A241F6D6A6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3274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3AC58F7-7693-FE4A-BC8A-89CEBF5306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44540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B98315C-C388-4942-A944-1E026829C1DB}"/>
                </a:ext>
              </a:extLst>
            </p:cNvPr>
            <p:cNvGrpSpPr/>
            <p:nvPr userDrawn="1"/>
          </p:nvGrpSpPr>
          <p:grpSpPr>
            <a:xfrm>
              <a:off x="7583484" y="1990216"/>
              <a:ext cx="949556" cy="3823133"/>
              <a:chOff x="7668267" y="1990216"/>
              <a:chExt cx="949556" cy="3823133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B9301103-E1BC-A34C-811D-A8AFCC89FC2F}"/>
                  </a:ext>
                </a:extLst>
              </p:cNvPr>
              <p:cNvCxnSpPr/>
              <p:nvPr/>
            </p:nvCxnSpPr>
            <p:spPr>
              <a:xfrm>
                <a:off x="7668267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6392F70-E069-F944-90FE-25643099BE1E}"/>
                  </a:ext>
                </a:extLst>
              </p:cNvPr>
              <p:cNvCxnSpPr/>
              <p:nvPr/>
            </p:nvCxnSpPr>
            <p:spPr>
              <a:xfrm>
                <a:off x="8143045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DD5DB290-431D-3647-A94D-468A2C3C7803}"/>
                  </a:ext>
                </a:extLst>
              </p:cNvPr>
              <p:cNvCxnSpPr/>
              <p:nvPr/>
            </p:nvCxnSpPr>
            <p:spPr>
              <a:xfrm>
                <a:off x="8617823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CF2D825-D29C-4948-AEE7-B96F39F27ED9}"/>
                </a:ext>
              </a:extLst>
            </p:cNvPr>
            <p:cNvGrpSpPr/>
            <p:nvPr userDrawn="1"/>
          </p:nvGrpSpPr>
          <p:grpSpPr>
            <a:xfrm>
              <a:off x="9435208" y="1990216"/>
              <a:ext cx="949556" cy="3823133"/>
              <a:chOff x="9470044" y="1990216"/>
              <a:chExt cx="949556" cy="3823133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9B2CD111-05A0-EB49-A36B-6D24D7BDBFAD}"/>
                  </a:ext>
                </a:extLst>
              </p:cNvPr>
              <p:cNvCxnSpPr/>
              <p:nvPr userDrawn="1"/>
            </p:nvCxnSpPr>
            <p:spPr>
              <a:xfrm>
                <a:off x="9470044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5A14592-D894-1643-AE54-5F9B15A6FB70}"/>
                  </a:ext>
                </a:extLst>
              </p:cNvPr>
              <p:cNvCxnSpPr/>
              <p:nvPr userDrawn="1"/>
            </p:nvCxnSpPr>
            <p:spPr>
              <a:xfrm>
                <a:off x="9944822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41938DFC-5AAF-B04C-96B7-D0FAD524FD3F}"/>
                  </a:ext>
                </a:extLst>
              </p:cNvPr>
              <p:cNvCxnSpPr/>
              <p:nvPr userDrawn="1"/>
            </p:nvCxnSpPr>
            <p:spPr>
              <a:xfrm>
                <a:off x="10419600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052BB69-7304-DC43-BF98-721BF24BF2C7}"/>
                </a:ext>
              </a:extLst>
            </p:cNvPr>
            <p:cNvGrpSpPr/>
            <p:nvPr userDrawn="1"/>
          </p:nvGrpSpPr>
          <p:grpSpPr>
            <a:xfrm>
              <a:off x="5731761" y="1990216"/>
              <a:ext cx="949556" cy="3823133"/>
              <a:chOff x="7668267" y="1990216"/>
              <a:chExt cx="949556" cy="3823133"/>
            </a:xfrm>
          </p:grpSpPr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500FF8F2-A530-054E-9B4B-7C4279F230C5}"/>
                  </a:ext>
                </a:extLst>
              </p:cNvPr>
              <p:cNvCxnSpPr/>
              <p:nvPr/>
            </p:nvCxnSpPr>
            <p:spPr>
              <a:xfrm>
                <a:off x="7668267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D64B6F8-613A-D840-BFED-A2C85A3101CA}"/>
                  </a:ext>
                </a:extLst>
              </p:cNvPr>
              <p:cNvCxnSpPr/>
              <p:nvPr/>
            </p:nvCxnSpPr>
            <p:spPr>
              <a:xfrm>
                <a:off x="8143045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559F8390-A99F-1248-9FDF-8AD872E0B52A}"/>
                  </a:ext>
                </a:extLst>
              </p:cNvPr>
              <p:cNvCxnSpPr/>
              <p:nvPr/>
            </p:nvCxnSpPr>
            <p:spPr>
              <a:xfrm>
                <a:off x="8617823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7340AC37-B29D-D546-B7E7-88936BEF6802}"/>
                </a:ext>
              </a:extLst>
            </p:cNvPr>
            <p:cNvGrpSpPr/>
            <p:nvPr userDrawn="1"/>
          </p:nvGrpSpPr>
          <p:grpSpPr>
            <a:xfrm>
              <a:off x="3880038" y="1990216"/>
              <a:ext cx="949556" cy="3823133"/>
              <a:chOff x="7668267" y="1990216"/>
              <a:chExt cx="949556" cy="3823133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FAB9D86D-3F85-BB47-883B-ADB78354B9A4}"/>
                  </a:ext>
                </a:extLst>
              </p:cNvPr>
              <p:cNvCxnSpPr/>
              <p:nvPr/>
            </p:nvCxnSpPr>
            <p:spPr>
              <a:xfrm>
                <a:off x="7668267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6C9304D8-7929-E448-99AE-DC90A10B0AD9}"/>
                  </a:ext>
                </a:extLst>
              </p:cNvPr>
              <p:cNvCxnSpPr/>
              <p:nvPr/>
            </p:nvCxnSpPr>
            <p:spPr>
              <a:xfrm>
                <a:off x="8143045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B177D78-44C8-094C-A9BC-2B93C776B29F}"/>
                  </a:ext>
                </a:extLst>
              </p:cNvPr>
              <p:cNvCxnSpPr/>
              <p:nvPr/>
            </p:nvCxnSpPr>
            <p:spPr>
              <a:xfrm>
                <a:off x="8617823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CCEA4F1E-C9DC-EF48-BDC0-145272CE2DE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8198" y="28265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  <p:sp>
        <p:nvSpPr>
          <p:cNvPr id="82" name="Text Placeholder 80">
            <a:extLst>
              <a:ext uri="{FF2B5EF4-FFF2-40B4-BE49-F238E27FC236}">
                <a16:creationId xmlns:a16="http://schemas.microsoft.com/office/drawing/2014/main" id="{46E45373-D014-9745-B704-183745DD27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44098" y="28265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  <p:sp>
        <p:nvSpPr>
          <p:cNvPr id="83" name="Text Placeholder 80">
            <a:extLst>
              <a:ext uri="{FF2B5EF4-FFF2-40B4-BE49-F238E27FC236}">
                <a16:creationId xmlns:a16="http://schemas.microsoft.com/office/drawing/2014/main" id="{E3BC7637-81D8-E047-A07B-1575529F02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10798" y="21661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  <p:sp>
        <p:nvSpPr>
          <p:cNvPr id="85" name="Text Placeholder 80">
            <a:extLst>
              <a:ext uri="{FF2B5EF4-FFF2-40B4-BE49-F238E27FC236}">
                <a16:creationId xmlns:a16="http://schemas.microsoft.com/office/drawing/2014/main" id="{9DD81288-7DB3-774A-ACE8-8FDA4B1A23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88198" y="34996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</p:spTree>
    <p:extLst>
      <p:ext uri="{BB962C8B-B14F-4D97-AF65-F5344CB8AC3E}">
        <p14:creationId xmlns:p14="http://schemas.microsoft.com/office/powerpoint/2010/main" val="285826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618C2FF-6DB8-2F4B-A07E-ACC0CB87B6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740" y="2535213"/>
            <a:ext cx="3154363" cy="163121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rgbClr val="898C92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5F15D219-5B9E-8D48-BED6-10CC701B8D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6740" y="4794935"/>
            <a:ext cx="3154363" cy="276999"/>
          </a:xfrm>
          <a:prstGeom prst="rect">
            <a:avLst/>
          </a:prstGeom>
        </p:spPr>
        <p:txBody>
          <a:bodyPr>
            <a:spAutoFit/>
          </a:bodyPr>
          <a:lstStyle>
            <a:lvl1pPr marL="171450" indent="-171450">
              <a:lnSpc>
                <a:spcPct val="100000"/>
              </a:lnSpc>
              <a:buFont typeface="System Font Regular"/>
              <a:buChar char="–"/>
              <a:defRPr lang="en-US" sz="1200" i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24DB837E-AA29-B240-993C-F9853D959B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67730" y="2535213"/>
            <a:ext cx="3154363" cy="163121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rgbClr val="898C92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999129FA-5599-CA46-A4AE-0814D4B77C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67730" y="4794935"/>
            <a:ext cx="3154363" cy="276999"/>
          </a:xfrm>
          <a:prstGeom prst="rect">
            <a:avLst/>
          </a:prstGeom>
        </p:spPr>
        <p:txBody>
          <a:bodyPr>
            <a:spAutoFit/>
          </a:bodyPr>
          <a:lstStyle>
            <a:lvl1pPr marL="171450" indent="-171450">
              <a:lnSpc>
                <a:spcPct val="100000"/>
              </a:lnSpc>
              <a:buFont typeface="System Font Regular"/>
              <a:buChar char="–"/>
              <a:defRPr lang="en-US" sz="1200" i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B6020E31-7347-5741-9900-2003C4B901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48719" y="2535213"/>
            <a:ext cx="3154363" cy="163121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rgbClr val="898C92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FD90BFA-307C-564E-BD1E-171E99320D7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48719" y="4794935"/>
            <a:ext cx="3154363" cy="276999"/>
          </a:xfrm>
          <a:prstGeom prst="rect">
            <a:avLst/>
          </a:prstGeom>
        </p:spPr>
        <p:txBody>
          <a:bodyPr>
            <a:spAutoFit/>
          </a:bodyPr>
          <a:lstStyle>
            <a:lvl1pPr marL="171450" indent="-171450">
              <a:lnSpc>
                <a:spcPct val="100000"/>
              </a:lnSpc>
              <a:buFont typeface="System Font Regular"/>
              <a:buChar char="–"/>
              <a:defRPr lang="en-US" sz="1200" i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4515A8-5BC3-DF44-BD19-393FCF0A57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9643" y="2030848"/>
            <a:ext cx="545661" cy="3589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45C61CF-F086-924F-BD73-2043E44DD4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7671" y="2030848"/>
            <a:ext cx="545661" cy="35898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371B073-8E3D-5442-89C8-4EDA5E289E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7703" y="2030848"/>
            <a:ext cx="545661" cy="35898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4A5D4D3-2032-4F1A-8C9A-BFFE982F79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0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53F88144-1889-4F7E-998B-05F7A98443F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3472117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titution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17">
            <a:extLst>
              <a:ext uri="{FF2B5EF4-FFF2-40B4-BE49-F238E27FC236}">
                <a16:creationId xmlns:a16="http://schemas.microsoft.com/office/drawing/2014/main" id="{2CD19BA5-D9F1-C140-84B0-72E5F70AFC9F}"/>
              </a:ext>
            </a:extLst>
          </p:cNvPr>
          <p:cNvGrpSpPr/>
          <p:nvPr userDrawn="1"/>
        </p:nvGrpSpPr>
        <p:grpSpPr>
          <a:xfrm>
            <a:off x="586740" y="2221056"/>
            <a:ext cx="10384479" cy="3771352"/>
            <a:chOff x="530475" y="1569454"/>
            <a:chExt cx="11124000" cy="4315046"/>
          </a:xfrm>
        </p:grpSpPr>
        <p:grpSp>
          <p:nvGrpSpPr>
            <p:cNvPr id="57" name="Gruppieren 6">
              <a:extLst>
                <a:ext uri="{FF2B5EF4-FFF2-40B4-BE49-F238E27FC236}">
                  <a16:creationId xmlns:a16="http://schemas.microsoft.com/office/drawing/2014/main" id="{17D0D232-82F2-D140-A360-6BDEDF5AD6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0475" y="1905316"/>
              <a:ext cx="11124000" cy="3979184"/>
              <a:chOff x="540000" y="1834981"/>
              <a:chExt cx="11109600" cy="3974032"/>
            </a:xfrm>
          </p:grpSpPr>
          <p:sp>
            <p:nvSpPr>
              <p:cNvPr id="61" name="Richtungspfeil 7">
                <a:extLst>
                  <a:ext uri="{FF2B5EF4-FFF2-40B4-BE49-F238E27FC236}">
                    <a16:creationId xmlns:a16="http://schemas.microsoft.com/office/drawing/2014/main" id="{520B1CA1-90BA-C649-B173-5B26D93123E6}"/>
                  </a:ext>
                </a:extLst>
              </p:cNvPr>
              <p:cNvSpPr/>
              <p:nvPr userDrawn="1"/>
            </p:nvSpPr>
            <p:spPr bwMode="gray">
              <a:xfrm>
                <a:off x="540000" y="1834981"/>
                <a:ext cx="2896421" cy="3974032"/>
              </a:xfrm>
              <a:prstGeom prst="homePlate">
                <a:avLst>
                  <a:gd name="adj" fmla="val 23349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216000" tIns="0" rIns="5400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750"/>
                  </a:spcAft>
                  <a:buClr>
                    <a:srgbClr val="969696"/>
                  </a:buClr>
                  <a:defRPr/>
                </a:pPr>
                <a:endParaRPr lang="en-US" sz="1500" b="1" dirty="0">
                  <a:solidFill>
                    <a:srgbClr val="3C3C3B"/>
                  </a:solidFill>
                </a:endParaRPr>
              </a:p>
            </p:txBody>
          </p:sp>
          <p:sp>
            <p:nvSpPr>
              <p:cNvPr id="62" name="Eingekerbter Richtungspfeil 8">
                <a:extLst>
                  <a:ext uri="{FF2B5EF4-FFF2-40B4-BE49-F238E27FC236}">
                    <a16:creationId xmlns:a16="http://schemas.microsoft.com/office/drawing/2014/main" id="{48F12312-0011-8A45-8174-17A08940A065}"/>
                  </a:ext>
                </a:extLst>
              </p:cNvPr>
              <p:cNvSpPr/>
              <p:nvPr/>
            </p:nvSpPr>
            <p:spPr bwMode="gray">
              <a:xfrm>
                <a:off x="5809486" y="1836000"/>
                <a:ext cx="3093883" cy="3973013"/>
              </a:xfrm>
              <a:prstGeom prst="chevron">
                <a:avLst>
                  <a:gd name="adj" fmla="val 21007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135000" tIns="0" rIns="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750"/>
                  </a:spcAft>
                  <a:buClr>
                    <a:srgbClr val="969696"/>
                  </a:buClr>
                  <a:defRPr/>
                </a:pPr>
                <a:endParaRPr lang="en-US" sz="1500" b="1" dirty="0">
                  <a:solidFill>
                    <a:srgbClr val="3C3C3B"/>
                  </a:solidFill>
                </a:endParaRPr>
              </a:p>
            </p:txBody>
          </p:sp>
          <p:sp>
            <p:nvSpPr>
              <p:cNvPr id="63" name="Eingekerbter Richtungspfeil 9">
                <a:extLst>
                  <a:ext uri="{FF2B5EF4-FFF2-40B4-BE49-F238E27FC236}">
                    <a16:creationId xmlns:a16="http://schemas.microsoft.com/office/drawing/2014/main" id="{F8AAB727-A225-0245-8C48-21AEF6AAB773}"/>
                  </a:ext>
                </a:extLst>
              </p:cNvPr>
              <p:cNvSpPr/>
              <p:nvPr/>
            </p:nvSpPr>
            <p:spPr bwMode="gray">
              <a:xfrm>
                <a:off x="8555717" y="1836000"/>
                <a:ext cx="3093883" cy="3973013"/>
              </a:xfrm>
              <a:prstGeom prst="chevron">
                <a:avLst>
                  <a:gd name="adj" fmla="val 21007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135000" tIns="0" rIns="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750"/>
                  </a:spcAft>
                  <a:buClr>
                    <a:srgbClr val="969696"/>
                  </a:buClr>
                  <a:defRPr/>
                </a:pPr>
                <a:endParaRPr lang="en-US" sz="1500" b="1" dirty="0">
                  <a:solidFill>
                    <a:srgbClr val="3C3C3B"/>
                  </a:solidFill>
                </a:endParaRPr>
              </a:p>
            </p:txBody>
          </p:sp>
          <p:grpSp>
            <p:nvGrpSpPr>
              <p:cNvPr id="64" name="Gruppieren 10">
                <a:extLst>
                  <a:ext uri="{FF2B5EF4-FFF2-40B4-BE49-F238E27FC236}">
                    <a16:creationId xmlns:a16="http://schemas.microsoft.com/office/drawing/2014/main" id="{F91896BB-A446-9344-9F2A-40A6C4A7A241}"/>
                  </a:ext>
                </a:extLst>
              </p:cNvPr>
              <p:cNvGrpSpPr/>
              <p:nvPr userDrawn="1"/>
            </p:nvGrpSpPr>
            <p:grpSpPr>
              <a:xfrm>
                <a:off x="3075408" y="1834981"/>
                <a:ext cx="3089642" cy="3974031"/>
                <a:chOff x="3075408" y="1834982"/>
                <a:chExt cx="3089642" cy="3974031"/>
              </a:xfrm>
              <a:noFill/>
            </p:grpSpPr>
            <p:sp>
              <p:nvSpPr>
                <p:cNvPr id="65" name="Parallelogramm 11">
                  <a:extLst>
                    <a:ext uri="{FF2B5EF4-FFF2-40B4-BE49-F238E27FC236}">
                      <a16:creationId xmlns:a16="http://schemas.microsoft.com/office/drawing/2014/main" id="{C298BF85-BA38-AC41-BED4-9C7AC794D333}"/>
                    </a:ext>
                  </a:extLst>
                </p:cNvPr>
                <p:cNvSpPr/>
                <p:nvPr userDrawn="1"/>
              </p:nvSpPr>
              <p:spPr bwMode="gray">
                <a:xfrm flipH="1">
                  <a:off x="3075408" y="1834982"/>
                  <a:ext cx="2824282" cy="1175071"/>
                </a:xfrm>
                <a:custGeom>
                  <a:avLst/>
                  <a:gdLst>
                    <a:gd name="connsiteX0" fmla="*/ 0 w 2762381"/>
                    <a:gd name="connsiteY0" fmla="*/ 1237579 h 1237579"/>
                    <a:gd name="connsiteX1" fmla="*/ 436135 w 2762381"/>
                    <a:gd name="connsiteY1" fmla="*/ 0 h 1237579"/>
                    <a:gd name="connsiteX2" fmla="*/ 2762381 w 2762381"/>
                    <a:gd name="connsiteY2" fmla="*/ 0 h 1237579"/>
                    <a:gd name="connsiteX3" fmla="*/ 2326246 w 2762381"/>
                    <a:gd name="connsiteY3" fmla="*/ 1237579 h 1237579"/>
                    <a:gd name="connsiteX4" fmla="*/ 0 w 2762381"/>
                    <a:gd name="connsiteY4" fmla="*/ 1237579 h 1237579"/>
                    <a:gd name="connsiteX0" fmla="*/ 0 w 2762381"/>
                    <a:gd name="connsiteY0" fmla="*/ 1237579 h 1237579"/>
                    <a:gd name="connsiteX1" fmla="*/ 436135 w 2762381"/>
                    <a:gd name="connsiteY1" fmla="*/ 0 h 1237579"/>
                    <a:gd name="connsiteX2" fmla="*/ 2762381 w 2762381"/>
                    <a:gd name="connsiteY2" fmla="*/ 0 h 1237579"/>
                    <a:gd name="connsiteX3" fmla="*/ 2372741 w 2762381"/>
                    <a:gd name="connsiteY3" fmla="*/ 1237579 h 1237579"/>
                    <a:gd name="connsiteX4" fmla="*/ 0 w 2762381"/>
                    <a:gd name="connsiteY4" fmla="*/ 1237579 h 1237579"/>
                    <a:gd name="connsiteX0" fmla="*/ 0 w 2824374"/>
                    <a:gd name="connsiteY0" fmla="*/ 1237579 h 1237579"/>
                    <a:gd name="connsiteX1" fmla="*/ 498128 w 2824374"/>
                    <a:gd name="connsiteY1" fmla="*/ 0 h 1237579"/>
                    <a:gd name="connsiteX2" fmla="*/ 2824374 w 2824374"/>
                    <a:gd name="connsiteY2" fmla="*/ 0 h 1237579"/>
                    <a:gd name="connsiteX3" fmla="*/ 2434734 w 2824374"/>
                    <a:gd name="connsiteY3" fmla="*/ 1237579 h 1237579"/>
                    <a:gd name="connsiteX4" fmla="*/ 0 w 2824374"/>
                    <a:gd name="connsiteY4" fmla="*/ 1237579 h 1237579"/>
                    <a:gd name="connsiteX0" fmla="*/ 0 w 2824374"/>
                    <a:gd name="connsiteY0" fmla="*/ 1237579 h 1237579"/>
                    <a:gd name="connsiteX1" fmla="*/ 384474 w 2824374"/>
                    <a:gd name="connsiteY1" fmla="*/ 5166 h 1237579"/>
                    <a:gd name="connsiteX2" fmla="*/ 2824374 w 2824374"/>
                    <a:gd name="connsiteY2" fmla="*/ 0 h 1237579"/>
                    <a:gd name="connsiteX3" fmla="*/ 2434734 w 2824374"/>
                    <a:gd name="connsiteY3" fmla="*/ 1237579 h 1237579"/>
                    <a:gd name="connsiteX4" fmla="*/ 0 w 2824374"/>
                    <a:gd name="connsiteY4" fmla="*/ 1237579 h 1237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24374" h="1237579">
                      <a:moveTo>
                        <a:pt x="0" y="1237579"/>
                      </a:moveTo>
                      <a:lnTo>
                        <a:pt x="384474" y="5166"/>
                      </a:lnTo>
                      <a:lnTo>
                        <a:pt x="2824374" y="0"/>
                      </a:lnTo>
                      <a:lnTo>
                        <a:pt x="2434734" y="1237579"/>
                      </a:lnTo>
                      <a:lnTo>
                        <a:pt x="0" y="1237579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432000" tIns="0" rIns="0" bIns="0" anchor="ctr" anchorCtr="0">
                  <a:noAutofit/>
                </a:bodyPr>
                <a:lstStyle/>
                <a:p>
                  <a:pPr>
                    <a:spcBef>
                      <a:spcPct val="50000"/>
                    </a:spcBef>
                    <a:spcAft>
                      <a:spcPts val="750"/>
                    </a:spcAft>
                  </a:pPr>
                  <a:endParaRPr lang="en-US" sz="900" dirty="0">
                    <a:solidFill>
                      <a:srgbClr val="3C3C3B"/>
                    </a:solidFill>
                  </a:endParaRPr>
                </a:p>
              </p:txBody>
            </p:sp>
            <p:sp>
              <p:nvSpPr>
                <p:cNvPr id="66" name="Parallelogramm 12">
                  <a:extLst>
                    <a:ext uri="{FF2B5EF4-FFF2-40B4-BE49-F238E27FC236}">
                      <a16:creationId xmlns:a16="http://schemas.microsoft.com/office/drawing/2014/main" id="{8F15B7A8-A12B-3D46-9A6D-C30D4184461A}"/>
                    </a:ext>
                  </a:extLst>
                </p:cNvPr>
                <p:cNvSpPr/>
                <p:nvPr userDrawn="1"/>
              </p:nvSpPr>
              <p:spPr bwMode="gray">
                <a:xfrm>
                  <a:off x="3080574" y="4511538"/>
                  <a:ext cx="2865608" cy="1297475"/>
                </a:xfrm>
                <a:custGeom>
                  <a:avLst/>
                  <a:gdLst>
                    <a:gd name="connsiteX0" fmla="*/ 0 w 2762381"/>
                    <a:gd name="connsiteY0" fmla="*/ 1366493 h 1366493"/>
                    <a:gd name="connsiteX1" fmla="*/ 481566 w 2762381"/>
                    <a:gd name="connsiteY1" fmla="*/ 0 h 1366493"/>
                    <a:gd name="connsiteX2" fmla="*/ 2762381 w 2762381"/>
                    <a:gd name="connsiteY2" fmla="*/ 0 h 1366493"/>
                    <a:gd name="connsiteX3" fmla="*/ 2280815 w 2762381"/>
                    <a:gd name="connsiteY3" fmla="*/ 1366493 h 1366493"/>
                    <a:gd name="connsiteX4" fmla="*/ 0 w 2762381"/>
                    <a:gd name="connsiteY4" fmla="*/ 1366493 h 1366493"/>
                    <a:gd name="connsiteX0" fmla="*/ 0 w 2762381"/>
                    <a:gd name="connsiteY0" fmla="*/ 1366493 h 1366493"/>
                    <a:gd name="connsiteX1" fmla="*/ 295586 w 2762381"/>
                    <a:gd name="connsiteY1" fmla="*/ 0 h 1366493"/>
                    <a:gd name="connsiteX2" fmla="*/ 2762381 w 2762381"/>
                    <a:gd name="connsiteY2" fmla="*/ 0 h 1366493"/>
                    <a:gd name="connsiteX3" fmla="*/ 2280815 w 2762381"/>
                    <a:gd name="connsiteY3" fmla="*/ 1366493 h 1366493"/>
                    <a:gd name="connsiteX4" fmla="*/ 0 w 2762381"/>
                    <a:gd name="connsiteY4" fmla="*/ 1366493 h 1366493"/>
                    <a:gd name="connsiteX0" fmla="*/ 0 w 2891533"/>
                    <a:gd name="connsiteY0" fmla="*/ 1361327 h 1366493"/>
                    <a:gd name="connsiteX1" fmla="*/ 424738 w 2891533"/>
                    <a:gd name="connsiteY1" fmla="*/ 0 h 1366493"/>
                    <a:gd name="connsiteX2" fmla="*/ 2891533 w 2891533"/>
                    <a:gd name="connsiteY2" fmla="*/ 0 h 1366493"/>
                    <a:gd name="connsiteX3" fmla="*/ 2409967 w 2891533"/>
                    <a:gd name="connsiteY3" fmla="*/ 1366493 h 1366493"/>
                    <a:gd name="connsiteX4" fmla="*/ 0 w 2891533"/>
                    <a:gd name="connsiteY4" fmla="*/ 1361327 h 1366493"/>
                    <a:gd name="connsiteX0" fmla="*/ 0 w 2891533"/>
                    <a:gd name="connsiteY0" fmla="*/ 1361327 h 1366493"/>
                    <a:gd name="connsiteX1" fmla="*/ 424738 w 2891533"/>
                    <a:gd name="connsiteY1" fmla="*/ 0 h 1366493"/>
                    <a:gd name="connsiteX2" fmla="*/ 2891533 w 2891533"/>
                    <a:gd name="connsiteY2" fmla="*/ 0 h 1366493"/>
                    <a:gd name="connsiteX3" fmla="*/ 2435797 w 2891533"/>
                    <a:gd name="connsiteY3" fmla="*/ 1366493 h 1366493"/>
                    <a:gd name="connsiteX4" fmla="*/ 0 w 2891533"/>
                    <a:gd name="connsiteY4" fmla="*/ 1361327 h 1366493"/>
                    <a:gd name="connsiteX0" fmla="*/ 0 w 2865702"/>
                    <a:gd name="connsiteY0" fmla="*/ 1361327 h 1366493"/>
                    <a:gd name="connsiteX1" fmla="*/ 424738 w 2865702"/>
                    <a:gd name="connsiteY1" fmla="*/ 0 h 1366493"/>
                    <a:gd name="connsiteX2" fmla="*/ 2865702 w 2865702"/>
                    <a:gd name="connsiteY2" fmla="*/ 0 h 1366493"/>
                    <a:gd name="connsiteX3" fmla="*/ 2435797 w 2865702"/>
                    <a:gd name="connsiteY3" fmla="*/ 1366493 h 1366493"/>
                    <a:gd name="connsiteX4" fmla="*/ 0 w 2865702"/>
                    <a:gd name="connsiteY4" fmla="*/ 1361327 h 1366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5702" h="1366493">
                      <a:moveTo>
                        <a:pt x="0" y="1361327"/>
                      </a:moveTo>
                      <a:lnTo>
                        <a:pt x="424738" y="0"/>
                      </a:lnTo>
                      <a:lnTo>
                        <a:pt x="2865702" y="0"/>
                      </a:lnTo>
                      <a:lnTo>
                        <a:pt x="2435797" y="1366493"/>
                      </a:lnTo>
                      <a:lnTo>
                        <a:pt x="0" y="1361327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432000" tIns="0" rIns="54000" bIns="0" anchor="ctr" anchorCtr="0">
                  <a:noAutofit/>
                </a:bodyPr>
                <a:lstStyle/>
                <a:p>
                  <a:pPr>
                    <a:spcBef>
                      <a:spcPct val="50000"/>
                    </a:spcBef>
                    <a:spcAft>
                      <a:spcPts val="750"/>
                    </a:spcAft>
                  </a:pPr>
                  <a:endParaRPr lang="en-US" sz="900" dirty="0">
                    <a:solidFill>
                      <a:srgbClr val="3C3C3B"/>
                    </a:solidFill>
                  </a:endParaRPr>
                </a:p>
              </p:txBody>
            </p:sp>
            <p:sp>
              <p:nvSpPr>
                <p:cNvPr id="67" name="Eingekerbter Richtungspfeil 13">
                  <a:extLst>
                    <a:ext uri="{FF2B5EF4-FFF2-40B4-BE49-F238E27FC236}">
                      <a16:creationId xmlns:a16="http://schemas.microsoft.com/office/drawing/2014/main" id="{83E72884-ACFE-6B4F-B3BA-794940EC4916}"/>
                    </a:ext>
                  </a:extLst>
                </p:cNvPr>
                <p:cNvSpPr/>
                <p:nvPr userDrawn="1"/>
              </p:nvSpPr>
              <p:spPr bwMode="gray">
                <a:xfrm>
                  <a:off x="3527720" y="3194800"/>
                  <a:ext cx="2637330" cy="1177396"/>
                </a:xfrm>
                <a:custGeom>
                  <a:avLst/>
                  <a:gdLst>
                    <a:gd name="connsiteX0" fmla="*/ 0 w 2570257"/>
                    <a:gd name="connsiteY0" fmla="*/ 0 h 1237579"/>
                    <a:gd name="connsiteX1" fmla="*/ 2356230 w 2570257"/>
                    <a:gd name="connsiteY1" fmla="*/ 0 h 1237579"/>
                    <a:gd name="connsiteX2" fmla="*/ 2570257 w 2570257"/>
                    <a:gd name="connsiteY2" fmla="*/ 618790 h 1237579"/>
                    <a:gd name="connsiteX3" fmla="*/ 2356230 w 2570257"/>
                    <a:gd name="connsiteY3" fmla="*/ 1237579 h 1237579"/>
                    <a:gd name="connsiteX4" fmla="*/ 0 w 2570257"/>
                    <a:gd name="connsiteY4" fmla="*/ 1237579 h 1237579"/>
                    <a:gd name="connsiteX5" fmla="*/ 214027 w 2570257"/>
                    <a:gd name="connsiteY5" fmla="*/ 618790 h 1237579"/>
                    <a:gd name="connsiteX6" fmla="*/ 0 w 2570257"/>
                    <a:gd name="connsiteY6" fmla="*/ 0 h 1237579"/>
                    <a:gd name="connsiteX0" fmla="*/ 0 w 2570257"/>
                    <a:gd name="connsiteY0" fmla="*/ 0 h 1237579"/>
                    <a:gd name="connsiteX1" fmla="*/ 2356230 w 2570257"/>
                    <a:gd name="connsiteY1" fmla="*/ 0 h 1237579"/>
                    <a:gd name="connsiteX2" fmla="*/ 2570257 w 2570257"/>
                    <a:gd name="connsiteY2" fmla="*/ 618790 h 1237579"/>
                    <a:gd name="connsiteX3" fmla="*/ 2356230 w 2570257"/>
                    <a:gd name="connsiteY3" fmla="*/ 1237579 h 1237579"/>
                    <a:gd name="connsiteX4" fmla="*/ 0 w 2570257"/>
                    <a:gd name="connsiteY4" fmla="*/ 1237579 h 1237579"/>
                    <a:gd name="connsiteX5" fmla="*/ 188196 w 2570257"/>
                    <a:gd name="connsiteY5" fmla="*/ 660119 h 1237579"/>
                    <a:gd name="connsiteX6" fmla="*/ 0 w 2570257"/>
                    <a:gd name="connsiteY6" fmla="*/ 0 h 1237579"/>
                    <a:gd name="connsiteX0" fmla="*/ 0 w 2580589"/>
                    <a:gd name="connsiteY0" fmla="*/ 5166 h 1237579"/>
                    <a:gd name="connsiteX1" fmla="*/ 2366562 w 2580589"/>
                    <a:gd name="connsiteY1" fmla="*/ 0 h 1237579"/>
                    <a:gd name="connsiteX2" fmla="*/ 2580589 w 2580589"/>
                    <a:gd name="connsiteY2" fmla="*/ 618790 h 1237579"/>
                    <a:gd name="connsiteX3" fmla="*/ 2366562 w 2580589"/>
                    <a:gd name="connsiteY3" fmla="*/ 1237579 h 1237579"/>
                    <a:gd name="connsiteX4" fmla="*/ 10332 w 2580589"/>
                    <a:gd name="connsiteY4" fmla="*/ 1237579 h 1237579"/>
                    <a:gd name="connsiteX5" fmla="*/ 198528 w 2580589"/>
                    <a:gd name="connsiteY5" fmla="*/ 660119 h 1237579"/>
                    <a:gd name="connsiteX6" fmla="*/ 0 w 2580589"/>
                    <a:gd name="connsiteY6" fmla="*/ 5166 h 1237579"/>
                    <a:gd name="connsiteX0" fmla="*/ 0 w 2580589"/>
                    <a:gd name="connsiteY0" fmla="*/ 5166 h 1237579"/>
                    <a:gd name="connsiteX1" fmla="*/ 2366562 w 2580589"/>
                    <a:gd name="connsiteY1" fmla="*/ 0 h 1237579"/>
                    <a:gd name="connsiteX2" fmla="*/ 2434517 w 2580589"/>
                    <a:gd name="connsiteY2" fmla="*/ 12066 h 1237579"/>
                    <a:gd name="connsiteX3" fmla="*/ 2580589 w 2580589"/>
                    <a:gd name="connsiteY3" fmla="*/ 618790 h 1237579"/>
                    <a:gd name="connsiteX4" fmla="*/ 2366562 w 2580589"/>
                    <a:gd name="connsiteY4" fmla="*/ 1237579 h 1237579"/>
                    <a:gd name="connsiteX5" fmla="*/ 10332 w 2580589"/>
                    <a:gd name="connsiteY5" fmla="*/ 1237579 h 1237579"/>
                    <a:gd name="connsiteX6" fmla="*/ 198528 w 2580589"/>
                    <a:gd name="connsiteY6" fmla="*/ 660119 h 1237579"/>
                    <a:gd name="connsiteX7" fmla="*/ 0 w 2580589"/>
                    <a:gd name="connsiteY7" fmla="*/ 5166 h 1237579"/>
                    <a:gd name="connsiteX0" fmla="*/ 0 w 2637416"/>
                    <a:gd name="connsiteY0" fmla="*/ 5166 h 1237579"/>
                    <a:gd name="connsiteX1" fmla="*/ 2366562 w 2637416"/>
                    <a:gd name="connsiteY1" fmla="*/ 0 h 1237579"/>
                    <a:gd name="connsiteX2" fmla="*/ 2434517 w 2637416"/>
                    <a:gd name="connsiteY2" fmla="*/ 12066 h 1237579"/>
                    <a:gd name="connsiteX3" fmla="*/ 2637416 w 2637416"/>
                    <a:gd name="connsiteY3" fmla="*/ 649787 h 1237579"/>
                    <a:gd name="connsiteX4" fmla="*/ 2366562 w 2637416"/>
                    <a:gd name="connsiteY4" fmla="*/ 1237579 h 1237579"/>
                    <a:gd name="connsiteX5" fmla="*/ 10332 w 2637416"/>
                    <a:gd name="connsiteY5" fmla="*/ 1237579 h 1237579"/>
                    <a:gd name="connsiteX6" fmla="*/ 198528 w 2637416"/>
                    <a:gd name="connsiteY6" fmla="*/ 660119 h 1237579"/>
                    <a:gd name="connsiteX7" fmla="*/ 0 w 2637416"/>
                    <a:gd name="connsiteY7" fmla="*/ 5166 h 1237579"/>
                    <a:gd name="connsiteX0" fmla="*/ 0 w 2637416"/>
                    <a:gd name="connsiteY0" fmla="*/ 5166 h 1237579"/>
                    <a:gd name="connsiteX1" fmla="*/ 2366562 w 2637416"/>
                    <a:gd name="connsiteY1" fmla="*/ 0 h 1237579"/>
                    <a:gd name="connsiteX2" fmla="*/ 2434517 w 2637416"/>
                    <a:gd name="connsiteY2" fmla="*/ 12066 h 1237579"/>
                    <a:gd name="connsiteX3" fmla="*/ 2637416 w 2637416"/>
                    <a:gd name="connsiteY3" fmla="*/ 649787 h 1237579"/>
                    <a:gd name="connsiteX4" fmla="*/ 2464718 w 2637416"/>
                    <a:gd name="connsiteY4" fmla="*/ 1232413 h 1237579"/>
                    <a:gd name="connsiteX5" fmla="*/ 10332 w 2637416"/>
                    <a:gd name="connsiteY5" fmla="*/ 1237579 h 1237579"/>
                    <a:gd name="connsiteX6" fmla="*/ 198528 w 2637416"/>
                    <a:gd name="connsiteY6" fmla="*/ 660119 h 1237579"/>
                    <a:gd name="connsiteX7" fmla="*/ 0 w 2637416"/>
                    <a:gd name="connsiteY7" fmla="*/ 5166 h 1237579"/>
                    <a:gd name="connsiteX0" fmla="*/ 0 w 2637416"/>
                    <a:gd name="connsiteY0" fmla="*/ 0 h 1232413"/>
                    <a:gd name="connsiteX1" fmla="*/ 2434517 w 2637416"/>
                    <a:gd name="connsiteY1" fmla="*/ 6900 h 1232413"/>
                    <a:gd name="connsiteX2" fmla="*/ 2637416 w 2637416"/>
                    <a:gd name="connsiteY2" fmla="*/ 644621 h 1232413"/>
                    <a:gd name="connsiteX3" fmla="*/ 2464718 w 2637416"/>
                    <a:gd name="connsiteY3" fmla="*/ 1227247 h 1232413"/>
                    <a:gd name="connsiteX4" fmla="*/ 10332 w 2637416"/>
                    <a:gd name="connsiteY4" fmla="*/ 1232413 h 1232413"/>
                    <a:gd name="connsiteX5" fmla="*/ 198528 w 2637416"/>
                    <a:gd name="connsiteY5" fmla="*/ 654953 h 1232413"/>
                    <a:gd name="connsiteX6" fmla="*/ 0 w 2637416"/>
                    <a:gd name="connsiteY6" fmla="*/ 0 h 1232413"/>
                    <a:gd name="connsiteX0" fmla="*/ 0 w 2637416"/>
                    <a:gd name="connsiteY0" fmla="*/ 14871 h 1247284"/>
                    <a:gd name="connsiteX1" fmla="*/ 2430888 w 2637416"/>
                    <a:gd name="connsiteY1" fmla="*/ 0 h 1247284"/>
                    <a:gd name="connsiteX2" fmla="*/ 2637416 w 2637416"/>
                    <a:gd name="connsiteY2" fmla="*/ 659492 h 1247284"/>
                    <a:gd name="connsiteX3" fmla="*/ 2464718 w 2637416"/>
                    <a:gd name="connsiteY3" fmla="*/ 1242118 h 1247284"/>
                    <a:gd name="connsiteX4" fmla="*/ 10332 w 2637416"/>
                    <a:gd name="connsiteY4" fmla="*/ 1247284 h 1247284"/>
                    <a:gd name="connsiteX5" fmla="*/ 198528 w 2637416"/>
                    <a:gd name="connsiteY5" fmla="*/ 669824 h 1247284"/>
                    <a:gd name="connsiteX6" fmla="*/ 0 w 2637416"/>
                    <a:gd name="connsiteY6" fmla="*/ 14871 h 1247284"/>
                    <a:gd name="connsiteX0" fmla="*/ 0 w 2637416"/>
                    <a:gd name="connsiteY0" fmla="*/ 7614 h 1240027"/>
                    <a:gd name="connsiteX1" fmla="*/ 2434517 w 2637416"/>
                    <a:gd name="connsiteY1" fmla="*/ 0 h 1240027"/>
                    <a:gd name="connsiteX2" fmla="*/ 2637416 w 2637416"/>
                    <a:gd name="connsiteY2" fmla="*/ 652235 h 1240027"/>
                    <a:gd name="connsiteX3" fmla="*/ 2464718 w 2637416"/>
                    <a:gd name="connsiteY3" fmla="*/ 1234861 h 1240027"/>
                    <a:gd name="connsiteX4" fmla="*/ 10332 w 2637416"/>
                    <a:gd name="connsiteY4" fmla="*/ 1240027 h 1240027"/>
                    <a:gd name="connsiteX5" fmla="*/ 198528 w 2637416"/>
                    <a:gd name="connsiteY5" fmla="*/ 662567 h 1240027"/>
                    <a:gd name="connsiteX6" fmla="*/ 0 w 2637416"/>
                    <a:gd name="connsiteY6" fmla="*/ 7614 h 1240027"/>
                    <a:gd name="connsiteX0" fmla="*/ 0 w 2637416"/>
                    <a:gd name="connsiteY0" fmla="*/ 7614 h 1240027"/>
                    <a:gd name="connsiteX1" fmla="*/ 2434517 w 2637416"/>
                    <a:gd name="connsiteY1" fmla="*/ 0 h 1240027"/>
                    <a:gd name="connsiteX2" fmla="*/ 2637416 w 2637416"/>
                    <a:gd name="connsiteY2" fmla="*/ 652235 h 1240027"/>
                    <a:gd name="connsiteX3" fmla="*/ 2464718 w 2637416"/>
                    <a:gd name="connsiteY3" fmla="*/ 1234861 h 1240027"/>
                    <a:gd name="connsiteX4" fmla="*/ 21218 w 2637416"/>
                    <a:gd name="connsiteY4" fmla="*/ 1240027 h 1240027"/>
                    <a:gd name="connsiteX5" fmla="*/ 198528 w 2637416"/>
                    <a:gd name="connsiteY5" fmla="*/ 662567 h 1240027"/>
                    <a:gd name="connsiteX6" fmla="*/ 0 w 2637416"/>
                    <a:gd name="connsiteY6" fmla="*/ 7614 h 1240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37416" h="1240027">
                      <a:moveTo>
                        <a:pt x="0" y="7614"/>
                      </a:moveTo>
                      <a:lnTo>
                        <a:pt x="2434517" y="0"/>
                      </a:lnTo>
                      <a:lnTo>
                        <a:pt x="2637416" y="652235"/>
                      </a:lnTo>
                      <a:lnTo>
                        <a:pt x="2464718" y="1234861"/>
                      </a:lnTo>
                      <a:lnTo>
                        <a:pt x="21218" y="1240027"/>
                      </a:lnTo>
                      <a:lnTo>
                        <a:pt x="198528" y="662567"/>
                      </a:lnTo>
                      <a:lnTo>
                        <a:pt x="0" y="761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378000" tIns="0" rIns="27000" bIns="0" anchor="ctr" anchorCtr="0">
                  <a:noAutofit/>
                </a:bodyPr>
                <a:lstStyle/>
                <a:p>
                  <a:pPr marL="65485">
                    <a:spcAft>
                      <a:spcPts val="750"/>
                    </a:spcAft>
                  </a:pPr>
                  <a:endParaRPr lang="en-US" sz="900" dirty="0">
                    <a:solidFill>
                      <a:srgbClr val="3C3C3B"/>
                    </a:solidFill>
                  </a:endParaRPr>
                </a:p>
              </p:txBody>
            </p:sp>
          </p:grpSp>
        </p:grpSp>
        <p:sp>
          <p:nvSpPr>
            <p:cNvPr id="58" name="Ellipse 14">
              <a:extLst>
                <a:ext uri="{FF2B5EF4-FFF2-40B4-BE49-F238E27FC236}">
                  <a16:creationId xmlns:a16="http://schemas.microsoft.com/office/drawing/2014/main" id="{D9A490B8-E29A-CB40-B0F3-A90B6937AABD}"/>
                </a:ext>
              </a:extLst>
            </p:cNvPr>
            <p:cNvSpPr>
              <a:spLocks/>
            </p:cNvSpPr>
            <p:nvPr/>
          </p:nvSpPr>
          <p:spPr bwMode="gray">
            <a:xfrm>
              <a:off x="8757224" y="1643054"/>
              <a:ext cx="430988" cy="456312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750"/>
                </a:spcAft>
              </a:pPr>
              <a:r>
                <a:rPr lang="en-US" sz="15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9" name="Ellipse 15">
              <a:extLst>
                <a:ext uri="{FF2B5EF4-FFF2-40B4-BE49-F238E27FC236}">
                  <a16:creationId xmlns:a16="http://schemas.microsoft.com/office/drawing/2014/main" id="{263EFF24-466D-B848-B9CD-5EE6D02EFF1E}"/>
                </a:ext>
              </a:extLst>
            </p:cNvPr>
            <p:cNvSpPr>
              <a:spLocks/>
            </p:cNvSpPr>
            <p:nvPr/>
          </p:nvSpPr>
          <p:spPr bwMode="gray">
            <a:xfrm>
              <a:off x="763190" y="1569454"/>
              <a:ext cx="430988" cy="46033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750"/>
                </a:spcAft>
              </a:pPr>
              <a:r>
                <a:rPr lang="en-US" sz="15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0" name="Ellipse 16">
              <a:extLst>
                <a:ext uri="{FF2B5EF4-FFF2-40B4-BE49-F238E27FC236}">
                  <a16:creationId xmlns:a16="http://schemas.microsoft.com/office/drawing/2014/main" id="{AEC60350-F885-9C41-B4A9-C7A90C30067B}"/>
                </a:ext>
              </a:extLst>
            </p:cNvPr>
            <p:cNvSpPr>
              <a:spLocks/>
            </p:cNvSpPr>
            <p:nvPr/>
          </p:nvSpPr>
          <p:spPr bwMode="gray">
            <a:xfrm>
              <a:off x="6036347" y="1643051"/>
              <a:ext cx="430988" cy="46033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750"/>
                </a:spcAft>
              </a:pPr>
              <a:r>
                <a:rPr lang="en-US" sz="15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629E14-CE75-C541-A157-D4F433DDE1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4228" y="2514600"/>
            <a:ext cx="2017712" cy="34778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Understanding consumer problem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2CF46F13-64D2-E543-96E3-A4785D998A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67778" y="2623391"/>
            <a:ext cx="2017712" cy="93004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47592B82-CEA3-C149-8362-03AEFC6629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51313" y="3675380"/>
            <a:ext cx="2017712" cy="10596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9C73CE8A-074D-644F-83F1-43969E0F07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67778" y="4896678"/>
            <a:ext cx="2017712" cy="106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02E44A2B-2AFC-144D-A231-607573288F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1623" y="2514600"/>
            <a:ext cx="1870570" cy="34778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Evaluate substitution risk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113977E0-42D9-AB4D-8D1D-F32E428F4A9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3074" y="2514600"/>
            <a:ext cx="1817923" cy="34778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Analyze dynamic</a:t>
            </a:r>
            <a:br>
              <a:rPr lang="en-US" dirty="0"/>
            </a:br>
            <a:r>
              <a:rPr lang="en-US" dirty="0"/>
              <a:t>and derive strategy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73A74AE-4D84-42DA-A890-D26E45733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0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9EA9185F-CC61-4B24-A9B3-E4ABEBEEDD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881394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B14C1B-7E1A-46B2-8D4E-9D3E763BF64B}"/>
              </a:ext>
            </a:extLst>
          </p:cNvPr>
          <p:cNvSpPr/>
          <p:nvPr userDrawn="1"/>
        </p:nvSpPr>
        <p:spPr>
          <a:xfrm>
            <a:off x="0" y="1634"/>
            <a:ext cx="12188800" cy="6856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dirty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44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Thank you.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A04D5B-D99C-3C4B-814D-424772DC760E}"/>
              </a:ext>
            </a:extLst>
          </p:cNvPr>
          <p:cNvSpPr txBox="1"/>
          <p:nvPr userDrawn="1"/>
        </p:nvSpPr>
        <p:spPr>
          <a:xfrm>
            <a:off x="311727" y="6048004"/>
            <a:ext cx="11565346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dirty="0">
                <a:solidFill>
                  <a:schemeClr val="bg2"/>
                </a:solidFill>
                <a:latin typeface="+mj-lt"/>
                <a:cs typeface="Arial" panose="020B0604020202020204" pitchFamily="34" charset="0"/>
              </a:rPr>
              <a:t>©2019 Convergent Business Technologies</a:t>
            </a:r>
            <a:endParaRPr lang="en-US" sz="1000" b="0" dirty="0">
              <a:solidFill>
                <a:schemeClr val="bg2"/>
              </a:solidFill>
              <a:effectLst/>
              <a:latin typeface="+mj-lt"/>
              <a:cs typeface="Arial" panose="020B0604020202020204" pitchFamily="34" charset="0"/>
            </a:endParaRP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771241C-FF10-4183-B8E6-B9654BA9AB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392" y="4777884"/>
            <a:ext cx="862013" cy="86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0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E8CB-9AB0-4072-AAB3-67528B1B7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13BA-FB35-42B6-BD42-5E92ED7A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922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47C3-C6E5-41C5-8059-0CB92037D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9C8A4-7B3C-4493-9944-5CB12C60B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72025" y="0"/>
            <a:ext cx="7419975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F01AD-86D3-413A-AFE7-CE969A520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198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A54E-51AB-4D18-8E97-13A2A92F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36A12-33ED-42DE-8FBE-3752BDBB2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819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A78D-7884-4A6D-9009-9C3966CC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232D1-50F7-4762-968A-9680B76D1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32882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A6201-373C-4395-8719-6BBC2E900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374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2C93-3E01-499B-A30E-19E19114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CD3C2-F06E-4ED6-B65D-B9629C9DA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354CA-7F08-4315-8834-38EC68BBA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DD154-22B7-4388-BF51-82E052FCE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9D66A-D887-4510-B14D-25106F08F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174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0E3C1-1B08-45AF-8793-947F3D99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809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27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E930A-15C3-4BCE-84F9-9962C548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82C2D-4F4D-41E6-AC9A-6EFFF0F99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375EC-C970-40DF-A411-74C0C5DB9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061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57124-7F97-47B4-A5F6-D2833F1C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B253-0839-4047-8D7D-A61AB92EF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F03CE-AB58-4321-B152-CF70ADA930AE}"/>
              </a:ext>
            </a:extLst>
          </p:cNvPr>
          <p:cNvSpPr txBox="1"/>
          <p:nvPr userDrawn="1"/>
        </p:nvSpPr>
        <p:spPr>
          <a:xfrm>
            <a:off x="0" y="6589136"/>
            <a:ext cx="3142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Convergent Business Technologies. Confidential.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59A358C-D7D1-44C0-971E-02764D2C843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709400" y="6380450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1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7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88" r:id="rId10"/>
    <p:sldLayoutId id="2147483689" r:id="rId11"/>
    <p:sldLayoutId id="2147483690" r:id="rId12"/>
    <p:sldLayoutId id="214748369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94BE-B010-4D6E-B819-040FE440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2B823-36F0-41F2-A846-304442420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61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8CF2E-98B6-A6B9-21A3-EFDF50AA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2. Correlation of Error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FB878-ACEA-E0E1-3908-297A69F0F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err</a:t>
            </a:r>
            <a:r>
              <a:rPr lang="en-PK" dirty="0"/>
              <a:t>ors are not correlated</a:t>
            </a:r>
          </a:p>
          <a:p>
            <a:pPr lvl="1"/>
            <a:r>
              <a:rPr lang="en-US" dirty="0"/>
              <a:t>The standard </a:t>
            </a:r>
            <a:r>
              <a:rPr lang="en-PK" dirty="0"/>
              <a:t>error for </a:t>
            </a:r>
            <a:r>
              <a:rPr lang="en-GB" dirty="0"/>
              <a:t>the coefficient</a:t>
            </a:r>
            <a:r>
              <a:rPr lang="en-PK" dirty="0"/>
              <a:t> is reliable </a:t>
            </a:r>
          </a:p>
          <a:p>
            <a:pPr lvl="1"/>
            <a:r>
              <a:rPr lang="en-GB" dirty="0"/>
              <a:t>Confidence</a:t>
            </a:r>
            <a:r>
              <a:rPr lang="en-PK" dirty="0"/>
              <a:t> interval is trusted</a:t>
            </a:r>
          </a:p>
          <a:p>
            <a:pPr lvl="1"/>
            <a:r>
              <a:rPr lang="en-PK" dirty="0"/>
              <a:t>P values are valid</a:t>
            </a:r>
          </a:p>
          <a:p>
            <a:r>
              <a:rPr lang="en-PK" dirty="0"/>
              <a:t>Correlation occurs in the time series data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21387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039F-D95A-9455-FF6B-F49F19AB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3. Non Constant Variance of Error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E4AA7-F267-EC67-66C6-3BE1EF7FE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variance</a:t>
            </a:r>
            <a:r>
              <a:rPr lang="en-PK" dirty="0"/>
              <a:t> of error </a:t>
            </a:r>
            <a:r>
              <a:rPr lang="en-GB" dirty="0"/>
              <a:t>increases</a:t>
            </a:r>
            <a:r>
              <a:rPr lang="en-PK" dirty="0"/>
              <a:t> with the value of </a:t>
            </a:r>
            <a:r>
              <a:rPr lang="en-GB" dirty="0"/>
              <a:t>the </a:t>
            </a:r>
            <a:r>
              <a:rPr lang="en-PK" dirty="0"/>
              <a:t>response</a:t>
            </a:r>
          </a:p>
        </p:txBody>
      </p:sp>
      <p:pic>
        <p:nvPicPr>
          <p:cNvPr id="10" name="Picture 9" descr="A comparison of graphs with numbers&#10;&#10;Description automatically generated with medium confidence">
            <a:extLst>
              <a:ext uri="{FF2B5EF4-FFF2-40B4-BE49-F238E27FC236}">
                <a16:creationId xmlns:a16="http://schemas.microsoft.com/office/drawing/2014/main" id="{56FE9F3E-50F7-97AA-32B9-53679EABC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558" y="2587336"/>
            <a:ext cx="5800883" cy="28840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9265E-DF93-736C-6EFF-6A490D55F11A}"/>
              </a:ext>
            </a:extLst>
          </p:cNvPr>
          <p:cNvSpPr txBox="1"/>
          <p:nvPr/>
        </p:nvSpPr>
        <p:spPr>
          <a:xfrm>
            <a:off x="3349958" y="5611956"/>
            <a:ext cx="5492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variance</a:t>
            </a:r>
            <a:r>
              <a:rPr lang="en-PK" dirty="0"/>
              <a:t> of error between residual and fitted values </a:t>
            </a:r>
          </a:p>
        </p:txBody>
      </p:sp>
    </p:spTree>
    <p:extLst>
      <p:ext uri="{BB962C8B-B14F-4D97-AF65-F5344CB8AC3E}">
        <p14:creationId xmlns:p14="http://schemas.microsoft.com/office/powerpoint/2010/main" val="1610417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BCC9-9823-8F44-EA71-F3E7E0A19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4. Outliers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C5D43-9C0C-6033-1E5F-2C75D615F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points</a:t>
            </a:r>
            <a:r>
              <a:rPr lang="en-PK" dirty="0"/>
              <a:t> where </a:t>
            </a:r>
            <a:r>
              <a:rPr lang="en-GB" dirty="0"/>
              <a:t>the </a:t>
            </a:r>
            <a:r>
              <a:rPr lang="en-PK" dirty="0"/>
              <a:t>observed value is far from </a:t>
            </a:r>
            <a:r>
              <a:rPr lang="en-GB" dirty="0"/>
              <a:t>the </a:t>
            </a:r>
            <a:r>
              <a:rPr lang="en-PK" dirty="0"/>
              <a:t>predicted</a:t>
            </a:r>
          </a:p>
          <a:p>
            <a:r>
              <a:rPr lang="en-PK" dirty="0"/>
              <a:t>Outliers can cause invalid fitted </a:t>
            </a:r>
            <a:r>
              <a:rPr lang="en-GB" dirty="0"/>
              <a:t>line</a:t>
            </a:r>
          </a:p>
          <a:p>
            <a:r>
              <a:rPr lang="en-GB" dirty="0"/>
              <a:t>Just remove the outliers, but it can indicate other factors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413350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743D-00EC-0758-A706-20A09B0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5. High </a:t>
            </a:r>
            <a:r>
              <a:rPr lang="en-GB" dirty="0"/>
              <a:t>Leverage</a:t>
            </a:r>
            <a:r>
              <a:rPr lang="en-PK" dirty="0"/>
              <a:t> Points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ED50F4-129C-2878-D345-7499643C97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PK" dirty="0"/>
                  <a:t>Have </a:t>
                </a:r>
                <a:r>
                  <a:rPr lang="en-GB" dirty="0"/>
                  <a:t>unusual</a:t>
                </a:r>
                <a:r>
                  <a:rPr lang="en-PK" dirty="0"/>
                  <a:t>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K" sz="28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PK" sz="2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kern="1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n-PK" dirty="0"/>
                  <a:t>To identify </a:t>
                </a:r>
                <a:r>
                  <a:rPr lang="en-GB" dirty="0"/>
                  <a:t>high-leverage </a:t>
                </a:r>
                <a:r>
                  <a:rPr lang="en-PK" dirty="0"/>
                  <a:t>points </a:t>
                </a:r>
              </a:p>
              <a:p>
                <a:r>
                  <a:rPr lang="en-PK" dirty="0"/>
                  <a:t>We use leverage statistics (LS)</a:t>
                </a:r>
              </a:p>
              <a:p>
                <a:r>
                  <a:rPr lang="en-PK" dirty="0"/>
                  <a:t>For simple linear regression</a:t>
                </a:r>
              </a:p>
              <a:p>
                <a:endParaRPr lang="en-PK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 smtClean="0"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𝐿𝑆</m:t>
                      </m:r>
                      <m:r>
                        <a:rPr lang="en-US" i="1" kern="100" smtClean="0"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PK" i="1" kern="100">
                              <a:effectLst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 kern="100">
                              <a:effectLst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 kern="100">
                              <a:effectLst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  <m:r>
                        <a:rPr lang="en-US" i="1" kern="100"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PK" i="1" kern="100">
                              <a:effectLst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 kern="100">
                              <a:effectLst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PK" i="1" kern="100">
                                  <a:effectLst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 kern="100">
                                  <a:effectLst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kern="100">
                                  <a:effectLst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kern="100">
                              <a:effectLst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K" i="1" kern="100">
                                  <a:effectLst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PK" i="1" kern="1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i="1" kern="100">
                                  <a:effectLst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 kern="100">
                                  <a:effectLst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PK" i="1" kern="100">
                                  <a:effectLst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i="1" kern="100">
                                  <a:effectLst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i="1" kern="100">
                                  <a:effectLst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 kern="100">
                                  <a:effectLst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 kern="100">
                                  <a:effectLst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PK" i="1" kern="100">
                                      <a:effectLst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kern="100">
                                      <a:effectLst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kern="100">
                                      <a:effectLst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kern="100">
                                  <a:effectLst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en-PK" i="1" kern="100">
                                      <a:effectLst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kern="100">
                                      <a:effectLst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en-PK" i="1" kern="100">
                                      <a:effectLst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kern="100">
                                      <a:effectLst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 kern="100">
                                      <a:effectLst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PK" kern="1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P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ED50F4-129C-2878-D345-7499643C97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381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2B52-7FEB-F75A-FE2F-567F6D9E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PK" dirty="0"/>
            </a:br>
            <a:r>
              <a:rPr lang="en-PK" dirty="0"/>
              <a:t>High </a:t>
            </a:r>
            <a:r>
              <a:rPr lang="en-GB" dirty="0"/>
              <a:t>Leverage</a:t>
            </a:r>
            <a:r>
              <a:rPr lang="en-PK" dirty="0"/>
              <a:t> Points</a:t>
            </a:r>
            <a:br>
              <a:rPr lang="en-PK" dirty="0"/>
            </a:br>
            <a:endParaRPr lang="en-P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E3944232-82A0-1769-770D-3D694923EF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PK" kern="1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Alway</a:t>
                </a:r>
                <a:r>
                  <a:rPr lang="en-GB" kern="1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s</a:t>
                </a:r>
                <a:r>
                  <a:rPr lang="en-PK" kern="100" dirty="0">
                    <a:ea typeface="Calibri" panose="020F0502020204030204" pitchFamily="34" charset="0"/>
                    <a:cs typeface="Arial" panose="020B0604020202020204" pitchFamily="34" charset="0"/>
                  </a:rPr>
                  <a:t> between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K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PK" dirty="0"/>
                  <a:t> and 1.</a:t>
                </a:r>
              </a:p>
              <a:p>
                <a:r>
                  <a:rPr lang="en-GB" dirty="0"/>
                  <a:t>Average </a:t>
                </a:r>
                <a:r>
                  <a:rPr lang="en-PK" dirty="0"/>
                  <a:t>LS always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K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n-US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+1)</m:t>
                        </m:r>
                      </m:num>
                      <m:den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PK" dirty="0"/>
                  <a:t>.</a:t>
                </a:r>
              </a:p>
              <a:p>
                <a:r>
                  <a:rPr lang="en-PK" dirty="0"/>
                  <a:t> If</a:t>
                </a:r>
                <a:r>
                  <a:rPr lang="en-GB" dirty="0"/>
                  <a:t> exceed the average, then high </a:t>
                </a:r>
                <a:r>
                  <a:rPr lang="en-PK" dirty="0"/>
                  <a:t>levearge</a:t>
                </a:r>
              </a:p>
              <a:p>
                <a:endParaRPr lang="en-PK" dirty="0"/>
              </a:p>
            </p:txBody>
          </p:sp>
        </mc:Choice>
        <mc:Fallback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E3944232-82A0-1769-770D-3D694923EF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91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294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BC43C-47C5-E59D-E62F-8C16D227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6. Collinearity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E5E8A-A084-64BA-87D7-818E800A9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Two or more predictors are closely related</a:t>
            </a:r>
          </a:p>
          <a:p>
            <a:pPr lvl="1"/>
            <a:r>
              <a:rPr lang="en-PK" dirty="0"/>
              <a:t>Less reliable statistical test</a:t>
            </a:r>
          </a:p>
          <a:p>
            <a:pPr lvl="1"/>
            <a:r>
              <a:rPr lang="en-US" dirty="0"/>
              <a:t>Difficult to find individual effects on response</a:t>
            </a:r>
            <a:endParaRPr lang="en-PK" dirty="0"/>
          </a:p>
          <a:p>
            <a:r>
              <a:rPr lang="en-PK" dirty="0"/>
              <a:t>To check collinearity</a:t>
            </a:r>
          </a:p>
          <a:p>
            <a:pPr lvl="1"/>
            <a:r>
              <a:rPr lang="en-PK" dirty="0"/>
              <a:t>Correlation </a:t>
            </a:r>
            <a:r>
              <a:rPr lang="en-GB" dirty="0"/>
              <a:t>matrix</a:t>
            </a:r>
            <a:endParaRPr lang="en-PK" dirty="0"/>
          </a:p>
          <a:p>
            <a:pPr lvl="1"/>
            <a:r>
              <a:rPr lang="en-PK" dirty="0"/>
              <a:t>Variance inflation factor</a:t>
            </a:r>
          </a:p>
          <a:p>
            <a:endParaRPr lang="en-PK" dirty="0"/>
          </a:p>
          <a:p>
            <a:pPr marL="457200" lvl="1" indent="0">
              <a:buNone/>
            </a:pPr>
            <a:endParaRPr lang="en-PK" dirty="0"/>
          </a:p>
          <a:p>
            <a:pPr lvl="1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6605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D4E1-0284-B54D-446C-DEDE5C55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K-Nearest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DC11B-BF9D-6A8F-970E-72D5BF308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Non parametric approch </a:t>
            </a:r>
          </a:p>
          <a:p>
            <a:r>
              <a:rPr lang="en-PK" dirty="0"/>
              <a:t>Find </a:t>
            </a:r>
            <a:r>
              <a:rPr lang="en-GB" dirty="0"/>
              <a:t>the </a:t>
            </a:r>
            <a:r>
              <a:rPr lang="en-PK" dirty="0"/>
              <a:t>value of k</a:t>
            </a:r>
          </a:p>
          <a:p>
            <a:r>
              <a:rPr lang="en-PK" dirty="0"/>
              <a:t>Bias variance tradeoff</a:t>
            </a:r>
          </a:p>
          <a:p>
            <a:endParaRPr lang="en-PK" dirty="0"/>
          </a:p>
          <a:p>
            <a:endParaRPr lang="en-PK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13380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7E1B-51A1-AE61-EE3F-35E646DB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K-Nearest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12F8A-6F52-70FE-5FBD-DEA75A9FA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parametric approach will outperform if the estimated form is true</a:t>
            </a:r>
          </a:p>
          <a:p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EF3EF-2B2F-8C65-7AFF-5F252FDBDCEA}"/>
              </a:ext>
            </a:extLst>
          </p:cNvPr>
          <p:cNvSpPr txBox="1"/>
          <p:nvPr/>
        </p:nvSpPr>
        <p:spPr>
          <a:xfrm>
            <a:off x="2897686" y="5942568"/>
            <a:ext cx="640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Display the relation between x and y for linear regression and KNN</a:t>
            </a:r>
          </a:p>
        </p:txBody>
      </p:sp>
      <p:pic>
        <p:nvPicPr>
          <p:cNvPr id="7" name="Picture 6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BD6620E-3234-328E-6907-5169DC637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157" y="2810305"/>
            <a:ext cx="6149686" cy="299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46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43F8C-1C0A-9BE2-86BD-8BA9BA54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PK" dirty="0"/>
            </a:br>
            <a:r>
              <a:rPr lang="en-PK" dirty="0"/>
              <a:t>K-Nearest Neighbors</a:t>
            </a:r>
            <a:br>
              <a:rPr lang="en-PK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6AF53-8C84-786B-A880-317AB2901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KNN is better for predictors &lt;= 4</a:t>
            </a:r>
          </a:p>
          <a:p>
            <a:r>
              <a:rPr lang="en-PK" dirty="0"/>
              <a:t>Perform worse if greater </a:t>
            </a:r>
          </a:p>
          <a:p>
            <a:endParaRPr lang="en-P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A0E0C-52D4-6287-17B3-CADDD7FEA464}"/>
              </a:ext>
            </a:extLst>
          </p:cNvPr>
          <p:cNvSpPr txBox="1"/>
          <p:nvPr/>
        </p:nvSpPr>
        <p:spPr>
          <a:xfrm>
            <a:off x="3222294" y="5857360"/>
            <a:ext cx="574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KNN MSE (green line) against linear regression (dotted line)</a:t>
            </a:r>
          </a:p>
        </p:txBody>
      </p:sp>
      <p:pic>
        <p:nvPicPr>
          <p:cNvPr id="9" name="Picture 8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63B201C6-ED0D-BF28-7F2D-BAA754CDA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101" y="3043508"/>
            <a:ext cx="7793791" cy="274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7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FDC9-F4F1-481A-B7D7-703DDB46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 for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73EA0-3F08-40E0-A7E6-062E636AC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Qualitative variables</a:t>
            </a:r>
          </a:p>
          <a:p>
            <a:r>
              <a:rPr lang="en-US" dirty="0"/>
              <a:t>Extension of the Linear Model</a:t>
            </a:r>
          </a:p>
          <a:p>
            <a:r>
              <a:rPr lang="en-US" dirty="0"/>
              <a:t>Potential problems</a:t>
            </a:r>
          </a:p>
        </p:txBody>
      </p:sp>
    </p:spTree>
    <p:extLst>
      <p:ext uri="{BB962C8B-B14F-4D97-AF65-F5344CB8AC3E}">
        <p14:creationId xmlns:p14="http://schemas.microsoft.com/office/powerpoint/2010/main" val="110438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1736-974F-8FF7-9EA6-5A5B45A6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Qualitative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5F3E1-A1C7-E06D-5C12-EF6969B04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Predictors with two levels</a:t>
            </a:r>
          </a:p>
          <a:p>
            <a:pPr lvl="1"/>
            <a:r>
              <a:rPr lang="en-PK" dirty="0"/>
              <a:t>Gender (male/female), employed (yes/no), etc.</a:t>
            </a:r>
          </a:p>
          <a:p>
            <a:pPr marL="457200" lvl="1" indent="0">
              <a:buNone/>
            </a:pPr>
            <a:endParaRPr lang="en-PK" dirty="0"/>
          </a:p>
          <a:p>
            <a:r>
              <a:rPr lang="en-PK" dirty="0"/>
              <a:t>Predictors with more than two levels</a:t>
            </a:r>
          </a:p>
          <a:p>
            <a:pPr lvl="1"/>
            <a:r>
              <a:rPr lang="en-PK" dirty="0"/>
              <a:t>Operating system (</a:t>
            </a:r>
            <a:r>
              <a:rPr lang="en-GB" dirty="0"/>
              <a:t>Windows</a:t>
            </a:r>
            <a:r>
              <a:rPr lang="en-PK" dirty="0"/>
              <a:t>/Mac/L</a:t>
            </a:r>
            <a:r>
              <a:rPr lang="en-GB" dirty="0" err="1"/>
              <a:t>inux</a:t>
            </a:r>
            <a:r>
              <a:rPr lang="en-PK" dirty="0"/>
              <a:t>), Geographic region (east /west/south/north), etc.</a:t>
            </a:r>
          </a:p>
          <a:p>
            <a:endParaRPr lang="en-PK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74B942A-5C5E-0CAE-CD3D-0A4F08C12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921770"/>
              </p:ext>
            </p:extLst>
          </p:nvPr>
        </p:nvGraphicFramePr>
        <p:xfrm>
          <a:off x="3324252" y="4351625"/>
          <a:ext cx="5543495" cy="182533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41996">
                  <a:extLst>
                    <a:ext uri="{9D8B030D-6E8A-4147-A177-3AD203B41FA5}">
                      <a16:colId xmlns:a16="http://schemas.microsoft.com/office/drawing/2014/main" val="603128276"/>
                    </a:ext>
                  </a:extLst>
                </a:gridCol>
                <a:gridCol w="1333515">
                  <a:extLst>
                    <a:ext uri="{9D8B030D-6E8A-4147-A177-3AD203B41FA5}">
                      <a16:colId xmlns:a16="http://schemas.microsoft.com/office/drawing/2014/main" val="4151879137"/>
                    </a:ext>
                  </a:extLst>
                </a:gridCol>
                <a:gridCol w="841996">
                  <a:extLst>
                    <a:ext uri="{9D8B030D-6E8A-4147-A177-3AD203B41FA5}">
                      <a16:colId xmlns:a16="http://schemas.microsoft.com/office/drawing/2014/main" val="3891869594"/>
                    </a:ext>
                  </a:extLst>
                </a:gridCol>
                <a:gridCol w="841996">
                  <a:extLst>
                    <a:ext uri="{9D8B030D-6E8A-4147-A177-3AD203B41FA5}">
                      <a16:colId xmlns:a16="http://schemas.microsoft.com/office/drawing/2014/main" val="3648485641"/>
                    </a:ext>
                  </a:extLst>
                </a:gridCol>
                <a:gridCol w="841996">
                  <a:extLst>
                    <a:ext uri="{9D8B030D-6E8A-4147-A177-3AD203B41FA5}">
                      <a16:colId xmlns:a16="http://schemas.microsoft.com/office/drawing/2014/main" val="1536855079"/>
                    </a:ext>
                  </a:extLst>
                </a:gridCol>
                <a:gridCol w="841996">
                  <a:extLst>
                    <a:ext uri="{9D8B030D-6E8A-4147-A177-3AD203B41FA5}">
                      <a16:colId xmlns:a16="http://schemas.microsoft.com/office/drawing/2014/main" val="1308750845"/>
                    </a:ext>
                  </a:extLst>
                </a:gridCol>
              </a:tblGrid>
              <a:tr h="34197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Person ID</a:t>
                      </a:r>
                      <a:endParaRPr lang="en-GB" sz="13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89" marR="67889" marT="33944" marB="33944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Region (Original)</a:t>
                      </a:r>
                      <a:endParaRPr lang="en-GB" sz="13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89" marR="67889" marT="33944" marB="33944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North</a:t>
                      </a:r>
                      <a:endParaRPr lang="en-GB" sz="13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89" marR="67889" marT="33944" marB="33944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1" u="none" strike="noStrike">
                          <a:solidFill>
                            <a:schemeClr val="bg1"/>
                          </a:solidFill>
                          <a:effectLst/>
                        </a:rPr>
                        <a:t>South</a:t>
                      </a:r>
                      <a:endParaRPr lang="en-GB" sz="13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89" marR="67889" marT="33944" marB="33944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1" u="none" strike="noStrike">
                          <a:solidFill>
                            <a:schemeClr val="bg1"/>
                          </a:solidFill>
                          <a:effectLst/>
                        </a:rPr>
                        <a:t>East</a:t>
                      </a:r>
                      <a:endParaRPr lang="en-GB" sz="13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89" marR="67889" marT="33944" marB="33944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West</a:t>
                      </a:r>
                      <a:endParaRPr lang="en-GB" sz="13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89" marR="67889" marT="33944" marB="33944" anchor="b"/>
                </a:tc>
                <a:extLst>
                  <a:ext uri="{0D108BD9-81ED-4DB2-BD59-A6C34878D82A}">
                    <a16:rowId xmlns:a16="http://schemas.microsoft.com/office/drawing/2014/main" val="201307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K" sz="1300" b="0" u="none" strike="noStrike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PK" sz="1300" b="0" i="0" u="none" strike="noStrike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89" marR="67889" marT="33944" marB="33944" anchor="ctr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North</a:t>
                      </a:r>
                      <a:endParaRPr lang="en-GB" sz="1300" b="0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89" marR="67889" marT="33944" marB="33944" anchor="ctr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K" sz="1300" b="0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PK" sz="1300" b="0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89" marR="67889" marT="33944" marB="33944" anchor="ctr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K" sz="1300" b="0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0</a:t>
                      </a:r>
                      <a:endParaRPr lang="en-PK" sz="1300" b="0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89" marR="67889" marT="33944" marB="33944" anchor="ctr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K" sz="1300" b="0" u="none" strike="noStrike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0</a:t>
                      </a:r>
                      <a:endParaRPr lang="en-PK" sz="1300" b="0" i="0" u="none" strike="noStrike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89" marR="67889" marT="33944" marB="33944" anchor="ctr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K" sz="1300" b="0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0</a:t>
                      </a:r>
                      <a:endParaRPr lang="en-PK" sz="1300" b="0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89" marR="67889" marT="33944" marB="33944" anchor="ctr"/>
                </a:tc>
                <a:extLst>
                  <a:ext uri="{0D108BD9-81ED-4DB2-BD59-A6C34878D82A}">
                    <a16:rowId xmlns:a16="http://schemas.microsoft.com/office/drawing/2014/main" val="321294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K" sz="1300" b="0" u="none" strike="noStrike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2</a:t>
                      </a:r>
                      <a:endParaRPr lang="en-PK" sz="1300" b="0" i="0" u="none" strike="noStrike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89" marR="67889" marT="33944" marB="33944" anchor="ctr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u="none" strike="noStrike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South</a:t>
                      </a:r>
                      <a:endParaRPr lang="en-GB" sz="1300" b="0" i="0" u="none" strike="noStrike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89" marR="67889" marT="33944" marB="33944" anchor="ctr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K" sz="1300" b="0" u="none" strike="noStrike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0</a:t>
                      </a:r>
                      <a:endParaRPr lang="en-PK" sz="1300" b="0" i="0" u="none" strike="noStrike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89" marR="67889" marT="33944" marB="33944" anchor="ctr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K" sz="1300" b="0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PK" sz="1300" b="0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89" marR="67889" marT="33944" marB="33944" anchor="ctr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K" sz="1300" b="0" u="none" strike="noStrike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0</a:t>
                      </a:r>
                      <a:endParaRPr lang="en-PK" sz="1300" b="0" i="0" u="none" strike="noStrike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89" marR="67889" marT="33944" marB="33944" anchor="ctr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K" sz="1300" b="0" u="none" strike="noStrike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0</a:t>
                      </a:r>
                      <a:endParaRPr lang="en-PK" sz="1300" b="0" i="0" u="none" strike="noStrike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89" marR="67889" marT="33944" marB="33944" anchor="ctr"/>
                </a:tc>
                <a:extLst>
                  <a:ext uri="{0D108BD9-81ED-4DB2-BD59-A6C34878D82A}">
                    <a16:rowId xmlns:a16="http://schemas.microsoft.com/office/drawing/2014/main" val="160839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K" sz="1300" b="0" u="none" strike="noStrike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3</a:t>
                      </a:r>
                      <a:endParaRPr lang="en-PK" sz="1300" b="0" i="0" u="none" strike="noStrike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89" marR="67889" marT="33944" marB="33944" anchor="ctr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East</a:t>
                      </a:r>
                      <a:endParaRPr lang="en-GB" sz="1300" b="0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89" marR="67889" marT="33944" marB="33944" anchor="ctr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K" sz="1300" b="0" u="none" strike="noStrike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0</a:t>
                      </a:r>
                      <a:endParaRPr lang="en-PK" sz="1300" b="0" i="0" u="none" strike="noStrike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89" marR="67889" marT="33944" marB="33944" anchor="ctr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K" sz="1300" b="0" u="none" strike="noStrike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0</a:t>
                      </a:r>
                      <a:endParaRPr lang="en-PK" sz="1300" b="0" i="0" u="none" strike="noStrike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89" marR="67889" marT="33944" marB="33944" anchor="ctr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K" sz="1300" b="0" u="none" strike="noStrike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PK" sz="1300" b="0" i="0" u="none" strike="noStrike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89" marR="67889" marT="33944" marB="33944" anchor="ctr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K" sz="1300" b="0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0</a:t>
                      </a:r>
                      <a:endParaRPr lang="en-PK" sz="1300" b="0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89" marR="67889" marT="33944" marB="33944" anchor="ctr"/>
                </a:tc>
                <a:extLst>
                  <a:ext uri="{0D108BD9-81ED-4DB2-BD59-A6C34878D82A}">
                    <a16:rowId xmlns:a16="http://schemas.microsoft.com/office/drawing/2014/main" val="136167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K" sz="1300" b="0" u="none" strike="noStrike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4</a:t>
                      </a:r>
                      <a:endParaRPr lang="en-PK" sz="1300" b="0" i="0" u="none" strike="noStrike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89" marR="67889" marT="33944" marB="33944" anchor="ctr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u="none" strike="noStrike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West</a:t>
                      </a:r>
                      <a:endParaRPr lang="en-GB" sz="1300" b="0" i="0" u="none" strike="noStrike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89" marR="67889" marT="33944" marB="33944" anchor="ctr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K" sz="1300" b="0" u="none" strike="noStrike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0</a:t>
                      </a:r>
                      <a:endParaRPr lang="en-PK" sz="1300" b="0" i="0" u="none" strike="noStrike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89" marR="67889" marT="33944" marB="33944" anchor="ctr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K" sz="1300" b="0" u="none" strike="noStrike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0</a:t>
                      </a:r>
                      <a:endParaRPr lang="en-PK" sz="1300" b="0" i="0" u="none" strike="noStrike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89" marR="67889" marT="33944" marB="33944" anchor="ctr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K" sz="1300" b="0" u="none" strike="noStrike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0</a:t>
                      </a:r>
                      <a:endParaRPr lang="en-PK" sz="1300" b="0" i="0" u="none" strike="noStrike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89" marR="67889" marT="33944" marB="33944" anchor="ctr"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K" sz="1300" b="0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  <a:endParaRPr lang="en-PK" sz="1300" b="0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889" marR="67889" marT="33944" marB="33944" anchor="ctr"/>
                </a:tc>
                <a:extLst>
                  <a:ext uri="{0D108BD9-81ED-4DB2-BD59-A6C34878D82A}">
                    <a16:rowId xmlns:a16="http://schemas.microsoft.com/office/drawing/2014/main" val="412808881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FA7B036-7B01-4540-981F-9B06FB008190}"/>
              </a:ext>
            </a:extLst>
          </p:cNvPr>
          <p:cNvSpPr txBox="1"/>
          <p:nvPr/>
        </p:nvSpPr>
        <p:spPr>
          <a:xfrm>
            <a:off x="3225149" y="6311900"/>
            <a:ext cx="574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Table </a:t>
            </a:r>
            <a:r>
              <a:rPr lang="en-GB" dirty="0"/>
              <a:t>presents</a:t>
            </a:r>
            <a:r>
              <a:rPr lang="en-PK" dirty="0"/>
              <a:t> information for the person from each region</a:t>
            </a:r>
          </a:p>
        </p:txBody>
      </p:sp>
    </p:spTree>
    <p:extLst>
      <p:ext uri="{BB962C8B-B14F-4D97-AF65-F5344CB8AC3E}">
        <p14:creationId xmlns:p14="http://schemas.microsoft.com/office/powerpoint/2010/main" val="143926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9966B-97B6-9417-F241-EFF931F8B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Extensions of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BA37BA-C23F-A802-4819-275DC8047B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Additive</a:t>
                </a:r>
                <a:r>
                  <a:rPr lang="en-PK" dirty="0"/>
                  <a:t> vs linear assumption</a:t>
                </a:r>
              </a:p>
              <a:p>
                <a:r>
                  <a:rPr lang="en-PK" dirty="0"/>
                  <a:t>For </a:t>
                </a:r>
                <a:r>
                  <a:rPr lang="en-GB" dirty="0"/>
                  <a:t>example</a:t>
                </a:r>
              </a:p>
              <a:p>
                <a:pPr lvl="1"/>
                <a:r>
                  <a:rPr lang="en-PK" dirty="0"/>
                  <a:t>Effect of TV and radio </a:t>
                </a:r>
                <a:r>
                  <a:rPr lang="en-GB" dirty="0"/>
                  <a:t>advertisement</a:t>
                </a:r>
                <a:r>
                  <a:rPr lang="en-PK" dirty="0"/>
                  <a:t> on sales</a:t>
                </a:r>
              </a:p>
              <a:p>
                <a:pPr marL="457200" lvl="1" indent="0">
                  <a:buNone/>
                </a:pPr>
                <a:endParaRPr lang="en-PK" kern="100" dirty="0"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K" sz="2400" i="1" kern="100" smtClean="0"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𝑌</m:t>
                      </m:r>
                      <m:r>
                        <a:rPr lang="en-PK" sz="2400" i="1" kern="100" smtClean="0"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PK" sz="2400" i="1" kern="100">
                              <a:effectLst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PK" sz="2400" i="1" kern="100">
                              <a:effectLst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PK" sz="2400" i="1" kern="100">
                              <a:effectLst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PK" sz="2400" i="1" kern="100"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PK" sz="2400" i="1" kern="100">
                              <a:effectLst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PK" sz="2400" i="1" kern="100">
                              <a:effectLst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PK" sz="2400" i="1" kern="100">
                              <a:effectLst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PK" sz="2400" i="1" kern="100">
                              <a:effectLst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PK" sz="2400" i="1" kern="100">
                              <a:effectLst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PK" sz="2400" i="1" kern="100">
                              <a:effectLst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PK" sz="2400" i="1" kern="100" smtClean="0"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PK" sz="2400" i="1" kern="100">
                              <a:effectLst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PK" sz="2400" i="1" kern="100">
                              <a:effectLst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PK" sz="2400" i="1" kern="100">
                              <a:effectLst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PK" sz="2400" i="1" kern="100">
                              <a:effectLst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PK" sz="2400" i="1" kern="100">
                              <a:effectLst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PK" sz="2400" i="1" kern="100">
                              <a:effectLst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PK" i="1"/>
                        <m:t>𝜖</m:t>
                      </m:r>
                    </m:oMath>
                  </m:oMathPara>
                </a14:m>
                <a:endParaRPr lang="en-GB" sz="2400" dirty="0"/>
              </a:p>
              <a:p>
                <a:r>
                  <a:rPr lang="en-GB" dirty="0"/>
                  <a:t>Interaction effect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K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𝑌</m:t>
                      </m:r>
                      <m:r>
                        <a:rPr lang="en-PK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PK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PK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PK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PK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PK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PK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PK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kern="10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PK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PK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kern="10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PK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PK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kern="10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PK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PK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PK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PK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PK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PK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PK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PK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PK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PK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lang="en-US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</m:sub>
                      </m:sSub>
                      <m:r>
                        <a:rPr lang="en-US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PK" i="1"/>
                        <m:t>𝜖</m:t>
                      </m:r>
                    </m:oMath>
                  </m:oMathPara>
                </a14:m>
                <a:endParaRPr lang="en-GB" dirty="0"/>
              </a:p>
              <a:p>
                <a:endParaRPr lang="en-PK" dirty="0"/>
              </a:p>
              <a:p>
                <a:pPr marL="457200" lvl="1" indent="0">
                  <a:buNone/>
                </a:pPr>
                <a:endParaRPr lang="en-P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BA37BA-C23F-A802-4819-275DC8047B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54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7C90-602B-4AF7-FD28-F10202BC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Extensions of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1123B7-4ECA-EE63-E85F-4FA1391430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PK" dirty="0"/>
                  <a:t>For qualitative variable</a:t>
                </a:r>
              </a:p>
              <a:p>
                <a:pPr lvl="1"/>
                <a:r>
                  <a:rPr lang="en-PK" dirty="0"/>
                  <a:t>For example</a:t>
                </a:r>
              </a:p>
              <a:p>
                <a:pPr lvl="1"/>
                <a:r>
                  <a:rPr lang="en-PK" dirty="0"/>
                  <a:t>Effect of income on credit card balance, if </a:t>
                </a:r>
                <a:r>
                  <a:rPr lang="en-GB" dirty="0"/>
                  <a:t>a </a:t>
                </a:r>
                <a:r>
                  <a:rPr lang="en-PK" dirty="0"/>
                  <a:t>person is </a:t>
                </a:r>
                <a:r>
                  <a:rPr lang="en-GB" dirty="0"/>
                  <a:t>a </a:t>
                </a:r>
                <a:r>
                  <a:rPr lang="en-PK" dirty="0"/>
                  <a:t>student or non-student</a:t>
                </a:r>
              </a:p>
              <a:p>
                <a:pPr lvl="1"/>
                <a:endParaRPr lang="en-P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K" sz="2400" i="1" kern="100" smtClean="0"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𝑌</m:t>
                      </m:r>
                      <m:r>
                        <a:rPr lang="en-PK" sz="2400" i="1" kern="100" smtClean="0"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PK" sz="2400" i="1" kern="100">
                              <a:effectLst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kern="100" smtClean="0">
                              <a:effectLst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PK" sz="2400" i="1" kern="100">
                              <a:effectLst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PK" sz="2400" i="1" kern="100">
                              <a:effectLst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lang="en-US" sz="2400" b="0" i="1" kern="100" smtClean="0">
                              <a:effectLst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</m:sub>
                      </m:sSub>
                      <m:r>
                        <a:rPr lang="en-PK" sz="2400" i="1" kern="100"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PK" sz="2400" i="1" kern="100"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PK" sz="2400" i="1" kern="100"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PK" sz="2400" i="1" kern="100"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PK" sz="2400" i="1" kern="100"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PK" sz="2400" i="1" kern="100"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kern="100" smtClean="0"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kern="100" smtClean="0"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)+</m:t>
                      </m:r>
                      <m:d>
                        <m:dPr>
                          <m:ctrlPr>
                            <a:rPr lang="en-US" sz="2400" b="0" i="1" kern="100" smtClean="0">
                              <a:effectLst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PK" sz="2400" i="1" kern="100"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PK" sz="2400" i="1" kern="100"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PK" sz="2400" i="1" kern="100"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kern="100" smtClean="0"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PK" sz="2400" i="1" kern="100"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PK" sz="2400" i="1" kern="100"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kern="100" smtClean="0"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PK" sz="2400" i="1" kern="100" smtClean="0"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PK" sz="2400" i="1" kern="100"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kern="100" smtClean="0"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PK" sz="2400" i="1" kern="100"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PK" sz="2400" i="1" kern="100"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PK" sz="2400" i="1" kern="100"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kern="100" smtClean="0"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PK" sz="2400" i="1"/>
                        <m:t>𝜖</m:t>
                      </m:r>
                    </m:oMath>
                  </m:oMathPara>
                </a14:m>
                <a:endParaRPr lang="en-GB" sz="2400" dirty="0"/>
              </a:p>
              <a:p>
                <a:endParaRPr lang="en-PK" dirty="0"/>
              </a:p>
              <a:p>
                <a:endParaRPr lang="en-P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1123B7-4ECA-EE63-E85F-4FA1391430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25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A396-1092-7E07-F00D-DFBAFEB5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Non-Linear Relationship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175AB0-5C45-5F2F-6AB9-0CCDD5EF1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Polynomial Regression for modeling non-linear</a:t>
            </a:r>
          </a:p>
        </p:txBody>
      </p:sp>
      <p:pic>
        <p:nvPicPr>
          <p:cNvPr id="11" name="Picture 10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23943FD-CD9F-2C0A-9BF7-F50126FB4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532" y="2641187"/>
            <a:ext cx="4650936" cy="31724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5B3E6D-E14F-7E67-4762-9250664DBFEB}"/>
              </a:ext>
            </a:extLst>
          </p:cNvPr>
          <p:cNvSpPr txBox="1"/>
          <p:nvPr/>
        </p:nvSpPr>
        <p:spPr>
          <a:xfrm>
            <a:off x="4258277" y="5810656"/>
            <a:ext cx="416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Different types of model fit for the dataset</a:t>
            </a:r>
          </a:p>
        </p:txBody>
      </p:sp>
    </p:spTree>
    <p:extLst>
      <p:ext uri="{BB962C8B-B14F-4D97-AF65-F5344CB8AC3E}">
        <p14:creationId xmlns:p14="http://schemas.microsoft.com/office/powerpoint/2010/main" val="268472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2023-3CF4-2D83-F151-63AA5631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Potential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2F510-1794-1408-4DA3-8F22A06F8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When fitting the model many problems can </a:t>
            </a:r>
            <a:r>
              <a:rPr lang="en-GB" dirty="0"/>
              <a:t>occur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effectLst/>
              </a:rPr>
              <a:t>Non-linearity of the response predictor relationships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effectLst/>
              </a:rPr>
              <a:t>Correlation of error terms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effectLst/>
              </a:rPr>
              <a:t>Non-constant variance of error terms.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effectLst/>
              </a:rPr>
              <a:t>Outliers</a:t>
            </a: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effectLst/>
              </a:rPr>
              <a:t>High-leverage points</a:t>
            </a: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effectLst/>
              </a:rPr>
              <a:t>Collinearity</a:t>
            </a:r>
            <a:endParaRPr lang="en-GB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8773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56CB9-228F-BB2B-BF44-923AE26E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1. Non-Linearity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F66AECF-9936-0941-8C75-192AD1E106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residual</a:t>
                </a:r>
                <a:r>
                  <a:rPr lang="en-PK" dirty="0"/>
                  <a:t> Plot, for linear model 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K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PK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b>
                        <m:r>
                          <a:rPr lang="en-PK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K" dirty="0"/>
                  <a:t> versus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K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PK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K" dirty="0"/>
                  <a:t> </a:t>
                </a:r>
              </a:p>
              <a:p>
                <a:r>
                  <a:rPr lang="en-PK" dirty="0"/>
                  <a:t>For non-linear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K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b>
                        <m:r>
                          <a:rPr lang="en-PK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K" dirty="0"/>
                  <a:t> versus</a:t>
                </a:r>
                <a14:m>
                  <m:oMath xmlns:m="http://schemas.openxmlformats.org/officeDocument/2006/math">
                    <m:r>
                      <a:rPr lang="en-US" b="0" i="0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PK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PK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PK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PK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P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K" sz="2400" i="1" kern="100" smtClean="0">
                              <a:effectLst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PK" sz="2400" i="1" kern="100">
                              <a:effectLst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PK" sz="2400" i="1" kern="100">
                              <a:effectLst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PK" sz="2400" i="1" kern="100"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PK" sz="2400" i="1" kern="100">
                              <a:effectLst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PK" sz="2400" i="1" kern="100">
                              <a:effectLst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PK" sz="2400" i="1" kern="100">
                              <a:effectLst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PK" sz="2400" i="1" kern="100"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PK" sz="2400" i="1" kern="100">
                              <a:effectLst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PK" sz="2400" i="1" kern="100">
                                  <a:effectLst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PK" sz="2400" i="1" kern="100">
                                  <a:effectLst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PK" sz="2400" i="1" kern="100">
                              <a:effectLst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PK" sz="2400" kern="1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PK" sz="2400" kern="1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PK" sz="2400" kern="1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PK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F66AECF-9936-0941-8C75-192AD1E106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comparison of a plot&#10;&#10;Description automatically generated with medium confidence">
            <a:extLst>
              <a:ext uri="{FF2B5EF4-FFF2-40B4-BE49-F238E27FC236}">
                <a16:creationId xmlns:a16="http://schemas.microsoft.com/office/drawing/2014/main" id="{2A4435DD-1698-673D-B134-9E632E439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455" y="3325813"/>
            <a:ext cx="5527090" cy="2851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790B7F-FD36-375C-80E1-DEA1A8491393}"/>
              </a:ext>
            </a:extLst>
          </p:cNvPr>
          <p:cNvSpPr txBox="1"/>
          <p:nvPr/>
        </p:nvSpPr>
        <p:spPr>
          <a:xfrm>
            <a:off x="3720638" y="6127234"/>
            <a:ext cx="475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Residual plot for the linear and non-linear model</a:t>
            </a:r>
          </a:p>
        </p:txBody>
      </p:sp>
    </p:spTree>
    <p:extLst>
      <p:ext uri="{BB962C8B-B14F-4D97-AF65-F5344CB8AC3E}">
        <p14:creationId xmlns:p14="http://schemas.microsoft.com/office/powerpoint/2010/main" val="341791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09D4-C708-4FFC-31FB-03BBBAC8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PK" dirty="0"/>
            </a:br>
            <a:r>
              <a:rPr lang="en-PK" dirty="0"/>
              <a:t>Non-Linearity</a:t>
            </a:r>
            <a:br>
              <a:rPr lang="en-PK" dirty="0"/>
            </a:br>
            <a:endParaRPr lang="en-P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B48F15-9A71-7F80-FB7B-20074D0640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PK" dirty="0"/>
                  <a:t>If there is non-linearity we can use</a:t>
                </a:r>
              </a:p>
              <a:p>
                <a:pPr lvl="1"/>
                <a:r>
                  <a:rPr lang="en-GB" dirty="0"/>
                  <a:t>Log </a:t>
                </a:r>
                <a:r>
                  <a:rPr lang="en-GB" dirty="0">
                    <a:effectLst/>
                  </a:rPr>
                  <a:t>X</a:t>
                </a:r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PK" i="1" kern="100" smtClean="0">
                            <a:effectLst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US" i="1" kern="100">
                            <a:effectLst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rad>
                  </m:oMath>
                </a14:m>
                <a:endParaRPr lang="en-PK" kern="1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PK" i="1" kern="100" smtClean="0">
                            <a:effectLst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 kern="100">
                            <a:effectLst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i="1" kern="100">
                            <a:effectLst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K" kern="100" dirty="0">
                    <a:cs typeface="Arial" panose="020B0604020202020204" pitchFamily="34" charset="0"/>
                  </a:rPr>
                  <a:t> etc. </a:t>
                </a:r>
                <a:endParaRPr lang="en-GB" dirty="0"/>
              </a:p>
              <a:p>
                <a:endParaRPr lang="en-P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B48F15-9A71-7F80-FB7B-20074D0640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51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BT">
      <a:dk1>
        <a:srgbClr val="484848"/>
      </a:dk1>
      <a:lt1>
        <a:srgbClr val="F2F2F2"/>
      </a:lt1>
      <a:dk2>
        <a:srgbClr val="375C1E"/>
      </a:dk2>
      <a:lt2>
        <a:srgbClr val="DFF0D3"/>
      </a:lt2>
      <a:accent1>
        <a:srgbClr val="455F51"/>
      </a:accent1>
      <a:accent2>
        <a:srgbClr val="4A7B29"/>
      </a:accent2>
      <a:accent3>
        <a:srgbClr val="63A537"/>
      </a:accent3>
      <a:accent4>
        <a:srgbClr val="63A537"/>
      </a:accent4>
      <a:accent5>
        <a:srgbClr val="37A76F"/>
      </a:accent5>
      <a:accent6>
        <a:srgbClr val="44C1A3"/>
      </a:accent6>
      <a:hlink>
        <a:srgbClr val="FFFFF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E33910D-BE11-4F09-AC8B-670125C462F9}" vid="{8DD649E9-C71E-47C5-9A2A-8D77BDB16A8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8503f7b-7af8-46b3-8c66-f338818e2883">
      <Terms xmlns="http://schemas.microsoft.com/office/infopath/2007/PartnerControls"/>
    </lcf76f155ced4ddcb4097134ff3c332f>
    <TaxCatchAll xmlns="e91758c7-56fe-470f-af14-e09fb7bafea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16DB35958ED944B23160E219717C6E" ma:contentTypeVersion="11" ma:contentTypeDescription="Create a new document." ma:contentTypeScope="" ma:versionID="8f6c0a640c2578133a257228ecda70dc">
  <xsd:schema xmlns:xsd="http://www.w3.org/2001/XMLSchema" xmlns:xs="http://www.w3.org/2001/XMLSchema" xmlns:p="http://schemas.microsoft.com/office/2006/metadata/properties" xmlns:ns2="38503f7b-7af8-46b3-8c66-f338818e2883" xmlns:ns3="e91758c7-56fe-470f-af14-e09fb7bafea2" targetNamespace="http://schemas.microsoft.com/office/2006/metadata/properties" ma:root="true" ma:fieldsID="d7994ade51add7289f90ef7b3fe0a742" ns2:_="" ns3:_="">
    <xsd:import namespace="38503f7b-7af8-46b3-8c66-f338818e2883"/>
    <xsd:import namespace="e91758c7-56fe-470f-af14-e09fb7bafe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503f7b-7af8-46b3-8c66-f338818e28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5fe199c6-d641-4888-a583-e7579320f4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1758c7-56fe-470f-af14-e09fb7bafea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8bf1c193-5f5f-45ce-8080-400b26ca8e4b}" ma:internalName="TaxCatchAll" ma:showField="CatchAllData" ma:web="e91758c7-56fe-470f-af14-e09fb7bafea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B3F3BA-7B93-48CB-BC4E-5117D4546B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1C13AD-8664-4EC1-965C-BB757C2E73BD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a0f8827e-4280-47e6-9bed-e09adb3dbccc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8f3a25f6-f11d-4011-8f56-23ac6dc45504"/>
    <ds:schemaRef ds:uri="38503f7b-7af8-46b3-8c66-f338818e2883"/>
    <ds:schemaRef ds:uri="e91758c7-56fe-470f-af14-e09fb7bafea2"/>
  </ds:schemaRefs>
</ds:datastoreItem>
</file>

<file path=customXml/itemProps3.xml><?xml version="1.0" encoding="utf-8"?>
<ds:datastoreItem xmlns:ds="http://schemas.openxmlformats.org/officeDocument/2006/customXml" ds:itemID="{1A183F95-7D52-42C4-A695-7747AD5716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503f7b-7af8-46b3-8c66-f338818e2883"/>
    <ds:schemaRef ds:uri="e91758c7-56fe-470f-af14-e09fb7bafe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1104</TotalTime>
  <Words>523</Words>
  <Application>Microsoft Macintosh PowerPoint</Application>
  <PresentationFormat>Widescreen</PresentationFormat>
  <Paragraphs>121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System Font Regular</vt:lpstr>
      <vt:lpstr>Office Theme</vt:lpstr>
      <vt:lpstr>PowerPoint Presentation</vt:lpstr>
      <vt:lpstr>Other Considerations for the Model</vt:lpstr>
      <vt:lpstr>Qualitative Predictors</vt:lpstr>
      <vt:lpstr>Extensions of Linear Model</vt:lpstr>
      <vt:lpstr>Extensions of Linear Model</vt:lpstr>
      <vt:lpstr>Non-Linear Relationship</vt:lpstr>
      <vt:lpstr>Potential Problems</vt:lpstr>
      <vt:lpstr>1. Non-Linearity </vt:lpstr>
      <vt:lpstr> Non-Linearity </vt:lpstr>
      <vt:lpstr>2. Correlation of Error Terms</vt:lpstr>
      <vt:lpstr>3. Non Constant Variance of Error Terms</vt:lpstr>
      <vt:lpstr>4. Outliers </vt:lpstr>
      <vt:lpstr>5. High Leverage Points</vt:lpstr>
      <vt:lpstr> High Leverage Points </vt:lpstr>
      <vt:lpstr>6. Collinearity</vt:lpstr>
      <vt:lpstr>K-Nearest Neighbors</vt:lpstr>
      <vt:lpstr>K-Nearest Neighbors</vt:lpstr>
      <vt:lpstr> K-Nearest Neighbors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Umer Masroor</dc:creator>
  <cp:lastModifiedBy>18098</cp:lastModifiedBy>
  <cp:revision>10</cp:revision>
  <dcterms:created xsi:type="dcterms:W3CDTF">2019-10-30T05:14:41Z</dcterms:created>
  <dcterms:modified xsi:type="dcterms:W3CDTF">2024-01-15T06:09:34Z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0x010100DA16DB35958ED944B23160E219717C6E</vt:lpwstr>
  </property>
</Properties>
</file>