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1" r:id="rId83"/>
    <p:sldId id="402" r:id="rId84"/>
    <p:sldId id="40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71F45-76AA-4459-BBD1-BFA5960B83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8EC67-B9FF-4BE6-9925-D5C46BCD01C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DE522-8325-4832-A897-14CD110CFA0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37406-5C12-455B-9C8E-D2B1A71D75F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41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B1049-C3D7-469D-B379-6423B455F0C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DCC7E-8000-4540-937F-C9213CDF495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43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199AC-8972-4233-9914-FB057764F7E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C6827-2B67-435B-92B7-E525D3DF91B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391A6-3AFF-41A7-B60F-997239CDEA8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CC49F-78D1-4EA4-8897-139E105300E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087438" y="731838"/>
            <a:ext cx="4568825" cy="3425825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81538"/>
            <a:ext cx="5359400" cy="344805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http://fls.cll.wayne.edu/olmt/BINARY/ is a nice web page on Binary.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32C4A-5B3A-45EF-B81C-EBD4C812E7CA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48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3" tIns="45717" rIns="91433" bIns="45717"/>
          <a:lstStyle/>
          <a:p>
            <a:pPr eaLnBrk="1" hangingPunct="1"/>
            <a:r>
              <a:rPr lang="en-US" smtClean="0"/>
              <a:t>If the students need more practice, here are four additional example of DECIMAL to BINARY conversions. The solution is on the next slide.</a:t>
            </a:r>
            <a:endParaRPr lang="en-US" baseline="-25000" smtClean="0"/>
          </a:p>
        </p:txBody>
      </p:sp>
      <p:sp>
        <p:nvSpPr>
          <p:cNvPr id="148485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defTabSz="900113"/>
            <a:r>
              <a:rPr lang="en-US" sz="1000"/>
              <a:t>Binary Number System</a:t>
            </a:r>
          </a:p>
        </p:txBody>
      </p:sp>
      <p:sp>
        <p:nvSpPr>
          <p:cNvPr id="148486" name="Date Placeholder 4"/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algn="r" defTabSz="900113"/>
            <a:r>
              <a:rPr lang="en-US" sz="1000"/>
              <a:t>Digital Electronics</a:t>
            </a:r>
            <a:r>
              <a:rPr lang="en-US" sz="1000">
                <a:sym typeface="Symbol" pitchFamily="18" charset="2"/>
              </a:rPr>
              <a:t></a:t>
            </a:r>
            <a:endParaRPr lang="en-US" sz="1000"/>
          </a:p>
          <a:p>
            <a:pPr algn="r" defTabSz="900113"/>
            <a:r>
              <a:rPr lang="en-US" sz="1000"/>
              <a:t>2.1 Introduction to AOI Logic</a:t>
            </a:r>
          </a:p>
        </p:txBody>
      </p:sp>
      <p:sp>
        <p:nvSpPr>
          <p:cNvPr id="148487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defTabSz="900113"/>
            <a:r>
              <a:rPr lang="en-US" sz="1000"/>
              <a:t>Project Lead The Way, Inc.</a:t>
            </a:r>
            <a:endParaRPr lang="en-US" sz="1000" baseline="30000"/>
          </a:p>
          <a:p>
            <a:pPr defTabSz="900113"/>
            <a:r>
              <a:rPr lang="en-US" sz="1000"/>
              <a:t>Copyright 2009</a:t>
            </a:r>
          </a:p>
        </p:txBody>
      </p:sp>
      <p:sp>
        <p:nvSpPr>
          <p:cNvPr id="148488" name="Slide Number Placeholder 6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algn="r" defTabSz="900113"/>
            <a:fld id="{3C869482-B26D-4557-BC20-3AAEF4CB54C3}" type="slidenum">
              <a:rPr lang="en-US" sz="1200"/>
              <a:pPr algn="r" defTabSz="900113"/>
              <a:t>49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08EAA-EEDA-42A4-8D8D-E5C4F43D2C2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10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3" tIns="45717" rIns="91433" bIns="45717"/>
          <a:lstStyle/>
          <a:p>
            <a:pPr eaLnBrk="1" hangingPunct="1"/>
            <a:r>
              <a:rPr lang="en-US" smtClean="0"/>
              <a:t>Introductory Slide / Overview of Presentation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Explain that humans use base ten (or decimal), because we have ten fingers and that digital electronics uses base-two (binary) because it only understands two states; ON and OFF.  For students to be able to analyze and design digital electronics, they need to be proficient at converting numbers between these two number systems.</a:t>
            </a:r>
          </a:p>
          <a:p>
            <a:pPr eaLnBrk="1" hangingPunct="1"/>
            <a:r>
              <a:rPr lang="en-US" smtClean="0"/>
              <a:t>Base ten has ten unique symbols (0 – 9) while binary has two unique symbols (0 – 1). Any number can represent a base and the number of symbols it utilizes will always be that number. This is discussed further later in Unit 2.</a:t>
            </a:r>
          </a:p>
        </p:txBody>
      </p:sp>
      <p:sp>
        <p:nvSpPr>
          <p:cNvPr id="131077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defTabSz="900113"/>
            <a:r>
              <a:rPr lang="en-US" sz="1000"/>
              <a:t>Binary Number System</a:t>
            </a:r>
          </a:p>
        </p:txBody>
      </p:sp>
      <p:sp>
        <p:nvSpPr>
          <p:cNvPr id="131078" name="Date Placeholder 4"/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algn="r" defTabSz="900113"/>
            <a:r>
              <a:rPr lang="en-US" sz="1000"/>
              <a:t>Digital Electronics</a:t>
            </a:r>
            <a:r>
              <a:rPr lang="en-US" sz="1000">
                <a:sym typeface="Symbol" pitchFamily="18" charset="2"/>
              </a:rPr>
              <a:t></a:t>
            </a:r>
            <a:endParaRPr lang="en-US" sz="1000"/>
          </a:p>
          <a:p>
            <a:pPr algn="r" defTabSz="900113"/>
            <a:r>
              <a:rPr lang="en-US" sz="1000"/>
              <a:t>2.1 Introduction to AOI Logic</a:t>
            </a:r>
          </a:p>
        </p:txBody>
      </p:sp>
      <p:sp>
        <p:nvSpPr>
          <p:cNvPr id="131079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defTabSz="900113"/>
            <a:r>
              <a:rPr lang="en-US" sz="1000"/>
              <a:t>Project Lead The Way, Inc.</a:t>
            </a:r>
            <a:endParaRPr lang="en-US" sz="1000" baseline="30000"/>
          </a:p>
          <a:p>
            <a:pPr defTabSz="900113"/>
            <a:r>
              <a:rPr lang="en-US" sz="1000"/>
              <a:t>Copyright 2009</a:t>
            </a:r>
          </a:p>
        </p:txBody>
      </p:sp>
      <p:sp>
        <p:nvSpPr>
          <p:cNvPr id="131080" name="Slide Number Placeholder 6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algn="r" defTabSz="900113"/>
            <a:fld id="{E4E0E763-7ACB-4E7F-846B-B92AA15EA9F8}" type="slidenum">
              <a:rPr lang="en-US" sz="1200"/>
              <a:pPr algn="r" defTabSz="900113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A0DD1-35AD-47E4-9A1B-E77DA6C1EEE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495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3" tIns="45717" rIns="91433" bIns="45717"/>
          <a:lstStyle/>
          <a:p>
            <a:pPr eaLnBrk="1" hangingPunct="1"/>
            <a:r>
              <a:rPr lang="en-US" smtClean="0"/>
              <a:t>Here are the solutions. If you print handouts, don’t print this page.</a:t>
            </a:r>
          </a:p>
        </p:txBody>
      </p:sp>
      <p:sp>
        <p:nvSpPr>
          <p:cNvPr id="149509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defTabSz="900113"/>
            <a:r>
              <a:rPr lang="en-US" sz="1000"/>
              <a:t>Binary Number System</a:t>
            </a:r>
          </a:p>
        </p:txBody>
      </p:sp>
      <p:sp>
        <p:nvSpPr>
          <p:cNvPr id="149510" name="Date Placeholder 4"/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algn="r" defTabSz="900113"/>
            <a:r>
              <a:rPr lang="en-US" sz="1000"/>
              <a:t>Digital Electronics</a:t>
            </a:r>
            <a:r>
              <a:rPr lang="en-US" sz="1000">
                <a:sym typeface="Symbol" pitchFamily="18" charset="2"/>
              </a:rPr>
              <a:t></a:t>
            </a:r>
            <a:endParaRPr lang="en-US" sz="1000"/>
          </a:p>
          <a:p>
            <a:pPr algn="r" defTabSz="900113"/>
            <a:r>
              <a:rPr lang="en-US" sz="1000"/>
              <a:t>2.1 Introduction to AOI Logic</a:t>
            </a:r>
          </a:p>
        </p:txBody>
      </p:sp>
      <p:sp>
        <p:nvSpPr>
          <p:cNvPr id="149511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defTabSz="900113"/>
            <a:r>
              <a:rPr lang="en-US" sz="1000"/>
              <a:t>Project Lead The Way, Inc.</a:t>
            </a:r>
            <a:endParaRPr lang="en-US" sz="1000" baseline="30000"/>
          </a:p>
          <a:p>
            <a:pPr defTabSz="900113"/>
            <a:r>
              <a:rPr lang="en-US" sz="1000"/>
              <a:t>Copyright 2009</a:t>
            </a:r>
          </a:p>
        </p:txBody>
      </p:sp>
      <p:sp>
        <p:nvSpPr>
          <p:cNvPr id="149512" name="Slide Number Placeholder 6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algn="r" defTabSz="900113"/>
            <a:fld id="{DC9A7516-8752-4D9A-9F2C-22F256CAF3D2}" type="slidenum">
              <a:rPr lang="en-US" sz="1200"/>
              <a:pPr algn="r" defTabSz="900113"/>
              <a:t>50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12A09-A40E-47FF-8730-97323A6B0D9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CB89E-5BF5-4490-92BA-A20A5458AC9E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51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877AD-FE14-4E37-91BB-188FD410623E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E96F3-2D34-4EC6-9521-2487CC7B531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53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8A7F0-1979-457B-8A46-D3947F750DCF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546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3" tIns="45717" rIns="91433" bIns="45717"/>
          <a:lstStyle/>
          <a:p>
            <a:pPr eaLnBrk="1" hangingPunct="1"/>
            <a:r>
              <a:rPr lang="en-US" smtClean="0"/>
              <a:t>If the students need more practice, here are four additional example of DECIMAL to BINARY conversion. The solution is on the next slide.</a:t>
            </a:r>
            <a:endParaRPr lang="en-US" baseline="-25000" smtClean="0"/>
          </a:p>
        </p:txBody>
      </p:sp>
      <p:sp>
        <p:nvSpPr>
          <p:cNvPr id="154629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defTabSz="900113"/>
            <a:r>
              <a:rPr lang="en-US" sz="1000"/>
              <a:t>Binary Number System</a:t>
            </a:r>
          </a:p>
        </p:txBody>
      </p:sp>
      <p:sp>
        <p:nvSpPr>
          <p:cNvPr id="154630" name="Date Placeholder 4"/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algn="r" defTabSz="900113"/>
            <a:r>
              <a:rPr lang="en-US" sz="1000"/>
              <a:t>Digital Electronics</a:t>
            </a:r>
            <a:r>
              <a:rPr lang="en-US" sz="1000">
                <a:sym typeface="Symbol" pitchFamily="18" charset="2"/>
              </a:rPr>
              <a:t></a:t>
            </a:r>
            <a:endParaRPr lang="en-US" sz="1000"/>
          </a:p>
          <a:p>
            <a:pPr algn="r" defTabSz="900113"/>
            <a:r>
              <a:rPr lang="en-US" sz="1000"/>
              <a:t>2.1 Introduction to AOI Logic</a:t>
            </a:r>
          </a:p>
        </p:txBody>
      </p:sp>
      <p:sp>
        <p:nvSpPr>
          <p:cNvPr id="154631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defTabSz="900113"/>
            <a:r>
              <a:rPr lang="en-US" sz="1000"/>
              <a:t>Project Lead The Way, Inc.</a:t>
            </a:r>
            <a:endParaRPr lang="en-US" sz="1000" baseline="30000"/>
          </a:p>
          <a:p>
            <a:pPr defTabSz="900113"/>
            <a:r>
              <a:rPr lang="en-US" sz="1000"/>
              <a:t>Copyright 2009</a:t>
            </a:r>
          </a:p>
        </p:txBody>
      </p:sp>
      <p:sp>
        <p:nvSpPr>
          <p:cNvPr id="154632" name="Slide Number Placeholder 6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algn="r" defTabSz="900113"/>
            <a:fld id="{17696F52-C922-475B-9DA9-3741987416B5}" type="slidenum">
              <a:rPr lang="en-US" sz="1200"/>
              <a:pPr algn="r" defTabSz="900113"/>
              <a:t>55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1BA0C-FF6D-4FDF-B82B-A8E44D744D8E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556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3" tIns="45717" rIns="91433" bIns="45717"/>
          <a:lstStyle/>
          <a:p>
            <a:pPr eaLnBrk="1" hangingPunct="1"/>
            <a:r>
              <a:rPr lang="en-US" smtClean="0"/>
              <a:t>Here are the solutions. If you print handouts, don’t print this page.</a:t>
            </a:r>
          </a:p>
        </p:txBody>
      </p:sp>
      <p:sp>
        <p:nvSpPr>
          <p:cNvPr id="155653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defTabSz="900113"/>
            <a:r>
              <a:rPr lang="en-US" sz="1000"/>
              <a:t>Binary Number System</a:t>
            </a:r>
          </a:p>
        </p:txBody>
      </p:sp>
      <p:sp>
        <p:nvSpPr>
          <p:cNvPr id="155654" name="Date Placeholder 4"/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algn="r" defTabSz="900113"/>
            <a:r>
              <a:rPr lang="en-US" sz="1000"/>
              <a:t>Digital Electronics</a:t>
            </a:r>
            <a:r>
              <a:rPr lang="en-US" sz="1000">
                <a:sym typeface="Symbol" pitchFamily="18" charset="2"/>
              </a:rPr>
              <a:t></a:t>
            </a:r>
            <a:endParaRPr lang="en-US" sz="1000"/>
          </a:p>
          <a:p>
            <a:pPr algn="r" defTabSz="900113"/>
            <a:r>
              <a:rPr lang="en-US" sz="1000"/>
              <a:t>2.1 Introduction to AOI Logic</a:t>
            </a:r>
          </a:p>
        </p:txBody>
      </p:sp>
      <p:sp>
        <p:nvSpPr>
          <p:cNvPr id="155655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defTabSz="900113"/>
            <a:r>
              <a:rPr lang="en-US" sz="1000"/>
              <a:t>Project Lead The Way, Inc.</a:t>
            </a:r>
            <a:endParaRPr lang="en-US" sz="1000" baseline="30000"/>
          </a:p>
          <a:p>
            <a:pPr defTabSz="900113"/>
            <a:r>
              <a:rPr lang="en-US" sz="1000"/>
              <a:t>Copyright 2009</a:t>
            </a:r>
          </a:p>
        </p:txBody>
      </p:sp>
      <p:sp>
        <p:nvSpPr>
          <p:cNvPr id="155656" name="Slide Number Placeholder 6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algn="r" defTabSz="900113"/>
            <a:fld id="{93F19FB3-E103-4C21-A954-3CDBF0E75A3D}" type="slidenum">
              <a:rPr lang="en-US" sz="1200"/>
              <a:pPr algn="r" defTabSz="900113"/>
              <a:t>56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54784-C5D0-4B26-8FE0-B3CA6DE097F2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56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3" tIns="45717" rIns="91433" bIns="45717"/>
          <a:lstStyle/>
          <a:p>
            <a:pPr eaLnBrk="1" hangingPunct="1"/>
            <a:r>
              <a:rPr lang="en-US" smtClean="0"/>
              <a:t>Prior to assigning the activity, review the process for DECIMAL-to-BINARY and BINARY-to-DECIMAL.</a:t>
            </a:r>
          </a:p>
        </p:txBody>
      </p:sp>
      <p:sp>
        <p:nvSpPr>
          <p:cNvPr id="156677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defTabSz="900113"/>
            <a:r>
              <a:rPr lang="en-US" sz="1000"/>
              <a:t>Binary Number System</a:t>
            </a:r>
          </a:p>
        </p:txBody>
      </p:sp>
      <p:sp>
        <p:nvSpPr>
          <p:cNvPr id="156678" name="Date Placeholder 4"/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algn="r" defTabSz="900113"/>
            <a:r>
              <a:rPr lang="en-US" sz="1000"/>
              <a:t>Digital Electronics</a:t>
            </a:r>
            <a:r>
              <a:rPr lang="en-US" sz="1000">
                <a:sym typeface="Symbol" pitchFamily="18" charset="2"/>
              </a:rPr>
              <a:t></a:t>
            </a:r>
            <a:endParaRPr lang="en-US" sz="1000"/>
          </a:p>
          <a:p>
            <a:pPr algn="r" defTabSz="900113"/>
            <a:r>
              <a:rPr lang="en-US" sz="1000"/>
              <a:t>2.1 Introduction to AOI Logic</a:t>
            </a:r>
          </a:p>
        </p:txBody>
      </p:sp>
      <p:sp>
        <p:nvSpPr>
          <p:cNvPr id="156679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defTabSz="900113"/>
            <a:r>
              <a:rPr lang="en-US" sz="1000"/>
              <a:t>Project Lead The Way, Inc.</a:t>
            </a:r>
            <a:endParaRPr lang="en-US" sz="1000" baseline="30000"/>
          </a:p>
          <a:p>
            <a:pPr defTabSz="900113"/>
            <a:r>
              <a:rPr lang="en-US" sz="1000"/>
              <a:t>Copyright 2009</a:t>
            </a:r>
          </a:p>
        </p:txBody>
      </p:sp>
      <p:sp>
        <p:nvSpPr>
          <p:cNvPr id="156680" name="Slide Number Placeholder 6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 anchor="b"/>
          <a:lstStyle/>
          <a:p>
            <a:pPr algn="r" defTabSz="900113"/>
            <a:fld id="{DCA563F7-42EE-49C3-BEAA-77F01F09A762}" type="slidenum">
              <a:rPr lang="en-US" sz="1200"/>
              <a:pPr algn="r" defTabSz="900113"/>
              <a:t>57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18A41-E9B4-4903-845C-523B0964F15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591A1-5CA8-4DEF-A16D-50112FFF475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3401-04E2-4268-80B6-839B7DE8656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89DDD-E7E6-482C-8BE7-B4DE362EFF4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FC81E-DC2D-4916-A6C3-991A6B07DBC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96140-4009-4300-996E-9CF781B5D9A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CE6A6-6B52-4C8E-AB95-32C5D8B4B5E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67ED4-DCAF-4CC9-872E-1AE85E0F8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22/02/2011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mad.afzal@m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Digital Logic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492896"/>
            <a:ext cx="7406640" cy="3451144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nl-NL" sz="2400" dirty="0" smtClean="0"/>
              <a:t>Dr. Hammad Afzal</a:t>
            </a:r>
          </a:p>
          <a:p>
            <a:pPr>
              <a:lnSpc>
                <a:spcPct val="80000"/>
              </a:lnSpc>
              <a:spcBef>
                <a:spcPts val="580"/>
              </a:spcBef>
              <a:defRPr/>
            </a:pPr>
            <a:endParaRPr lang="en-GB" sz="16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dirty="0" smtClean="0"/>
              <a:t>Military College of Signals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dirty="0" smtClean="0"/>
              <a:t>National University of Sciences and Technology, Pakistan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b="1" dirty="0" smtClean="0"/>
              <a:t>Spring, 2011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b="1" dirty="0" smtClean="0">
                <a:hlinkClick r:id="rId2"/>
              </a:rPr>
              <a:t>hammad.afzal@mcs.edu.pk</a:t>
            </a: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80D2A7-0BF2-4B66-991E-AE837F3E446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5654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Chapter 1 – Digital Systems and Binary Numbers</a:t>
            </a:r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611188" y="2492375"/>
            <a:ext cx="76327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D01DBE-B665-4D37-85C5-28FE26891E1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Analog versus Digital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Digitization of Analog Signals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Binary Numbers and Number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Number System Conversions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Representing Fractions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57839D-364A-4EB2-8054-59DF281F499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Systems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3886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2500" smtClean="0"/>
              <a:t>Digital Systems exist everywhere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900" smtClean="0"/>
              <a:t>Communication, banks, hospitals, Internet etc.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2500" smtClean="0"/>
              <a:t>Computers are digital systems</a:t>
            </a:r>
          </a:p>
          <a:p>
            <a:pPr eaLnBrk="1" hangingPunct="1"/>
            <a:endParaRPr lang="en-US" smtClean="0"/>
          </a:p>
        </p:txBody>
      </p:sp>
      <p:pic>
        <p:nvPicPr>
          <p:cNvPr id="17413" name="Picture 4" descr="C:\Program Files\Microsoft Office\MEDIA\CAGCAT10\j021508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3284538"/>
            <a:ext cx="12874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3357563"/>
            <a:ext cx="1824037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6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3429000"/>
            <a:ext cx="9525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9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0338" y="4508500"/>
            <a:ext cx="887412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phone3"/>
          <p:cNvSpPr>
            <a:spLocks noEditPoints="1" noChangeArrowheads="1"/>
          </p:cNvSpPr>
          <p:nvPr/>
        </p:nvSpPr>
        <p:spPr bwMode="auto">
          <a:xfrm>
            <a:off x="4716463" y="4868863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0 w 21600"/>
              <a:gd name="T25" fmla="*/ 23516 h 21600"/>
              <a:gd name="T26" fmla="*/ 21400 w 21600"/>
              <a:gd name="T27" fmla="*/ 4048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D250CD-9048-4FE7-96FD-35839767049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vs Digital Systems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2301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Analog means continuous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Analog parameters have continuous range of values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Example: temperature is an analog parameter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Temperature increases/decreases continuously</a:t>
            </a:r>
          </a:p>
          <a:p>
            <a:pPr eaLnBrk="1" hangingPunct="1">
              <a:lnSpc>
                <a:spcPct val="130000"/>
              </a:lnSpc>
            </a:pP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7100" y="4665663"/>
            <a:ext cx="4418013" cy="1674812"/>
            <a:chOff x="1248" y="2832"/>
            <a:chExt cx="2783" cy="1055"/>
          </a:xfrm>
        </p:grpSpPr>
        <p:sp>
          <p:nvSpPr>
            <p:cNvPr id="18440" name="Line 4"/>
            <p:cNvSpPr>
              <a:spLocks noChangeShapeType="1"/>
            </p:cNvSpPr>
            <p:nvPr/>
          </p:nvSpPr>
          <p:spPr bwMode="auto">
            <a:xfrm>
              <a:off x="1728" y="2832"/>
              <a:ext cx="1" cy="100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41" name="Line 5"/>
            <p:cNvSpPr>
              <a:spLocks noChangeShapeType="1"/>
            </p:cNvSpPr>
            <p:nvPr/>
          </p:nvSpPr>
          <p:spPr bwMode="auto">
            <a:xfrm>
              <a:off x="1728" y="3360"/>
              <a:ext cx="230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42" name="Freeform 6"/>
            <p:cNvSpPr>
              <a:spLocks noChangeArrowheads="1"/>
            </p:cNvSpPr>
            <p:nvPr/>
          </p:nvSpPr>
          <p:spPr bwMode="auto">
            <a:xfrm>
              <a:off x="1728" y="2912"/>
              <a:ext cx="1488" cy="448"/>
            </a:xfrm>
            <a:custGeom>
              <a:avLst/>
              <a:gdLst>
                <a:gd name="T0" fmla="*/ 0 w 1488"/>
                <a:gd name="T1" fmla="*/ 448 h 448"/>
                <a:gd name="T2" fmla="*/ 576 w 1488"/>
                <a:gd name="T3" fmla="*/ 64 h 448"/>
                <a:gd name="T4" fmla="*/ 960 w 1488"/>
                <a:gd name="T5" fmla="*/ 64 h 448"/>
                <a:gd name="T6" fmla="*/ 1488 w 1488"/>
                <a:gd name="T7" fmla="*/ 448 h 4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448"/>
                <a:gd name="T14" fmla="*/ 1488 w 1488"/>
                <a:gd name="T15" fmla="*/ 448 h 4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448">
                  <a:moveTo>
                    <a:pt x="0" y="448"/>
                  </a:moveTo>
                  <a:cubicBezTo>
                    <a:pt x="208" y="288"/>
                    <a:pt x="416" y="128"/>
                    <a:pt x="576" y="64"/>
                  </a:cubicBezTo>
                  <a:cubicBezTo>
                    <a:pt x="736" y="0"/>
                    <a:pt x="808" y="0"/>
                    <a:pt x="960" y="64"/>
                  </a:cubicBezTo>
                  <a:cubicBezTo>
                    <a:pt x="1112" y="128"/>
                    <a:pt x="1400" y="384"/>
                    <a:pt x="1488" y="448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248" y="2880"/>
              <a:ext cx="480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  <a:r>
                <a:rPr lang="en-US" sz="1200" baseline="3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44" name="Line 8"/>
            <p:cNvSpPr>
              <a:spLocks noChangeShapeType="1"/>
            </p:cNvSpPr>
            <p:nvPr/>
          </p:nvSpPr>
          <p:spPr bwMode="auto">
            <a:xfrm flipH="1">
              <a:off x="1726" y="2928"/>
              <a:ext cx="77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3648" y="3408"/>
              <a:ext cx="336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time</a:t>
              </a:r>
            </a:p>
          </p:txBody>
        </p:sp>
        <p:sp>
          <p:nvSpPr>
            <p:cNvPr id="18446" name="Text Box 10"/>
            <p:cNvSpPr txBox="1">
              <a:spLocks noChangeArrowheads="1"/>
            </p:cNvSpPr>
            <p:nvPr/>
          </p:nvSpPr>
          <p:spPr bwMode="auto">
            <a:xfrm rot="-5400000">
              <a:off x="1072" y="3393"/>
              <a:ext cx="816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 defTabSz="457200"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temperature</a:t>
              </a:r>
            </a:p>
          </p:txBody>
        </p:sp>
      </p:grpSp>
      <p:sp>
        <p:nvSpPr>
          <p:cNvPr id="18438" name="Line 11"/>
          <p:cNvSpPr>
            <a:spLocks noChangeShapeType="1"/>
          </p:cNvSpPr>
          <p:nvPr/>
        </p:nvSpPr>
        <p:spPr bwMode="auto">
          <a:xfrm flipH="1">
            <a:off x="4327525" y="4665663"/>
            <a:ext cx="31115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4864100" y="4437063"/>
            <a:ext cx="20574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7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Kettle removed from stove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BC2406-41CD-4FC4-9C62-5CE189011F2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vs Digital Systems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500" smtClean="0"/>
              <a:t>Digital signals are non-continuous i.e. discrete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Consist of fixed set of digits. E.g. number of months in a year = 12; digits = {1,2,3,….,10,11,12} note that 11.3 or 4.9 are invalid here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Abrupt transition (jumping) from one digit to another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3860800"/>
            <a:ext cx="6170612" cy="2208213"/>
            <a:chOff x="672" y="2592"/>
            <a:chExt cx="3887" cy="139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72" y="2784"/>
              <a:ext cx="3887" cy="1199"/>
              <a:chOff x="672" y="2784"/>
              <a:chExt cx="3887" cy="1199"/>
            </a:xfrm>
          </p:grpSpPr>
          <p:sp>
            <p:nvSpPr>
              <p:cNvPr id="19475" name="Line 5"/>
              <p:cNvSpPr>
                <a:spLocks noChangeShapeType="1"/>
              </p:cNvSpPr>
              <p:nvPr/>
            </p:nvSpPr>
            <p:spPr bwMode="auto">
              <a:xfrm>
                <a:off x="960" y="2784"/>
                <a:ext cx="1" cy="12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6" name="Line 6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211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7" name="Rectangle 7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78" name="Rectangle 8"/>
              <p:cNvSpPr>
                <a:spLocks noChangeArrowheads="1"/>
              </p:cNvSpPr>
              <p:nvPr/>
            </p:nvSpPr>
            <p:spPr bwMode="auto">
              <a:xfrm>
                <a:off x="1248" y="3312"/>
                <a:ext cx="288" cy="336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79" name="Rectangle 9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288" cy="432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0" name="Rectangle 10"/>
              <p:cNvSpPr>
                <a:spLocks noChangeArrowheads="1"/>
              </p:cNvSpPr>
              <p:nvPr/>
            </p:nvSpPr>
            <p:spPr bwMode="auto">
              <a:xfrm>
                <a:off x="1824" y="3168"/>
                <a:ext cx="288" cy="4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1" name="Rectangle 11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288" cy="52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2" name="Rectangle 12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88" cy="576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3" name="Rectangle 13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88" cy="62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4" name="Rectangle 14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88" cy="86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5" name="Rectangle 15"/>
              <p:cNvSpPr>
                <a:spLocks noChangeArrowheads="1"/>
              </p:cNvSpPr>
              <p:nvPr/>
            </p:nvSpPr>
            <p:spPr bwMode="auto">
              <a:xfrm>
                <a:off x="2976" y="2976"/>
                <a:ext cx="288" cy="672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6" name="Rectangle 16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288" cy="72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7" name="Rectangle 17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288" cy="76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8" name="Rectangle 18"/>
              <p:cNvSpPr>
                <a:spLocks noChangeArrowheads="1"/>
              </p:cNvSpPr>
              <p:nvPr/>
            </p:nvSpPr>
            <p:spPr bwMode="auto">
              <a:xfrm>
                <a:off x="3840" y="2832"/>
                <a:ext cx="288" cy="816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489" name="Text Box 19"/>
              <p:cNvSpPr txBox="1">
                <a:spLocks noChangeArrowheads="1"/>
              </p:cNvSpPr>
              <p:nvPr/>
            </p:nvSpPr>
            <p:spPr bwMode="auto">
              <a:xfrm>
                <a:off x="1008" y="3648"/>
                <a:ext cx="3552" cy="15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defTabSz="457200">
                  <a:spcBef>
                    <a:spcPts val="625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1000">
                    <a:solidFill>
                      <a:srgbClr val="000000"/>
                    </a:solidFill>
                    <a:latin typeface="Times New Roman" pitchFamily="18" charset="0"/>
                  </a:rPr>
                  <a:t>Jan        Feb        Mar       Apr       May        Jun        Jul           Aug        Sep       Oct         Nov        Dec</a:t>
                </a:r>
              </a:p>
            </p:txBody>
          </p:sp>
          <p:sp>
            <p:nvSpPr>
              <p:cNvPr id="19490" name="Text Box 20"/>
              <p:cNvSpPr txBox="1">
                <a:spLocks noChangeArrowheads="1"/>
              </p:cNvSpPr>
              <p:nvPr/>
            </p:nvSpPr>
            <p:spPr bwMode="auto">
              <a:xfrm rot="-5400000">
                <a:off x="543" y="3393"/>
                <a:ext cx="432" cy="17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defTabSz="457200"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1200">
                    <a:solidFill>
                      <a:srgbClr val="000000"/>
                    </a:solidFill>
                    <a:latin typeface="Times New Roman" pitchFamily="18" charset="0"/>
                  </a:rPr>
                  <a:t>Value</a:t>
                </a:r>
              </a:p>
            </p:txBody>
          </p:sp>
        </p:grpSp>
        <p:sp>
          <p:nvSpPr>
            <p:cNvPr id="19463" name="Text Box 21"/>
            <p:cNvSpPr txBox="1">
              <a:spLocks noChangeArrowheads="1"/>
            </p:cNvSpPr>
            <p:nvPr/>
          </p:nvSpPr>
          <p:spPr bwMode="auto">
            <a:xfrm>
              <a:off x="1008" y="3168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64" name="Text Box 22"/>
            <p:cNvSpPr txBox="1">
              <a:spLocks noChangeArrowheads="1"/>
            </p:cNvSpPr>
            <p:nvPr/>
          </p:nvSpPr>
          <p:spPr bwMode="auto">
            <a:xfrm>
              <a:off x="1248" y="3120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65" name="Text Box 23"/>
            <p:cNvSpPr txBox="1">
              <a:spLocks noChangeArrowheads="1"/>
            </p:cNvSpPr>
            <p:nvPr/>
          </p:nvSpPr>
          <p:spPr bwMode="auto">
            <a:xfrm>
              <a:off x="1584" y="3024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466" name="Text Box 24"/>
            <p:cNvSpPr txBox="1">
              <a:spLocks noChangeArrowheads="1"/>
            </p:cNvSpPr>
            <p:nvPr/>
          </p:nvSpPr>
          <p:spPr bwMode="auto">
            <a:xfrm>
              <a:off x="1824" y="2976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9467" name="Text Box 25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9468" name="Text Box 26"/>
            <p:cNvSpPr txBox="1">
              <a:spLocks noChangeArrowheads="1"/>
            </p:cNvSpPr>
            <p:nvPr/>
          </p:nvSpPr>
          <p:spPr bwMode="auto">
            <a:xfrm>
              <a:off x="2448" y="2880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9469" name="Text Box 27"/>
            <p:cNvSpPr txBox="1">
              <a:spLocks noChangeArrowheads="1"/>
            </p:cNvSpPr>
            <p:nvPr/>
          </p:nvSpPr>
          <p:spPr bwMode="auto">
            <a:xfrm>
              <a:off x="2736" y="2832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9470" name="Text Box 28"/>
            <p:cNvSpPr txBox="1">
              <a:spLocks noChangeArrowheads="1"/>
            </p:cNvSpPr>
            <p:nvPr/>
          </p:nvSpPr>
          <p:spPr bwMode="auto">
            <a:xfrm>
              <a:off x="3024" y="2784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9471" name="Text Box 29"/>
            <p:cNvSpPr txBox="1">
              <a:spLocks noChangeArrowheads="1"/>
            </p:cNvSpPr>
            <p:nvPr/>
          </p:nvSpPr>
          <p:spPr bwMode="auto">
            <a:xfrm>
              <a:off x="3312" y="2736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9472" name="Text Box 30"/>
            <p:cNvSpPr txBox="1">
              <a:spLocks noChangeArrowheads="1"/>
            </p:cNvSpPr>
            <p:nvPr/>
          </p:nvSpPr>
          <p:spPr bwMode="auto">
            <a:xfrm>
              <a:off x="3552" y="2688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9473" name="Text Box 31"/>
            <p:cNvSpPr txBox="1">
              <a:spLocks noChangeArrowheads="1"/>
            </p:cNvSpPr>
            <p:nvPr/>
          </p:nvSpPr>
          <p:spPr bwMode="auto">
            <a:xfrm>
              <a:off x="3840" y="2640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9474" name="Text Box 32"/>
            <p:cNvSpPr txBox="1">
              <a:spLocks noChangeArrowheads="1"/>
            </p:cNvSpPr>
            <p:nvPr/>
          </p:nvSpPr>
          <p:spPr bwMode="auto">
            <a:xfrm>
              <a:off x="4128" y="2592"/>
              <a:ext cx="24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A9930E-B1DC-41EC-9164-B0F1C0B6A51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Analog vs Digital Systems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Q: Digital or Analog?</a:t>
            </a:r>
          </a:p>
          <a:p>
            <a:pPr lvl="1" eaLnBrk="1" hangingPunct="1"/>
            <a:r>
              <a:rPr lang="en-US" sz="2400" smtClean="0"/>
              <a:t>English letters</a:t>
            </a:r>
          </a:p>
          <a:p>
            <a:pPr lvl="1" eaLnBrk="1" hangingPunct="1"/>
            <a:r>
              <a:rPr lang="en-US" sz="2400" smtClean="0"/>
              <a:t>Internet IP addresses</a:t>
            </a:r>
          </a:p>
          <a:p>
            <a:pPr lvl="1" eaLnBrk="1" hangingPunct="1"/>
            <a:r>
              <a:rPr lang="en-US" sz="2400" smtClean="0"/>
              <a:t>Human voice</a:t>
            </a:r>
          </a:p>
          <a:p>
            <a:pPr lvl="1" eaLnBrk="1" hangingPunct="1"/>
            <a:r>
              <a:rPr lang="en-US" sz="2400" smtClean="0"/>
              <a:t>Week days</a:t>
            </a:r>
          </a:p>
          <a:p>
            <a:pPr eaLnBrk="1" hangingPunct="1"/>
            <a:endParaRPr lang="en-US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1628775"/>
            <a:ext cx="1127125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9379F0-82C8-4AFA-B9E0-50C58514044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 vs Digital Systems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74975" y="2422525"/>
            <a:ext cx="4165600" cy="1211263"/>
            <a:chOff x="1711" y="1660"/>
            <a:chExt cx="2624" cy="763"/>
          </a:xfrm>
        </p:grpSpPr>
        <p:sp>
          <p:nvSpPr>
            <p:cNvPr id="21512" name="Freeform 4"/>
            <p:cNvSpPr>
              <a:spLocks/>
            </p:cNvSpPr>
            <p:nvPr/>
          </p:nvSpPr>
          <p:spPr bwMode="auto">
            <a:xfrm>
              <a:off x="1762" y="1660"/>
              <a:ext cx="2573" cy="763"/>
            </a:xfrm>
            <a:custGeom>
              <a:avLst/>
              <a:gdLst>
                <a:gd name="T0" fmla="*/ 0 w 2580"/>
                <a:gd name="T1" fmla="*/ 687 h 763"/>
                <a:gd name="T2" fmla="*/ 51 w 2580"/>
                <a:gd name="T3" fmla="*/ 687 h 763"/>
                <a:gd name="T4" fmla="*/ 129 w 2580"/>
                <a:gd name="T5" fmla="*/ 572 h 763"/>
                <a:gd name="T6" fmla="*/ 180 w 2580"/>
                <a:gd name="T7" fmla="*/ 382 h 763"/>
                <a:gd name="T8" fmla="*/ 180 w 2580"/>
                <a:gd name="T9" fmla="*/ 0 h 763"/>
                <a:gd name="T10" fmla="*/ 329 w 2580"/>
                <a:gd name="T11" fmla="*/ 0 h 763"/>
                <a:gd name="T12" fmla="*/ 432 w 2580"/>
                <a:gd name="T13" fmla="*/ 77 h 763"/>
                <a:gd name="T14" fmla="*/ 484 w 2580"/>
                <a:gd name="T15" fmla="*/ 382 h 763"/>
                <a:gd name="T16" fmla="*/ 536 w 2580"/>
                <a:gd name="T17" fmla="*/ 572 h 763"/>
                <a:gd name="T18" fmla="*/ 633 w 2580"/>
                <a:gd name="T19" fmla="*/ 687 h 763"/>
                <a:gd name="T20" fmla="*/ 787 w 2580"/>
                <a:gd name="T21" fmla="*/ 687 h 763"/>
                <a:gd name="T22" fmla="*/ 814 w 2580"/>
                <a:gd name="T23" fmla="*/ 572 h 763"/>
                <a:gd name="T24" fmla="*/ 891 w 2580"/>
                <a:gd name="T25" fmla="*/ 611 h 763"/>
                <a:gd name="T26" fmla="*/ 988 w 2580"/>
                <a:gd name="T27" fmla="*/ 687 h 763"/>
                <a:gd name="T28" fmla="*/ 1195 w 2580"/>
                <a:gd name="T29" fmla="*/ 687 h 763"/>
                <a:gd name="T30" fmla="*/ 1272 w 2580"/>
                <a:gd name="T31" fmla="*/ 420 h 763"/>
                <a:gd name="T32" fmla="*/ 1317 w 2580"/>
                <a:gd name="T33" fmla="*/ 191 h 763"/>
                <a:gd name="T34" fmla="*/ 1447 w 2580"/>
                <a:gd name="T35" fmla="*/ 39 h 763"/>
                <a:gd name="T36" fmla="*/ 1575 w 2580"/>
                <a:gd name="T37" fmla="*/ 115 h 763"/>
                <a:gd name="T38" fmla="*/ 1648 w 2580"/>
                <a:gd name="T39" fmla="*/ 191 h 763"/>
                <a:gd name="T40" fmla="*/ 1724 w 2580"/>
                <a:gd name="T41" fmla="*/ 382 h 763"/>
                <a:gd name="T42" fmla="*/ 1750 w 2580"/>
                <a:gd name="T43" fmla="*/ 763 h 763"/>
                <a:gd name="T44" fmla="*/ 1879 w 2580"/>
                <a:gd name="T45" fmla="*/ 763 h 763"/>
                <a:gd name="T46" fmla="*/ 2006 w 2580"/>
                <a:gd name="T47" fmla="*/ 572 h 763"/>
                <a:gd name="T48" fmla="*/ 2054 w 2580"/>
                <a:gd name="T49" fmla="*/ 344 h 763"/>
                <a:gd name="T50" fmla="*/ 2131 w 2580"/>
                <a:gd name="T51" fmla="*/ 153 h 763"/>
                <a:gd name="T52" fmla="*/ 2182 w 2580"/>
                <a:gd name="T53" fmla="*/ 115 h 763"/>
                <a:gd name="T54" fmla="*/ 2362 w 2580"/>
                <a:gd name="T55" fmla="*/ 77 h 763"/>
                <a:gd name="T56" fmla="*/ 2538 w 2580"/>
                <a:gd name="T57" fmla="*/ 115 h 76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80"/>
                <a:gd name="T88" fmla="*/ 0 h 763"/>
                <a:gd name="T89" fmla="*/ 2580 w 2580"/>
                <a:gd name="T90" fmla="*/ 763 h 76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80" h="763">
                  <a:moveTo>
                    <a:pt x="0" y="687"/>
                  </a:moveTo>
                  <a:lnTo>
                    <a:pt x="51" y="687"/>
                  </a:lnTo>
                  <a:lnTo>
                    <a:pt x="129" y="572"/>
                  </a:lnTo>
                  <a:lnTo>
                    <a:pt x="180" y="382"/>
                  </a:lnTo>
                  <a:lnTo>
                    <a:pt x="180" y="0"/>
                  </a:lnTo>
                  <a:lnTo>
                    <a:pt x="335" y="0"/>
                  </a:lnTo>
                  <a:lnTo>
                    <a:pt x="438" y="77"/>
                  </a:lnTo>
                  <a:lnTo>
                    <a:pt x="490" y="382"/>
                  </a:lnTo>
                  <a:lnTo>
                    <a:pt x="542" y="572"/>
                  </a:lnTo>
                  <a:lnTo>
                    <a:pt x="645" y="687"/>
                  </a:lnTo>
                  <a:lnTo>
                    <a:pt x="799" y="687"/>
                  </a:lnTo>
                  <a:lnTo>
                    <a:pt x="826" y="572"/>
                  </a:lnTo>
                  <a:lnTo>
                    <a:pt x="903" y="611"/>
                  </a:lnTo>
                  <a:lnTo>
                    <a:pt x="1006" y="687"/>
                  </a:lnTo>
                  <a:lnTo>
                    <a:pt x="1213" y="687"/>
                  </a:lnTo>
                  <a:lnTo>
                    <a:pt x="1290" y="420"/>
                  </a:lnTo>
                  <a:lnTo>
                    <a:pt x="1341" y="191"/>
                  </a:lnTo>
                  <a:lnTo>
                    <a:pt x="1471" y="39"/>
                  </a:lnTo>
                  <a:lnTo>
                    <a:pt x="1599" y="115"/>
                  </a:lnTo>
                  <a:lnTo>
                    <a:pt x="1676" y="191"/>
                  </a:lnTo>
                  <a:lnTo>
                    <a:pt x="1754" y="382"/>
                  </a:lnTo>
                  <a:lnTo>
                    <a:pt x="1780" y="763"/>
                  </a:lnTo>
                  <a:lnTo>
                    <a:pt x="1909" y="763"/>
                  </a:lnTo>
                  <a:lnTo>
                    <a:pt x="2038" y="572"/>
                  </a:lnTo>
                  <a:lnTo>
                    <a:pt x="2090" y="344"/>
                  </a:lnTo>
                  <a:lnTo>
                    <a:pt x="2167" y="153"/>
                  </a:lnTo>
                  <a:lnTo>
                    <a:pt x="2218" y="115"/>
                  </a:lnTo>
                  <a:lnTo>
                    <a:pt x="2399" y="77"/>
                  </a:lnTo>
                  <a:lnTo>
                    <a:pt x="2580" y="11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Char char="§"/>
              </a:pPr>
              <a:endParaRPr lang="tr-TR" sz="2800" baseline="-25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 flipV="1">
              <a:off x="1711" y="1998"/>
              <a:ext cx="2608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09" name="Freeform 6"/>
          <p:cNvSpPr>
            <a:spLocks/>
          </p:cNvSpPr>
          <p:nvPr/>
        </p:nvSpPr>
        <p:spPr bwMode="auto">
          <a:xfrm>
            <a:off x="2916238" y="4149725"/>
            <a:ext cx="4164012" cy="604838"/>
          </a:xfrm>
          <a:custGeom>
            <a:avLst/>
            <a:gdLst>
              <a:gd name="T0" fmla="*/ 0 w 2623"/>
              <a:gd name="T1" fmla="*/ 2147483647 h 381"/>
              <a:gd name="T2" fmla="*/ 2147483647 w 2623"/>
              <a:gd name="T3" fmla="*/ 2147483647 h 381"/>
              <a:gd name="T4" fmla="*/ 2147483647 w 2623"/>
              <a:gd name="T5" fmla="*/ 0 h 381"/>
              <a:gd name="T6" fmla="*/ 2147483647 w 2623"/>
              <a:gd name="T7" fmla="*/ 0 h 381"/>
              <a:gd name="T8" fmla="*/ 2147483647 w 2623"/>
              <a:gd name="T9" fmla="*/ 2147483647 h 381"/>
              <a:gd name="T10" fmla="*/ 2147483647 w 2623"/>
              <a:gd name="T11" fmla="*/ 2147483647 h 381"/>
              <a:gd name="T12" fmla="*/ 2147483647 w 2623"/>
              <a:gd name="T13" fmla="*/ 2147483647 h 381"/>
              <a:gd name="T14" fmla="*/ 2147483647 w 2623"/>
              <a:gd name="T15" fmla="*/ 2147483647 h 381"/>
              <a:gd name="T16" fmla="*/ 2147483647 w 2623"/>
              <a:gd name="T17" fmla="*/ 2147483647 h 381"/>
              <a:gd name="T18" fmla="*/ 2147483647 w 2623"/>
              <a:gd name="T19" fmla="*/ 2147483647 h 381"/>
              <a:gd name="T20" fmla="*/ 2147483647 w 2623"/>
              <a:gd name="T21" fmla="*/ 2147483647 h 381"/>
              <a:gd name="T22" fmla="*/ 2147483647 w 2623"/>
              <a:gd name="T23" fmla="*/ 2147483647 h 381"/>
              <a:gd name="T24" fmla="*/ 2147483647 w 2623"/>
              <a:gd name="T25" fmla="*/ 2147483647 h 3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23"/>
              <a:gd name="T40" fmla="*/ 0 h 381"/>
              <a:gd name="T41" fmla="*/ 2623 w 2623"/>
              <a:gd name="T42" fmla="*/ 381 h 3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23" h="381">
                <a:moveTo>
                  <a:pt x="0" y="381"/>
                </a:moveTo>
                <a:lnTo>
                  <a:pt x="216" y="381"/>
                </a:lnTo>
                <a:lnTo>
                  <a:pt x="216" y="0"/>
                </a:lnTo>
                <a:lnTo>
                  <a:pt x="521" y="0"/>
                </a:lnTo>
                <a:lnTo>
                  <a:pt x="521" y="381"/>
                </a:lnTo>
                <a:lnTo>
                  <a:pt x="1318" y="381"/>
                </a:lnTo>
                <a:lnTo>
                  <a:pt x="1318" y="15"/>
                </a:lnTo>
                <a:lnTo>
                  <a:pt x="1462" y="15"/>
                </a:lnTo>
                <a:lnTo>
                  <a:pt x="1744" y="15"/>
                </a:lnTo>
                <a:lnTo>
                  <a:pt x="1747" y="381"/>
                </a:lnTo>
                <a:lnTo>
                  <a:pt x="2146" y="381"/>
                </a:lnTo>
                <a:lnTo>
                  <a:pt x="2146" y="15"/>
                </a:lnTo>
                <a:lnTo>
                  <a:pt x="2623" y="17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tr-TR" sz="2800" baseline="-250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1476375" y="2752725"/>
            <a:ext cx="12065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SWISS" charset="0"/>
              </a:rPr>
              <a:t>Analog</a:t>
            </a:r>
            <a:endParaRPr lang="en-US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1511" name="Rectangle 31"/>
          <p:cNvSpPr>
            <a:spLocks noChangeArrowheads="1"/>
          </p:cNvSpPr>
          <p:nvPr/>
        </p:nvSpPr>
        <p:spPr bwMode="auto">
          <a:xfrm>
            <a:off x="1433513" y="4367213"/>
            <a:ext cx="10874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SWISS" charset="0"/>
              </a:rPr>
              <a:t>Digital</a:t>
            </a:r>
            <a:endParaRPr lang="en-US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DA376C-97F5-44AB-ADCE-8FB5D8CEB0A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Digitization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Process of conversion from analog to digital is called digitization</a:t>
            </a:r>
          </a:p>
          <a:p>
            <a:pPr eaLnBrk="1" hangingPunct="1"/>
            <a:endParaRPr lang="en-US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3141663"/>
            <a:ext cx="30956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2938" y="3213100"/>
            <a:ext cx="2476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48543E-4924-476B-8E2D-34349AEA5F7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27336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200" smtClean="0"/>
              <a:t>Computers are digital systems</a:t>
            </a:r>
          </a:p>
          <a:p>
            <a:pPr eaLnBrk="1" hangingPunct="1">
              <a:lnSpc>
                <a:spcPct val="140000"/>
              </a:lnSpc>
            </a:pPr>
            <a:r>
              <a:rPr lang="en-US" sz="2200" smtClean="0"/>
              <a:t>Deal with a vocabulary of two elements namely 0 and 1 – also known as the binary system of numbers</a:t>
            </a:r>
          </a:p>
          <a:p>
            <a:pPr eaLnBrk="1" hangingPunct="1">
              <a:lnSpc>
                <a:spcPct val="140000"/>
              </a:lnSpc>
            </a:pPr>
            <a:r>
              <a:rPr lang="en-US" sz="2200" smtClean="0"/>
              <a:t>Binary digits i.e. 0 and 1 are called </a:t>
            </a:r>
            <a:r>
              <a:rPr lang="en-US" sz="2200" b="1" smtClean="0"/>
              <a:t>bits</a:t>
            </a:r>
          </a:p>
          <a:p>
            <a:pPr eaLnBrk="1" hangingPunct="1">
              <a:lnSpc>
                <a:spcPct val="140000"/>
              </a:lnSpc>
            </a:pPr>
            <a:endParaRPr lang="en-US" smtClean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563938" y="4937125"/>
            <a:ext cx="1587" cy="838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3563938" y="5394325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3563938" y="5013325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3563938" y="4784725"/>
            <a:ext cx="3810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4325938" y="5013325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4402138" y="4784725"/>
            <a:ext cx="3810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4021138" y="5089525"/>
            <a:ext cx="3810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87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707C30-F1FA-44A7-8A6E-7DBDF8E40E9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-685800"/>
            <a:ext cx="8991600" cy="6781800"/>
          </a:xfrm>
        </p:spPr>
        <p:txBody>
          <a:bodyPr/>
          <a:lstStyle/>
          <a:p>
            <a:pPr eaLnBrk="1" hangingPunct="1"/>
            <a:r>
              <a:rPr lang="en-US" sz="45500" b="1" smtClean="0">
                <a:solidFill>
                  <a:schemeClr val="bg2"/>
                </a:solidFill>
              </a:rPr>
              <a:t>bit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539750" y="5013325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10800" b="1">
                <a:solidFill>
                  <a:schemeClr val="bg2"/>
                </a:solidFill>
              </a:rPr>
              <a:t>bi</a:t>
            </a:r>
            <a:r>
              <a:rPr lang="en-US" sz="10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nary digi</a:t>
            </a:r>
            <a:r>
              <a:rPr lang="en-US" sz="10800" b="1">
                <a:solidFill>
                  <a:schemeClr val="bg2"/>
                </a:solidFill>
              </a:rPr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990600"/>
          </a:xfrm>
        </p:spPr>
        <p:txBody>
          <a:bodyPr/>
          <a:lstStyle/>
          <a:p>
            <a:pPr algn="ctr" eaLnBrk="1" hangingPunct="1"/>
            <a:r>
              <a:rPr lang="en-GB" b="1" smtClean="0"/>
              <a:t>Agenda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608" y="1636713"/>
            <a:ext cx="788608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Course Details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Grading Policy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Introduction to Digital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78614-0B92-4EAC-A259-5520E55F184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7A680E-C788-4FCF-B112-1D876247BA0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Next…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Analog versus Digital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Digitization of Analog Signals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>
                <a:solidFill>
                  <a:srgbClr val="FF0000"/>
                </a:solidFill>
              </a:rPr>
              <a:t>Binary Numbers and Number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Number System Conversions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Representing Fractions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A6FC77-93D3-4C50-818A-5589A0ED6F2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627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Number System 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auto">
          <a:xfrm>
            <a:off x="228600" y="2514600"/>
            <a:ext cx="1189038" cy="1193800"/>
            <a:chOff x="240" y="3226"/>
            <a:chExt cx="749" cy="752"/>
          </a:xfrm>
        </p:grpSpPr>
        <p:sp>
          <p:nvSpPr>
            <p:cNvPr id="26712" name="Freeform 24"/>
            <p:cNvSpPr>
              <a:spLocks/>
            </p:cNvSpPr>
            <p:nvPr/>
          </p:nvSpPr>
          <p:spPr bwMode="auto">
            <a:xfrm>
              <a:off x="328" y="3226"/>
              <a:ext cx="661" cy="662"/>
            </a:xfrm>
            <a:custGeom>
              <a:avLst/>
              <a:gdLst>
                <a:gd name="T0" fmla="*/ 0 w 1323"/>
                <a:gd name="T1" fmla="*/ 1 h 1323"/>
                <a:gd name="T2" fmla="*/ 0 w 1323"/>
                <a:gd name="T3" fmla="*/ 1 h 1323"/>
                <a:gd name="T4" fmla="*/ 0 w 1323"/>
                <a:gd name="T5" fmla="*/ 1 h 1323"/>
                <a:gd name="T6" fmla="*/ 0 w 1323"/>
                <a:gd name="T7" fmla="*/ 1 h 1323"/>
                <a:gd name="T8" fmla="*/ 0 w 1323"/>
                <a:gd name="T9" fmla="*/ 1 h 1323"/>
                <a:gd name="T10" fmla="*/ 0 w 1323"/>
                <a:gd name="T11" fmla="*/ 1 h 1323"/>
                <a:gd name="T12" fmla="*/ 0 w 1323"/>
                <a:gd name="T13" fmla="*/ 1 h 1323"/>
                <a:gd name="T14" fmla="*/ 0 w 1323"/>
                <a:gd name="T15" fmla="*/ 1 h 1323"/>
                <a:gd name="T16" fmla="*/ 0 w 1323"/>
                <a:gd name="T17" fmla="*/ 1 h 1323"/>
                <a:gd name="T18" fmla="*/ 0 w 1323"/>
                <a:gd name="T19" fmla="*/ 1 h 1323"/>
                <a:gd name="T20" fmla="*/ 0 w 1323"/>
                <a:gd name="T21" fmla="*/ 1 h 1323"/>
                <a:gd name="T22" fmla="*/ 0 w 1323"/>
                <a:gd name="T23" fmla="*/ 1 h 1323"/>
                <a:gd name="T24" fmla="*/ 0 w 1323"/>
                <a:gd name="T25" fmla="*/ 1 h 1323"/>
                <a:gd name="T26" fmla="*/ 0 w 1323"/>
                <a:gd name="T27" fmla="*/ 1 h 1323"/>
                <a:gd name="T28" fmla="*/ 0 w 1323"/>
                <a:gd name="T29" fmla="*/ 1 h 1323"/>
                <a:gd name="T30" fmla="*/ 0 w 1323"/>
                <a:gd name="T31" fmla="*/ 1 h 1323"/>
                <a:gd name="T32" fmla="*/ 0 w 1323"/>
                <a:gd name="T33" fmla="*/ 1 h 1323"/>
                <a:gd name="T34" fmla="*/ 0 w 1323"/>
                <a:gd name="T35" fmla="*/ 1 h 1323"/>
                <a:gd name="T36" fmla="*/ 0 w 1323"/>
                <a:gd name="T37" fmla="*/ 1 h 1323"/>
                <a:gd name="T38" fmla="*/ 0 w 1323"/>
                <a:gd name="T39" fmla="*/ 1 h 1323"/>
                <a:gd name="T40" fmla="*/ 0 w 1323"/>
                <a:gd name="T41" fmla="*/ 1 h 1323"/>
                <a:gd name="T42" fmla="*/ 0 w 1323"/>
                <a:gd name="T43" fmla="*/ 1 h 1323"/>
                <a:gd name="T44" fmla="*/ 0 w 1323"/>
                <a:gd name="T45" fmla="*/ 1 h 1323"/>
                <a:gd name="T46" fmla="*/ 0 w 1323"/>
                <a:gd name="T47" fmla="*/ 1 h 1323"/>
                <a:gd name="T48" fmla="*/ 0 w 1323"/>
                <a:gd name="T49" fmla="*/ 1 h 1323"/>
                <a:gd name="T50" fmla="*/ 0 w 1323"/>
                <a:gd name="T51" fmla="*/ 1 h 1323"/>
                <a:gd name="T52" fmla="*/ 0 w 1323"/>
                <a:gd name="T53" fmla="*/ 1 h 1323"/>
                <a:gd name="T54" fmla="*/ 0 w 1323"/>
                <a:gd name="T55" fmla="*/ 1 h 1323"/>
                <a:gd name="T56" fmla="*/ 0 w 1323"/>
                <a:gd name="T57" fmla="*/ 1 h 1323"/>
                <a:gd name="T58" fmla="*/ 0 w 1323"/>
                <a:gd name="T59" fmla="*/ 1 h 1323"/>
                <a:gd name="T60" fmla="*/ 0 w 1323"/>
                <a:gd name="T61" fmla="*/ 1 h 1323"/>
                <a:gd name="T62" fmla="*/ 0 w 1323"/>
                <a:gd name="T63" fmla="*/ 1 h 13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23"/>
                <a:gd name="T97" fmla="*/ 0 h 1323"/>
                <a:gd name="T98" fmla="*/ 1323 w 1323"/>
                <a:gd name="T99" fmla="*/ 1323 h 13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23" h="1323">
                  <a:moveTo>
                    <a:pt x="662" y="0"/>
                  </a:moveTo>
                  <a:lnTo>
                    <a:pt x="729" y="4"/>
                  </a:lnTo>
                  <a:lnTo>
                    <a:pt x="795" y="14"/>
                  </a:lnTo>
                  <a:lnTo>
                    <a:pt x="859" y="30"/>
                  </a:lnTo>
                  <a:lnTo>
                    <a:pt x="918" y="52"/>
                  </a:lnTo>
                  <a:lnTo>
                    <a:pt x="977" y="80"/>
                  </a:lnTo>
                  <a:lnTo>
                    <a:pt x="1031" y="113"/>
                  </a:lnTo>
                  <a:lnTo>
                    <a:pt x="1082" y="151"/>
                  </a:lnTo>
                  <a:lnTo>
                    <a:pt x="1129" y="194"/>
                  </a:lnTo>
                  <a:lnTo>
                    <a:pt x="1172" y="241"/>
                  </a:lnTo>
                  <a:lnTo>
                    <a:pt x="1210" y="291"/>
                  </a:lnTo>
                  <a:lnTo>
                    <a:pt x="1243" y="347"/>
                  </a:lnTo>
                  <a:lnTo>
                    <a:pt x="1271" y="404"/>
                  </a:lnTo>
                  <a:lnTo>
                    <a:pt x="1293" y="465"/>
                  </a:lnTo>
                  <a:lnTo>
                    <a:pt x="1309" y="529"/>
                  </a:lnTo>
                  <a:lnTo>
                    <a:pt x="1319" y="594"/>
                  </a:lnTo>
                  <a:lnTo>
                    <a:pt x="1323" y="662"/>
                  </a:lnTo>
                  <a:lnTo>
                    <a:pt x="1319" y="730"/>
                  </a:lnTo>
                  <a:lnTo>
                    <a:pt x="1309" y="796"/>
                  </a:lnTo>
                  <a:lnTo>
                    <a:pt x="1293" y="859"/>
                  </a:lnTo>
                  <a:lnTo>
                    <a:pt x="1271" y="919"/>
                  </a:lnTo>
                  <a:lnTo>
                    <a:pt x="1243" y="978"/>
                  </a:lnTo>
                  <a:lnTo>
                    <a:pt x="1210" y="1032"/>
                  </a:lnTo>
                  <a:lnTo>
                    <a:pt x="1172" y="1083"/>
                  </a:lnTo>
                  <a:lnTo>
                    <a:pt x="1129" y="1130"/>
                  </a:lnTo>
                  <a:lnTo>
                    <a:pt x="1082" y="1172"/>
                  </a:lnTo>
                  <a:lnTo>
                    <a:pt x="1031" y="1210"/>
                  </a:lnTo>
                  <a:lnTo>
                    <a:pt x="977" y="1244"/>
                  </a:lnTo>
                  <a:lnTo>
                    <a:pt x="918" y="1271"/>
                  </a:lnTo>
                  <a:lnTo>
                    <a:pt x="859" y="1293"/>
                  </a:lnTo>
                  <a:lnTo>
                    <a:pt x="795" y="1309"/>
                  </a:lnTo>
                  <a:lnTo>
                    <a:pt x="729" y="1320"/>
                  </a:lnTo>
                  <a:lnTo>
                    <a:pt x="662" y="1323"/>
                  </a:lnTo>
                  <a:lnTo>
                    <a:pt x="594" y="1320"/>
                  </a:lnTo>
                  <a:lnTo>
                    <a:pt x="528" y="1309"/>
                  </a:lnTo>
                  <a:lnTo>
                    <a:pt x="465" y="1293"/>
                  </a:lnTo>
                  <a:lnTo>
                    <a:pt x="405" y="1271"/>
                  </a:lnTo>
                  <a:lnTo>
                    <a:pt x="346" y="1244"/>
                  </a:lnTo>
                  <a:lnTo>
                    <a:pt x="292" y="1210"/>
                  </a:lnTo>
                  <a:lnTo>
                    <a:pt x="241" y="1172"/>
                  </a:lnTo>
                  <a:lnTo>
                    <a:pt x="194" y="1130"/>
                  </a:lnTo>
                  <a:lnTo>
                    <a:pt x="151" y="1083"/>
                  </a:lnTo>
                  <a:lnTo>
                    <a:pt x="113" y="1032"/>
                  </a:lnTo>
                  <a:lnTo>
                    <a:pt x="80" y="978"/>
                  </a:lnTo>
                  <a:lnTo>
                    <a:pt x="52" y="919"/>
                  </a:lnTo>
                  <a:lnTo>
                    <a:pt x="30" y="859"/>
                  </a:lnTo>
                  <a:lnTo>
                    <a:pt x="14" y="796"/>
                  </a:lnTo>
                  <a:lnTo>
                    <a:pt x="4" y="730"/>
                  </a:lnTo>
                  <a:lnTo>
                    <a:pt x="0" y="662"/>
                  </a:lnTo>
                  <a:lnTo>
                    <a:pt x="4" y="594"/>
                  </a:lnTo>
                  <a:lnTo>
                    <a:pt x="14" y="529"/>
                  </a:lnTo>
                  <a:lnTo>
                    <a:pt x="30" y="465"/>
                  </a:lnTo>
                  <a:lnTo>
                    <a:pt x="52" y="404"/>
                  </a:lnTo>
                  <a:lnTo>
                    <a:pt x="80" y="347"/>
                  </a:lnTo>
                  <a:lnTo>
                    <a:pt x="113" y="291"/>
                  </a:lnTo>
                  <a:lnTo>
                    <a:pt x="151" y="241"/>
                  </a:lnTo>
                  <a:lnTo>
                    <a:pt x="194" y="194"/>
                  </a:lnTo>
                  <a:lnTo>
                    <a:pt x="241" y="151"/>
                  </a:lnTo>
                  <a:lnTo>
                    <a:pt x="292" y="113"/>
                  </a:lnTo>
                  <a:lnTo>
                    <a:pt x="346" y="80"/>
                  </a:lnTo>
                  <a:lnTo>
                    <a:pt x="405" y="52"/>
                  </a:lnTo>
                  <a:lnTo>
                    <a:pt x="465" y="30"/>
                  </a:lnTo>
                  <a:lnTo>
                    <a:pt x="528" y="14"/>
                  </a:lnTo>
                  <a:lnTo>
                    <a:pt x="594" y="4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DDBF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Freeform 25"/>
            <p:cNvSpPr>
              <a:spLocks/>
            </p:cNvSpPr>
            <p:nvPr/>
          </p:nvSpPr>
          <p:spPr bwMode="auto">
            <a:xfrm>
              <a:off x="317" y="3715"/>
              <a:ext cx="54" cy="23"/>
            </a:xfrm>
            <a:custGeom>
              <a:avLst/>
              <a:gdLst>
                <a:gd name="T0" fmla="*/ 0 w 110"/>
                <a:gd name="T1" fmla="*/ 0 h 46"/>
                <a:gd name="T2" fmla="*/ 0 w 110"/>
                <a:gd name="T3" fmla="*/ 0 h 46"/>
                <a:gd name="T4" fmla="*/ 0 w 110"/>
                <a:gd name="T5" fmla="*/ 1 h 46"/>
                <a:gd name="T6" fmla="*/ 0 w 110"/>
                <a:gd name="T7" fmla="*/ 1 h 46"/>
                <a:gd name="T8" fmla="*/ 0 w 110"/>
                <a:gd name="T9" fmla="*/ 1 h 46"/>
                <a:gd name="T10" fmla="*/ 0 w 110"/>
                <a:gd name="T11" fmla="*/ 1 h 46"/>
                <a:gd name="T12" fmla="*/ 0 w 110"/>
                <a:gd name="T13" fmla="*/ 1 h 46"/>
                <a:gd name="T14" fmla="*/ 0 w 110"/>
                <a:gd name="T15" fmla="*/ 1 h 46"/>
                <a:gd name="T16" fmla="*/ 0 w 110"/>
                <a:gd name="T17" fmla="*/ 1 h 46"/>
                <a:gd name="T18" fmla="*/ 0 w 110"/>
                <a:gd name="T19" fmla="*/ 1 h 46"/>
                <a:gd name="T20" fmla="*/ 0 w 110"/>
                <a:gd name="T21" fmla="*/ 1 h 46"/>
                <a:gd name="T22" fmla="*/ 0 w 110"/>
                <a:gd name="T23" fmla="*/ 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0"/>
                <a:gd name="T37" fmla="*/ 0 h 46"/>
                <a:gd name="T38" fmla="*/ 110 w 110"/>
                <a:gd name="T39" fmla="*/ 46 h 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0" h="46">
                  <a:moveTo>
                    <a:pt x="110" y="0"/>
                  </a:moveTo>
                  <a:lnTo>
                    <a:pt x="97" y="0"/>
                  </a:lnTo>
                  <a:lnTo>
                    <a:pt x="84" y="1"/>
                  </a:lnTo>
                  <a:lnTo>
                    <a:pt x="70" y="1"/>
                  </a:lnTo>
                  <a:lnTo>
                    <a:pt x="57" y="2"/>
                  </a:lnTo>
                  <a:lnTo>
                    <a:pt x="43" y="3"/>
                  </a:lnTo>
                  <a:lnTo>
                    <a:pt x="29" y="3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46"/>
                  </a:lnTo>
                  <a:lnTo>
                    <a:pt x="110" y="24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Freeform 26"/>
            <p:cNvSpPr>
              <a:spLocks/>
            </p:cNvSpPr>
            <p:nvPr/>
          </p:nvSpPr>
          <p:spPr bwMode="auto">
            <a:xfrm>
              <a:off x="240" y="3407"/>
              <a:ext cx="570" cy="571"/>
            </a:xfrm>
            <a:custGeom>
              <a:avLst/>
              <a:gdLst>
                <a:gd name="T0" fmla="*/ 1 w 1139"/>
                <a:gd name="T1" fmla="*/ 1 h 1141"/>
                <a:gd name="T2" fmla="*/ 1 w 1139"/>
                <a:gd name="T3" fmla="*/ 1 h 1141"/>
                <a:gd name="T4" fmla="*/ 1 w 1139"/>
                <a:gd name="T5" fmla="*/ 1 h 1141"/>
                <a:gd name="T6" fmla="*/ 1 w 1139"/>
                <a:gd name="T7" fmla="*/ 1 h 1141"/>
                <a:gd name="T8" fmla="*/ 1 w 1139"/>
                <a:gd name="T9" fmla="*/ 1 h 1141"/>
                <a:gd name="T10" fmla="*/ 1 w 1139"/>
                <a:gd name="T11" fmla="*/ 1 h 1141"/>
                <a:gd name="T12" fmla="*/ 1 w 1139"/>
                <a:gd name="T13" fmla="*/ 1 h 1141"/>
                <a:gd name="T14" fmla="*/ 1 w 1139"/>
                <a:gd name="T15" fmla="*/ 1 h 1141"/>
                <a:gd name="T16" fmla="*/ 1 w 1139"/>
                <a:gd name="T17" fmla="*/ 0 h 1141"/>
                <a:gd name="T18" fmla="*/ 0 w 1139"/>
                <a:gd name="T19" fmla="*/ 1 h 1141"/>
                <a:gd name="T20" fmla="*/ 1 w 1139"/>
                <a:gd name="T21" fmla="*/ 1 h 1141"/>
                <a:gd name="T22" fmla="*/ 1 w 1139"/>
                <a:gd name="T23" fmla="*/ 1 h 1141"/>
                <a:gd name="T24" fmla="*/ 1 w 1139"/>
                <a:gd name="T25" fmla="*/ 1 h 1141"/>
                <a:gd name="T26" fmla="*/ 1 w 1139"/>
                <a:gd name="T27" fmla="*/ 1 h 1141"/>
                <a:gd name="T28" fmla="*/ 1 w 1139"/>
                <a:gd name="T29" fmla="*/ 1 h 1141"/>
                <a:gd name="T30" fmla="*/ 1 w 1139"/>
                <a:gd name="T31" fmla="*/ 1 h 1141"/>
                <a:gd name="T32" fmla="*/ 1 w 1139"/>
                <a:gd name="T33" fmla="*/ 1 h 1141"/>
                <a:gd name="T34" fmla="*/ 1 w 1139"/>
                <a:gd name="T35" fmla="*/ 1 h 1141"/>
                <a:gd name="T36" fmla="*/ 1 w 1139"/>
                <a:gd name="T37" fmla="*/ 1 h 1141"/>
                <a:gd name="T38" fmla="*/ 1 w 1139"/>
                <a:gd name="T39" fmla="*/ 1 h 1141"/>
                <a:gd name="T40" fmla="*/ 1 w 1139"/>
                <a:gd name="T41" fmla="*/ 1 h 1141"/>
                <a:gd name="T42" fmla="*/ 1 w 1139"/>
                <a:gd name="T43" fmla="*/ 1 h 1141"/>
                <a:gd name="T44" fmla="*/ 1 w 1139"/>
                <a:gd name="T45" fmla="*/ 1 h 1141"/>
                <a:gd name="T46" fmla="*/ 1 w 1139"/>
                <a:gd name="T47" fmla="*/ 1 h 1141"/>
                <a:gd name="T48" fmla="*/ 1 w 1139"/>
                <a:gd name="T49" fmla="*/ 1 h 1141"/>
                <a:gd name="T50" fmla="*/ 1 w 1139"/>
                <a:gd name="T51" fmla="*/ 1 h 1141"/>
                <a:gd name="T52" fmla="*/ 1 w 1139"/>
                <a:gd name="T53" fmla="*/ 1 h 1141"/>
                <a:gd name="T54" fmla="*/ 1 w 1139"/>
                <a:gd name="T55" fmla="*/ 1 h 1141"/>
                <a:gd name="T56" fmla="*/ 1 w 1139"/>
                <a:gd name="T57" fmla="*/ 1 h 1141"/>
                <a:gd name="T58" fmla="*/ 1 w 1139"/>
                <a:gd name="T59" fmla="*/ 1 h 1141"/>
                <a:gd name="T60" fmla="*/ 1 w 1139"/>
                <a:gd name="T61" fmla="*/ 1 h 1141"/>
                <a:gd name="T62" fmla="*/ 1 w 1139"/>
                <a:gd name="T63" fmla="*/ 1 h 1141"/>
                <a:gd name="T64" fmla="*/ 1 w 1139"/>
                <a:gd name="T65" fmla="*/ 1 h 1141"/>
                <a:gd name="T66" fmla="*/ 1 w 1139"/>
                <a:gd name="T67" fmla="*/ 1 h 1141"/>
                <a:gd name="T68" fmla="*/ 1 w 1139"/>
                <a:gd name="T69" fmla="*/ 1 h 1141"/>
                <a:gd name="T70" fmla="*/ 1 w 1139"/>
                <a:gd name="T71" fmla="*/ 1 h 1141"/>
                <a:gd name="T72" fmla="*/ 1 w 1139"/>
                <a:gd name="T73" fmla="*/ 1 h 1141"/>
                <a:gd name="T74" fmla="*/ 1 w 1139"/>
                <a:gd name="T75" fmla="*/ 1 h 1141"/>
                <a:gd name="T76" fmla="*/ 1 w 1139"/>
                <a:gd name="T77" fmla="*/ 1 h 1141"/>
                <a:gd name="T78" fmla="*/ 1 w 1139"/>
                <a:gd name="T79" fmla="*/ 1 h 1141"/>
                <a:gd name="T80" fmla="*/ 1 w 1139"/>
                <a:gd name="T81" fmla="*/ 1 h 1141"/>
                <a:gd name="T82" fmla="*/ 1 w 1139"/>
                <a:gd name="T83" fmla="*/ 1 h 1141"/>
                <a:gd name="T84" fmla="*/ 1 w 1139"/>
                <a:gd name="T85" fmla="*/ 1 h 1141"/>
                <a:gd name="T86" fmla="*/ 1 w 1139"/>
                <a:gd name="T87" fmla="*/ 1 h 1141"/>
                <a:gd name="T88" fmla="*/ 1 w 1139"/>
                <a:gd name="T89" fmla="*/ 1 h 1141"/>
                <a:gd name="T90" fmla="*/ 1 w 1139"/>
                <a:gd name="T91" fmla="*/ 1 h 1141"/>
                <a:gd name="T92" fmla="*/ 1 w 1139"/>
                <a:gd name="T93" fmla="*/ 1 h 1141"/>
                <a:gd name="T94" fmla="*/ 1 w 1139"/>
                <a:gd name="T95" fmla="*/ 1 h 1141"/>
                <a:gd name="T96" fmla="*/ 1 w 1139"/>
                <a:gd name="T97" fmla="*/ 1 h 1141"/>
                <a:gd name="T98" fmla="*/ 1 w 1139"/>
                <a:gd name="T99" fmla="*/ 1 h 1141"/>
                <a:gd name="T100" fmla="*/ 1 w 1139"/>
                <a:gd name="T101" fmla="*/ 1 h 1141"/>
                <a:gd name="T102" fmla="*/ 1 w 1139"/>
                <a:gd name="T103" fmla="*/ 1 h 1141"/>
                <a:gd name="T104" fmla="*/ 1 w 1139"/>
                <a:gd name="T105" fmla="*/ 1 h 1141"/>
                <a:gd name="T106" fmla="*/ 1 w 1139"/>
                <a:gd name="T107" fmla="*/ 1 h 1141"/>
                <a:gd name="T108" fmla="*/ 1 w 1139"/>
                <a:gd name="T109" fmla="*/ 1 h 1141"/>
                <a:gd name="T110" fmla="*/ 1 w 1139"/>
                <a:gd name="T111" fmla="*/ 1 h 1141"/>
                <a:gd name="T112" fmla="*/ 1 w 1139"/>
                <a:gd name="T113" fmla="*/ 1 h 1141"/>
                <a:gd name="T114" fmla="*/ 1 w 1139"/>
                <a:gd name="T115" fmla="*/ 1 h 1141"/>
                <a:gd name="T116" fmla="*/ 1 w 1139"/>
                <a:gd name="T117" fmla="*/ 1 h 1141"/>
                <a:gd name="T118" fmla="*/ 1 w 1139"/>
                <a:gd name="T119" fmla="*/ 1 h 1141"/>
                <a:gd name="T120" fmla="*/ 1 w 1139"/>
                <a:gd name="T121" fmla="*/ 1 h 1141"/>
                <a:gd name="T122" fmla="*/ 1 w 1139"/>
                <a:gd name="T123" fmla="*/ 1 h 1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39"/>
                <a:gd name="T187" fmla="*/ 0 h 1141"/>
                <a:gd name="T188" fmla="*/ 1139 w 1139"/>
                <a:gd name="T189" fmla="*/ 1141 h 11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39" h="1141">
                  <a:moveTo>
                    <a:pt x="940" y="201"/>
                  </a:moveTo>
                  <a:lnTo>
                    <a:pt x="915" y="177"/>
                  </a:lnTo>
                  <a:lnTo>
                    <a:pt x="889" y="155"/>
                  </a:lnTo>
                  <a:lnTo>
                    <a:pt x="863" y="135"/>
                  </a:lnTo>
                  <a:lnTo>
                    <a:pt x="835" y="115"/>
                  </a:lnTo>
                  <a:lnTo>
                    <a:pt x="806" y="97"/>
                  </a:lnTo>
                  <a:lnTo>
                    <a:pt x="778" y="80"/>
                  </a:lnTo>
                  <a:lnTo>
                    <a:pt x="748" y="66"/>
                  </a:lnTo>
                  <a:lnTo>
                    <a:pt x="718" y="52"/>
                  </a:lnTo>
                  <a:lnTo>
                    <a:pt x="687" y="40"/>
                  </a:lnTo>
                  <a:lnTo>
                    <a:pt x="654" y="30"/>
                  </a:lnTo>
                  <a:lnTo>
                    <a:pt x="622" y="21"/>
                  </a:lnTo>
                  <a:lnTo>
                    <a:pt x="590" y="13"/>
                  </a:lnTo>
                  <a:lnTo>
                    <a:pt x="556" y="7"/>
                  </a:lnTo>
                  <a:lnTo>
                    <a:pt x="523" y="3"/>
                  </a:lnTo>
                  <a:lnTo>
                    <a:pt x="490" y="1"/>
                  </a:lnTo>
                  <a:lnTo>
                    <a:pt x="455" y="0"/>
                  </a:lnTo>
                  <a:lnTo>
                    <a:pt x="153" y="0"/>
                  </a:lnTo>
                  <a:lnTo>
                    <a:pt x="153" y="252"/>
                  </a:lnTo>
                  <a:lnTo>
                    <a:pt x="0" y="252"/>
                  </a:lnTo>
                  <a:lnTo>
                    <a:pt x="0" y="361"/>
                  </a:lnTo>
                  <a:lnTo>
                    <a:pt x="153" y="361"/>
                  </a:lnTo>
                  <a:lnTo>
                    <a:pt x="153" y="621"/>
                  </a:lnTo>
                  <a:lnTo>
                    <a:pt x="167" y="621"/>
                  </a:lnTo>
                  <a:lnTo>
                    <a:pt x="182" y="619"/>
                  </a:lnTo>
                  <a:lnTo>
                    <a:pt x="196" y="619"/>
                  </a:lnTo>
                  <a:lnTo>
                    <a:pt x="210" y="618"/>
                  </a:lnTo>
                  <a:lnTo>
                    <a:pt x="223" y="617"/>
                  </a:lnTo>
                  <a:lnTo>
                    <a:pt x="237" y="617"/>
                  </a:lnTo>
                  <a:lnTo>
                    <a:pt x="250" y="616"/>
                  </a:lnTo>
                  <a:lnTo>
                    <a:pt x="263" y="616"/>
                  </a:lnTo>
                  <a:lnTo>
                    <a:pt x="263" y="361"/>
                  </a:lnTo>
                  <a:lnTo>
                    <a:pt x="556" y="361"/>
                  </a:lnTo>
                  <a:lnTo>
                    <a:pt x="556" y="252"/>
                  </a:lnTo>
                  <a:lnTo>
                    <a:pt x="263" y="252"/>
                  </a:lnTo>
                  <a:lnTo>
                    <a:pt x="263" y="109"/>
                  </a:lnTo>
                  <a:lnTo>
                    <a:pt x="455" y="109"/>
                  </a:lnTo>
                  <a:lnTo>
                    <a:pt x="484" y="110"/>
                  </a:lnTo>
                  <a:lnTo>
                    <a:pt x="513" y="112"/>
                  </a:lnTo>
                  <a:lnTo>
                    <a:pt x="540" y="115"/>
                  </a:lnTo>
                  <a:lnTo>
                    <a:pt x="568" y="121"/>
                  </a:lnTo>
                  <a:lnTo>
                    <a:pt x="596" y="127"/>
                  </a:lnTo>
                  <a:lnTo>
                    <a:pt x="623" y="133"/>
                  </a:lnTo>
                  <a:lnTo>
                    <a:pt x="650" y="143"/>
                  </a:lnTo>
                  <a:lnTo>
                    <a:pt x="676" y="153"/>
                  </a:lnTo>
                  <a:lnTo>
                    <a:pt x="702" y="165"/>
                  </a:lnTo>
                  <a:lnTo>
                    <a:pt x="726" y="177"/>
                  </a:lnTo>
                  <a:lnTo>
                    <a:pt x="750" y="191"/>
                  </a:lnTo>
                  <a:lnTo>
                    <a:pt x="774" y="206"/>
                  </a:lnTo>
                  <a:lnTo>
                    <a:pt x="797" y="222"/>
                  </a:lnTo>
                  <a:lnTo>
                    <a:pt x="819" y="239"/>
                  </a:lnTo>
                  <a:lnTo>
                    <a:pt x="841" y="259"/>
                  </a:lnTo>
                  <a:lnTo>
                    <a:pt x="862" y="279"/>
                  </a:lnTo>
                  <a:lnTo>
                    <a:pt x="896" y="315"/>
                  </a:lnTo>
                  <a:lnTo>
                    <a:pt x="927" y="356"/>
                  </a:lnTo>
                  <a:lnTo>
                    <a:pt x="954" y="397"/>
                  </a:lnTo>
                  <a:lnTo>
                    <a:pt x="977" y="441"/>
                  </a:lnTo>
                  <a:lnTo>
                    <a:pt x="995" y="486"/>
                  </a:lnTo>
                  <a:lnTo>
                    <a:pt x="1010" y="533"/>
                  </a:lnTo>
                  <a:lnTo>
                    <a:pt x="1021" y="581"/>
                  </a:lnTo>
                  <a:lnTo>
                    <a:pt x="1028" y="631"/>
                  </a:lnTo>
                  <a:lnTo>
                    <a:pt x="828" y="631"/>
                  </a:lnTo>
                  <a:lnTo>
                    <a:pt x="828" y="730"/>
                  </a:lnTo>
                  <a:lnTo>
                    <a:pt x="502" y="730"/>
                  </a:lnTo>
                  <a:lnTo>
                    <a:pt x="524" y="801"/>
                  </a:lnTo>
                  <a:lnTo>
                    <a:pt x="535" y="829"/>
                  </a:lnTo>
                  <a:lnTo>
                    <a:pt x="548" y="854"/>
                  </a:lnTo>
                  <a:lnTo>
                    <a:pt x="563" y="877"/>
                  </a:lnTo>
                  <a:lnTo>
                    <a:pt x="581" y="897"/>
                  </a:lnTo>
                  <a:lnTo>
                    <a:pt x="599" y="915"/>
                  </a:lnTo>
                  <a:lnTo>
                    <a:pt x="619" y="933"/>
                  </a:lnTo>
                  <a:lnTo>
                    <a:pt x="641" y="946"/>
                  </a:lnTo>
                  <a:lnTo>
                    <a:pt x="662" y="959"/>
                  </a:lnTo>
                  <a:lnTo>
                    <a:pt x="684" y="971"/>
                  </a:lnTo>
                  <a:lnTo>
                    <a:pt x="706" y="980"/>
                  </a:lnTo>
                  <a:lnTo>
                    <a:pt x="729" y="988"/>
                  </a:lnTo>
                  <a:lnTo>
                    <a:pt x="751" y="994"/>
                  </a:lnTo>
                  <a:lnTo>
                    <a:pt x="772" y="999"/>
                  </a:lnTo>
                  <a:lnTo>
                    <a:pt x="793" y="1004"/>
                  </a:lnTo>
                  <a:lnTo>
                    <a:pt x="811" y="1007"/>
                  </a:lnTo>
                  <a:lnTo>
                    <a:pt x="828" y="1010"/>
                  </a:lnTo>
                  <a:lnTo>
                    <a:pt x="828" y="1032"/>
                  </a:lnTo>
                  <a:lnTo>
                    <a:pt x="263" y="1032"/>
                  </a:lnTo>
                  <a:lnTo>
                    <a:pt x="263" y="640"/>
                  </a:lnTo>
                  <a:lnTo>
                    <a:pt x="153" y="662"/>
                  </a:lnTo>
                  <a:lnTo>
                    <a:pt x="153" y="1141"/>
                  </a:lnTo>
                  <a:lnTo>
                    <a:pt x="938" y="1140"/>
                  </a:lnTo>
                  <a:lnTo>
                    <a:pt x="938" y="906"/>
                  </a:lnTo>
                  <a:lnTo>
                    <a:pt x="884" y="905"/>
                  </a:lnTo>
                  <a:lnTo>
                    <a:pt x="882" y="905"/>
                  </a:lnTo>
                  <a:lnTo>
                    <a:pt x="878" y="905"/>
                  </a:lnTo>
                  <a:lnTo>
                    <a:pt x="871" y="904"/>
                  </a:lnTo>
                  <a:lnTo>
                    <a:pt x="862" y="904"/>
                  </a:lnTo>
                  <a:lnTo>
                    <a:pt x="851" y="903"/>
                  </a:lnTo>
                  <a:lnTo>
                    <a:pt x="839" y="900"/>
                  </a:lnTo>
                  <a:lnTo>
                    <a:pt x="825" y="898"/>
                  </a:lnTo>
                  <a:lnTo>
                    <a:pt x="810" y="896"/>
                  </a:lnTo>
                  <a:lnTo>
                    <a:pt x="794" y="892"/>
                  </a:lnTo>
                  <a:lnTo>
                    <a:pt x="778" y="888"/>
                  </a:lnTo>
                  <a:lnTo>
                    <a:pt x="760" y="882"/>
                  </a:lnTo>
                  <a:lnTo>
                    <a:pt x="743" y="876"/>
                  </a:lnTo>
                  <a:lnTo>
                    <a:pt x="726" y="868"/>
                  </a:lnTo>
                  <a:lnTo>
                    <a:pt x="710" y="860"/>
                  </a:lnTo>
                  <a:lnTo>
                    <a:pt x="694" y="851"/>
                  </a:lnTo>
                  <a:lnTo>
                    <a:pt x="679" y="839"/>
                  </a:lnTo>
                  <a:lnTo>
                    <a:pt x="938" y="839"/>
                  </a:lnTo>
                  <a:lnTo>
                    <a:pt x="938" y="740"/>
                  </a:lnTo>
                  <a:lnTo>
                    <a:pt x="1139" y="740"/>
                  </a:lnTo>
                  <a:lnTo>
                    <a:pt x="1139" y="685"/>
                  </a:lnTo>
                  <a:lnTo>
                    <a:pt x="1138" y="650"/>
                  </a:lnTo>
                  <a:lnTo>
                    <a:pt x="1136" y="617"/>
                  </a:lnTo>
                  <a:lnTo>
                    <a:pt x="1132" y="584"/>
                  </a:lnTo>
                  <a:lnTo>
                    <a:pt x="1127" y="550"/>
                  </a:lnTo>
                  <a:lnTo>
                    <a:pt x="1119" y="518"/>
                  </a:lnTo>
                  <a:lnTo>
                    <a:pt x="1111" y="486"/>
                  </a:lnTo>
                  <a:lnTo>
                    <a:pt x="1100" y="454"/>
                  </a:lnTo>
                  <a:lnTo>
                    <a:pt x="1089" y="422"/>
                  </a:lnTo>
                  <a:lnTo>
                    <a:pt x="1075" y="393"/>
                  </a:lnTo>
                  <a:lnTo>
                    <a:pt x="1060" y="363"/>
                  </a:lnTo>
                  <a:lnTo>
                    <a:pt x="1044" y="334"/>
                  </a:lnTo>
                  <a:lnTo>
                    <a:pt x="1025" y="306"/>
                  </a:lnTo>
                  <a:lnTo>
                    <a:pt x="1007" y="279"/>
                  </a:lnTo>
                  <a:lnTo>
                    <a:pt x="986" y="252"/>
                  </a:lnTo>
                  <a:lnTo>
                    <a:pt x="963" y="226"/>
                  </a:lnTo>
                  <a:lnTo>
                    <a:pt x="940" y="2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Freeform 29"/>
            <p:cNvSpPr>
              <a:spLocks/>
            </p:cNvSpPr>
            <p:nvPr/>
          </p:nvSpPr>
          <p:spPr bwMode="auto">
            <a:xfrm>
              <a:off x="665" y="3458"/>
              <a:ext cx="239" cy="238"/>
            </a:xfrm>
            <a:custGeom>
              <a:avLst/>
              <a:gdLst>
                <a:gd name="T0" fmla="*/ 1 w 477"/>
                <a:gd name="T1" fmla="*/ 0 h 478"/>
                <a:gd name="T2" fmla="*/ 1 w 477"/>
                <a:gd name="T3" fmla="*/ 0 h 478"/>
                <a:gd name="T4" fmla="*/ 1 w 477"/>
                <a:gd name="T5" fmla="*/ 0 h 478"/>
                <a:gd name="T6" fmla="*/ 1 w 477"/>
                <a:gd name="T7" fmla="*/ 0 h 478"/>
                <a:gd name="T8" fmla="*/ 1 w 477"/>
                <a:gd name="T9" fmla="*/ 0 h 478"/>
                <a:gd name="T10" fmla="*/ 1 w 477"/>
                <a:gd name="T11" fmla="*/ 0 h 478"/>
                <a:gd name="T12" fmla="*/ 1 w 477"/>
                <a:gd name="T13" fmla="*/ 0 h 478"/>
                <a:gd name="T14" fmla="*/ 1 w 477"/>
                <a:gd name="T15" fmla="*/ 0 h 478"/>
                <a:gd name="T16" fmla="*/ 1 w 477"/>
                <a:gd name="T17" fmla="*/ 0 h 478"/>
                <a:gd name="T18" fmla="*/ 1 w 477"/>
                <a:gd name="T19" fmla="*/ 0 h 478"/>
                <a:gd name="T20" fmla="*/ 1 w 477"/>
                <a:gd name="T21" fmla="*/ 0 h 478"/>
                <a:gd name="T22" fmla="*/ 1 w 477"/>
                <a:gd name="T23" fmla="*/ 0 h 478"/>
                <a:gd name="T24" fmla="*/ 1 w 477"/>
                <a:gd name="T25" fmla="*/ 0 h 478"/>
                <a:gd name="T26" fmla="*/ 1 w 477"/>
                <a:gd name="T27" fmla="*/ 0 h 478"/>
                <a:gd name="T28" fmla="*/ 1 w 477"/>
                <a:gd name="T29" fmla="*/ 0 h 478"/>
                <a:gd name="T30" fmla="*/ 1 w 477"/>
                <a:gd name="T31" fmla="*/ 0 h 478"/>
                <a:gd name="T32" fmla="*/ 1 w 477"/>
                <a:gd name="T33" fmla="*/ 0 h 478"/>
                <a:gd name="T34" fmla="*/ 1 w 477"/>
                <a:gd name="T35" fmla="*/ 0 h 478"/>
                <a:gd name="T36" fmla="*/ 1 w 477"/>
                <a:gd name="T37" fmla="*/ 0 h 478"/>
                <a:gd name="T38" fmla="*/ 1 w 477"/>
                <a:gd name="T39" fmla="*/ 0 h 478"/>
                <a:gd name="T40" fmla="*/ 1 w 477"/>
                <a:gd name="T41" fmla="*/ 0 h 478"/>
                <a:gd name="T42" fmla="*/ 1 w 477"/>
                <a:gd name="T43" fmla="*/ 0 h 478"/>
                <a:gd name="T44" fmla="*/ 1 w 477"/>
                <a:gd name="T45" fmla="*/ 0 h 478"/>
                <a:gd name="T46" fmla="*/ 1 w 477"/>
                <a:gd name="T47" fmla="*/ 0 h 478"/>
                <a:gd name="T48" fmla="*/ 1 w 477"/>
                <a:gd name="T49" fmla="*/ 0 h 478"/>
                <a:gd name="T50" fmla="*/ 1 w 477"/>
                <a:gd name="T51" fmla="*/ 0 h 478"/>
                <a:gd name="T52" fmla="*/ 1 w 477"/>
                <a:gd name="T53" fmla="*/ 0 h 478"/>
                <a:gd name="T54" fmla="*/ 1 w 477"/>
                <a:gd name="T55" fmla="*/ 0 h 478"/>
                <a:gd name="T56" fmla="*/ 1 w 477"/>
                <a:gd name="T57" fmla="*/ 0 h 478"/>
                <a:gd name="T58" fmla="*/ 1 w 477"/>
                <a:gd name="T59" fmla="*/ 0 h 478"/>
                <a:gd name="T60" fmla="*/ 1 w 477"/>
                <a:gd name="T61" fmla="*/ 0 h 478"/>
                <a:gd name="T62" fmla="*/ 1 w 477"/>
                <a:gd name="T63" fmla="*/ 0 h 47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7"/>
                <a:gd name="T97" fmla="*/ 0 h 478"/>
                <a:gd name="T98" fmla="*/ 477 w 477"/>
                <a:gd name="T99" fmla="*/ 478 h 47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7" h="478">
                  <a:moveTo>
                    <a:pt x="240" y="478"/>
                  </a:moveTo>
                  <a:lnTo>
                    <a:pt x="263" y="477"/>
                  </a:lnTo>
                  <a:lnTo>
                    <a:pt x="286" y="473"/>
                  </a:lnTo>
                  <a:lnTo>
                    <a:pt x="308" y="468"/>
                  </a:lnTo>
                  <a:lnTo>
                    <a:pt x="330" y="460"/>
                  </a:lnTo>
                  <a:lnTo>
                    <a:pt x="350" y="449"/>
                  </a:lnTo>
                  <a:lnTo>
                    <a:pt x="371" y="438"/>
                  </a:lnTo>
                  <a:lnTo>
                    <a:pt x="390" y="424"/>
                  </a:lnTo>
                  <a:lnTo>
                    <a:pt x="408" y="408"/>
                  </a:lnTo>
                  <a:lnTo>
                    <a:pt x="424" y="390"/>
                  </a:lnTo>
                  <a:lnTo>
                    <a:pt x="438" y="371"/>
                  </a:lnTo>
                  <a:lnTo>
                    <a:pt x="449" y="351"/>
                  </a:lnTo>
                  <a:lnTo>
                    <a:pt x="460" y="331"/>
                  </a:lnTo>
                  <a:lnTo>
                    <a:pt x="467" y="309"/>
                  </a:lnTo>
                  <a:lnTo>
                    <a:pt x="473" y="286"/>
                  </a:lnTo>
                  <a:lnTo>
                    <a:pt x="476" y="263"/>
                  </a:lnTo>
                  <a:lnTo>
                    <a:pt x="477" y="238"/>
                  </a:lnTo>
                  <a:lnTo>
                    <a:pt x="476" y="215"/>
                  </a:lnTo>
                  <a:lnTo>
                    <a:pt x="473" y="191"/>
                  </a:lnTo>
                  <a:lnTo>
                    <a:pt x="467" y="169"/>
                  </a:lnTo>
                  <a:lnTo>
                    <a:pt x="460" y="147"/>
                  </a:lnTo>
                  <a:lnTo>
                    <a:pt x="449" y="127"/>
                  </a:lnTo>
                  <a:lnTo>
                    <a:pt x="438" y="107"/>
                  </a:lnTo>
                  <a:lnTo>
                    <a:pt x="424" y="88"/>
                  </a:lnTo>
                  <a:lnTo>
                    <a:pt x="408" y="70"/>
                  </a:lnTo>
                  <a:lnTo>
                    <a:pt x="390" y="54"/>
                  </a:lnTo>
                  <a:lnTo>
                    <a:pt x="371" y="40"/>
                  </a:lnTo>
                  <a:lnTo>
                    <a:pt x="350" y="29"/>
                  </a:lnTo>
                  <a:lnTo>
                    <a:pt x="330" y="18"/>
                  </a:lnTo>
                  <a:lnTo>
                    <a:pt x="308" y="10"/>
                  </a:lnTo>
                  <a:lnTo>
                    <a:pt x="286" y="5"/>
                  </a:lnTo>
                  <a:lnTo>
                    <a:pt x="263" y="1"/>
                  </a:lnTo>
                  <a:lnTo>
                    <a:pt x="240" y="0"/>
                  </a:lnTo>
                  <a:lnTo>
                    <a:pt x="216" y="1"/>
                  </a:lnTo>
                  <a:lnTo>
                    <a:pt x="191" y="5"/>
                  </a:lnTo>
                  <a:lnTo>
                    <a:pt x="168" y="10"/>
                  </a:lnTo>
                  <a:lnTo>
                    <a:pt x="147" y="18"/>
                  </a:lnTo>
                  <a:lnTo>
                    <a:pt x="126" y="29"/>
                  </a:lnTo>
                  <a:lnTo>
                    <a:pt x="106" y="40"/>
                  </a:lnTo>
                  <a:lnTo>
                    <a:pt x="88" y="54"/>
                  </a:lnTo>
                  <a:lnTo>
                    <a:pt x="70" y="70"/>
                  </a:lnTo>
                  <a:lnTo>
                    <a:pt x="54" y="86"/>
                  </a:lnTo>
                  <a:lnTo>
                    <a:pt x="41" y="105"/>
                  </a:lnTo>
                  <a:lnTo>
                    <a:pt x="29" y="124"/>
                  </a:lnTo>
                  <a:lnTo>
                    <a:pt x="19" y="146"/>
                  </a:lnTo>
                  <a:lnTo>
                    <a:pt x="11" y="168"/>
                  </a:lnTo>
                  <a:lnTo>
                    <a:pt x="5" y="190"/>
                  </a:lnTo>
                  <a:lnTo>
                    <a:pt x="1" y="214"/>
                  </a:lnTo>
                  <a:lnTo>
                    <a:pt x="0" y="238"/>
                  </a:lnTo>
                  <a:lnTo>
                    <a:pt x="1" y="263"/>
                  </a:lnTo>
                  <a:lnTo>
                    <a:pt x="5" y="286"/>
                  </a:lnTo>
                  <a:lnTo>
                    <a:pt x="11" y="309"/>
                  </a:lnTo>
                  <a:lnTo>
                    <a:pt x="19" y="331"/>
                  </a:lnTo>
                  <a:lnTo>
                    <a:pt x="29" y="351"/>
                  </a:lnTo>
                  <a:lnTo>
                    <a:pt x="41" y="371"/>
                  </a:lnTo>
                  <a:lnTo>
                    <a:pt x="54" y="390"/>
                  </a:lnTo>
                  <a:lnTo>
                    <a:pt x="70" y="408"/>
                  </a:lnTo>
                  <a:lnTo>
                    <a:pt x="88" y="424"/>
                  </a:lnTo>
                  <a:lnTo>
                    <a:pt x="107" y="438"/>
                  </a:lnTo>
                  <a:lnTo>
                    <a:pt x="127" y="449"/>
                  </a:lnTo>
                  <a:lnTo>
                    <a:pt x="148" y="460"/>
                  </a:lnTo>
                  <a:lnTo>
                    <a:pt x="170" y="468"/>
                  </a:lnTo>
                  <a:lnTo>
                    <a:pt x="193" y="473"/>
                  </a:lnTo>
                  <a:lnTo>
                    <a:pt x="216" y="477"/>
                  </a:lnTo>
                  <a:lnTo>
                    <a:pt x="240" y="4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Freeform 30"/>
            <p:cNvSpPr>
              <a:spLocks/>
            </p:cNvSpPr>
            <p:nvPr/>
          </p:nvSpPr>
          <p:spPr bwMode="auto">
            <a:xfrm>
              <a:off x="727" y="3519"/>
              <a:ext cx="115" cy="116"/>
            </a:xfrm>
            <a:custGeom>
              <a:avLst/>
              <a:gdLst>
                <a:gd name="T0" fmla="*/ 0 w 231"/>
                <a:gd name="T1" fmla="*/ 1 h 232"/>
                <a:gd name="T2" fmla="*/ 0 w 231"/>
                <a:gd name="T3" fmla="*/ 1 h 232"/>
                <a:gd name="T4" fmla="*/ 0 w 231"/>
                <a:gd name="T5" fmla="*/ 1 h 232"/>
                <a:gd name="T6" fmla="*/ 0 w 231"/>
                <a:gd name="T7" fmla="*/ 1 h 232"/>
                <a:gd name="T8" fmla="*/ 0 w 231"/>
                <a:gd name="T9" fmla="*/ 1 h 232"/>
                <a:gd name="T10" fmla="*/ 0 w 231"/>
                <a:gd name="T11" fmla="*/ 1 h 232"/>
                <a:gd name="T12" fmla="*/ 0 w 231"/>
                <a:gd name="T13" fmla="*/ 1 h 232"/>
                <a:gd name="T14" fmla="*/ 0 w 231"/>
                <a:gd name="T15" fmla="*/ 1 h 232"/>
                <a:gd name="T16" fmla="*/ 0 w 231"/>
                <a:gd name="T17" fmla="*/ 1 h 232"/>
                <a:gd name="T18" fmla="*/ 0 w 231"/>
                <a:gd name="T19" fmla="*/ 1 h 232"/>
                <a:gd name="T20" fmla="*/ 0 w 231"/>
                <a:gd name="T21" fmla="*/ 1 h 232"/>
                <a:gd name="T22" fmla="*/ 0 w 231"/>
                <a:gd name="T23" fmla="*/ 1 h 232"/>
                <a:gd name="T24" fmla="*/ 0 w 231"/>
                <a:gd name="T25" fmla="*/ 1 h 232"/>
                <a:gd name="T26" fmla="*/ 0 w 231"/>
                <a:gd name="T27" fmla="*/ 1 h 232"/>
                <a:gd name="T28" fmla="*/ 0 w 231"/>
                <a:gd name="T29" fmla="*/ 1 h 232"/>
                <a:gd name="T30" fmla="*/ 0 w 231"/>
                <a:gd name="T31" fmla="*/ 0 h 232"/>
                <a:gd name="T32" fmla="*/ 0 w 231"/>
                <a:gd name="T33" fmla="*/ 0 h 232"/>
                <a:gd name="T34" fmla="*/ 0 w 231"/>
                <a:gd name="T35" fmla="*/ 0 h 232"/>
                <a:gd name="T36" fmla="*/ 0 w 231"/>
                <a:gd name="T37" fmla="*/ 1 h 232"/>
                <a:gd name="T38" fmla="*/ 0 w 231"/>
                <a:gd name="T39" fmla="*/ 1 h 232"/>
                <a:gd name="T40" fmla="*/ 0 w 231"/>
                <a:gd name="T41" fmla="*/ 1 h 232"/>
                <a:gd name="T42" fmla="*/ 0 w 231"/>
                <a:gd name="T43" fmla="*/ 1 h 232"/>
                <a:gd name="T44" fmla="*/ 0 w 231"/>
                <a:gd name="T45" fmla="*/ 1 h 232"/>
                <a:gd name="T46" fmla="*/ 0 w 231"/>
                <a:gd name="T47" fmla="*/ 1 h 232"/>
                <a:gd name="T48" fmla="*/ 0 w 231"/>
                <a:gd name="T49" fmla="*/ 1 h 232"/>
                <a:gd name="T50" fmla="*/ 0 w 231"/>
                <a:gd name="T51" fmla="*/ 1 h 232"/>
                <a:gd name="T52" fmla="*/ 0 w 231"/>
                <a:gd name="T53" fmla="*/ 1 h 232"/>
                <a:gd name="T54" fmla="*/ 0 w 231"/>
                <a:gd name="T55" fmla="*/ 1 h 232"/>
                <a:gd name="T56" fmla="*/ 0 w 231"/>
                <a:gd name="T57" fmla="*/ 1 h 232"/>
                <a:gd name="T58" fmla="*/ 0 w 231"/>
                <a:gd name="T59" fmla="*/ 1 h 232"/>
                <a:gd name="T60" fmla="*/ 0 w 231"/>
                <a:gd name="T61" fmla="*/ 1 h 232"/>
                <a:gd name="T62" fmla="*/ 0 w 231"/>
                <a:gd name="T63" fmla="*/ 1 h 232"/>
                <a:gd name="T64" fmla="*/ 0 w 231"/>
                <a:gd name="T65" fmla="*/ 1 h 232"/>
                <a:gd name="T66" fmla="*/ 0 w 231"/>
                <a:gd name="T67" fmla="*/ 1 h 232"/>
                <a:gd name="T68" fmla="*/ 0 w 231"/>
                <a:gd name="T69" fmla="*/ 1 h 232"/>
                <a:gd name="T70" fmla="*/ 0 w 231"/>
                <a:gd name="T71" fmla="*/ 1 h 232"/>
                <a:gd name="T72" fmla="*/ 0 w 231"/>
                <a:gd name="T73" fmla="*/ 1 h 232"/>
                <a:gd name="T74" fmla="*/ 0 w 231"/>
                <a:gd name="T75" fmla="*/ 1 h 232"/>
                <a:gd name="T76" fmla="*/ 0 w 231"/>
                <a:gd name="T77" fmla="*/ 1 h 232"/>
                <a:gd name="T78" fmla="*/ 0 w 231"/>
                <a:gd name="T79" fmla="*/ 1 h 232"/>
                <a:gd name="T80" fmla="*/ 0 w 231"/>
                <a:gd name="T81" fmla="*/ 1 h 232"/>
                <a:gd name="T82" fmla="*/ 0 w 231"/>
                <a:gd name="T83" fmla="*/ 1 h 232"/>
                <a:gd name="T84" fmla="*/ 0 w 231"/>
                <a:gd name="T85" fmla="*/ 1 h 232"/>
                <a:gd name="T86" fmla="*/ 0 w 231"/>
                <a:gd name="T87" fmla="*/ 1 h 232"/>
                <a:gd name="T88" fmla="*/ 0 w 231"/>
                <a:gd name="T89" fmla="*/ 1 h 232"/>
                <a:gd name="T90" fmla="*/ 0 w 231"/>
                <a:gd name="T91" fmla="*/ 1 h 232"/>
                <a:gd name="T92" fmla="*/ 0 w 231"/>
                <a:gd name="T93" fmla="*/ 1 h 232"/>
                <a:gd name="T94" fmla="*/ 0 w 231"/>
                <a:gd name="T95" fmla="*/ 1 h 232"/>
                <a:gd name="T96" fmla="*/ 0 w 231"/>
                <a:gd name="T97" fmla="*/ 1 h 232"/>
                <a:gd name="T98" fmla="*/ 0 w 231"/>
                <a:gd name="T99" fmla="*/ 1 h 232"/>
                <a:gd name="T100" fmla="*/ 0 w 231"/>
                <a:gd name="T101" fmla="*/ 1 h 232"/>
                <a:gd name="T102" fmla="*/ 0 w 231"/>
                <a:gd name="T103" fmla="*/ 1 h 232"/>
                <a:gd name="T104" fmla="*/ 0 w 231"/>
                <a:gd name="T105" fmla="*/ 1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31"/>
                <a:gd name="T160" fmla="*/ 0 h 232"/>
                <a:gd name="T161" fmla="*/ 231 w 231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31" h="232">
                  <a:moveTo>
                    <a:pt x="0" y="115"/>
                  </a:moveTo>
                  <a:lnTo>
                    <a:pt x="2" y="104"/>
                  </a:lnTo>
                  <a:lnTo>
                    <a:pt x="3" y="94"/>
                  </a:lnTo>
                  <a:lnTo>
                    <a:pt x="5" y="82"/>
                  </a:lnTo>
                  <a:lnTo>
                    <a:pt x="10" y="72"/>
                  </a:lnTo>
                  <a:lnTo>
                    <a:pt x="14" y="61"/>
                  </a:lnTo>
                  <a:lnTo>
                    <a:pt x="20" y="51"/>
                  </a:lnTo>
                  <a:lnTo>
                    <a:pt x="27" y="42"/>
                  </a:lnTo>
                  <a:lnTo>
                    <a:pt x="35" y="34"/>
                  </a:lnTo>
                  <a:lnTo>
                    <a:pt x="43" y="26"/>
                  </a:lnTo>
                  <a:lnTo>
                    <a:pt x="52" y="19"/>
                  </a:lnTo>
                  <a:lnTo>
                    <a:pt x="63" y="13"/>
                  </a:lnTo>
                  <a:lnTo>
                    <a:pt x="73" y="8"/>
                  </a:lnTo>
                  <a:lnTo>
                    <a:pt x="83" y="5"/>
                  </a:lnTo>
                  <a:lnTo>
                    <a:pt x="94" y="3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8" y="0"/>
                  </a:lnTo>
                  <a:lnTo>
                    <a:pt x="140" y="3"/>
                  </a:lnTo>
                  <a:lnTo>
                    <a:pt x="150" y="5"/>
                  </a:lnTo>
                  <a:lnTo>
                    <a:pt x="161" y="8"/>
                  </a:lnTo>
                  <a:lnTo>
                    <a:pt x="171" y="13"/>
                  </a:lnTo>
                  <a:lnTo>
                    <a:pt x="180" y="19"/>
                  </a:lnTo>
                  <a:lnTo>
                    <a:pt x="189" y="26"/>
                  </a:lnTo>
                  <a:lnTo>
                    <a:pt x="197" y="34"/>
                  </a:lnTo>
                  <a:lnTo>
                    <a:pt x="212" y="51"/>
                  </a:lnTo>
                  <a:lnTo>
                    <a:pt x="223" y="72"/>
                  </a:lnTo>
                  <a:lnTo>
                    <a:pt x="229" y="94"/>
                  </a:lnTo>
                  <a:lnTo>
                    <a:pt x="231" y="115"/>
                  </a:lnTo>
                  <a:lnTo>
                    <a:pt x="229" y="138"/>
                  </a:lnTo>
                  <a:lnTo>
                    <a:pt x="222" y="160"/>
                  </a:lnTo>
                  <a:lnTo>
                    <a:pt x="211" y="181"/>
                  </a:lnTo>
                  <a:lnTo>
                    <a:pt x="197" y="197"/>
                  </a:lnTo>
                  <a:lnTo>
                    <a:pt x="180" y="212"/>
                  </a:lnTo>
                  <a:lnTo>
                    <a:pt x="161" y="223"/>
                  </a:lnTo>
                  <a:lnTo>
                    <a:pt x="140" y="229"/>
                  </a:lnTo>
                  <a:lnTo>
                    <a:pt x="117" y="232"/>
                  </a:lnTo>
                  <a:lnTo>
                    <a:pt x="105" y="232"/>
                  </a:lnTo>
                  <a:lnTo>
                    <a:pt x="94" y="229"/>
                  </a:lnTo>
                  <a:lnTo>
                    <a:pt x="83" y="227"/>
                  </a:lnTo>
                  <a:lnTo>
                    <a:pt x="73" y="224"/>
                  </a:lnTo>
                  <a:lnTo>
                    <a:pt x="63" y="219"/>
                  </a:lnTo>
                  <a:lnTo>
                    <a:pt x="52" y="213"/>
                  </a:lnTo>
                  <a:lnTo>
                    <a:pt x="43" y="206"/>
                  </a:lnTo>
                  <a:lnTo>
                    <a:pt x="35" y="198"/>
                  </a:lnTo>
                  <a:lnTo>
                    <a:pt x="27" y="190"/>
                  </a:lnTo>
                  <a:lnTo>
                    <a:pt x="20" y="181"/>
                  </a:lnTo>
                  <a:lnTo>
                    <a:pt x="14" y="171"/>
                  </a:lnTo>
                  <a:lnTo>
                    <a:pt x="10" y="160"/>
                  </a:lnTo>
                  <a:lnTo>
                    <a:pt x="5" y="150"/>
                  </a:lnTo>
                  <a:lnTo>
                    <a:pt x="3" y="138"/>
                  </a:lnTo>
                  <a:lnTo>
                    <a:pt x="2" y="127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Freeform 31"/>
            <p:cNvSpPr>
              <a:spLocks/>
            </p:cNvSpPr>
            <p:nvPr/>
          </p:nvSpPr>
          <p:spPr bwMode="auto">
            <a:xfrm>
              <a:off x="476" y="3458"/>
              <a:ext cx="239" cy="238"/>
            </a:xfrm>
            <a:custGeom>
              <a:avLst/>
              <a:gdLst>
                <a:gd name="T0" fmla="*/ 1 w 478"/>
                <a:gd name="T1" fmla="*/ 0 h 478"/>
                <a:gd name="T2" fmla="*/ 1 w 478"/>
                <a:gd name="T3" fmla="*/ 0 h 478"/>
                <a:gd name="T4" fmla="*/ 1 w 478"/>
                <a:gd name="T5" fmla="*/ 0 h 478"/>
                <a:gd name="T6" fmla="*/ 1 w 478"/>
                <a:gd name="T7" fmla="*/ 0 h 478"/>
                <a:gd name="T8" fmla="*/ 1 w 478"/>
                <a:gd name="T9" fmla="*/ 0 h 478"/>
                <a:gd name="T10" fmla="*/ 1 w 478"/>
                <a:gd name="T11" fmla="*/ 0 h 478"/>
                <a:gd name="T12" fmla="*/ 1 w 478"/>
                <a:gd name="T13" fmla="*/ 0 h 478"/>
                <a:gd name="T14" fmla="*/ 1 w 478"/>
                <a:gd name="T15" fmla="*/ 0 h 478"/>
                <a:gd name="T16" fmla="*/ 1 w 478"/>
                <a:gd name="T17" fmla="*/ 0 h 478"/>
                <a:gd name="T18" fmla="*/ 1 w 478"/>
                <a:gd name="T19" fmla="*/ 0 h 478"/>
                <a:gd name="T20" fmla="*/ 1 w 478"/>
                <a:gd name="T21" fmla="*/ 0 h 478"/>
                <a:gd name="T22" fmla="*/ 1 w 478"/>
                <a:gd name="T23" fmla="*/ 0 h 478"/>
                <a:gd name="T24" fmla="*/ 1 w 478"/>
                <a:gd name="T25" fmla="*/ 0 h 478"/>
                <a:gd name="T26" fmla="*/ 1 w 478"/>
                <a:gd name="T27" fmla="*/ 0 h 478"/>
                <a:gd name="T28" fmla="*/ 1 w 478"/>
                <a:gd name="T29" fmla="*/ 0 h 478"/>
                <a:gd name="T30" fmla="*/ 1 w 478"/>
                <a:gd name="T31" fmla="*/ 0 h 478"/>
                <a:gd name="T32" fmla="*/ 1 w 478"/>
                <a:gd name="T33" fmla="*/ 0 h 478"/>
                <a:gd name="T34" fmla="*/ 1 w 478"/>
                <a:gd name="T35" fmla="*/ 0 h 478"/>
                <a:gd name="T36" fmla="*/ 1 w 478"/>
                <a:gd name="T37" fmla="*/ 0 h 478"/>
                <a:gd name="T38" fmla="*/ 1 w 478"/>
                <a:gd name="T39" fmla="*/ 0 h 478"/>
                <a:gd name="T40" fmla="*/ 1 w 478"/>
                <a:gd name="T41" fmla="*/ 0 h 478"/>
                <a:gd name="T42" fmla="*/ 1 w 478"/>
                <a:gd name="T43" fmla="*/ 0 h 478"/>
                <a:gd name="T44" fmla="*/ 1 w 478"/>
                <a:gd name="T45" fmla="*/ 0 h 478"/>
                <a:gd name="T46" fmla="*/ 1 w 478"/>
                <a:gd name="T47" fmla="*/ 0 h 478"/>
                <a:gd name="T48" fmla="*/ 1 w 478"/>
                <a:gd name="T49" fmla="*/ 0 h 478"/>
                <a:gd name="T50" fmla="*/ 1 w 478"/>
                <a:gd name="T51" fmla="*/ 0 h 478"/>
                <a:gd name="T52" fmla="*/ 1 w 478"/>
                <a:gd name="T53" fmla="*/ 0 h 478"/>
                <a:gd name="T54" fmla="*/ 1 w 478"/>
                <a:gd name="T55" fmla="*/ 0 h 478"/>
                <a:gd name="T56" fmla="*/ 1 w 478"/>
                <a:gd name="T57" fmla="*/ 0 h 478"/>
                <a:gd name="T58" fmla="*/ 1 w 478"/>
                <a:gd name="T59" fmla="*/ 0 h 478"/>
                <a:gd name="T60" fmla="*/ 1 w 478"/>
                <a:gd name="T61" fmla="*/ 0 h 478"/>
                <a:gd name="T62" fmla="*/ 1 w 478"/>
                <a:gd name="T63" fmla="*/ 0 h 47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78"/>
                <a:gd name="T97" fmla="*/ 0 h 478"/>
                <a:gd name="T98" fmla="*/ 478 w 478"/>
                <a:gd name="T99" fmla="*/ 478 h 47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78" h="478">
                  <a:moveTo>
                    <a:pt x="239" y="478"/>
                  </a:moveTo>
                  <a:lnTo>
                    <a:pt x="263" y="477"/>
                  </a:lnTo>
                  <a:lnTo>
                    <a:pt x="286" y="473"/>
                  </a:lnTo>
                  <a:lnTo>
                    <a:pt x="308" y="468"/>
                  </a:lnTo>
                  <a:lnTo>
                    <a:pt x="331" y="460"/>
                  </a:lnTo>
                  <a:lnTo>
                    <a:pt x="352" y="449"/>
                  </a:lnTo>
                  <a:lnTo>
                    <a:pt x="371" y="438"/>
                  </a:lnTo>
                  <a:lnTo>
                    <a:pt x="391" y="424"/>
                  </a:lnTo>
                  <a:lnTo>
                    <a:pt x="408" y="408"/>
                  </a:lnTo>
                  <a:lnTo>
                    <a:pt x="424" y="390"/>
                  </a:lnTo>
                  <a:lnTo>
                    <a:pt x="438" y="371"/>
                  </a:lnTo>
                  <a:lnTo>
                    <a:pt x="450" y="351"/>
                  </a:lnTo>
                  <a:lnTo>
                    <a:pt x="460" y="331"/>
                  </a:lnTo>
                  <a:lnTo>
                    <a:pt x="468" y="309"/>
                  </a:lnTo>
                  <a:lnTo>
                    <a:pt x="474" y="286"/>
                  </a:lnTo>
                  <a:lnTo>
                    <a:pt x="477" y="263"/>
                  </a:lnTo>
                  <a:lnTo>
                    <a:pt x="478" y="238"/>
                  </a:lnTo>
                  <a:lnTo>
                    <a:pt x="477" y="215"/>
                  </a:lnTo>
                  <a:lnTo>
                    <a:pt x="474" y="191"/>
                  </a:lnTo>
                  <a:lnTo>
                    <a:pt x="468" y="169"/>
                  </a:lnTo>
                  <a:lnTo>
                    <a:pt x="460" y="147"/>
                  </a:lnTo>
                  <a:lnTo>
                    <a:pt x="450" y="127"/>
                  </a:lnTo>
                  <a:lnTo>
                    <a:pt x="438" y="107"/>
                  </a:lnTo>
                  <a:lnTo>
                    <a:pt x="424" y="88"/>
                  </a:lnTo>
                  <a:lnTo>
                    <a:pt x="408" y="70"/>
                  </a:lnTo>
                  <a:lnTo>
                    <a:pt x="391" y="54"/>
                  </a:lnTo>
                  <a:lnTo>
                    <a:pt x="371" y="40"/>
                  </a:lnTo>
                  <a:lnTo>
                    <a:pt x="352" y="29"/>
                  </a:lnTo>
                  <a:lnTo>
                    <a:pt x="331" y="18"/>
                  </a:lnTo>
                  <a:lnTo>
                    <a:pt x="308" y="10"/>
                  </a:lnTo>
                  <a:lnTo>
                    <a:pt x="286" y="5"/>
                  </a:lnTo>
                  <a:lnTo>
                    <a:pt x="263" y="1"/>
                  </a:lnTo>
                  <a:lnTo>
                    <a:pt x="239" y="0"/>
                  </a:lnTo>
                  <a:lnTo>
                    <a:pt x="215" y="1"/>
                  </a:lnTo>
                  <a:lnTo>
                    <a:pt x="190" y="5"/>
                  </a:lnTo>
                  <a:lnTo>
                    <a:pt x="169" y="10"/>
                  </a:lnTo>
                  <a:lnTo>
                    <a:pt x="147" y="18"/>
                  </a:lnTo>
                  <a:lnTo>
                    <a:pt x="125" y="29"/>
                  </a:lnTo>
                  <a:lnTo>
                    <a:pt x="105" y="40"/>
                  </a:lnTo>
                  <a:lnTo>
                    <a:pt x="87" y="54"/>
                  </a:lnTo>
                  <a:lnTo>
                    <a:pt x="71" y="70"/>
                  </a:lnTo>
                  <a:lnTo>
                    <a:pt x="54" y="86"/>
                  </a:lnTo>
                  <a:lnTo>
                    <a:pt x="41" y="105"/>
                  </a:lnTo>
                  <a:lnTo>
                    <a:pt x="29" y="124"/>
                  </a:lnTo>
                  <a:lnTo>
                    <a:pt x="19" y="146"/>
                  </a:lnTo>
                  <a:lnTo>
                    <a:pt x="11" y="168"/>
                  </a:lnTo>
                  <a:lnTo>
                    <a:pt x="5" y="190"/>
                  </a:lnTo>
                  <a:lnTo>
                    <a:pt x="1" y="214"/>
                  </a:lnTo>
                  <a:lnTo>
                    <a:pt x="0" y="238"/>
                  </a:lnTo>
                  <a:lnTo>
                    <a:pt x="1" y="263"/>
                  </a:lnTo>
                  <a:lnTo>
                    <a:pt x="5" y="286"/>
                  </a:lnTo>
                  <a:lnTo>
                    <a:pt x="11" y="309"/>
                  </a:lnTo>
                  <a:lnTo>
                    <a:pt x="18" y="331"/>
                  </a:lnTo>
                  <a:lnTo>
                    <a:pt x="28" y="351"/>
                  </a:lnTo>
                  <a:lnTo>
                    <a:pt x="39" y="371"/>
                  </a:lnTo>
                  <a:lnTo>
                    <a:pt x="53" y="390"/>
                  </a:lnTo>
                  <a:lnTo>
                    <a:pt x="69" y="408"/>
                  </a:lnTo>
                  <a:lnTo>
                    <a:pt x="87" y="424"/>
                  </a:lnTo>
                  <a:lnTo>
                    <a:pt x="106" y="438"/>
                  </a:lnTo>
                  <a:lnTo>
                    <a:pt x="126" y="449"/>
                  </a:lnTo>
                  <a:lnTo>
                    <a:pt x="148" y="460"/>
                  </a:lnTo>
                  <a:lnTo>
                    <a:pt x="170" y="468"/>
                  </a:lnTo>
                  <a:lnTo>
                    <a:pt x="192" y="473"/>
                  </a:lnTo>
                  <a:lnTo>
                    <a:pt x="215" y="477"/>
                  </a:lnTo>
                  <a:lnTo>
                    <a:pt x="239" y="4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Freeform 32"/>
            <p:cNvSpPr>
              <a:spLocks/>
            </p:cNvSpPr>
            <p:nvPr/>
          </p:nvSpPr>
          <p:spPr bwMode="auto">
            <a:xfrm>
              <a:off x="537" y="3519"/>
              <a:ext cx="117" cy="116"/>
            </a:xfrm>
            <a:custGeom>
              <a:avLst/>
              <a:gdLst>
                <a:gd name="T0" fmla="*/ 0 w 233"/>
                <a:gd name="T1" fmla="*/ 1 h 232"/>
                <a:gd name="T2" fmla="*/ 1 w 233"/>
                <a:gd name="T3" fmla="*/ 1 h 232"/>
                <a:gd name="T4" fmla="*/ 1 w 233"/>
                <a:gd name="T5" fmla="*/ 1 h 232"/>
                <a:gd name="T6" fmla="*/ 1 w 233"/>
                <a:gd name="T7" fmla="*/ 1 h 232"/>
                <a:gd name="T8" fmla="*/ 1 w 233"/>
                <a:gd name="T9" fmla="*/ 1 h 232"/>
                <a:gd name="T10" fmla="*/ 1 w 233"/>
                <a:gd name="T11" fmla="*/ 1 h 232"/>
                <a:gd name="T12" fmla="*/ 1 w 233"/>
                <a:gd name="T13" fmla="*/ 1 h 232"/>
                <a:gd name="T14" fmla="*/ 1 w 233"/>
                <a:gd name="T15" fmla="*/ 1 h 232"/>
                <a:gd name="T16" fmla="*/ 1 w 233"/>
                <a:gd name="T17" fmla="*/ 1 h 232"/>
                <a:gd name="T18" fmla="*/ 1 w 233"/>
                <a:gd name="T19" fmla="*/ 1 h 232"/>
                <a:gd name="T20" fmla="*/ 1 w 233"/>
                <a:gd name="T21" fmla="*/ 1 h 232"/>
                <a:gd name="T22" fmla="*/ 1 w 233"/>
                <a:gd name="T23" fmla="*/ 1 h 232"/>
                <a:gd name="T24" fmla="*/ 1 w 233"/>
                <a:gd name="T25" fmla="*/ 1 h 232"/>
                <a:gd name="T26" fmla="*/ 1 w 233"/>
                <a:gd name="T27" fmla="*/ 1 h 232"/>
                <a:gd name="T28" fmla="*/ 1 w 233"/>
                <a:gd name="T29" fmla="*/ 1 h 232"/>
                <a:gd name="T30" fmla="*/ 1 w 233"/>
                <a:gd name="T31" fmla="*/ 0 h 232"/>
                <a:gd name="T32" fmla="*/ 1 w 233"/>
                <a:gd name="T33" fmla="*/ 0 h 232"/>
                <a:gd name="T34" fmla="*/ 1 w 233"/>
                <a:gd name="T35" fmla="*/ 0 h 232"/>
                <a:gd name="T36" fmla="*/ 1 w 233"/>
                <a:gd name="T37" fmla="*/ 1 h 232"/>
                <a:gd name="T38" fmla="*/ 1 w 233"/>
                <a:gd name="T39" fmla="*/ 1 h 232"/>
                <a:gd name="T40" fmla="*/ 1 w 233"/>
                <a:gd name="T41" fmla="*/ 1 h 232"/>
                <a:gd name="T42" fmla="*/ 1 w 233"/>
                <a:gd name="T43" fmla="*/ 1 h 232"/>
                <a:gd name="T44" fmla="*/ 1 w 233"/>
                <a:gd name="T45" fmla="*/ 1 h 232"/>
                <a:gd name="T46" fmla="*/ 1 w 233"/>
                <a:gd name="T47" fmla="*/ 1 h 232"/>
                <a:gd name="T48" fmla="*/ 1 w 233"/>
                <a:gd name="T49" fmla="*/ 1 h 232"/>
                <a:gd name="T50" fmla="*/ 1 w 233"/>
                <a:gd name="T51" fmla="*/ 1 h 232"/>
                <a:gd name="T52" fmla="*/ 1 w 233"/>
                <a:gd name="T53" fmla="*/ 1 h 232"/>
                <a:gd name="T54" fmla="*/ 1 w 233"/>
                <a:gd name="T55" fmla="*/ 1 h 232"/>
                <a:gd name="T56" fmla="*/ 1 w 233"/>
                <a:gd name="T57" fmla="*/ 1 h 232"/>
                <a:gd name="T58" fmla="*/ 1 w 233"/>
                <a:gd name="T59" fmla="*/ 1 h 232"/>
                <a:gd name="T60" fmla="*/ 1 w 233"/>
                <a:gd name="T61" fmla="*/ 1 h 232"/>
                <a:gd name="T62" fmla="*/ 1 w 233"/>
                <a:gd name="T63" fmla="*/ 1 h 232"/>
                <a:gd name="T64" fmla="*/ 1 w 233"/>
                <a:gd name="T65" fmla="*/ 1 h 232"/>
                <a:gd name="T66" fmla="*/ 1 w 233"/>
                <a:gd name="T67" fmla="*/ 1 h 232"/>
                <a:gd name="T68" fmla="*/ 1 w 233"/>
                <a:gd name="T69" fmla="*/ 1 h 232"/>
                <a:gd name="T70" fmla="*/ 1 w 233"/>
                <a:gd name="T71" fmla="*/ 1 h 232"/>
                <a:gd name="T72" fmla="*/ 1 w 233"/>
                <a:gd name="T73" fmla="*/ 1 h 232"/>
                <a:gd name="T74" fmla="*/ 1 w 233"/>
                <a:gd name="T75" fmla="*/ 1 h 232"/>
                <a:gd name="T76" fmla="*/ 1 w 233"/>
                <a:gd name="T77" fmla="*/ 1 h 232"/>
                <a:gd name="T78" fmla="*/ 1 w 233"/>
                <a:gd name="T79" fmla="*/ 1 h 232"/>
                <a:gd name="T80" fmla="*/ 1 w 233"/>
                <a:gd name="T81" fmla="*/ 1 h 232"/>
                <a:gd name="T82" fmla="*/ 1 w 233"/>
                <a:gd name="T83" fmla="*/ 1 h 232"/>
                <a:gd name="T84" fmla="*/ 1 w 233"/>
                <a:gd name="T85" fmla="*/ 1 h 232"/>
                <a:gd name="T86" fmla="*/ 1 w 233"/>
                <a:gd name="T87" fmla="*/ 1 h 232"/>
                <a:gd name="T88" fmla="*/ 1 w 233"/>
                <a:gd name="T89" fmla="*/ 1 h 232"/>
                <a:gd name="T90" fmla="*/ 1 w 233"/>
                <a:gd name="T91" fmla="*/ 1 h 232"/>
                <a:gd name="T92" fmla="*/ 1 w 233"/>
                <a:gd name="T93" fmla="*/ 1 h 232"/>
                <a:gd name="T94" fmla="*/ 1 w 233"/>
                <a:gd name="T95" fmla="*/ 1 h 232"/>
                <a:gd name="T96" fmla="*/ 1 w 233"/>
                <a:gd name="T97" fmla="*/ 1 h 232"/>
                <a:gd name="T98" fmla="*/ 1 w 233"/>
                <a:gd name="T99" fmla="*/ 1 h 232"/>
                <a:gd name="T100" fmla="*/ 1 w 233"/>
                <a:gd name="T101" fmla="*/ 1 h 232"/>
                <a:gd name="T102" fmla="*/ 1 w 233"/>
                <a:gd name="T103" fmla="*/ 1 h 232"/>
                <a:gd name="T104" fmla="*/ 1 w 233"/>
                <a:gd name="T105" fmla="*/ 1 h 232"/>
                <a:gd name="T106" fmla="*/ 1 w 233"/>
                <a:gd name="T107" fmla="*/ 1 h 232"/>
                <a:gd name="T108" fmla="*/ 1 w 233"/>
                <a:gd name="T109" fmla="*/ 1 h 232"/>
                <a:gd name="T110" fmla="*/ 1 w 233"/>
                <a:gd name="T111" fmla="*/ 1 h 232"/>
                <a:gd name="T112" fmla="*/ 0 w 233"/>
                <a:gd name="T113" fmla="*/ 1 h 2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3"/>
                <a:gd name="T172" fmla="*/ 0 h 232"/>
                <a:gd name="T173" fmla="*/ 233 w 233"/>
                <a:gd name="T174" fmla="*/ 232 h 2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3" h="232">
                  <a:moveTo>
                    <a:pt x="0" y="115"/>
                  </a:moveTo>
                  <a:lnTo>
                    <a:pt x="2" y="104"/>
                  </a:lnTo>
                  <a:lnTo>
                    <a:pt x="3" y="94"/>
                  </a:lnTo>
                  <a:lnTo>
                    <a:pt x="5" y="82"/>
                  </a:lnTo>
                  <a:lnTo>
                    <a:pt x="10" y="72"/>
                  </a:lnTo>
                  <a:lnTo>
                    <a:pt x="14" y="61"/>
                  </a:lnTo>
                  <a:lnTo>
                    <a:pt x="20" y="51"/>
                  </a:lnTo>
                  <a:lnTo>
                    <a:pt x="27" y="42"/>
                  </a:lnTo>
                  <a:lnTo>
                    <a:pt x="35" y="34"/>
                  </a:lnTo>
                  <a:lnTo>
                    <a:pt x="43" y="26"/>
                  </a:lnTo>
                  <a:lnTo>
                    <a:pt x="52" y="19"/>
                  </a:lnTo>
                  <a:lnTo>
                    <a:pt x="63" y="13"/>
                  </a:lnTo>
                  <a:lnTo>
                    <a:pt x="73" y="8"/>
                  </a:lnTo>
                  <a:lnTo>
                    <a:pt x="83" y="5"/>
                  </a:lnTo>
                  <a:lnTo>
                    <a:pt x="94" y="3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8" y="0"/>
                  </a:lnTo>
                  <a:lnTo>
                    <a:pt x="140" y="3"/>
                  </a:lnTo>
                  <a:lnTo>
                    <a:pt x="150" y="5"/>
                  </a:lnTo>
                  <a:lnTo>
                    <a:pt x="162" y="8"/>
                  </a:lnTo>
                  <a:lnTo>
                    <a:pt x="171" y="13"/>
                  </a:lnTo>
                  <a:lnTo>
                    <a:pt x="181" y="19"/>
                  </a:lnTo>
                  <a:lnTo>
                    <a:pt x="191" y="26"/>
                  </a:lnTo>
                  <a:lnTo>
                    <a:pt x="199" y="34"/>
                  </a:lnTo>
                  <a:lnTo>
                    <a:pt x="207" y="42"/>
                  </a:lnTo>
                  <a:lnTo>
                    <a:pt x="214" y="51"/>
                  </a:lnTo>
                  <a:lnTo>
                    <a:pt x="219" y="61"/>
                  </a:lnTo>
                  <a:lnTo>
                    <a:pt x="224" y="72"/>
                  </a:lnTo>
                  <a:lnTo>
                    <a:pt x="229" y="82"/>
                  </a:lnTo>
                  <a:lnTo>
                    <a:pt x="231" y="94"/>
                  </a:lnTo>
                  <a:lnTo>
                    <a:pt x="232" y="104"/>
                  </a:lnTo>
                  <a:lnTo>
                    <a:pt x="233" y="115"/>
                  </a:lnTo>
                  <a:lnTo>
                    <a:pt x="231" y="138"/>
                  </a:lnTo>
                  <a:lnTo>
                    <a:pt x="224" y="160"/>
                  </a:lnTo>
                  <a:lnTo>
                    <a:pt x="214" y="181"/>
                  </a:lnTo>
                  <a:lnTo>
                    <a:pt x="200" y="197"/>
                  </a:lnTo>
                  <a:lnTo>
                    <a:pt x="182" y="212"/>
                  </a:lnTo>
                  <a:lnTo>
                    <a:pt x="162" y="223"/>
                  </a:lnTo>
                  <a:lnTo>
                    <a:pt x="140" y="229"/>
                  </a:lnTo>
                  <a:lnTo>
                    <a:pt x="117" y="232"/>
                  </a:lnTo>
                  <a:lnTo>
                    <a:pt x="105" y="232"/>
                  </a:lnTo>
                  <a:lnTo>
                    <a:pt x="94" y="229"/>
                  </a:lnTo>
                  <a:lnTo>
                    <a:pt x="83" y="227"/>
                  </a:lnTo>
                  <a:lnTo>
                    <a:pt x="73" y="224"/>
                  </a:lnTo>
                  <a:lnTo>
                    <a:pt x="63" y="219"/>
                  </a:lnTo>
                  <a:lnTo>
                    <a:pt x="52" y="213"/>
                  </a:lnTo>
                  <a:lnTo>
                    <a:pt x="43" y="206"/>
                  </a:lnTo>
                  <a:lnTo>
                    <a:pt x="35" y="198"/>
                  </a:lnTo>
                  <a:lnTo>
                    <a:pt x="27" y="190"/>
                  </a:lnTo>
                  <a:lnTo>
                    <a:pt x="20" y="181"/>
                  </a:lnTo>
                  <a:lnTo>
                    <a:pt x="14" y="171"/>
                  </a:lnTo>
                  <a:lnTo>
                    <a:pt x="10" y="160"/>
                  </a:lnTo>
                  <a:lnTo>
                    <a:pt x="5" y="150"/>
                  </a:lnTo>
                  <a:lnTo>
                    <a:pt x="3" y="138"/>
                  </a:lnTo>
                  <a:lnTo>
                    <a:pt x="2" y="127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Freeform 33"/>
            <p:cNvSpPr>
              <a:spLocks/>
            </p:cNvSpPr>
            <p:nvPr/>
          </p:nvSpPr>
          <p:spPr bwMode="auto">
            <a:xfrm>
              <a:off x="769" y="3561"/>
              <a:ext cx="31" cy="32"/>
            </a:xfrm>
            <a:custGeom>
              <a:avLst/>
              <a:gdLst>
                <a:gd name="T0" fmla="*/ 0 w 63"/>
                <a:gd name="T1" fmla="*/ 1 h 64"/>
                <a:gd name="T2" fmla="*/ 0 w 63"/>
                <a:gd name="T3" fmla="*/ 1 h 64"/>
                <a:gd name="T4" fmla="*/ 0 w 63"/>
                <a:gd name="T5" fmla="*/ 1 h 64"/>
                <a:gd name="T6" fmla="*/ 0 w 63"/>
                <a:gd name="T7" fmla="*/ 1 h 64"/>
                <a:gd name="T8" fmla="*/ 0 w 63"/>
                <a:gd name="T9" fmla="*/ 1 h 64"/>
                <a:gd name="T10" fmla="*/ 0 w 63"/>
                <a:gd name="T11" fmla="*/ 1 h 64"/>
                <a:gd name="T12" fmla="*/ 0 w 63"/>
                <a:gd name="T13" fmla="*/ 1 h 64"/>
                <a:gd name="T14" fmla="*/ 0 w 63"/>
                <a:gd name="T15" fmla="*/ 1 h 64"/>
                <a:gd name="T16" fmla="*/ 0 w 63"/>
                <a:gd name="T17" fmla="*/ 0 h 64"/>
                <a:gd name="T18" fmla="*/ 0 w 63"/>
                <a:gd name="T19" fmla="*/ 1 h 64"/>
                <a:gd name="T20" fmla="*/ 0 w 63"/>
                <a:gd name="T21" fmla="*/ 1 h 64"/>
                <a:gd name="T22" fmla="*/ 0 w 63"/>
                <a:gd name="T23" fmla="*/ 1 h 64"/>
                <a:gd name="T24" fmla="*/ 0 w 63"/>
                <a:gd name="T25" fmla="*/ 1 h 64"/>
                <a:gd name="T26" fmla="*/ 0 w 63"/>
                <a:gd name="T27" fmla="*/ 1 h 64"/>
                <a:gd name="T28" fmla="*/ 0 w 63"/>
                <a:gd name="T29" fmla="*/ 1 h 64"/>
                <a:gd name="T30" fmla="*/ 0 w 63"/>
                <a:gd name="T31" fmla="*/ 1 h 64"/>
                <a:gd name="T32" fmla="*/ 0 w 63"/>
                <a:gd name="T33" fmla="*/ 1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64"/>
                <a:gd name="T53" fmla="*/ 63 w 63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64">
                  <a:moveTo>
                    <a:pt x="32" y="64"/>
                  </a:moveTo>
                  <a:lnTo>
                    <a:pt x="44" y="61"/>
                  </a:lnTo>
                  <a:lnTo>
                    <a:pt x="54" y="54"/>
                  </a:lnTo>
                  <a:lnTo>
                    <a:pt x="61" y="44"/>
                  </a:lnTo>
                  <a:lnTo>
                    <a:pt x="63" y="31"/>
                  </a:lnTo>
                  <a:lnTo>
                    <a:pt x="61" y="19"/>
                  </a:lnTo>
                  <a:lnTo>
                    <a:pt x="54" y="10"/>
                  </a:lnTo>
                  <a:lnTo>
                    <a:pt x="44" y="3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9" y="10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4"/>
                  </a:lnTo>
                  <a:lnTo>
                    <a:pt x="9" y="54"/>
                  </a:lnTo>
                  <a:lnTo>
                    <a:pt x="19" y="61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Freeform 34"/>
            <p:cNvSpPr>
              <a:spLocks/>
            </p:cNvSpPr>
            <p:nvPr/>
          </p:nvSpPr>
          <p:spPr bwMode="auto">
            <a:xfrm>
              <a:off x="580" y="3561"/>
              <a:ext cx="32" cy="32"/>
            </a:xfrm>
            <a:custGeom>
              <a:avLst/>
              <a:gdLst>
                <a:gd name="T0" fmla="*/ 1 w 63"/>
                <a:gd name="T1" fmla="*/ 1 h 64"/>
                <a:gd name="T2" fmla="*/ 1 w 63"/>
                <a:gd name="T3" fmla="*/ 1 h 64"/>
                <a:gd name="T4" fmla="*/ 1 w 63"/>
                <a:gd name="T5" fmla="*/ 1 h 64"/>
                <a:gd name="T6" fmla="*/ 1 w 63"/>
                <a:gd name="T7" fmla="*/ 1 h 64"/>
                <a:gd name="T8" fmla="*/ 1 w 63"/>
                <a:gd name="T9" fmla="*/ 1 h 64"/>
                <a:gd name="T10" fmla="*/ 1 w 63"/>
                <a:gd name="T11" fmla="*/ 1 h 64"/>
                <a:gd name="T12" fmla="*/ 1 w 63"/>
                <a:gd name="T13" fmla="*/ 1 h 64"/>
                <a:gd name="T14" fmla="*/ 1 w 63"/>
                <a:gd name="T15" fmla="*/ 1 h 64"/>
                <a:gd name="T16" fmla="*/ 1 w 63"/>
                <a:gd name="T17" fmla="*/ 0 h 64"/>
                <a:gd name="T18" fmla="*/ 1 w 63"/>
                <a:gd name="T19" fmla="*/ 1 h 64"/>
                <a:gd name="T20" fmla="*/ 1 w 63"/>
                <a:gd name="T21" fmla="*/ 1 h 64"/>
                <a:gd name="T22" fmla="*/ 1 w 63"/>
                <a:gd name="T23" fmla="*/ 1 h 64"/>
                <a:gd name="T24" fmla="*/ 0 w 63"/>
                <a:gd name="T25" fmla="*/ 1 h 64"/>
                <a:gd name="T26" fmla="*/ 1 w 63"/>
                <a:gd name="T27" fmla="*/ 1 h 64"/>
                <a:gd name="T28" fmla="*/ 1 w 63"/>
                <a:gd name="T29" fmla="*/ 1 h 64"/>
                <a:gd name="T30" fmla="*/ 1 w 63"/>
                <a:gd name="T31" fmla="*/ 1 h 64"/>
                <a:gd name="T32" fmla="*/ 1 w 63"/>
                <a:gd name="T33" fmla="*/ 1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64"/>
                <a:gd name="T53" fmla="*/ 63 w 63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64">
                  <a:moveTo>
                    <a:pt x="31" y="64"/>
                  </a:moveTo>
                  <a:lnTo>
                    <a:pt x="43" y="61"/>
                  </a:lnTo>
                  <a:lnTo>
                    <a:pt x="54" y="54"/>
                  </a:lnTo>
                  <a:lnTo>
                    <a:pt x="61" y="44"/>
                  </a:lnTo>
                  <a:lnTo>
                    <a:pt x="63" y="31"/>
                  </a:lnTo>
                  <a:lnTo>
                    <a:pt x="61" y="19"/>
                  </a:lnTo>
                  <a:lnTo>
                    <a:pt x="54" y="10"/>
                  </a:lnTo>
                  <a:lnTo>
                    <a:pt x="43" y="3"/>
                  </a:lnTo>
                  <a:lnTo>
                    <a:pt x="31" y="0"/>
                  </a:lnTo>
                  <a:lnTo>
                    <a:pt x="18" y="3"/>
                  </a:lnTo>
                  <a:lnTo>
                    <a:pt x="9" y="10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4"/>
                  </a:lnTo>
                  <a:lnTo>
                    <a:pt x="9" y="54"/>
                  </a:lnTo>
                  <a:lnTo>
                    <a:pt x="18" y="61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 noChangeAspect="1"/>
          </p:cNvGrpSpPr>
          <p:nvPr/>
        </p:nvGrpSpPr>
        <p:grpSpPr bwMode="auto">
          <a:xfrm flipH="1">
            <a:off x="3595688" y="2525713"/>
            <a:ext cx="1128712" cy="1208087"/>
            <a:chOff x="1536" y="3259"/>
            <a:chExt cx="711" cy="761"/>
          </a:xfrm>
        </p:grpSpPr>
        <p:sp>
          <p:nvSpPr>
            <p:cNvPr id="26704" name="Freeform 38"/>
            <p:cNvSpPr>
              <a:spLocks/>
            </p:cNvSpPr>
            <p:nvPr/>
          </p:nvSpPr>
          <p:spPr bwMode="auto">
            <a:xfrm>
              <a:off x="1536" y="3259"/>
              <a:ext cx="617" cy="615"/>
            </a:xfrm>
            <a:custGeom>
              <a:avLst/>
              <a:gdLst>
                <a:gd name="T0" fmla="*/ 340 w 617"/>
                <a:gd name="T1" fmla="*/ 1 h 615"/>
                <a:gd name="T2" fmla="*/ 400 w 617"/>
                <a:gd name="T3" fmla="*/ 14 h 615"/>
                <a:gd name="T4" fmla="*/ 456 w 617"/>
                <a:gd name="T5" fmla="*/ 37 h 615"/>
                <a:gd name="T6" fmla="*/ 504 w 617"/>
                <a:gd name="T7" fmla="*/ 70 h 615"/>
                <a:gd name="T8" fmla="*/ 546 w 617"/>
                <a:gd name="T9" fmla="*/ 112 h 615"/>
                <a:gd name="T10" fmla="*/ 580 w 617"/>
                <a:gd name="T11" fmla="*/ 161 h 615"/>
                <a:gd name="T12" fmla="*/ 603 w 617"/>
                <a:gd name="T13" fmla="*/ 216 h 615"/>
                <a:gd name="T14" fmla="*/ 615 w 617"/>
                <a:gd name="T15" fmla="*/ 276 h 615"/>
                <a:gd name="T16" fmla="*/ 615 w 617"/>
                <a:gd name="T17" fmla="*/ 339 h 615"/>
                <a:gd name="T18" fmla="*/ 603 w 617"/>
                <a:gd name="T19" fmla="*/ 399 h 615"/>
                <a:gd name="T20" fmla="*/ 580 w 617"/>
                <a:gd name="T21" fmla="*/ 454 h 615"/>
                <a:gd name="T22" fmla="*/ 546 w 617"/>
                <a:gd name="T23" fmla="*/ 503 h 615"/>
                <a:gd name="T24" fmla="*/ 504 w 617"/>
                <a:gd name="T25" fmla="*/ 545 h 615"/>
                <a:gd name="T26" fmla="*/ 456 w 617"/>
                <a:gd name="T27" fmla="*/ 578 h 615"/>
                <a:gd name="T28" fmla="*/ 400 w 617"/>
                <a:gd name="T29" fmla="*/ 601 h 615"/>
                <a:gd name="T30" fmla="*/ 340 w 617"/>
                <a:gd name="T31" fmla="*/ 614 h 615"/>
                <a:gd name="T32" fmla="*/ 277 w 617"/>
                <a:gd name="T33" fmla="*/ 614 h 615"/>
                <a:gd name="T34" fmla="*/ 217 w 617"/>
                <a:gd name="T35" fmla="*/ 601 h 615"/>
                <a:gd name="T36" fmla="*/ 162 w 617"/>
                <a:gd name="T37" fmla="*/ 578 h 615"/>
                <a:gd name="T38" fmla="*/ 112 w 617"/>
                <a:gd name="T39" fmla="*/ 545 h 615"/>
                <a:gd name="T40" fmla="*/ 70 w 617"/>
                <a:gd name="T41" fmla="*/ 503 h 615"/>
                <a:gd name="T42" fmla="*/ 37 w 617"/>
                <a:gd name="T43" fmla="*/ 454 h 615"/>
                <a:gd name="T44" fmla="*/ 14 w 617"/>
                <a:gd name="T45" fmla="*/ 399 h 615"/>
                <a:gd name="T46" fmla="*/ 2 w 617"/>
                <a:gd name="T47" fmla="*/ 339 h 615"/>
                <a:gd name="T48" fmla="*/ 2 w 617"/>
                <a:gd name="T49" fmla="*/ 276 h 615"/>
                <a:gd name="T50" fmla="*/ 14 w 617"/>
                <a:gd name="T51" fmla="*/ 216 h 615"/>
                <a:gd name="T52" fmla="*/ 37 w 617"/>
                <a:gd name="T53" fmla="*/ 161 h 615"/>
                <a:gd name="T54" fmla="*/ 70 w 617"/>
                <a:gd name="T55" fmla="*/ 112 h 615"/>
                <a:gd name="T56" fmla="*/ 112 w 617"/>
                <a:gd name="T57" fmla="*/ 70 h 615"/>
                <a:gd name="T58" fmla="*/ 162 w 617"/>
                <a:gd name="T59" fmla="*/ 37 h 615"/>
                <a:gd name="T60" fmla="*/ 217 w 617"/>
                <a:gd name="T61" fmla="*/ 14 h 615"/>
                <a:gd name="T62" fmla="*/ 277 w 617"/>
                <a:gd name="T63" fmla="*/ 1 h 6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17"/>
                <a:gd name="T97" fmla="*/ 0 h 615"/>
                <a:gd name="T98" fmla="*/ 617 w 617"/>
                <a:gd name="T99" fmla="*/ 615 h 6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17" h="615">
                  <a:moveTo>
                    <a:pt x="308" y="0"/>
                  </a:moveTo>
                  <a:lnTo>
                    <a:pt x="340" y="1"/>
                  </a:lnTo>
                  <a:lnTo>
                    <a:pt x="370" y="6"/>
                  </a:lnTo>
                  <a:lnTo>
                    <a:pt x="400" y="14"/>
                  </a:lnTo>
                  <a:lnTo>
                    <a:pt x="429" y="24"/>
                  </a:lnTo>
                  <a:lnTo>
                    <a:pt x="456" y="37"/>
                  </a:lnTo>
                  <a:lnTo>
                    <a:pt x="481" y="52"/>
                  </a:lnTo>
                  <a:lnTo>
                    <a:pt x="504" y="70"/>
                  </a:lnTo>
                  <a:lnTo>
                    <a:pt x="526" y="90"/>
                  </a:lnTo>
                  <a:lnTo>
                    <a:pt x="546" y="112"/>
                  </a:lnTo>
                  <a:lnTo>
                    <a:pt x="564" y="135"/>
                  </a:lnTo>
                  <a:lnTo>
                    <a:pt x="580" y="161"/>
                  </a:lnTo>
                  <a:lnTo>
                    <a:pt x="592" y="188"/>
                  </a:lnTo>
                  <a:lnTo>
                    <a:pt x="603" y="216"/>
                  </a:lnTo>
                  <a:lnTo>
                    <a:pt x="610" y="245"/>
                  </a:lnTo>
                  <a:lnTo>
                    <a:pt x="615" y="276"/>
                  </a:lnTo>
                  <a:lnTo>
                    <a:pt x="617" y="307"/>
                  </a:lnTo>
                  <a:lnTo>
                    <a:pt x="615" y="339"/>
                  </a:lnTo>
                  <a:lnTo>
                    <a:pt x="610" y="369"/>
                  </a:lnTo>
                  <a:lnTo>
                    <a:pt x="603" y="399"/>
                  </a:lnTo>
                  <a:lnTo>
                    <a:pt x="592" y="427"/>
                  </a:lnTo>
                  <a:lnTo>
                    <a:pt x="580" y="454"/>
                  </a:lnTo>
                  <a:lnTo>
                    <a:pt x="564" y="480"/>
                  </a:lnTo>
                  <a:lnTo>
                    <a:pt x="546" y="503"/>
                  </a:lnTo>
                  <a:lnTo>
                    <a:pt x="526" y="525"/>
                  </a:lnTo>
                  <a:lnTo>
                    <a:pt x="504" y="545"/>
                  </a:lnTo>
                  <a:lnTo>
                    <a:pt x="481" y="562"/>
                  </a:lnTo>
                  <a:lnTo>
                    <a:pt x="456" y="578"/>
                  </a:lnTo>
                  <a:lnTo>
                    <a:pt x="429" y="591"/>
                  </a:lnTo>
                  <a:lnTo>
                    <a:pt x="400" y="601"/>
                  </a:lnTo>
                  <a:lnTo>
                    <a:pt x="370" y="609"/>
                  </a:lnTo>
                  <a:lnTo>
                    <a:pt x="340" y="614"/>
                  </a:lnTo>
                  <a:lnTo>
                    <a:pt x="308" y="615"/>
                  </a:lnTo>
                  <a:lnTo>
                    <a:pt x="277" y="614"/>
                  </a:lnTo>
                  <a:lnTo>
                    <a:pt x="246" y="609"/>
                  </a:lnTo>
                  <a:lnTo>
                    <a:pt x="217" y="601"/>
                  </a:lnTo>
                  <a:lnTo>
                    <a:pt x="188" y="591"/>
                  </a:lnTo>
                  <a:lnTo>
                    <a:pt x="162" y="578"/>
                  </a:lnTo>
                  <a:lnTo>
                    <a:pt x="136" y="562"/>
                  </a:lnTo>
                  <a:lnTo>
                    <a:pt x="112" y="545"/>
                  </a:lnTo>
                  <a:lnTo>
                    <a:pt x="90" y="525"/>
                  </a:lnTo>
                  <a:lnTo>
                    <a:pt x="70" y="503"/>
                  </a:lnTo>
                  <a:lnTo>
                    <a:pt x="53" y="480"/>
                  </a:lnTo>
                  <a:lnTo>
                    <a:pt x="37" y="454"/>
                  </a:lnTo>
                  <a:lnTo>
                    <a:pt x="24" y="427"/>
                  </a:lnTo>
                  <a:lnTo>
                    <a:pt x="14" y="399"/>
                  </a:lnTo>
                  <a:lnTo>
                    <a:pt x="6" y="369"/>
                  </a:lnTo>
                  <a:lnTo>
                    <a:pt x="2" y="339"/>
                  </a:lnTo>
                  <a:lnTo>
                    <a:pt x="0" y="307"/>
                  </a:lnTo>
                  <a:lnTo>
                    <a:pt x="2" y="276"/>
                  </a:lnTo>
                  <a:lnTo>
                    <a:pt x="6" y="245"/>
                  </a:lnTo>
                  <a:lnTo>
                    <a:pt x="14" y="216"/>
                  </a:lnTo>
                  <a:lnTo>
                    <a:pt x="24" y="188"/>
                  </a:lnTo>
                  <a:lnTo>
                    <a:pt x="37" y="161"/>
                  </a:lnTo>
                  <a:lnTo>
                    <a:pt x="53" y="135"/>
                  </a:lnTo>
                  <a:lnTo>
                    <a:pt x="70" y="112"/>
                  </a:lnTo>
                  <a:lnTo>
                    <a:pt x="90" y="90"/>
                  </a:lnTo>
                  <a:lnTo>
                    <a:pt x="112" y="70"/>
                  </a:lnTo>
                  <a:lnTo>
                    <a:pt x="136" y="52"/>
                  </a:lnTo>
                  <a:lnTo>
                    <a:pt x="162" y="37"/>
                  </a:lnTo>
                  <a:lnTo>
                    <a:pt x="188" y="24"/>
                  </a:lnTo>
                  <a:lnTo>
                    <a:pt x="217" y="14"/>
                  </a:lnTo>
                  <a:lnTo>
                    <a:pt x="246" y="6"/>
                  </a:lnTo>
                  <a:lnTo>
                    <a:pt x="277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DDBF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Freeform 39"/>
            <p:cNvSpPr>
              <a:spLocks/>
            </p:cNvSpPr>
            <p:nvPr/>
          </p:nvSpPr>
          <p:spPr bwMode="auto">
            <a:xfrm>
              <a:off x="1888" y="3558"/>
              <a:ext cx="201" cy="200"/>
            </a:xfrm>
            <a:custGeom>
              <a:avLst/>
              <a:gdLst>
                <a:gd name="T0" fmla="*/ 37 w 201"/>
                <a:gd name="T1" fmla="*/ 177 h 200"/>
                <a:gd name="T2" fmla="*/ 53 w 201"/>
                <a:gd name="T3" fmla="*/ 188 h 200"/>
                <a:gd name="T4" fmla="*/ 71 w 201"/>
                <a:gd name="T5" fmla="*/ 196 h 200"/>
                <a:gd name="T6" fmla="*/ 91 w 201"/>
                <a:gd name="T7" fmla="*/ 199 h 200"/>
                <a:gd name="T8" fmla="*/ 110 w 201"/>
                <a:gd name="T9" fmla="*/ 199 h 200"/>
                <a:gd name="T10" fmla="*/ 129 w 201"/>
                <a:gd name="T11" fmla="*/ 196 h 200"/>
                <a:gd name="T12" fmla="*/ 148 w 201"/>
                <a:gd name="T13" fmla="*/ 188 h 200"/>
                <a:gd name="T14" fmla="*/ 164 w 201"/>
                <a:gd name="T15" fmla="*/ 177 h 200"/>
                <a:gd name="T16" fmla="*/ 178 w 201"/>
                <a:gd name="T17" fmla="*/ 163 h 200"/>
                <a:gd name="T18" fmla="*/ 189 w 201"/>
                <a:gd name="T19" fmla="*/ 147 h 200"/>
                <a:gd name="T20" fmla="*/ 197 w 201"/>
                <a:gd name="T21" fmla="*/ 129 h 200"/>
                <a:gd name="T22" fmla="*/ 200 w 201"/>
                <a:gd name="T23" fmla="*/ 109 h 200"/>
                <a:gd name="T24" fmla="*/ 200 w 201"/>
                <a:gd name="T25" fmla="*/ 89 h 200"/>
                <a:gd name="T26" fmla="*/ 196 w 201"/>
                <a:gd name="T27" fmla="*/ 70 h 200"/>
                <a:gd name="T28" fmla="*/ 189 w 201"/>
                <a:gd name="T29" fmla="*/ 52 h 200"/>
                <a:gd name="T30" fmla="*/ 178 w 201"/>
                <a:gd name="T31" fmla="*/ 36 h 200"/>
                <a:gd name="T32" fmla="*/ 165 w 201"/>
                <a:gd name="T33" fmla="*/ 23 h 200"/>
                <a:gd name="T34" fmla="*/ 148 w 201"/>
                <a:gd name="T35" fmla="*/ 12 h 200"/>
                <a:gd name="T36" fmla="*/ 131 w 201"/>
                <a:gd name="T37" fmla="*/ 4 h 200"/>
                <a:gd name="T38" fmla="*/ 111 w 201"/>
                <a:gd name="T39" fmla="*/ 0 h 200"/>
                <a:gd name="T40" fmla="*/ 91 w 201"/>
                <a:gd name="T41" fmla="*/ 0 h 200"/>
                <a:gd name="T42" fmla="*/ 71 w 201"/>
                <a:gd name="T43" fmla="*/ 4 h 200"/>
                <a:gd name="T44" fmla="*/ 53 w 201"/>
                <a:gd name="T45" fmla="*/ 11 h 200"/>
                <a:gd name="T46" fmla="*/ 37 w 201"/>
                <a:gd name="T47" fmla="*/ 22 h 200"/>
                <a:gd name="T48" fmla="*/ 22 w 201"/>
                <a:gd name="T49" fmla="*/ 36 h 200"/>
                <a:gd name="T50" fmla="*/ 12 w 201"/>
                <a:gd name="T51" fmla="*/ 52 h 200"/>
                <a:gd name="T52" fmla="*/ 4 w 201"/>
                <a:gd name="T53" fmla="*/ 71 h 200"/>
                <a:gd name="T54" fmla="*/ 1 w 201"/>
                <a:gd name="T55" fmla="*/ 90 h 200"/>
                <a:gd name="T56" fmla="*/ 1 w 201"/>
                <a:gd name="T57" fmla="*/ 109 h 200"/>
                <a:gd name="T58" fmla="*/ 4 w 201"/>
                <a:gd name="T59" fmla="*/ 129 h 200"/>
                <a:gd name="T60" fmla="*/ 12 w 201"/>
                <a:gd name="T61" fmla="*/ 147 h 200"/>
                <a:gd name="T62" fmla="*/ 22 w 201"/>
                <a:gd name="T63" fmla="*/ 163 h 2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1"/>
                <a:gd name="T97" fmla="*/ 0 h 200"/>
                <a:gd name="T98" fmla="*/ 201 w 201"/>
                <a:gd name="T99" fmla="*/ 200 h 2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1" h="200">
                  <a:moveTo>
                    <a:pt x="29" y="170"/>
                  </a:moveTo>
                  <a:lnTo>
                    <a:pt x="37" y="177"/>
                  </a:lnTo>
                  <a:lnTo>
                    <a:pt x="45" y="183"/>
                  </a:lnTo>
                  <a:lnTo>
                    <a:pt x="53" y="188"/>
                  </a:lnTo>
                  <a:lnTo>
                    <a:pt x="62" y="192"/>
                  </a:lnTo>
                  <a:lnTo>
                    <a:pt x="71" y="196"/>
                  </a:lnTo>
                  <a:lnTo>
                    <a:pt x="81" y="198"/>
                  </a:lnTo>
                  <a:lnTo>
                    <a:pt x="91" y="199"/>
                  </a:lnTo>
                  <a:lnTo>
                    <a:pt x="101" y="200"/>
                  </a:lnTo>
                  <a:lnTo>
                    <a:pt x="110" y="199"/>
                  </a:lnTo>
                  <a:lnTo>
                    <a:pt x="120" y="198"/>
                  </a:lnTo>
                  <a:lnTo>
                    <a:pt x="129" y="196"/>
                  </a:lnTo>
                  <a:lnTo>
                    <a:pt x="139" y="192"/>
                  </a:lnTo>
                  <a:lnTo>
                    <a:pt x="148" y="188"/>
                  </a:lnTo>
                  <a:lnTo>
                    <a:pt x="156" y="183"/>
                  </a:lnTo>
                  <a:lnTo>
                    <a:pt x="164" y="177"/>
                  </a:lnTo>
                  <a:lnTo>
                    <a:pt x="171" y="170"/>
                  </a:lnTo>
                  <a:lnTo>
                    <a:pt x="178" y="163"/>
                  </a:lnTo>
                  <a:lnTo>
                    <a:pt x="184" y="155"/>
                  </a:lnTo>
                  <a:lnTo>
                    <a:pt x="189" y="147"/>
                  </a:lnTo>
                  <a:lnTo>
                    <a:pt x="193" y="138"/>
                  </a:lnTo>
                  <a:lnTo>
                    <a:pt x="197" y="129"/>
                  </a:lnTo>
                  <a:lnTo>
                    <a:pt x="199" y="120"/>
                  </a:lnTo>
                  <a:lnTo>
                    <a:pt x="200" y="109"/>
                  </a:lnTo>
                  <a:lnTo>
                    <a:pt x="201" y="100"/>
                  </a:lnTo>
                  <a:lnTo>
                    <a:pt x="200" y="89"/>
                  </a:lnTo>
                  <a:lnTo>
                    <a:pt x="198" y="79"/>
                  </a:lnTo>
                  <a:lnTo>
                    <a:pt x="196" y="70"/>
                  </a:lnTo>
                  <a:lnTo>
                    <a:pt x="193" y="61"/>
                  </a:lnTo>
                  <a:lnTo>
                    <a:pt x="189" y="52"/>
                  </a:lnTo>
                  <a:lnTo>
                    <a:pt x="184" y="44"/>
                  </a:lnTo>
                  <a:lnTo>
                    <a:pt x="178" y="36"/>
                  </a:lnTo>
                  <a:lnTo>
                    <a:pt x="171" y="29"/>
                  </a:lnTo>
                  <a:lnTo>
                    <a:pt x="165" y="23"/>
                  </a:lnTo>
                  <a:lnTo>
                    <a:pt x="156" y="17"/>
                  </a:lnTo>
                  <a:lnTo>
                    <a:pt x="148" y="12"/>
                  </a:lnTo>
                  <a:lnTo>
                    <a:pt x="140" y="8"/>
                  </a:lnTo>
                  <a:lnTo>
                    <a:pt x="131" y="4"/>
                  </a:lnTo>
                  <a:lnTo>
                    <a:pt x="121" y="2"/>
                  </a:lnTo>
                  <a:lnTo>
                    <a:pt x="111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1" y="1"/>
                  </a:lnTo>
                  <a:lnTo>
                    <a:pt x="71" y="4"/>
                  </a:lnTo>
                  <a:lnTo>
                    <a:pt x="62" y="7"/>
                  </a:lnTo>
                  <a:lnTo>
                    <a:pt x="53" y="11"/>
                  </a:lnTo>
                  <a:lnTo>
                    <a:pt x="45" y="16"/>
                  </a:lnTo>
                  <a:lnTo>
                    <a:pt x="37" y="22"/>
                  </a:lnTo>
                  <a:lnTo>
                    <a:pt x="29" y="29"/>
                  </a:lnTo>
                  <a:lnTo>
                    <a:pt x="22" y="36"/>
                  </a:lnTo>
                  <a:lnTo>
                    <a:pt x="17" y="44"/>
                  </a:lnTo>
                  <a:lnTo>
                    <a:pt x="12" y="52"/>
                  </a:lnTo>
                  <a:lnTo>
                    <a:pt x="8" y="62"/>
                  </a:lnTo>
                  <a:lnTo>
                    <a:pt x="4" y="71"/>
                  </a:lnTo>
                  <a:lnTo>
                    <a:pt x="2" y="80"/>
                  </a:lnTo>
                  <a:lnTo>
                    <a:pt x="1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2" y="120"/>
                  </a:lnTo>
                  <a:lnTo>
                    <a:pt x="4" y="129"/>
                  </a:lnTo>
                  <a:lnTo>
                    <a:pt x="8" y="138"/>
                  </a:lnTo>
                  <a:lnTo>
                    <a:pt x="12" y="147"/>
                  </a:lnTo>
                  <a:lnTo>
                    <a:pt x="17" y="155"/>
                  </a:lnTo>
                  <a:lnTo>
                    <a:pt x="22" y="163"/>
                  </a:lnTo>
                  <a:lnTo>
                    <a:pt x="29" y="1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Freeform 40"/>
            <p:cNvSpPr>
              <a:spLocks/>
            </p:cNvSpPr>
            <p:nvPr/>
          </p:nvSpPr>
          <p:spPr bwMode="auto">
            <a:xfrm>
              <a:off x="1940" y="3609"/>
              <a:ext cx="97" cy="97"/>
            </a:xfrm>
            <a:custGeom>
              <a:avLst/>
              <a:gdLst>
                <a:gd name="T0" fmla="*/ 0 w 97"/>
                <a:gd name="T1" fmla="*/ 49 h 97"/>
                <a:gd name="T2" fmla="*/ 1 w 97"/>
                <a:gd name="T3" fmla="*/ 39 h 97"/>
                <a:gd name="T4" fmla="*/ 4 w 97"/>
                <a:gd name="T5" fmla="*/ 30 h 97"/>
                <a:gd name="T6" fmla="*/ 8 w 97"/>
                <a:gd name="T7" fmla="*/ 22 h 97"/>
                <a:gd name="T8" fmla="*/ 14 w 97"/>
                <a:gd name="T9" fmla="*/ 15 h 97"/>
                <a:gd name="T10" fmla="*/ 18 w 97"/>
                <a:gd name="T11" fmla="*/ 11 h 97"/>
                <a:gd name="T12" fmla="*/ 22 w 97"/>
                <a:gd name="T13" fmla="*/ 8 h 97"/>
                <a:gd name="T14" fmla="*/ 26 w 97"/>
                <a:gd name="T15" fmla="*/ 6 h 97"/>
                <a:gd name="T16" fmla="*/ 30 w 97"/>
                <a:gd name="T17" fmla="*/ 4 h 97"/>
                <a:gd name="T18" fmla="*/ 34 w 97"/>
                <a:gd name="T19" fmla="*/ 3 h 97"/>
                <a:gd name="T20" fmla="*/ 39 w 97"/>
                <a:gd name="T21" fmla="*/ 1 h 97"/>
                <a:gd name="T22" fmla="*/ 44 w 97"/>
                <a:gd name="T23" fmla="*/ 0 h 97"/>
                <a:gd name="T24" fmla="*/ 49 w 97"/>
                <a:gd name="T25" fmla="*/ 0 h 97"/>
                <a:gd name="T26" fmla="*/ 53 w 97"/>
                <a:gd name="T27" fmla="*/ 0 h 97"/>
                <a:gd name="T28" fmla="*/ 58 w 97"/>
                <a:gd name="T29" fmla="*/ 1 h 97"/>
                <a:gd name="T30" fmla="*/ 63 w 97"/>
                <a:gd name="T31" fmla="*/ 3 h 97"/>
                <a:gd name="T32" fmla="*/ 67 w 97"/>
                <a:gd name="T33" fmla="*/ 4 h 97"/>
                <a:gd name="T34" fmla="*/ 71 w 97"/>
                <a:gd name="T35" fmla="*/ 6 h 97"/>
                <a:gd name="T36" fmla="*/ 75 w 97"/>
                <a:gd name="T37" fmla="*/ 8 h 97"/>
                <a:gd name="T38" fmla="*/ 79 w 97"/>
                <a:gd name="T39" fmla="*/ 11 h 97"/>
                <a:gd name="T40" fmla="*/ 83 w 97"/>
                <a:gd name="T41" fmla="*/ 15 h 97"/>
                <a:gd name="T42" fmla="*/ 89 w 97"/>
                <a:gd name="T43" fmla="*/ 22 h 97"/>
                <a:gd name="T44" fmla="*/ 94 w 97"/>
                <a:gd name="T45" fmla="*/ 30 h 97"/>
                <a:gd name="T46" fmla="*/ 96 w 97"/>
                <a:gd name="T47" fmla="*/ 39 h 97"/>
                <a:gd name="T48" fmla="*/ 97 w 97"/>
                <a:gd name="T49" fmla="*/ 49 h 97"/>
                <a:gd name="T50" fmla="*/ 96 w 97"/>
                <a:gd name="T51" fmla="*/ 58 h 97"/>
                <a:gd name="T52" fmla="*/ 94 w 97"/>
                <a:gd name="T53" fmla="*/ 68 h 97"/>
                <a:gd name="T54" fmla="*/ 89 w 97"/>
                <a:gd name="T55" fmla="*/ 76 h 97"/>
                <a:gd name="T56" fmla="*/ 83 w 97"/>
                <a:gd name="T57" fmla="*/ 83 h 97"/>
                <a:gd name="T58" fmla="*/ 79 w 97"/>
                <a:gd name="T59" fmla="*/ 87 h 97"/>
                <a:gd name="T60" fmla="*/ 75 w 97"/>
                <a:gd name="T61" fmla="*/ 89 h 97"/>
                <a:gd name="T62" fmla="*/ 71 w 97"/>
                <a:gd name="T63" fmla="*/ 92 h 97"/>
                <a:gd name="T64" fmla="*/ 67 w 97"/>
                <a:gd name="T65" fmla="*/ 93 h 97"/>
                <a:gd name="T66" fmla="*/ 63 w 97"/>
                <a:gd name="T67" fmla="*/ 95 h 97"/>
                <a:gd name="T68" fmla="*/ 58 w 97"/>
                <a:gd name="T69" fmla="*/ 96 h 97"/>
                <a:gd name="T70" fmla="*/ 53 w 97"/>
                <a:gd name="T71" fmla="*/ 97 h 97"/>
                <a:gd name="T72" fmla="*/ 49 w 97"/>
                <a:gd name="T73" fmla="*/ 97 h 97"/>
                <a:gd name="T74" fmla="*/ 39 w 97"/>
                <a:gd name="T75" fmla="*/ 96 h 97"/>
                <a:gd name="T76" fmla="*/ 30 w 97"/>
                <a:gd name="T77" fmla="*/ 93 h 97"/>
                <a:gd name="T78" fmla="*/ 21 w 97"/>
                <a:gd name="T79" fmla="*/ 89 h 97"/>
                <a:gd name="T80" fmla="*/ 14 w 97"/>
                <a:gd name="T81" fmla="*/ 83 h 97"/>
                <a:gd name="T82" fmla="*/ 8 w 97"/>
                <a:gd name="T83" fmla="*/ 76 h 97"/>
                <a:gd name="T84" fmla="*/ 4 w 97"/>
                <a:gd name="T85" fmla="*/ 68 h 97"/>
                <a:gd name="T86" fmla="*/ 1 w 97"/>
                <a:gd name="T87" fmla="*/ 58 h 97"/>
                <a:gd name="T88" fmla="*/ 0 w 97"/>
                <a:gd name="T89" fmla="*/ 49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7"/>
                <a:gd name="T136" fmla="*/ 0 h 97"/>
                <a:gd name="T137" fmla="*/ 97 w 97"/>
                <a:gd name="T138" fmla="*/ 97 h 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7" h="97">
                  <a:moveTo>
                    <a:pt x="0" y="49"/>
                  </a:moveTo>
                  <a:lnTo>
                    <a:pt x="1" y="39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4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4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8" y="1"/>
                  </a:lnTo>
                  <a:lnTo>
                    <a:pt x="63" y="3"/>
                  </a:lnTo>
                  <a:lnTo>
                    <a:pt x="67" y="4"/>
                  </a:lnTo>
                  <a:lnTo>
                    <a:pt x="71" y="6"/>
                  </a:lnTo>
                  <a:lnTo>
                    <a:pt x="75" y="8"/>
                  </a:lnTo>
                  <a:lnTo>
                    <a:pt x="79" y="11"/>
                  </a:lnTo>
                  <a:lnTo>
                    <a:pt x="83" y="15"/>
                  </a:lnTo>
                  <a:lnTo>
                    <a:pt x="89" y="22"/>
                  </a:lnTo>
                  <a:lnTo>
                    <a:pt x="94" y="30"/>
                  </a:lnTo>
                  <a:lnTo>
                    <a:pt x="96" y="39"/>
                  </a:lnTo>
                  <a:lnTo>
                    <a:pt x="97" y="49"/>
                  </a:lnTo>
                  <a:lnTo>
                    <a:pt x="96" y="58"/>
                  </a:lnTo>
                  <a:lnTo>
                    <a:pt x="94" y="68"/>
                  </a:lnTo>
                  <a:lnTo>
                    <a:pt x="89" y="76"/>
                  </a:lnTo>
                  <a:lnTo>
                    <a:pt x="83" y="83"/>
                  </a:lnTo>
                  <a:lnTo>
                    <a:pt x="79" y="87"/>
                  </a:lnTo>
                  <a:lnTo>
                    <a:pt x="75" y="89"/>
                  </a:lnTo>
                  <a:lnTo>
                    <a:pt x="71" y="92"/>
                  </a:lnTo>
                  <a:lnTo>
                    <a:pt x="67" y="93"/>
                  </a:lnTo>
                  <a:lnTo>
                    <a:pt x="63" y="95"/>
                  </a:lnTo>
                  <a:lnTo>
                    <a:pt x="58" y="96"/>
                  </a:lnTo>
                  <a:lnTo>
                    <a:pt x="53" y="97"/>
                  </a:lnTo>
                  <a:lnTo>
                    <a:pt x="49" y="97"/>
                  </a:lnTo>
                  <a:lnTo>
                    <a:pt x="39" y="96"/>
                  </a:lnTo>
                  <a:lnTo>
                    <a:pt x="30" y="93"/>
                  </a:lnTo>
                  <a:lnTo>
                    <a:pt x="21" y="89"/>
                  </a:lnTo>
                  <a:lnTo>
                    <a:pt x="14" y="83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1" y="5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Freeform 41"/>
            <p:cNvSpPr>
              <a:spLocks/>
            </p:cNvSpPr>
            <p:nvPr/>
          </p:nvSpPr>
          <p:spPr bwMode="auto">
            <a:xfrm>
              <a:off x="1604" y="3412"/>
              <a:ext cx="566" cy="608"/>
            </a:xfrm>
            <a:custGeom>
              <a:avLst/>
              <a:gdLst>
                <a:gd name="T0" fmla="*/ 15 w 566"/>
                <a:gd name="T1" fmla="*/ 395 h 608"/>
                <a:gd name="T2" fmla="*/ 65 w 566"/>
                <a:gd name="T3" fmla="*/ 377 h 608"/>
                <a:gd name="T4" fmla="*/ 95 w 566"/>
                <a:gd name="T5" fmla="*/ 305 h 608"/>
                <a:gd name="T6" fmla="*/ 82 w 566"/>
                <a:gd name="T7" fmla="*/ 273 h 608"/>
                <a:gd name="T8" fmla="*/ 52 w 566"/>
                <a:gd name="T9" fmla="*/ 211 h 608"/>
                <a:gd name="T10" fmla="*/ 53 w 566"/>
                <a:gd name="T11" fmla="*/ 124 h 608"/>
                <a:gd name="T12" fmla="*/ 100 w 566"/>
                <a:gd name="T13" fmla="*/ 51 h 608"/>
                <a:gd name="T14" fmla="*/ 140 w 566"/>
                <a:gd name="T15" fmla="*/ 24 h 608"/>
                <a:gd name="T16" fmla="*/ 186 w 566"/>
                <a:gd name="T17" fmla="*/ 10 h 608"/>
                <a:gd name="T18" fmla="*/ 236 w 566"/>
                <a:gd name="T19" fmla="*/ 11 h 608"/>
                <a:gd name="T20" fmla="*/ 289 w 566"/>
                <a:gd name="T21" fmla="*/ 17 h 608"/>
                <a:gd name="T22" fmla="*/ 355 w 566"/>
                <a:gd name="T23" fmla="*/ 0 h 608"/>
                <a:gd name="T24" fmla="*/ 447 w 566"/>
                <a:gd name="T25" fmla="*/ 20 h 608"/>
                <a:gd name="T26" fmla="*/ 514 w 566"/>
                <a:gd name="T27" fmla="*/ 88 h 608"/>
                <a:gd name="T28" fmla="*/ 534 w 566"/>
                <a:gd name="T29" fmla="*/ 173 h 608"/>
                <a:gd name="T30" fmla="*/ 512 w 566"/>
                <a:gd name="T31" fmla="*/ 194 h 608"/>
                <a:gd name="T32" fmla="*/ 484 w 566"/>
                <a:gd name="T33" fmla="*/ 182 h 608"/>
                <a:gd name="T34" fmla="*/ 475 w 566"/>
                <a:gd name="T35" fmla="*/ 135 h 608"/>
                <a:gd name="T36" fmla="*/ 439 w 566"/>
                <a:gd name="T37" fmla="*/ 80 h 608"/>
                <a:gd name="T38" fmla="*/ 378 w 566"/>
                <a:gd name="T39" fmla="*/ 55 h 608"/>
                <a:gd name="T40" fmla="*/ 320 w 566"/>
                <a:gd name="T41" fmla="*/ 63 h 608"/>
                <a:gd name="T42" fmla="*/ 286 w 566"/>
                <a:gd name="T43" fmla="*/ 81 h 608"/>
                <a:gd name="T44" fmla="*/ 260 w 566"/>
                <a:gd name="T45" fmla="*/ 75 h 608"/>
                <a:gd name="T46" fmla="*/ 218 w 566"/>
                <a:gd name="T47" fmla="*/ 63 h 608"/>
                <a:gd name="T48" fmla="*/ 159 w 566"/>
                <a:gd name="T49" fmla="*/ 76 h 608"/>
                <a:gd name="T50" fmla="*/ 114 w 566"/>
                <a:gd name="T51" fmla="*/ 121 h 608"/>
                <a:gd name="T52" fmla="*/ 102 w 566"/>
                <a:gd name="T53" fmla="*/ 180 h 608"/>
                <a:gd name="T54" fmla="*/ 120 w 566"/>
                <a:gd name="T55" fmla="*/ 232 h 608"/>
                <a:gd name="T56" fmla="*/ 133 w 566"/>
                <a:gd name="T57" fmla="*/ 249 h 608"/>
                <a:gd name="T58" fmla="*/ 151 w 566"/>
                <a:gd name="T59" fmla="*/ 307 h 608"/>
                <a:gd name="T60" fmla="*/ 122 w 566"/>
                <a:gd name="T61" fmla="*/ 399 h 608"/>
                <a:gd name="T62" fmla="*/ 102 w 566"/>
                <a:gd name="T63" fmla="*/ 442 h 608"/>
                <a:gd name="T64" fmla="*/ 140 w 566"/>
                <a:gd name="T65" fmla="*/ 448 h 608"/>
                <a:gd name="T66" fmla="*/ 162 w 566"/>
                <a:gd name="T67" fmla="*/ 446 h 608"/>
                <a:gd name="T68" fmla="*/ 210 w 566"/>
                <a:gd name="T69" fmla="*/ 423 h 608"/>
                <a:gd name="T70" fmla="*/ 245 w 566"/>
                <a:gd name="T71" fmla="*/ 368 h 608"/>
                <a:gd name="T72" fmla="*/ 247 w 566"/>
                <a:gd name="T73" fmla="*/ 307 h 608"/>
                <a:gd name="T74" fmla="*/ 227 w 566"/>
                <a:gd name="T75" fmla="*/ 264 h 608"/>
                <a:gd name="T76" fmla="*/ 222 w 566"/>
                <a:gd name="T77" fmla="*/ 256 h 608"/>
                <a:gd name="T78" fmla="*/ 205 w 566"/>
                <a:gd name="T79" fmla="*/ 236 h 608"/>
                <a:gd name="T80" fmla="*/ 216 w 566"/>
                <a:gd name="T81" fmla="*/ 208 h 608"/>
                <a:gd name="T82" fmla="*/ 249 w 566"/>
                <a:gd name="T83" fmla="*/ 207 h 608"/>
                <a:gd name="T84" fmla="*/ 292 w 566"/>
                <a:gd name="T85" fmla="*/ 219 h 608"/>
                <a:gd name="T86" fmla="*/ 320 w 566"/>
                <a:gd name="T87" fmla="*/ 235 h 608"/>
                <a:gd name="T88" fmla="*/ 316 w 566"/>
                <a:gd name="T89" fmla="*/ 265 h 608"/>
                <a:gd name="T90" fmla="*/ 299 w 566"/>
                <a:gd name="T91" fmla="*/ 289 h 608"/>
                <a:gd name="T92" fmla="*/ 298 w 566"/>
                <a:gd name="T93" fmla="*/ 384 h 608"/>
                <a:gd name="T94" fmla="*/ 249 w 566"/>
                <a:gd name="T95" fmla="*/ 461 h 608"/>
                <a:gd name="T96" fmla="*/ 207 w 566"/>
                <a:gd name="T97" fmla="*/ 489 h 608"/>
                <a:gd name="T98" fmla="*/ 355 w 566"/>
                <a:gd name="T99" fmla="*/ 530 h 608"/>
                <a:gd name="T100" fmla="*/ 309 w 566"/>
                <a:gd name="T101" fmla="*/ 436 h 608"/>
                <a:gd name="T102" fmla="*/ 469 w 566"/>
                <a:gd name="T103" fmla="*/ 350 h 608"/>
                <a:gd name="T104" fmla="*/ 446 w 566"/>
                <a:gd name="T105" fmla="*/ 262 h 608"/>
                <a:gd name="T106" fmla="*/ 499 w 566"/>
                <a:gd name="T107" fmla="*/ 240 h 608"/>
                <a:gd name="T108" fmla="*/ 526 w 566"/>
                <a:gd name="T109" fmla="*/ 344 h 608"/>
                <a:gd name="T110" fmla="*/ 566 w 566"/>
                <a:gd name="T111" fmla="*/ 440 h 608"/>
                <a:gd name="T112" fmla="*/ 416 w 566"/>
                <a:gd name="T113" fmla="*/ 505 h 608"/>
                <a:gd name="T114" fmla="*/ 482 w 566"/>
                <a:gd name="T115" fmla="*/ 518 h 608"/>
                <a:gd name="T116" fmla="*/ 140 w 566"/>
                <a:gd name="T117" fmla="*/ 504 h 608"/>
                <a:gd name="T118" fmla="*/ 91 w 566"/>
                <a:gd name="T119" fmla="*/ 497 h 608"/>
                <a:gd name="T120" fmla="*/ 40 w 566"/>
                <a:gd name="T121" fmla="*/ 471 h 608"/>
                <a:gd name="T122" fmla="*/ 2 w 566"/>
                <a:gd name="T123" fmla="*/ 429 h 6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66"/>
                <a:gd name="T187" fmla="*/ 0 h 608"/>
                <a:gd name="T188" fmla="*/ 566 w 566"/>
                <a:gd name="T189" fmla="*/ 608 h 60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66" h="608">
                  <a:moveTo>
                    <a:pt x="3" y="408"/>
                  </a:moveTo>
                  <a:lnTo>
                    <a:pt x="4" y="404"/>
                  </a:lnTo>
                  <a:lnTo>
                    <a:pt x="7" y="401"/>
                  </a:lnTo>
                  <a:lnTo>
                    <a:pt x="10" y="399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9" y="393"/>
                  </a:lnTo>
                  <a:lnTo>
                    <a:pt x="22" y="393"/>
                  </a:lnTo>
                  <a:lnTo>
                    <a:pt x="26" y="392"/>
                  </a:lnTo>
                  <a:lnTo>
                    <a:pt x="40" y="390"/>
                  </a:lnTo>
                  <a:lnTo>
                    <a:pt x="53" y="385"/>
                  </a:lnTo>
                  <a:lnTo>
                    <a:pt x="65" y="377"/>
                  </a:lnTo>
                  <a:lnTo>
                    <a:pt x="76" y="368"/>
                  </a:lnTo>
                  <a:lnTo>
                    <a:pt x="84" y="357"/>
                  </a:lnTo>
                  <a:lnTo>
                    <a:pt x="91" y="344"/>
                  </a:lnTo>
                  <a:lnTo>
                    <a:pt x="95" y="331"/>
                  </a:lnTo>
                  <a:lnTo>
                    <a:pt x="97" y="316"/>
                  </a:lnTo>
                  <a:lnTo>
                    <a:pt x="95" y="305"/>
                  </a:lnTo>
                  <a:lnTo>
                    <a:pt x="92" y="294"/>
                  </a:lnTo>
                  <a:lnTo>
                    <a:pt x="88" y="282"/>
                  </a:lnTo>
                  <a:lnTo>
                    <a:pt x="82" y="272"/>
                  </a:lnTo>
                  <a:lnTo>
                    <a:pt x="82" y="273"/>
                  </a:lnTo>
                  <a:lnTo>
                    <a:pt x="83" y="273"/>
                  </a:lnTo>
                  <a:lnTo>
                    <a:pt x="75" y="262"/>
                  </a:lnTo>
                  <a:lnTo>
                    <a:pt x="67" y="250"/>
                  </a:lnTo>
                  <a:lnTo>
                    <a:pt x="61" y="238"/>
                  </a:lnTo>
                  <a:lnTo>
                    <a:pt x="56" y="224"/>
                  </a:lnTo>
                  <a:lnTo>
                    <a:pt x="52" y="211"/>
                  </a:lnTo>
                  <a:lnTo>
                    <a:pt x="49" y="198"/>
                  </a:lnTo>
                  <a:lnTo>
                    <a:pt x="47" y="184"/>
                  </a:lnTo>
                  <a:lnTo>
                    <a:pt x="46" y="171"/>
                  </a:lnTo>
                  <a:lnTo>
                    <a:pt x="47" y="155"/>
                  </a:lnTo>
                  <a:lnTo>
                    <a:pt x="50" y="139"/>
                  </a:lnTo>
                  <a:lnTo>
                    <a:pt x="53" y="124"/>
                  </a:lnTo>
                  <a:lnTo>
                    <a:pt x="59" y="109"/>
                  </a:lnTo>
                  <a:lnTo>
                    <a:pt x="65" y="95"/>
                  </a:lnTo>
                  <a:lnTo>
                    <a:pt x="74" y="81"/>
                  </a:lnTo>
                  <a:lnTo>
                    <a:pt x="83" y="69"/>
                  </a:lnTo>
                  <a:lnTo>
                    <a:pt x="94" y="57"/>
                  </a:lnTo>
                  <a:lnTo>
                    <a:pt x="100" y="51"/>
                  </a:lnTo>
                  <a:lnTo>
                    <a:pt x="106" y="46"/>
                  </a:lnTo>
                  <a:lnTo>
                    <a:pt x="113" y="40"/>
                  </a:lnTo>
                  <a:lnTo>
                    <a:pt x="120" y="36"/>
                  </a:lnTo>
                  <a:lnTo>
                    <a:pt x="126" y="32"/>
                  </a:lnTo>
                  <a:lnTo>
                    <a:pt x="133" y="28"/>
                  </a:lnTo>
                  <a:lnTo>
                    <a:pt x="140" y="24"/>
                  </a:lnTo>
                  <a:lnTo>
                    <a:pt x="148" y="21"/>
                  </a:lnTo>
                  <a:lnTo>
                    <a:pt x="155" y="18"/>
                  </a:lnTo>
                  <a:lnTo>
                    <a:pt x="163" y="15"/>
                  </a:lnTo>
                  <a:lnTo>
                    <a:pt x="170" y="13"/>
                  </a:lnTo>
                  <a:lnTo>
                    <a:pt x="178" y="12"/>
                  </a:lnTo>
                  <a:lnTo>
                    <a:pt x="186" y="10"/>
                  </a:lnTo>
                  <a:lnTo>
                    <a:pt x="194" y="9"/>
                  </a:lnTo>
                  <a:lnTo>
                    <a:pt x="202" y="8"/>
                  </a:lnTo>
                  <a:lnTo>
                    <a:pt x="210" y="8"/>
                  </a:lnTo>
                  <a:lnTo>
                    <a:pt x="219" y="8"/>
                  </a:lnTo>
                  <a:lnTo>
                    <a:pt x="228" y="9"/>
                  </a:lnTo>
                  <a:lnTo>
                    <a:pt x="236" y="11"/>
                  </a:lnTo>
                  <a:lnTo>
                    <a:pt x="245" y="12"/>
                  </a:lnTo>
                  <a:lnTo>
                    <a:pt x="254" y="14"/>
                  </a:lnTo>
                  <a:lnTo>
                    <a:pt x="262" y="16"/>
                  </a:lnTo>
                  <a:lnTo>
                    <a:pt x="271" y="19"/>
                  </a:lnTo>
                  <a:lnTo>
                    <a:pt x="279" y="23"/>
                  </a:lnTo>
                  <a:lnTo>
                    <a:pt x="289" y="17"/>
                  </a:lnTo>
                  <a:lnTo>
                    <a:pt x="299" y="13"/>
                  </a:lnTo>
                  <a:lnTo>
                    <a:pt x="310" y="9"/>
                  </a:lnTo>
                  <a:lnTo>
                    <a:pt x="321" y="6"/>
                  </a:lnTo>
                  <a:lnTo>
                    <a:pt x="332" y="3"/>
                  </a:lnTo>
                  <a:lnTo>
                    <a:pt x="344" y="1"/>
                  </a:lnTo>
                  <a:lnTo>
                    <a:pt x="355" y="0"/>
                  </a:lnTo>
                  <a:lnTo>
                    <a:pt x="367" y="0"/>
                  </a:lnTo>
                  <a:lnTo>
                    <a:pt x="384" y="1"/>
                  </a:lnTo>
                  <a:lnTo>
                    <a:pt x="401" y="3"/>
                  </a:lnTo>
                  <a:lnTo>
                    <a:pt x="417" y="7"/>
                  </a:lnTo>
                  <a:lnTo>
                    <a:pt x="432" y="13"/>
                  </a:lnTo>
                  <a:lnTo>
                    <a:pt x="447" y="20"/>
                  </a:lnTo>
                  <a:lnTo>
                    <a:pt x="461" y="28"/>
                  </a:lnTo>
                  <a:lnTo>
                    <a:pt x="473" y="38"/>
                  </a:lnTo>
                  <a:lnTo>
                    <a:pt x="485" y="48"/>
                  </a:lnTo>
                  <a:lnTo>
                    <a:pt x="496" y="61"/>
                  </a:lnTo>
                  <a:lnTo>
                    <a:pt x="505" y="74"/>
                  </a:lnTo>
                  <a:lnTo>
                    <a:pt x="514" y="88"/>
                  </a:lnTo>
                  <a:lnTo>
                    <a:pt x="521" y="102"/>
                  </a:lnTo>
                  <a:lnTo>
                    <a:pt x="527" y="117"/>
                  </a:lnTo>
                  <a:lnTo>
                    <a:pt x="531" y="134"/>
                  </a:lnTo>
                  <a:lnTo>
                    <a:pt x="534" y="150"/>
                  </a:lnTo>
                  <a:lnTo>
                    <a:pt x="534" y="167"/>
                  </a:lnTo>
                  <a:lnTo>
                    <a:pt x="534" y="173"/>
                  </a:lnTo>
                  <a:lnTo>
                    <a:pt x="532" y="178"/>
                  </a:lnTo>
                  <a:lnTo>
                    <a:pt x="530" y="182"/>
                  </a:lnTo>
                  <a:lnTo>
                    <a:pt x="526" y="186"/>
                  </a:lnTo>
                  <a:lnTo>
                    <a:pt x="522" y="190"/>
                  </a:lnTo>
                  <a:lnTo>
                    <a:pt x="518" y="192"/>
                  </a:lnTo>
                  <a:lnTo>
                    <a:pt x="512" y="194"/>
                  </a:lnTo>
                  <a:lnTo>
                    <a:pt x="507" y="194"/>
                  </a:lnTo>
                  <a:lnTo>
                    <a:pt x="501" y="194"/>
                  </a:lnTo>
                  <a:lnTo>
                    <a:pt x="497" y="192"/>
                  </a:lnTo>
                  <a:lnTo>
                    <a:pt x="492" y="190"/>
                  </a:lnTo>
                  <a:lnTo>
                    <a:pt x="488" y="186"/>
                  </a:lnTo>
                  <a:lnTo>
                    <a:pt x="484" y="182"/>
                  </a:lnTo>
                  <a:lnTo>
                    <a:pt x="482" y="178"/>
                  </a:lnTo>
                  <a:lnTo>
                    <a:pt x="480" y="173"/>
                  </a:lnTo>
                  <a:lnTo>
                    <a:pt x="480" y="167"/>
                  </a:lnTo>
                  <a:lnTo>
                    <a:pt x="479" y="156"/>
                  </a:lnTo>
                  <a:lnTo>
                    <a:pt x="477" y="145"/>
                  </a:lnTo>
                  <a:lnTo>
                    <a:pt x="475" y="135"/>
                  </a:lnTo>
                  <a:lnTo>
                    <a:pt x="471" y="124"/>
                  </a:lnTo>
                  <a:lnTo>
                    <a:pt x="466" y="115"/>
                  </a:lnTo>
                  <a:lnTo>
                    <a:pt x="461" y="105"/>
                  </a:lnTo>
                  <a:lnTo>
                    <a:pt x="454" y="96"/>
                  </a:lnTo>
                  <a:lnTo>
                    <a:pt x="447" y="88"/>
                  </a:lnTo>
                  <a:lnTo>
                    <a:pt x="439" y="80"/>
                  </a:lnTo>
                  <a:lnTo>
                    <a:pt x="430" y="73"/>
                  </a:lnTo>
                  <a:lnTo>
                    <a:pt x="420" y="68"/>
                  </a:lnTo>
                  <a:lnTo>
                    <a:pt x="410" y="63"/>
                  </a:lnTo>
                  <a:lnTo>
                    <a:pt x="400" y="59"/>
                  </a:lnTo>
                  <a:lnTo>
                    <a:pt x="389" y="57"/>
                  </a:lnTo>
                  <a:lnTo>
                    <a:pt x="378" y="55"/>
                  </a:lnTo>
                  <a:lnTo>
                    <a:pt x="367" y="55"/>
                  </a:lnTo>
                  <a:lnTo>
                    <a:pt x="357" y="55"/>
                  </a:lnTo>
                  <a:lnTo>
                    <a:pt x="348" y="57"/>
                  </a:lnTo>
                  <a:lnTo>
                    <a:pt x="338" y="58"/>
                  </a:lnTo>
                  <a:lnTo>
                    <a:pt x="329" y="61"/>
                  </a:lnTo>
                  <a:lnTo>
                    <a:pt x="320" y="63"/>
                  </a:lnTo>
                  <a:lnTo>
                    <a:pt x="312" y="67"/>
                  </a:lnTo>
                  <a:lnTo>
                    <a:pt x="304" y="71"/>
                  </a:lnTo>
                  <a:lnTo>
                    <a:pt x="297" y="76"/>
                  </a:lnTo>
                  <a:lnTo>
                    <a:pt x="293" y="78"/>
                  </a:lnTo>
                  <a:lnTo>
                    <a:pt x="290" y="80"/>
                  </a:lnTo>
                  <a:lnTo>
                    <a:pt x="286" y="81"/>
                  </a:lnTo>
                  <a:lnTo>
                    <a:pt x="282" y="82"/>
                  </a:lnTo>
                  <a:lnTo>
                    <a:pt x="278" y="82"/>
                  </a:lnTo>
                  <a:lnTo>
                    <a:pt x="274" y="81"/>
                  </a:lnTo>
                  <a:lnTo>
                    <a:pt x="271" y="80"/>
                  </a:lnTo>
                  <a:lnTo>
                    <a:pt x="267" y="78"/>
                  </a:lnTo>
                  <a:lnTo>
                    <a:pt x="260" y="75"/>
                  </a:lnTo>
                  <a:lnTo>
                    <a:pt x="254" y="72"/>
                  </a:lnTo>
                  <a:lnTo>
                    <a:pt x="247" y="69"/>
                  </a:lnTo>
                  <a:lnTo>
                    <a:pt x="240" y="67"/>
                  </a:lnTo>
                  <a:lnTo>
                    <a:pt x="232" y="66"/>
                  </a:lnTo>
                  <a:lnTo>
                    <a:pt x="225" y="65"/>
                  </a:lnTo>
                  <a:lnTo>
                    <a:pt x="218" y="63"/>
                  </a:lnTo>
                  <a:lnTo>
                    <a:pt x="210" y="63"/>
                  </a:lnTo>
                  <a:lnTo>
                    <a:pt x="199" y="64"/>
                  </a:lnTo>
                  <a:lnTo>
                    <a:pt x="189" y="66"/>
                  </a:lnTo>
                  <a:lnTo>
                    <a:pt x="179" y="68"/>
                  </a:lnTo>
                  <a:lnTo>
                    <a:pt x="168" y="71"/>
                  </a:lnTo>
                  <a:lnTo>
                    <a:pt x="159" y="76"/>
                  </a:lnTo>
                  <a:lnTo>
                    <a:pt x="150" y="82"/>
                  </a:lnTo>
                  <a:lnTo>
                    <a:pt x="141" y="88"/>
                  </a:lnTo>
                  <a:lnTo>
                    <a:pt x="133" y="96"/>
                  </a:lnTo>
                  <a:lnTo>
                    <a:pt x="126" y="104"/>
                  </a:lnTo>
                  <a:lnTo>
                    <a:pt x="120" y="112"/>
                  </a:lnTo>
                  <a:lnTo>
                    <a:pt x="114" y="121"/>
                  </a:lnTo>
                  <a:lnTo>
                    <a:pt x="110" y="130"/>
                  </a:lnTo>
                  <a:lnTo>
                    <a:pt x="106" y="140"/>
                  </a:lnTo>
                  <a:lnTo>
                    <a:pt x="104" y="150"/>
                  </a:lnTo>
                  <a:lnTo>
                    <a:pt x="102" y="160"/>
                  </a:lnTo>
                  <a:lnTo>
                    <a:pt x="102" y="171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5" y="198"/>
                  </a:lnTo>
                  <a:lnTo>
                    <a:pt x="108" y="207"/>
                  </a:lnTo>
                  <a:lnTo>
                    <a:pt x="111" y="215"/>
                  </a:lnTo>
                  <a:lnTo>
                    <a:pt x="115" y="224"/>
                  </a:lnTo>
                  <a:lnTo>
                    <a:pt x="120" y="232"/>
                  </a:lnTo>
                  <a:lnTo>
                    <a:pt x="126" y="239"/>
                  </a:lnTo>
                  <a:lnTo>
                    <a:pt x="126" y="240"/>
                  </a:lnTo>
                  <a:lnTo>
                    <a:pt x="127" y="240"/>
                  </a:lnTo>
                  <a:lnTo>
                    <a:pt x="133" y="249"/>
                  </a:lnTo>
                  <a:lnTo>
                    <a:pt x="137" y="258"/>
                  </a:lnTo>
                  <a:lnTo>
                    <a:pt x="141" y="267"/>
                  </a:lnTo>
                  <a:lnTo>
                    <a:pt x="145" y="277"/>
                  </a:lnTo>
                  <a:lnTo>
                    <a:pt x="148" y="287"/>
                  </a:lnTo>
                  <a:lnTo>
                    <a:pt x="150" y="297"/>
                  </a:lnTo>
                  <a:lnTo>
                    <a:pt x="151" y="307"/>
                  </a:lnTo>
                  <a:lnTo>
                    <a:pt x="152" y="316"/>
                  </a:lnTo>
                  <a:lnTo>
                    <a:pt x="151" y="335"/>
                  </a:lnTo>
                  <a:lnTo>
                    <a:pt x="147" y="352"/>
                  </a:lnTo>
                  <a:lnTo>
                    <a:pt x="140" y="369"/>
                  </a:lnTo>
                  <a:lnTo>
                    <a:pt x="132" y="385"/>
                  </a:lnTo>
                  <a:lnTo>
                    <a:pt x="122" y="399"/>
                  </a:lnTo>
                  <a:lnTo>
                    <a:pt x="110" y="412"/>
                  </a:lnTo>
                  <a:lnTo>
                    <a:pt x="97" y="423"/>
                  </a:lnTo>
                  <a:lnTo>
                    <a:pt x="82" y="432"/>
                  </a:lnTo>
                  <a:lnTo>
                    <a:pt x="88" y="436"/>
                  </a:lnTo>
                  <a:lnTo>
                    <a:pt x="95" y="439"/>
                  </a:lnTo>
                  <a:lnTo>
                    <a:pt x="102" y="442"/>
                  </a:lnTo>
                  <a:lnTo>
                    <a:pt x="109" y="444"/>
                  </a:lnTo>
                  <a:lnTo>
                    <a:pt x="116" y="446"/>
                  </a:lnTo>
                  <a:lnTo>
                    <a:pt x="124" y="447"/>
                  </a:lnTo>
                  <a:lnTo>
                    <a:pt x="132" y="448"/>
                  </a:lnTo>
                  <a:lnTo>
                    <a:pt x="139" y="448"/>
                  </a:lnTo>
                  <a:lnTo>
                    <a:pt x="140" y="448"/>
                  </a:lnTo>
                  <a:lnTo>
                    <a:pt x="142" y="448"/>
                  </a:lnTo>
                  <a:lnTo>
                    <a:pt x="143" y="448"/>
                  </a:lnTo>
                  <a:lnTo>
                    <a:pt x="144" y="448"/>
                  </a:lnTo>
                  <a:lnTo>
                    <a:pt x="152" y="448"/>
                  </a:lnTo>
                  <a:lnTo>
                    <a:pt x="162" y="446"/>
                  </a:lnTo>
                  <a:lnTo>
                    <a:pt x="170" y="444"/>
                  </a:lnTo>
                  <a:lnTo>
                    <a:pt x="179" y="442"/>
                  </a:lnTo>
                  <a:lnTo>
                    <a:pt x="187" y="438"/>
                  </a:lnTo>
                  <a:lnTo>
                    <a:pt x="195" y="434"/>
                  </a:lnTo>
                  <a:lnTo>
                    <a:pt x="202" y="428"/>
                  </a:lnTo>
                  <a:lnTo>
                    <a:pt x="210" y="423"/>
                  </a:lnTo>
                  <a:lnTo>
                    <a:pt x="217" y="416"/>
                  </a:lnTo>
                  <a:lnTo>
                    <a:pt x="224" y="408"/>
                  </a:lnTo>
                  <a:lnTo>
                    <a:pt x="231" y="398"/>
                  </a:lnTo>
                  <a:lnTo>
                    <a:pt x="237" y="389"/>
                  </a:lnTo>
                  <a:lnTo>
                    <a:pt x="241" y="379"/>
                  </a:lnTo>
                  <a:lnTo>
                    <a:pt x="245" y="368"/>
                  </a:lnTo>
                  <a:lnTo>
                    <a:pt x="248" y="357"/>
                  </a:lnTo>
                  <a:lnTo>
                    <a:pt x="250" y="346"/>
                  </a:lnTo>
                  <a:lnTo>
                    <a:pt x="250" y="334"/>
                  </a:lnTo>
                  <a:lnTo>
                    <a:pt x="250" y="325"/>
                  </a:lnTo>
                  <a:lnTo>
                    <a:pt x="249" y="316"/>
                  </a:lnTo>
                  <a:lnTo>
                    <a:pt x="247" y="307"/>
                  </a:lnTo>
                  <a:lnTo>
                    <a:pt x="245" y="298"/>
                  </a:lnTo>
                  <a:lnTo>
                    <a:pt x="241" y="290"/>
                  </a:lnTo>
                  <a:lnTo>
                    <a:pt x="238" y="282"/>
                  </a:lnTo>
                  <a:lnTo>
                    <a:pt x="233" y="274"/>
                  </a:lnTo>
                  <a:lnTo>
                    <a:pt x="229" y="267"/>
                  </a:lnTo>
                  <a:lnTo>
                    <a:pt x="227" y="264"/>
                  </a:lnTo>
                  <a:lnTo>
                    <a:pt x="226" y="262"/>
                  </a:lnTo>
                  <a:lnTo>
                    <a:pt x="225" y="259"/>
                  </a:lnTo>
                  <a:lnTo>
                    <a:pt x="224" y="257"/>
                  </a:lnTo>
                  <a:lnTo>
                    <a:pt x="224" y="256"/>
                  </a:lnTo>
                  <a:lnTo>
                    <a:pt x="223" y="256"/>
                  </a:lnTo>
                  <a:lnTo>
                    <a:pt x="222" y="256"/>
                  </a:lnTo>
                  <a:lnTo>
                    <a:pt x="222" y="255"/>
                  </a:lnTo>
                  <a:lnTo>
                    <a:pt x="217" y="253"/>
                  </a:lnTo>
                  <a:lnTo>
                    <a:pt x="213" y="250"/>
                  </a:lnTo>
                  <a:lnTo>
                    <a:pt x="209" y="246"/>
                  </a:lnTo>
                  <a:lnTo>
                    <a:pt x="207" y="241"/>
                  </a:lnTo>
                  <a:lnTo>
                    <a:pt x="205" y="236"/>
                  </a:lnTo>
                  <a:lnTo>
                    <a:pt x="205" y="231"/>
                  </a:lnTo>
                  <a:lnTo>
                    <a:pt x="205" y="225"/>
                  </a:lnTo>
                  <a:lnTo>
                    <a:pt x="206" y="220"/>
                  </a:lnTo>
                  <a:lnTo>
                    <a:pt x="209" y="215"/>
                  </a:lnTo>
                  <a:lnTo>
                    <a:pt x="212" y="211"/>
                  </a:lnTo>
                  <a:lnTo>
                    <a:pt x="216" y="208"/>
                  </a:lnTo>
                  <a:lnTo>
                    <a:pt x="221" y="205"/>
                  </a:lnTo>
                  <a:lnTo>
                    <a:pt x="226" y="203"/>
                  </a:lnTo>
                  <a:lnTo>
                    <a:pt x="231" y="202"/>
                  </a:lnTo>
                  <a:lnTo>
                    <a:pt x="237" y="203"/>
                  </a:lnTo>
                  <a:lnTo>
                    <a:pt x="242" y="204"/>
                  </a:lnTo>
                  <a:lnTo>
                    <a:pt x="249" y="207"/>
                  </a:lnTo>
                  <a:lnTo>
                    <a:pt x="256" y="209"/>
                  </a:lnTo>
                  <a:lnTo>
                    <a:pt x="263" y="212"/>
                  </a:lnTo>
                  <a:lnTo>
                    <a:pt x="270" y="213"/>
                  </a:lnTo>
                  <a:lnTo>
                    <a:pt x="277" y="216"/>
                  </a:lnTo>
                  <a:lnTo>
                    <a:pt x="285" y="217"/>
                  </a:lnTo>
                  <a:lnTo>
                    <a:pt x="292" y="219"/>
                  </a:lnTo>
                  <a:lnTo>
                    <a:pt x="299" y="220"/>
                  </a:lnTo>
                  <a:lnTo>
                    <a:pt x="305" y="221"/>
                  </a:lnTo>
                  <a:lnTo>
                    <a:pt x="309" y="224"/>
                  </a:lnTo>
                  <a:lnTo>
                    <a:pt x="314" y="227"/>
                  </a:lnTo>
                  <a:lnTo>
                    <a:pt x="317" y="231"/>
                  </a:lnTo>
                  <a:lnTo>
                    <a:pt x="320" y="235"/>
                  </a:lnTo>
                  <a:lnTo>
                    <a:pt x="321" y="240"/>
                  </a:lnTo>
                  <a:lnTo>
                    <a:pt x="323" y="246"/>
                  </a:lnTo>
                  <a:lnTo>
                    <a:pt x="322" y="251"/>
                  </a:lnTo>
                  <a:lnTo>
                    <a:pt x="321" y="257"/>
                  </a:lnTo>
                  <a:lnTo>
                    <a:pt x="319" y="261"/>
                  </a:lnTo>
                  <a:lnTo>
                    <a:pt x="316" y="265"/>
                  </a:lnTo>
                  <a:lnTo>
                    <a:pt x="312" y="268"/>
                  </a:lnTo>
                  <a:lnTo>
                    <a:pt x="308" y="271"/>
                  </a:lnTo>
                  <a:lnTo>
                    <a:pt x="304" y="273"/>
                  </a:lnTo>
                  <a:lnTo>
                    <a:pt x="300" y="274"/>
                  </a:lnTo>
                  <a:lnTo>
                    <a:pt x="294" y="274"/>
                  </a:lnTo>
                  <a:lnTo>
                    <a:pt x="299" y="289"/>
                  </a:lnTo>
                  <a:lnTo>
                    <a:pt x="302" y="304"/>
                  </a:lnTo>
                  <a:lnTo>
                    <a:pt x="305" y="319"/>
                  </a:lnTo>
                  <a:lnTo>
                    <a:pt x="305" y="334"/>
                  </a:lnTo>
                  <a:lnTo>
                    <a:pt x="305" y="351"/>
                  </a:lnTo>
                  <a:lnTo>
                    <a:pt x="302" y="368"/>
                  </a:lnTo>
                  <a:lnTo>
                    <a:pt x="298" y="384"/>
                  </a:lnTo>
                  <a:lnTo>
                    <a:pt x="293" y="400"/>
                  </a:lnTo>
                  <a:lnTo>
                    <a:pt x="285" y="415"/>
                  </a:lnTo>
                  <a:lnTo>
                    <a:pt x="277" y="429"/>
                  </a:lnTo>
                  <a:lnTo>
                    <a:pt x="267" y="443"/>
                  </a:lnTo>
                  <a:lnTo>
                    <a:pt x="255" y="455"/>
                  </a:lnTo>
                  <a:lnTo>
                    <a:pt x="249" y="461"/>
                  </a:lnTo>
                  <a:lnTo>
                    <a:pt x="243" y="467"/>
                  </a:lnTo>
                  <a:lnTo>
                    <a:pt x="236" y="472"/>
                  </a:lnTo>
                  <a:lnTo>
                    <a:pt x="229" y="477"/>
                  </a:lnTo>
                  <a:lnTo>
                    <a:pt x="222" y="481"/>
                  </a:lnTo>
                  <a:lnTo>
                    <a:pt x="214" y="485"/>
                  </a:lnTo>
                  <a:lnTo>
                    <a:pt x="207" y="489"/>
                  </a:lnTo>
                  <a:lnTo>
                    <a:pt x="199" y="492"/>
                  </a:lnTo>
                  <a:lnTo>
                    <a:pt x="199" y="553"/>
                  </a:lnTo>
                  <a:lnTo>
                    <a:pt x="389" y="553"/>
                  </a:lnTo>
                  <a:lnTo>
                    <a:pt x="377" y="547"/>
                  </a:lnTo>
                  <a:lnTo>
                    <a:pt x="365" y="539"/>
                  </a:lnTo>
                  <a:lnTo>
                    <a:pt x="355" y="530"/>
                  </a:lnTo>
                  <a:lnTo>
                    <a:pt x="345" y="520"/>
                  </a:lnTo>
                  <a:lnTo>
                    <a:pt x="336" y="510"/>
                  </a:lnTo>
                  <a:lnTo>
                    <a:pt x="328" y="498"/>
                  </a:lnTo>
                  <a:lnTo>
                    <a:pt x="323" y="485"/>
                  </a:lnTo>
                  <a:lnTo>
                    <a:pt x="318" y="471"/>
                  </a:lnTo>
                  <a:lnTo>
                    <a:pt x="309" y="436"/>
                  </a:lnTo>
                  <a:lnTo>
                    <a:pt x="427" y="436"/>
                  </a:lnTo>
                  <a:lnTo>
                    <a:pt x="427" y="385"/>
                  </a:lnTo>
                  <a:lnTo>
                    <a:pt x="485" y="385"/>
                  </a:lnTo>
                  <a:lnTo>
                    <a:pt x="479" y="374"/>
                  </a:lnTo>
                  <a:lnTo>
                    <a:pt x="474" y="362"/>
                  </a:lnTo>
                  <a:lnTo>
                    <a:pt x="469" y="350"/>
                  </a:lnTo>
                  <a:lnTo>
                    <a:pt x="464" y="337"/>
                  </a:lnTo>
                  <a:lnTo>
                    <a:pt x="460" y="323"/>
                  </a:lnTo>
                  <a:lnTo>
                    <a:pt x="456" y="309"/>
                  </a:lnTo>
                  <a:lnTo>
                    <a:pt x="453" y="294"/>
                  </a:lnTo>
                  <a:lnTo>
                    <a:pt x="449" y="279"/>
                  </a:lnTo>
                  <a:lnTo>
                    <a:pt x="446" y="262"/>
                  </a:lnTo>
                  <a:lnTo>
                    <a:pt x="444" y="245"/>
                  </a:lnTo>
                  <a:lnTo>
                    <a:pt x="443" y="228"/>
                  </a:lnTo>
                  <a:lnTo>
                    <a:pt x="442" y="212"/>
                  </a:lnTo>
                  <a:lnTo>
                    <a:pt x="497" y="211"/>
                  </a:lnTo>
                  <a:lnTo>
                    <a:pt x="498" y="225"/>
                  </a:lnTo>
                  <a:lnTo>
                    <a:pt x="499" y="240"/>
                  </a:lnTo>
                  <a:lnTo>
                    <a:pt x="501" y="254"/>
                  </a:lnTo>
                  <a:lnTo>
                    <a:pt x="503" y="269"/>
                  </a:lnTo>
                  <a:lnTo>
                    <a:pt x="508" y="289"/>
                  </a:lnTo>
                  <a:lnTo>
                    <a:pt x="513" y="309"/>
                  </a:lnTo>
                  <a:lnTo>
                    <a:pt x="519" y="327"/>
                  </a:lnTo>
                  <a:lnTo>
                    <a:pt x="526" y="344"/>
                  </a:lnTo>
                  <a:lnTo>
                    <a:pt x="533" y="359"/>
                  </a:lnTo>
                  <a:lnTo>
                    <a:pt x="540" y="372"/>
                  </a:lnTo>
                  <a:lnTo>
                    <a:pt x="548" y="383"/>
                  </a:lnTo>
                  <a:lnTo>
                    <a:pt x="557" y="392"/>
                  </a:lnTo>
                  <a:lnTo>
                    <a:pt x="566" y="400"/>
                  </a:lnTo>
                  <a:lnTo>
                    <a:pt x="566" y="440"/>
                  </a:lnTo>
                  <a:lnTo>
                    <a:pt x="482" y="440"/>
                  </a:lnTo>
                  <a:lnTo>
                    <a:pt x="482" y="492"/>
                  </a:lnTo>
                  <a:lnTo>
                    <a:pt x="394" y="492"/>
                  </a:lnTo>
                  <a:lnTo>
                    <a:pt x="401" y="497"/>
                  </a:lnTo>
                  <a:lnTo>
                    <a:pt x="408" y="501"/>
                  </a:lnTo>
                  <a:lnTo>
                    <a:pt x="416" y="505"/>
                  </a:lnTo>
                  <a:lnTo>
                    <a:pt x="424" y="508"/>
                  </a:lnTo>
                  <a:lnTo>
                    <a:pt x="432" y="511"/>
                  </a:lnTo>
                  <a:lnTo>
                    <a:pt x="440" y="513"/>
                  </a:lnTo>
                  <a:lnTo>
                    <a:pt x="449" y="515"/>
                  </a:lnTo>
                  <a:lnTo>
                    <a:pt x="457" y="516"/>
                  </a:lnTo>
                  <a:lnTo>
                    <a:pt x="482" y="518"/>
                  </a:lnTo>
                  <a:lnTo>
                    <a:pt x="482" y="608"/>
                  </a:lnTo>
                  <a:lnTo>
                    <a:pt x="144" y="608"/>
                  </a:lnTo>
                  <a:lnTo>
                    <a:pt x="144" y="503"/>
                  </a:lnTo>
                  <a:lnTo>
                    <a:pt x="143" y="504"/>
                  </a:lnTo>
                  <a:lnTo>
                    <a:pt x="142" y="504"/>
                  </a:lnTo>
                  <a:lnTo>
                    <a:pt x="140" y="504"/>
                  </a:lnTo>
                  <a:lnTo>
                    <a:pt x="139" y="504"/>
                  </a:lnTo>
                  <a:lnTo>
                    <a:pt x="129" y="503"/>
                  </a:lnTo>
                  <a:lnTo>
                    <a:pt x="120" y="502"/>
                  </a:lnTo>
                  <a:lnTo>
                    <a:pt x="110" y="501"/>
                  </a:lnTo>
                  <a:lnTo>
                    <a:pt x="101" y="499"/>
                  </a:lnTo>
                  <a:lnTo>
                    <a:pt x="91" y="497"/>
                  </a:lnTo>
                  <a:lnTo>
                    <a:pt x="82" y="493"/>
                  </a:lnTo>
                  <a:lnTo>
                    <a:pt x="73" y="490"/>
                  </a:lnTo>
                  <a:lnTo>
                    <a:pt x="64" y="486"/>
                  </a:lnTo>
                  <a:lnTo>
                    <a:pt x="56" y="481"/>
                  </a:lnTo>
                  <a:lnTo>
                    <a:pt x="48" y="476"/>
                  </a:lnTo>
                  <a:lnTo>
                    <a:pt x="40" y="471"/>
                  </a:lnTo>
                  <a:lnTo>
                    <a:pt x="33" y="465"/>
                  </a:lnTo>
                  <a:lnTo>
                    <a:pt x="25" y="458"/>
                  </a:lnTo>
                  <a:lnTo>
                    <a:pt x="18" y="451"/>
                  </a:lnTo>
                  <a:lnTo>
                    <a:pt x="12" y="444"/>
                  </a:lnTo>
                  <a:lnTo>
                    <a:pt x="6" y="436"/>
                  </a:lnTo>
                  <a:lnTo>
                    <a:pt x="2" y="429"/>
                  </a:lnTo>
                  <a:lnTo>
                    <a:pt x="0" y="422"/>
                  </a:lnTo>
                  <a:lnTo>
                    <a:pt x="0" y="415"/>
                  </a:lnTo>
                  <a:lnTo>
                    <a:pt x="3" y="4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Freeform 42"/>
            <p:cNvSpPr>
              <a:spLocks/>
            </p:cNvSpPr>
            <p:nvPr/>
          </p:nvSpPr>
          <p:spPr bwMode="auto">
            <a:xfrm>
              <a:off x="2047" y="3558"/>
              <a:ext cx="200" cy="200"/>
            </a:xfrm>
            <a:custGeom>
              <a:avLst/>
              <a:gdLst>
                <a:gd name="T0" fmla="*/ 37 w 200"/>
                <a:gd name="T1" fmla="*/ 177 h 200"/>
                <a:gd name="T2" fmla="*/ 53 w 200"/>
                <a:gd name="T3" fmla="*/ 188 h 200"/>
                <a:gd name="T4" fmla="*/ 71 w 200"/>
                <a:gd name="T5" fmla="*/ 196 h 200"/>
                <a:gd name="T6" fmla="*/ 90 w 200"/>
                <a:gd name="T7" fmla="*/ 199 h 200"/>
                <a:gd name="T8" fmla="*/ 110 w 200"/>
                <a:gd name="T9" fmla="*/ 199 h 200"/>
                <a:gd name="T10" fmla="*/ 129 w 200"/>
                <a:gd name="T11" fmla="*/ 196 h 200"/>
                <a:gd name="T12" fmla="*/ 147 w 200"/>
                <a:gd name="T13" fmla="*/ 188 h 200"/>
                <a:gd name="T14" fmla="*/ 163 w 200"/>
                <a:gd name="T15" fmla="*/ 177 h 200"/>
                <a:gd name="T16" fmla="*/ 178 w 200"/>
                <a:gd name="T17" fmla="*/ 163 h 200"/>
                <a:gd name="T18" fmla="*/ 188 w 200"/>
                <a:gd name="T19" fmla="*/ 147 h 200"/>
                <a:gd name="T20" fmla="*/ 196 w 200"/>
                <a:gd name="T21" fmla="*/ 129 h 200"/>
                <a:gd name="T22" fmla="*/ 199 w 200"/>
                <a:gd name="T23" fmla="*/ 109 h 200"/>
                <a:gd name="T24" fmla="*/ 199 w 200"/>
                <a:gd name="T25" fmla="*/ 89 h 200"/>
                <a:gd name="T26" fmla="*/ 195 w 200"/>
                <a:gd name="T27" fmla="*/ 70 h 200"/>
                <a:gd name="T28" fmla="*/ 188 w 200"/>
                <a:gd name="T29" fmla="*/ 52 h 200"/>
                <a:gd name="T30" fmla="*/ 177 w 200"/>
                <a:gd name="T31" fmla="*/ 36 h 200"/>
                <a:gd name="T32" fmla="*/ 164 w 200"/>
                <a:gd name="T33" fmla="*/ 23 h 200"/>
                <a:gd name="T34" fmla="*/ 148 w 200"/>
                <a:gd name="T35" fmla="*/ 12 h 200"/>
                <a:gd name="T36" fmla="*/ 130 w 200"/>
                <a:gd name="T37" fmla="*/ 4 h 200"/>
                <a:gd name="T38" fmla="*/ 110 w 200"/>
                <a:gd name="T39" fmla="*/ 0 h 200"/>
                <a:gd name="T40" fmla="*/ 90 w 200"/>
                <a:gd name="T41" fmla="*/ 0 h 200"/>
                <a:gd name="T42" fmla="*/ 71 w 200"/>
                <a:gd name="T43" fmla="*/ 4 h 200"/>
                <a:gd name="T44" fmla="*/ 53 w 200"/>
                <a:gd name="T45" fmla="*/ 11 h 200"/>
                <a:gd name="T46" fmla="*/ 37 w 200"/>
                <a:gd name="T47" fmla="*/ 22 h 200"/>
                <a:gd name="T48" fmla="*/ 23 w 200"/>
                <a:gd name="T49" fmla="*/ 36 h 200"/>
                <a:gd name="T50" fmla="*/ 12 w 200"/>
                <a:gd name="T51" fmla="*/ 52 h 200"/>
                <a:gd name="T52" fmla="*/ 4 w 200"/>
                <a:gd name="T53" fmla="*/ 71 h 200"/>
                <a:gd name="T54" fmla="*/ 0 w 200"/>
                <a:gd name="T55" fmla="*/ 90 h 200"/>
                <a:gd name="T56" fmla="*/ 0 w 200"/>
                <a:gd name="T57" fmla="*/ 109 h 200"/>
                <a:gd name="T58" fmla="*/ 4 w 200"/>
                <a:gd name="T59" fmla="*/ 129 h 200"/>
                <a:gd name="T60" fmla="*/ 12 w 200"/>
                <a:gd name="T61" fmla="*/ 147 h 200"/>
                <a:gd name="T62" fmla="*/ 23 w 200"/>
                <a:gd name="T63" fmla="*/ 163 h 2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0"/>
                <a:gd name="T97" fmla="*/ 0 h 200"/>
                <a:gd name="T98" fmla="*/ 200 w 200"/>
                <a:gd name="T99" fmla="*/ 200 h 2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0" h="200">
                  <a:moveTo>
                    <a:pt x="29" y="170"/>
                  </a:moveTo>
                  <a:lnTo>
                    <a:pt x="37" y="177"/>
                  </a:lnTo>
                  <a:lnTo>
                    <a:pt x="45" y="183"/>
                  </a:lnTo>
                  <a:lnTo>
                    <a:pt x="53" y="188"/>
                  </a:lnTo>
                  <a:lnTo>
                    <a:pt x="61" y="192"/>
                  </a:lnTo>
                  <a:lnTo>
                    <a:pt x="71" y="196"/>
                  </a:lnTo>
                  <a:lnTo>
                    <a:pt x="80" y="198"/>
                  </a:lnTo>
                  <a:lnTo>
                    <a:pt x="90" y="199"/>
                  </a:lnTo>
                  <a:lnTo>
                    <a:pt x="100" y="200"/>
                  </a:lnTo>
                  <a:lnTo>
                    <a:pt x="110" y="199"/>
                  </a:lnTo>
                  <a:lnTo>
                    <a:pt x="119" y="198"/>
                  </a:lnTo>
                  <a:lnTo>
                    <a:pt x="129" y="196"/>
                  </a:lnTo>
                  <a:lnTo>
                    <a:pt x="138" y="192"/>
                  </a:lnTo>
                  <a:lnTo>
                    <a:pt x="147" y="188"/>
                  </a:lnTo>
                  <a:lnTo>
                    <a:pt x="155" y="183"/>
                  </a:lnTo>
                  <a:lnTo>
                    <a:pt x="163" y="177"/>
                  </a:lnTo>
                  <a:lnTo>
                    <a:pt x="171" y="170"/>
                  </a:lnTo>
                  <a:lnTo>
                    <a:pt x="178" y="163"/>
                  </a:lnTo>
                  <a:lnTo>
                    <a:pt x="183" y="155"/>
                  </a:lnTo>
                  <a:lnTo>
                    <a:pt x="188" y="147"/>
                  </a:lnTo>
                  <a:lnTo>
                    <a:pt x="192" y="138"/>
                  </a:lnTo>
                  <a:lnTo>
                    <a:pt x="196" y="129"/>
                  </a:lnTo>
                  <a:lnTo>
                    <a:pt x="198" y="120"/>
                  </a:lnTo>
                  <a:lnTo>
                    <a:pt x="199" y="109"/>
                  </a:lnTo>
                  <a:lnTo>
                    <a:pt x="200" y="100"/>
                  </a:lnTo>
                  <a:lnTo>
                    <a:pt x="199" y="89"/>
                  </a:lnTo>
                  <a:lnTo>
                    <a:pt x="198" y="79"/>
                  </a:lnTo>
                  <a:lnTo>
                    <a:pt x="195" y="70"/>
                  </a:lnTo>
                  <a:lnTo>
                    <a:pt x="192" y="61"/>
                  </a:lnTo>
                  <a:lnTo>
                    <a:pt x="188" y="52"/>
                  </a:lnTo>
                  <a:lnTo>
                    <a:pt x="183" y="44"/>
                  </a:lnTo>
                  <a:lnTo>
                    <a:pt x="177" y="36"/>
                  </a:lnTo>
                  <a:lnTo>
                    <a:pt x="171" y="29"/>
                  </a:lnTo>
                  <a:lnTo>
                    <a:pt x="164" y="23"/>
                  </a:lnTo>
                  <a:lnTo>
                    <a:pt x="156" y="17"/>
                  </a:lnTo>
                  <a:lnTo>
                    <a:pt x="148" y="12"/>
                  </a:lnTo>
                  <a:lnTo>
                    <a:pt x="139" y="8"/>
                  </a:lnTo>
                  <a:lnTo>
                    <a:pt x="130" y="4"/>
                  </a:lnTo>
                  <a:lnTo>
                    <a:pt x="120" y="2"/>
                  </a:lnTo>
                  <a:lnTo>
                    <a:pt x="110" y="0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0" y="1"/>
                  </a:lnTo>
                  <a:lnTo>
                    <a:pt x="71" y="4"/>
                  </a:lnTo>
                  <a:lnTo>
                    <a:pt x="61" y="7"/>
                  </a:lnTo>
                  <a:lnTo>
                    <a:pt x="53" y="11"/>
                  </a:lnTo>
                  <a:lnTo>
                    <a:pt x="45" y="16"/>
                  </a:lnTo>
                  <a:lnTo>
                    <a:pt x="37" y="22"/>
                  </a:lnTo>
                  <a:lnTo>
                    <a:pt x="29" y="29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2" y="52"/>
                  </a:lnTo>
                  <a:lnTo>
                    <a:pt x="8" y="62"/>
                  </a:lnTo>
                  <a:lnTo>
                    <a:pt x="4" y="71"/>
                  </a:lnTo>
                  <a:lnTo>
                    <a:pt x="2" y="8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4" y="129"/>
                  </a:lnTo>
                  <a:lnTo>
                    <a:pt x="8" y="138"/>
                  </a:lnTo>
                  <a:lnTo>
                    <a:pt x="12" y="147"/>
                  </a:lnTo>
                  <a:lnTo>
                    <a:pt x="17" y="155"/>
                  </a:lnTo>
                  <a:lnTo>
                    <a:pt x="23" y="163"/>
                  </a:lnTo>
                  <a:lnTo>
                    <a:pt x="29" y="1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Freeform 43"/>
            <p:cNvSpPr>
              <a:spLocks/>
            </p:cNvSpPr>
            <p:nvPr/>
          </p:nvSpPr>
          <p:spPr bwMode="auto">
            <a:xfrm>
              <a:off x="2099" y="3609"/>
              <a:ext cx="96" cy="97"/>
            </a:xfrm>
            <a:custGeom>
              <a:avLst/>
              <a:gdLst>
                <a:gd name="T0" fmla="*/ 0 w 96"/>
                <a:gd name="T1" fmla="*/ 49 h 97"/>
                <a:gd name="T2" fmla="*/ 1 w 96"/>
                <a:gd name="T3" fmla="*/ 39 h 97"/>
                <a:gd name="T4" fmla="*/ 4 w 96"/>
                <a:gd name="T5" fmla="*/ 30 h 97"/>
                <a:gd name="T6" fmla="*/ 8 w 96"/>
                <a:gd name="T7" fmla="*/ 22 h 97"/>
                <a:gd name="T8" fmla="*/ 14 w 96"/>
                <a:gd name="T9" fmla="*/ 15 h 97"/>
                <a:gd name="T10" fmla="*/ 17 w 96"/>
                <a:gd name="T11" fmla="*/ 11 h 97"/>
                <a:gd name="T12" fmla="*/ 21 w 96"/>
                <a:gd name="T13" fmla="*/ 8 h 97"/>
                <a:gd name="T14" fmla="*/ 25 w 96"/>
                <a:gd name="T15" fmla="*/ 6 h 97"/>
                <a:gd name="T16" fmla="*/ 29 w 96"/>
                <a:gd name="T17" fmla="*/ 4 h 97"/>
                <a:gd name="T18" fmla="*/ 34 w 96"/>
                <a:gd name="T19" fmla="*/ 3 h 97"/>
                <a:gd name="T20" fmla="*/ 38 w 96"/>
                <a:gd name="T21" fmla="*/ 1 h 97"/>
                <a:gd name="T22" fmla="*/ 43 w 96"/>
                <a:gd name="T23" fmla="*/ 0 h 97"/>
                <a:gd name="T24" fmla="*/ 48 w 96"/>
                <a:gd name="T25" fmla="*/ 0 h 97"/>
                <a:gd name="T26" fmla="*/ 52 w 96"/>
                <a:gd name="T27" fmla="*/ 0 h 97"/>
                <a:gd name="T28" fmla="*/ 57 w 96"/>
                <a:gd name="T29" fmla="*/ 1 h 97"/>
                <a:gd name="T30" fmla="*/ 62 w 96"/>
                <a:gd name="T31" fmla="*/ 3 h 97"/>
                <a:gd name="T32" fmla="*/ 66 w 96"/>
                <a:gd name="T33" fmla="*/ 4 h 97"/>
                <a:gd name="T34" fmla="*/ 70 w 96"/>
                <a:gd name="T35" fmla="*/ 6 h 97"/>
                <a:gd name="T36" fmla="*/ 74 w 96"/>
                <a:gd name="T37" fmla="*/ 8 h 97"/>
                <a:gd name="T38" fmla="*/ 78 w 96"/>
                <a:gd name="T39" fmla="*/ 11 h 97"/>
                <a:gd name="T40" fmla="*/ 82 w 96"/>
                <a:gd name="T41" fmla="*/ 15 h 97"/>
                <a:gd name="T42" fmla="*/ 88 w 96"/>
                <a:gd name="T43" fmla="*/ 22 h 97"/>
                <a:gd name="T44" fmla="*/ 93 w 96"/>
                <a:gd name="T45" fmla="*/ 30 h 97"/>
                <a:gd name="T46" fmla="*/ 95 w 96"/>
                <a:gd name="T47" fmla="*/ 39 h 97"/>
                <a:gd name="T48" fmla="*/ 96 w 96"/>
                <a:gd name="T49" fmla="*/ 49 h 97"/>
                <a:gd name="T50" fmla="*/ 95 w 96"/>
                <a:gd name="T51" fmla="*/ 58 h 97"/>
                <a:gd name="T52" fmla="*/ 93 w 96"/>
                <a:gd name="T53" fmla="*/ 68 h 97"/>
                <a:gd name="T54" fmla="*/ 88 w 96"/>
                <a:gd name="T55" fmla="*/ 76 h 97"/>
                <a:gd name="T56" fmla="*/ 82 w 96"/>
                <a:gd name="T57" fmla="*/ 83 h 97"/>
                <a:gd name="T58" fmla="*/ 78 w 96"/>
                <a:gd name="T59" fmla="*/ 87 h 97"/>
                <a:gd name="T60" fmla="*/ 74 w 96"/>
                <a:gd name="T61" fmla="*/ 89 h 97"/>
                <a:gd name="T62" fmla="*/ 70 w 96"/>
                <a:gd name="T63" fmla="*/ 92 h 97"/>
                <a:gd name="T64" fmla="*/ 66 w 96"/>
                <a:gd name="T65" fmla="*/ 93 h 97"/>
                <a:gd name="T66" fmla="*/ 62 w 96"/>
                <a:gd name="T67" fmla="*/ 95 h 97"/>
                <a:gd name="T68" fmla="*/ 57 w 96"/>
                <a:gd name="T69" fmla="*/ 96 h 97"/>
                <a:gd name="T70" fmla="*/ 52 w 96"/>
                <a:gd name="T71" fmla="*/ 97 h 97"/>
                <a:gd name="T72" fmla="*/ 48 w 96"/>
                <a:gd name="T73" fmla="*/ 97 h 97"/>
                <a:gd name="T74" fmla="*/ 38 w 96"/>
                <a:gd name="T75" fmla="*/ 96 h 97"/>
                <a:gd name="T76" fmla="*/ 29 w 96"/>
                <a:gd name="T77" fmla="*/ 93 h 97"/>
                <a:gd name="T78" fmla="*/ 21 w 96"/>
                <a:gd name="T79" fmla="*/ 89 h 97"/>
                <a:gd name="T80" fmla="*/ 13 w 96"/>
                <a:gd name="T81" fmla="*/ 83 h 97"/>
                <a:gd name="T82" fmla="*/ 8 w 96"/>
                <a:gd name="T83" fmla="*/ 76 h 97"/>
                <a:gd name="T84" fmla="*/ 4 w 96"/>
                <a:gd name="T85" fmla="*/ 68 h 97"/>
                <a:gd name="T86" fmla="*/ 1 w 96"/>
                <a:gd name="T87" fmla="*/ 58 h 97"/>
                <a:gd name="T88" fmla="*/ 0 w 96"/>
                <a:gd name="T89" fmla="*/ 49 h 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6"/>
                <a:gd name="T136" fmla="*/ 0 h 97"/>
                <a:gd name="T137" fmla="*/ 96 w 96"/>
                <a:gd name="T138" fmla="*/ 97 h 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6" h="97">
                  <a:moveTo>
                    <a:pt x="0" y="49"/>
                  </a:moveTo>
                  <a:lnTo>
                    <a:pt x="1" y="39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5"/>
                  </a:lnTo>
                  <a:lnTo>
                    <a:pt x="17" y="11"/>
                  </a:lnTo>
                  <a:lnTo>
                    <a:pt x="21" y="8"/>
                  </a:lnTo>
                  <a:lnTo>
                    <a:pt x="25" y="6"/>
                  </a:lnTo>
                  <a:lnTo>
                    <a:pt x="29" y="4"/>
                  </a:lnTo>
                  <a:lnTo>
                    <a:pt x="34" y="3"/>
                  </a:lnTo>
                  <a:lnTo>
                    <a:pt x="38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2" y="3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4" y="8"/>
                  </a:lnTo>
                  <a:lnTo>
                    <a:pt x="78" y="11"/>
                  </a:lnTo>
                  <a:lnTo>
                    <a:pt x="82" y="15"/>
                  </a:lnTo>
                  <a:lnTo>
                    <a:pt x="88" y="22"/>
                  </a:lnTo>
                  <a:lnTo>
                    <a:pt x="93" y="30"/>
                  </a:lnTo>
                  <a:lnTo>
                    <a:pt x="95" y="39"/>
                  </a:lnTo>
                  <a:lnTo>
                    <a:pt x="96" y="49"/>
                  </a:lnTo>
                  <a:lnTo>
                    <a:pt x="95" y="58"/>
                  </a:lnTo>
                  <a:lnTo>
                    <a:pt x="93" y="68"/>
                  </a:lnTo>
                  <a:lnTo>
                    <a:pt x="88" y="76"/>
                  </a:lnTo>
                  <a:lnTo>
                    <a:pt x="82" y="83"/>
                  </a:lnTo>
                  <a:lnTo>
                    <a:pt x="78" y="87"/>
                  </a:lnTo>
                  <a:lnTo>
                    <a:pt x="74" y="89"/>
                  </a:lnTo>
                  <a:lnTo>
                    <a:pt x="70" y="92"/>
                  </a:lnTo>
                  <a:lnTo>
                    <a:pt x="66" y="93"/>
                  </a:lnTo>
                  <a:lnTo>
                    <a:pt x="62" y="95"/>
                  </a:lnTo>
                  <a:lnTo>
                    <a:pt x="57" y="96"/>
                  </a:lnTo>
                  <a:lnTo>
                    <a:pt x="52" y="97"/>
                  </a:lnTo>
                  <a:lnTo>
                    <a:pt x="48" y="97"/>
                  </a:lnTo>
                  <a:lnTo>
                    <a:pt x="38" y="96"/>
                  </a:lnTo>
                  <a:lnTo>
                    <a:pt x="29" y="93"/>
                  </a:lnTo>
                  <a:lnTo>
                    <a:pt x="21" y="89"/>
                  </a:lnTo>
                  <a:lnTo>
                    <a:pt x="13" y="83"/>
                  </a:lnTo>
                  <a:lnTo>
                    <a:pt x="8" y="76"/>
                  </a:lnTo>
                  <a:lnTo>
                    <a:pt x="4" y="68"/>
                  </a:lnTo>
                  <a:lnTo>
                    <a:pt x="1" y="5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Freeform 44"/>
            <p:cNvSpPr>
              <a:spLocks/>
            </p:cNvSpPr>
            <p:nvPr/>
          </p:nvSpPr>
          <p:spPr bwMode="auto">
            <a:xfrm>
              <a:off x="1975" y="3644"/>
              <a:ext cx="27" cy="27"/>
            </a:xfrm>
            <a:custGeom>
              <a:avLst/>
              <a:gdLst>
                <a:gd name="T0" fmla="*/ 14 w 27"/>
                <a:gd name="T1" fmla="*/ 27 h 27"/>
                <a:gd name="T2" fmla="*/ 19 w 27"/>
                <a:gd name="T3" fmla="*/ 26 h 27"/>
                <a:gd name="T4" fmla="*/ 23 w 27"/>
                <a:gd name="T5" fmla="*/ 23 h 27"/>
                <a:gd name="T6" fmla="*/ 26 w 27"/>
                <a:gd name="T7" fmla="*/ 19 h 27"/>
                <a:gd name="T8" fmla="*/ 27 w 27"/>
                <a:gd name="T9" fmla="*/ 14 h 27"/>
                <a:gd name="T10" fmla="*/ 26 w 27"/>
                <a:gd name="T11" fmla="*/ 8 h 27"/>
                <a:gd name="T12" fmla="*/ 23 w 27"/>
                <a:gd name="T13" fmla="*/ 4 h 27"/>
                <a:gd name="T14" fmla="*/ 19 w 27"/>
                <a:gd name="T15" fmla="*/ 2 h 27"/>
                <a:gd name="T16" fmla="*/ 14 w 27"/>
                <a:gd name="T17" fmla="*/ 0 h 27"/>
                <a:gd name="T18" fmla="*/ 9 w 27"/>
                <a:gd name="T19" fmla="*/ 2 h 27"/>
                <a:gd name="T20" fmla="*/ 4 w 27"/>
                <a:gd name="T21" fmla="*/ 4 h 27"/>
                <a:gd name="T22" fmla="*/ 1 w 27"/>
                <a:gd name="T23" fmla="*/ 8 h 27"/>
                <a:gd name="T24" fmla="*/ 0 w 27"/>
                <a:gd name="T25" fmla="*/ 14 h 27"/>
                <a:gd name="T26" fmla="*/ 1 w 27"/>
                <a:gd name="T27" fmla="*/ 19 h 27"/>
                <a:gd name="T28" fmla="*/ 4 w 27"/>
                <a:gd name="T29" fmla="*/ 23 h 27"/>
                <a:gd name="T30" fmla="*/ 9 w 27"/>
                <a:gd name="T31" fmla="*/ 26 h 27"/>
                <a:gd name="T32" fmla="*/ 14 w 27"/>
                <a:gd name="T33" fmla="*/ 27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27"/>
                <a:gd name="T53" fmla="*/ 27 w 27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27">
                  <a:moveTo>
                    <a:pt x="14" y="27"/>
                  </a:moveTo>
                  <a:lnTo>
                    <a:pt x="19" y="26"/>
                  </a:lnTo>
                  <a:lnTo>
                    <a:pt x="23" y="23"/>
                  </a:lnTo>
                  <a:lnTo>
                    <a:pt x="26" y="19"/>
                  </a:lnTo>
                  <a:lnTo>
                    <a:pt x="27" y="14"/>
                  </a:lnTo>
                  <a:lnTo>
                    <a:pt x="26" y="8"/>
                  </a:lnTo>
                  <a:lnTo>
                    <a:pt x="23" y="4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6"/>
                  </a:lnTo>
                  <a:lnTo>
                    <a:pt x="1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Freeform 45"/>
            <p:cNvSpPr>
              <a:spLocks/>
            </p:cNvSpPr>
            <p:nvPr/>
          </p:nvSpPr>
          <p:spPr bwMode="auto">
            <a:xfrm>
              <a:off x="2134" y="3644"/>
              <a:ext cx="26" cy="27"/>
            </a:xfrm>
            <a:custGeom>
              <a:avLst/>
              <a:gdLst>
                <a:gd name="T0" fmla="*/ 13 w 26"/>
                <a:gd name="T1" fmla="*/ 27 h 27"/>
                <a:gd name="T2" fmla="*/ 18 w 26"/>
                <a:gd name="T3" fmla="*/ 26 h 27"/>
                <a:gd name="T4" fmla="*/ 22 w 26"/>
                <a:gd name="T5" fmla="*/ 23 h 27"/>
                <a:gd name="T6" fmla="*/ 25 w 26"/>
                <a:gd name="T7" fmla="*/ 19 h 27"/>
                <a:gd name="T8" fmla="*/ 26 w 26"/>
                <a:gd name="T9" fmla="*/ 14 h 27"/>
                <a:gd name="T10" fmla="*/ 25 w 26"/>
                <a:gd name="T11" fmla="*/ 8 h 27"/>
                <a:gd name="T12" fmla="*/ 22 w 26"/>
                <a:gd name="T13" fmla="*/ 4 h 27"/>
                <a:gd name="T14" fmla="*/ 18 w 26"/>
                <a:gd name="T15" fmla="*/ 2 h 27"/>
                <a:gd name="T16" fmla="*/ 13 w 26"/>
                <a:gd name="T17" fmla="*/ 0 h 27"/>
                <a:gd name="T18" fmla="*/ 8 w 26"/>
                <a:gd name="T19" fmla="*/ 2 h 27"/>
                <a:gd name="T20" fmla="*/ 4 w 26"/>
                <a:gd name="T21" fmla="*/ 4 h 27"/>
                <a:gd name="T22" fmla="*/ 1 w 26"/>
                <a:gd name="T23" fmla="*/ 8 h 27"/>
                <a:gd name="T24" fmla="*/ 0 w 26"/>
                <a:gd name="T25" fmla="*/ 14 h 27"/>
                <a:gd name="T26" fmla="*/ 1 w 26"/>
                <a:gd name="T27" fmla="*/ 19 h 27"/>
                <a:gd name="T28" fmla="*/ 4 w 26"/>
                <a:gd name="T29" fmla="*/ 23 h 27"/>
                <a:gd name="T30" fmla="*/ 8 w 26"/>
                <a:gd name="T31" fmla="*/ 26 h 27"/>
                <a:gd name="T32" fmla="*/ 13 w 26"/>
                <a:gd name="T33" fmla="*/ 27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27"/>
                <a:gd name="T53" fmla="*/ 26 w 26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27">
                  <a:moveTo>
                    <a:pt x="13" y="27"/>
                  </a:moveTo>
                  <a:lnTo>
                    <a:pt x="18" y="26"/>
                  </a:lnTo>
                  <a:lnTo>
                    <a:pt x="22" y="23"/>
                  </a:lnTo>
                  <a:lnTo>
                    <a:pt x="25" y="19"/>
                  </a:lnTo>
                  <a:lnTo>
                    <a:pt x="26" y="14"/>
                  </a:lnTo>
                  <a:lnTo>
                    <a:pt x="25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 flipH="1">
            <a:off x="2438400" y="1658938"/>
            <a:ext cx="1492250" cy="1076325"/>
            <a:chOff x="1552427" y="3997409"/>
            <a:chExt cx="2333773" cy="1885057"/>
          </a:xfrm>
        </p:grpSpPr>
        <p:sp>
          <p:nvSpPr>
            <p:cNvPr id="74" name="Oval Callout 73"/>
            <p:cNvSpPr/>
            <p:nvPr/>
          </p:nvSpPr>
          <p:spPr>
            <a:xfrm>
              <a:off x="1599598" y="4114182"/>
              <a:ext cx="2286602" cy="1754381"/>
            </a:xfrm>
            <a:prstGeom prst="wedgeEllipseCallout">
              <a:avLst>
                <a:gd name="adj1" fmla="val -39583"/>
                <a:gd name="adj2" fmla="val 6375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20734121">
              <a:off x="2240144" y="4514549"/>
              <a:ext cx="1117232" cy="700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Rockwell Extra Bold" pitchFamily="18" charset="0"/>
                  <a:cs typeface="Arial" charset="0"/>
                </a:rPr>
                <a:t>721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699748">
              <a:off x="1875183" y="5073392"/>
              <a:ext cx="767165" cy="700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gency FB" pitchFamily="34" charset="0"/>
                  <a:cs typeface="Arial" charset="0"/>
                </a:rPr>
                <a:t>234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20495717">
              <a:off x="1552427" y="4661905"/>
              <a:ext cx="950888" cy="6450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Britannic Bold" pitchFamily="34" charset="0"/>
                  <a:cs typeface="Arial" charset="0"/>
                </a:rPr>
                <a:t>534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20253086">
              <a:off x="1696426" y="4033552"/>
              <a:ext cx="849096" cy="9147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63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900407">
              <a:off x="3156275" y="4481185"/>
              <a:ext cx="650477" cy="483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935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928724">
              <a:off x="2930345" y="4161447"/>
              <a:ext cx="610753" cy="6450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chemeClr val="bg2">
                      <a:lumMod val="75000"/>
                    </a:schemeClr>
                  </a:solidFill>
                  <a:latin typeface="Albertus MT" pitchFamily="18" charset="0"/>
                  <a:cs typeface="Arial" charset="0"/>
                </a:rPr>
                <a:t>23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20552445">
              <a:off x="2764003" y="5215189"/>
              <a:ext cx="928544" cy="592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ial Black" pitchFamily="34" charset="0"/>
                  <a:cs typeface="Arial" charset="0"/>
                </a:rPr>
                <a:t>137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 rot="20664853">
              <a:off x="2480971" y="4928815"/>
              <a:ext cx="739856" cy="6450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275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 rot="978655">
              <a:off x="2359316" y="3997409"/>
              <a:ext cx="739856" cy="7006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Broadway" pitchFamily="82" charset="0"/>
                  <a:cs typeface="Arial" charset="0"/>
                </a:rPr>
                <a:t>16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  <a:latin typeface="Broadway" pitchFamily="82" charset="0"/>
                <a:cs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20462029">
              <a:off x="3161241" y="4878770"/>
              <a:ext cx="687717" cy="4865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charset="0"/>
                  <a:cs typeface="Arial" charset="0"/>
                </a:rPr>
                <a:t>935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 rot="900407">
              <a:off x="2394074" y="5398690"/>
              <a:ext cx="650477" cy="483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145</a:t>
              </a:r>
            </a:p>
          </p:txBody>
        </p:sp>
      </p:grp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4572000" y="3276600"/>
            <a:ext cx="4114800" cy="3429000"/>
            <a:chOff x="4572000" y="3276600"/>
            <a:chExt cx="4114800" cy="3429000"/>
          </a:xfrm>
        </p:grpSpPr>
        <p:grpSp>
          <p:nvGrpSpPr>
            <p:cNvPr id="6" name="Group 123"/>
            <p:cNvGrpSpPr>
              <a:grpSpLocks/>
            </p:cNvGrpSpPr>
            <p:nvPr/>
          </p:nvGrpSpPr>
          <p:grpSpPr bwMode="auto">
            <a:xfrm>
              <a:off x="4572000" y="3276600"/>
              <a:ext cx="4114800" cy="3429000"/>
              <a:chOff x="457200" y="3429000"/>
              <a:chExt cx="4114800" cy="3429000"/>
            </a:xfrm>
          </p:grpSpPr>
          <p:sp>
            <p:nvSpPr>
              <p:cNvPr id="86" name="Cloud 85"/>
              <p:cNvSpPr/>
              <p:nvPr/>
            </p:nvSpPr>
            <p:spPr>
              <a:xfrm>
                <a:off x="457200" y="3429000"/>
                <a:ext cx="4114800" cy="3429000"/>
              </a:xfrm>
              <a:prstGeom prst="cloud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865879" flipH="1">
                <a:off x="954088" y="4491038"/>
                <a:ext cx="1243012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20900252" flipH="1">
                <a:off x="1703388" y="5326063"/>
                <a:ext cx="833437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0101011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9293008" flipH="1">
                <a:off x="2305050" y="3684588"/>
                <a:ext cx="96996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itannic Bold" pitchFamily="34" charset="0"/>
                    <a:cs typeface="Arial" charset="0"/>
                  </a:rPr>
                  <a:t>10101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2531434" flipH="1">
                <a:off x="1851025" y="3565525"/>
                <a:ext cx="800100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010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 rot="20699593" flipH="1">
                <a:off x="938213" y="3883025"/>
                <a:ext cx="633412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19671276" flipH="1">
                <a:off x="1296988" y="3771900"/>
                <a:ext cx="542925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i="1" dirty="0">
                    <a:solidFill>
                      <a:schemeClr val="bg1">
                        <a:lumMod val="65000"/>
                      </a:schemeClr>
                    </a:solidFill>
                    <a:latin typeface="Albertus MT" pitchFamily="18" charset="0"/>
                    <a:cs typeface="Arial" charset="0"/>
                  </a:rPr>
                  <a:t>1101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 rot="1047555" flipH="1">
                <a:off x="587375" y="5186363"/>
                <a:ext cx="1108075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Arial Black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20396688" flipH="1">
                <a:off x="1227138" y="4935538"/>
                <a:ext cx="606425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20621345" flipH="1">
                <a:off x="881063" y="4087813"/>
                <a:ext cx="65405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cs typeface="Arial" charset="0"/>
                  </a:rPr>
                  <a:t>010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cs typeface="Arial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137971" flipH="1">
                <a:off x="481013" y="4729163"/>
                <a:ext cx="966787" cy="3063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865879" flipH="1">
                <a:off x="3086100" y="3657600"/>
                <a:ext cx="1243013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 rot="20900252" flipH="1">
                <a:off x="3543300" y="5337175"/>
                <a:ext cx="833438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0101011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047555" flipH="1">
                <a:off x="2871788" y="4806950"/>
                <a:ext cx="1108075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Arial Black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 rot="20396688" flipH="1">
                <a:off x="3587750" y="4325938"/>
                <a:ext cx="60801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137971" flipH="1">
                <a:off x="2690813" y="4038600"/>
                <a:ext cx="966787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865879" flipH="1">
                <a:off x="2249488" y="5024438"/>
                <a:ext cx="1243012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20900252" flipH="1">
                <a:off x="3028950" y="5859463"/>
                <a:ext cx="771525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001011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19293008" flipH="1">
                <a:off x="1009650" y="5821363"/>
                <a:ext cx="96996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itannic Bold" pitchFamily="34" charset="0"/>
                    <a:cs typeface="Arial" charset="0"/>
                  </a:rPr>
                  <a:t>10101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 rot="2531434" flipH="1">
                <a:off x="3140075" y="4308475"/>
                <a:ext cx="800100" cy="5842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010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20699593" flipH="1">
                <a:off x="2157413" y="4340225"/>
                <a:ext cx="633412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 rot="19671276" flipH="1">
                <a:off x="2592388" y="4305300"/>
                <a:ext cx="542925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i="1" dirty="0">
                    <a:solidFill>
                      <a:schemeClr val="bg1">
                        <a:lumMod val="65000"/>
                      </a:schemeClr>
                    </a:solidFill>
                    <a:latin typeface="Albertus MT" pitchFamily="18" charset="0"/>
                    <a:cs typeface="Arial" charset="0"/>
                  </a:rPr>
                  <a:t>1101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 rot="1047555" flipH="1">
                <a:off x="1882775" y="5873750"/>
                <a:ext cx="1108075" cy="3698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Arial Black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20396688" flipH="1">
                <a:off x="2522538" y="5468938"/>
                <a:ext cx="606425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20621345" flipH="1">
                <a:off x="2176463" y="4579938"/>
                <a:ext cx="65405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cs typeface="Arial" charset="0"/>
                  </a:rPr>
                  <a:t>010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cs typeface="Arial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137971" flipH="1">
                <a:off x="1776413" y="5178425"/>
                <a:ext cx="966787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rot="865879" flipH="1">
                <a:off x="1766888" y="6167438"/>
                <a:ext cx="1243012" cy="461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Rockwell Extra Bold" pitchFamily="18" charset="0"/>
                    <a:cs typeface="Arial" charset="0"/>
                  </a:rPr>
                  <a:t>00100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2049386" flipH="1">
                <a:off x="3638550" y="4079875"/>
                <a:ext cx="835025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0101011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rot="1047555" flipH="1">
                <a:off x="3954463" y="4957763"/>
                <a:ext cx="573087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  <a:latin typeface="Agency FB" pitchFamily="34" charset="0"/>
                    <a:cs typeface="Arial" charset="0"/>
                  </a:rPr>
                  <a:t>011011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rot="20396688" flipH="1">
                <a:off x="1574800" y="4130675"/>
                <a:ext cx="608013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1101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137971" flipH="1">
                <a:off x="3841750" y="4652963"/>
                <a:ext cx="681038" cy="3063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20699593" flipH="1">
                <a:off x="714375" y="5715000"/>
                <a:ext cx="633413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20699593" flipH="1">
                <a:off x="2828925" y="5592763"/>
                <a:ext cx="825500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Times" pitchFamily="18" charset="0"/>
                    <a:cs typeface="Arial" charset="0"/>
                  </a:rPr>
                  <a:t>10010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9580996" flipH="1">
                <a:off x="1071563" y="6156325"/>
                <a:ext cx="965200" cy="3079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cs typeface="Arial" charset="0"/>
                  </a:rPr>
                  <a:t>00101101</a:t>
                </a:r>
              </a:p>
            </p:txBody>
          </p:sp>
        </p:grpSp>
        <p:pic>
          <p:nvPicPr>
            <p:cNvPr id="26651" name="Picture 8" descr="C:\Users\ghzite.MAIN\AppData\Local\Microsoft\Windows\Temporary Internet Files\Content.IE5\PYENXLS3\MCj0424224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4191000"/>
              <a:ext cx="648359" cy="929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2" name="Picture 9" descr="C:\Users\ghzite.MAIN\AppData\Local\Microsoft\Windows\Temporary Internet Files\Content.IE5\W2MQ2YGS\MCj0432649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8800" y="5334000"/>
              <a:ext cx="1015555" cy="1015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3" name="Picture 11" descr="C:\Users\ghzite.MAIN\AppData\Local\Microsoft\Windows\Temporary Internet Files\Content.IE5\G4VZ6G1N\MCj0431625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81600" y="3581400"/>
              <a:ext cx="1015555" cy="1015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4" name="Picture 13" descr="C:\Users\ghzite.MAIN\AppData\Local\Microsoft\Windows\Temporary Internet Files\Content.IE5\G4VZ6G1N\MCj03968720000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81800" y="3581400"/>
              <a:ext cx="1073510" cy="979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5" name="Picture 2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11392">
              <a:off x="6891910" y="5139719"/>
              <a:ext cx="947852" cy="1252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6" name="Picture 48" descr="C:\Users\ghzite.MAIN\AppData\Local\Microsoft\Windows\Temporary Internet Files\Content.IE5\PYENXLS3\MCj04241920000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96000" y="4267200"/>
              <a:ext cx="1358900" cy="111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7" name="Picture 49" descr="C:\Users\ghzite.MAIN\AppData\Local\Microsoft\Windows\Temporary Internet Files\Content.IE5\W2MQ2YGS\MCj04339230000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53000" y="4800600"/>
              <a:ext cx="100965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838200" y="1581150"/>
            <a:ext cx="1501775" cy="1077913"/>
            <a:chOff x="1537529" y="3995252"/>
            <a:chExt cx="2348671" cy="1887214"/>
          </a:xfrm>
        </p:grpSpPr>
        <p:sp>
          <p:nvSpPr>
            <p:cNvPr id="128" name="Oval Callout 127"/>
            <p:cNvSpPr/>
            <p:nvPr/>
          </p:nvSpPr>
          <p:spPr>
            <a:xfrm>
              <a:off x="1599598" y="4114767"/>
              <a:ext cx="2286602" cy="1753801"/>
            </a:xfrm>
            <a:prstGeom prst="wedgeEllipseCallout">
              <a:avLst>
                <a:gd name="adj1" fmla="val -39583"/>
                <a:gd name="adj2" fmla="val 6375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 rot="20734121">
              <a:off x="2240145" y="4515001"/>
              <a:ext cx="1117233" cy="7004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Rockwell Extra Bold" pitchFamily="18" charset="0"/>
                  <a:cs typeface="Arial" charset="0"/>
                </a:rPr>
                <a:t>721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rot="699748">
              <a:off x="1875181" y="5073659"/>
              <a:ext cx="767167" cy="7004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gency FB" pitchFamily="34" charset="0"/>
                  <a:cs typeface="Arial" charset="0"/>
                </a:rPr>
                <a:t>234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rot="20495717">
              <a:off x="1537529" y="4712337"/>
              <a:ext cx="950890" cy="644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Britannic Bold" pitchFamily="34" charset="0"/>
                  <a:cs typeface="Arial" charset="0"/>
                </a:rPr>
                <a:t>534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rot="19448663">
              <a:off x="1686493" y="4106428"/>
              <a:ext cx="849097" cy="914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63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rot="900407">
              <a:off x="3156275" y="4481648"/>
              <a:ext cx="650478" cy="4836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935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rot="1928724">
              <a:off x="2754071" y="4109208"/>
              <a:ext cx="610754" cy="644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i="1" dirty="0">
                  <a:solidFill>
                    <a:schemeClr val="bg2">
                      <a:lumMod val="75000"/>
                    </a:schemeClr>
                  </a:solidFill>
                  <a:latin typeface="Albertus MT" pitchFamily="18" charset="0"/>
                  <a:cs typeface="Arial" charset="0"/>
                </a:rPr>
                <a:t>23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20552445">
              <a:off x="2749106" y="5182057"/>
              <a:ext cx="928544" cy="5920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ial Black" pitchFamily="34" charset="0"/>
                  <a:cs typeface="Arial" charset="0"/>
                </a:rPr>
                <a:t>137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 rot="20664853">
              <a:off x="2480970" y="4929131"/>
              <a:ext cx="739856" cy="644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275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 rot="978655">
              <a:off x="2240145" y="3995252"/>
              <a:ext cx="739856" cy="7004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Broadway" pitchFamily="82" charset="0"/>
                  <a:cs typeface="Arial" charset="0"/>
                </a:rPr>
                <a:t>16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  <a:latin typeface="Broadway" pitchFamily="82" charset="0"/>
                <a:cs typeface="Arial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 rot="20462029">
              <a:off x="3161240" y="4879101"/>
              <a:ext cx="687719" cy="4863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Arial" charset="0"/>
                  <a:cs typeface="Arial" charset="0"/>
                </a:rPr>
                <a:t>935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 rot="900407">
              <a:off x="2394075" y="5398850"/>
              <a:ext cx="650478" cy="4836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Times" pitchFamily="18" charset="0"/>
                  <a:cs typeface="Arial" charset="0"/>
                </a:rPr>
                <a:t>145</a:t>
              </a:r>
            </a:p>
          </p:txBody>
        </p:sp>
      </p:grpSp>
      <p:sp>
        <p:nvSpPr>
          <p:cNvPr id="144" name="Circular Arrow 143"/>
          <p:cNvSpPr/>
          <p:nvPr/>
        </p:nvSpPr>
        <p:spPr>
          <a:xfrm rot="10800000">
            <a:off x="1752600" y="2133600"/>
            <a:ext cx="4648200" cy="3505200"/>
          </a:xfrm>
          <a:prstGeom prst="circularArrow">
            <a:avLst>
              <a:gd name="adj1" fmla="val 11834"/>
              <a:gd name="adj2" fmla="val 1142319"/>
              <a:gd name="adj3" fmla="val 20477001"/>
              <a:gd name="adj4" fmla="val 16223613"/>
              <a:gd name="adj5" fmla="val 160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5" name="Circular Arrow 144"/>
          <p:cNvSpPr/>
          <p:nvPr/>
        </p:nvSpPr>
        <p:spPr>
          <a:xfrm>
            <a:off x="2667000" y="1447800"/>
            <a:ext cx="4648200" cy="3505200"/>
          </a:xfrm>
          <a:prstGeom prst="circularArrow">
            <a:avLst>
              <a:gd name="adj1" fmla="val 11834"/>
              <a:gd name="adj2" fmla="val 1142319"/>
              <a:gd name="adj3" fmla="val 20477001"/>
              <a:gd name="adj4" fmla="val 16223613"/>
              <a:gd name="adj5" fmla="val 160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6635" name="TextBox 145"/>
          <p:cNvSpPr txBox="1">
            <a:spLocks noChangeArrowheads="1"/>
          </p:cNvSpPr>
          <p:nvPr/>
        </p:nvSpPr>
        <p:spPr bwMode="auto">
          <a:xfrm>
            <a:off x="457200" y="4764088"/>
            <a:ext cx="2017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Binary-to-Decimal</a:t>
            </a:r>
          </a:p>
          <a:p>
            <a:pPr algn="ctr"/>
            <a:r>
              <a:rPr lang="en-US" sz="1800"/>
              <a:t>Conversion</a:t>
            </a:r>
          </a:p>
        </p:txBody>
      </p:sp>
      <p:sp>
        <p:nvSpPr>
          <p:cNvPr id="26636" name="Rectangle 146"/>
          <p:cNvSpPr>
            <a:spLocks noChangeArrowheads="1"/>
          </p:cNvSpPr>
          <p:nvPr/>
        </p:nvSpPr>
        <p:spPr bwMode="auto">
          <a:xfrm>
            <a:off x="6096000" y="1676400"/>
            <a:ext cx="220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Decimal-to-Binary</a:t>
            </a:r>
          </a:p>
          <a:p>
            <a:pPr algn="ctr"/>
            <a:r>
              <a:rPr lang="en-US" sz="1800"/>
              <a:t>Conversion</a:t>
            </a:r>
          </a:p>
        </p:txBody>
      </p:sp>
      <p:sp>
        <p:nvSpPr>
          <p:cNvPr id="100" name="Slide Number Placeholder 9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254060C-0628-4C69-B9B5-B31C973D7753}" type="slidenum">
              <a:rPr lang="en-US" sz="1400">
                <a:latin typeface="Arial" charset="0"/>
                <a:cs typeface="+mn-cs"/>
              </a:rPr>
              <a:pPr algn="r">
                <a:defRPr/>
              </a:pPr>
              <a:t>21</a:t>
            </a:fld>
            <a:endParaRPr lang="en-US" sz="140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DE4D90-DF3F-4A37-9DE2-1A4CEAAC0A4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701675"/>
            <a:ext cx="8604250" cy="1143000"/>
          </a:xfrm>
        </p:spPr>
        <p:txBody>
          <a:bodyPr/>
          <a:lstStyle/>
          <a:p>
            <a:pPr eaLnBrk="1" hangingPunct="1"/>
            <a:r>
              <a:rPr lang="en-US" smtClean="0"/>
              <a:t>Decimal (base 10) number system consists of 10 symbols or digits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8000" b="1" smtClean="0"/>
              <a:t>0  1  2  3  4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8000" b="1" smtClean="0"/>
              <a:t>5  6  7  8  9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75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6117E2-28FE-442F-AF27-570E5F3EAF6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count in Base 10 (Decimal) 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0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2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3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4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5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6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7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8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9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10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11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12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13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14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95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96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97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98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99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100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101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2971800" y="2803525"/>
            <a:ext cx="27416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15</a:t>
            </a:r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2971800" y="2803525"/>
            <a:ext cx="27416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16</a:t>
            </a:r>
          </a:p>
        </p:txBody>
      </p:sp>
      <p:sp>
        <p:nvSpPr>
          <p:cNvPr id="115759" name="Text Box 47"/>
          <p:cNvSpPr txBox="1">
            <a:spLocks noChangeArrowheads="1"/>
          </p:cNvSpPr>
          <p:nvPr/>
        </p:nvSpPr>
        <p:spPr bwMode="auto">
          <a:xfrm>
            <a:off x="2971800" y="2803525"/>
            <a:ext cx="27416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17</a:t>
            </a:r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2971800" y="2803525"/>
            <a:ext cx="27416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18</a:t>
            </a:r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2971800" y="2803525"/>
            <a:ext cx="27416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19</a:t>
            </a: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20</a:t>
            </a:r>
          </a:p>
        </p:txBody>
      </p:sp>
      <p:sp>
        <p:nvSpPr>
          <p:cNvPr id="115763" name="Text Box 51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21</a:t>
            </a:r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22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23</a:t>
            </a:r>
          </a:p>
        </p:txBody>
      </p:sp>
      <p:sp>
        <p:nvSpPr>
          <p:cNvPr id="115766" name="Text Box 54"/>
          <p:cNvSpPr txBox="1">
            <a:spLocks noChangeArrowheads="1"/>
          </p:cNvSpPr>
          <p:nvPr/>
        </p:nvSpPr>
        <p:spPr bwMode="auto">
          <a:xfrm>
            <a:off x="2973388" y="2803525"/>
            <a:ext cx="2741612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8000" b="1">
                <a:latin typeface="Trebuchet MS" pitchFamily="34" charset="0"/>
              </a:rPr>
              <a:t>24</a:t>
            </a:r>
          </a:p>
        </p:txBody>
      </p:sp>
      <p:sp>
        <p:nvSpPr>
          <p:cNvPr id="115767" name="Text Box 55"/>
          <p:cNvSpPr txBox="1">
            <a:spLocks noChangeArrowheads="1"/>
          </p:cNvSpPr>
          <p:nvPr/>
        </p:nvSpPr>
        <p:spPr bwMode="auto">
          <a:xfrm>
            <a:off x="381000" y="4876800"/>
            <a:ext cx="729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Ran out of symbols (0-9), so increment the digit on the left by one unit.</a:t>
            </a:r>
          </a:p>
        </p:txBody>
      </p:sp>
      <p:sp>
        <p:nvSpPr>
          <p:cNvPr id="115768" name="Line 56"/>
          <p:cNvSpPr>
            <a:spLocks noChangeShapeType="1"/>
          </p:cNvSpPr>
          <p:nvPr/>
        </p:nvSpPr>
        <p:spPr bwMode="auto">
          <a:xfrm flipV="1">
            <a:off x="3581400" y="40386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  <p:bldP spid="115719" grpId="0"/>
      <p:bldP spid="115720" grpId="0"/>
      <p:bldP spid="115721" grpId="0"/>
      <p:bldP spid="115722" grpId="0"/>
      <p:bldP spid="115723" grpId="0"/>
      <p:bldP spid="115724" grpId="0"/>
      <p:bldP spid="115725" grpId="0"/>
      <p:bldP spid="115726" grpId="0"/>
      <p:bldP spid="115727" grpId="0"/>
      <p:bldP spid="115728" grpId="0"/>
      <p:bldP spid="115729" grpId="0"/>
      <p:bldP spid="115730" grpId="0"/>
      <p:bldP spid="115731" grpId="0"/>
      <p:bldP spid="115732" grpId="0"/>
      <p:bldP spid="115733" grpId="0"/>
      <p:bldP spid="115734" grpId="0"/>
      <p:bldP spid="115735" grpId="0"/>
      <p:bldP spid="115736" grpId="0"/>
      <p:bldP spid="115737" grpId="0"/>
      <p:bldP spid="115738" grpId="0"/>
      <p:bldP spid="115757" grpId="0"/>
      <p:bldP spid="115758" grpId="0"/>
      <p:bldP spid="115759" grpId="0"/>
      <p:bldP spid="115760" grpId="0"/>
      <p:bldP spid="115761" grpId="0"/>
      <p:bldP spid="115762" grpId="0"/>
      <p:bldP spid="115763" grpId="0"/>
      <p:bldP spid="115764" grpId="0"/>
      <p:bldP spid="115765" grpId="0"/>
      <p:bldP spid="115766" grpId="0"/>
      <p:bldP spid="115767" grpId="0"/>
      <p:bldP spid="115767" grpId="1"/>
      <p:bldP spid="115767" grpId="2"/>
      <p:bldP spid="115768" grpId="0" animBg="1"/>
      <p:bldP spid="115768" grpId="1" animBg="1"/>
      <p:bldP spid="115768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8061E3B-D84E-4421-840C-8AD6A0E1B6F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01675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(base 2) number system consists of just two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800" b="1" smtClean="0"/>
              <a:t>0 1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75967E-1BFC-4CBB-8A2C-2DBA27BC7E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Computers count in Base 2 (Binary)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Binary is the same, but with only two symbols</a:t>
            </a:r>
          </a:p>
          <a:p>
            <a:pPr lvl="1" eaLnBrk="1" hangingPunct="1"/>
            <a:r>
              <a:rPr lang="en-US" smtClean="0"/>
              <a:t>On (1)</a:t>
            </a:r>
          </a:p>
          <a:p>
            <a:pPr lvl="1" eaLnBrk="1" hangingPunct="1"/>
            <a:r>
              <a:rPr lang="en-US" smtClean="0"/>
              <a:t>Off (0)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0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11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100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101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111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1000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1001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1010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1011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1100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1101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1110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1111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1752600" y="3657600"/>
            <a:ext cx="510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10000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343400" y="3657600"/>
            <a:ext cx="2511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8000" b="1">
                <a:latin typeface="Trebuchet MS" pitchFamily="34" charset="0"/>
              </a:rPr>
              <a:t>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  <p:bldP spid="116743" grpId="0"/>
      <p:bldP spid="116744" grpId="0"/>
      <p:bldP spid="116745" grpId="0"/>
      <p:bldP spid="116746" grpId="0"/>
      <p:bldP spid="116747" grpId="0"/>
      <p:bldP spid="116748" grpId="0"/>
      <p:bldP spid="116749" grpId="0"/>
      <p:bldP spid="116750" grpId="0"/>
      <p:bldP spid="116751" grpId="0"/>
      <p:bldP spid="116752" grpId="0"/>
      <p:bldP spid="116753" grpId="0"/>
      <p:bldP spid="116754" grpId="0"/>
      <p:bldP spid="116755" grpId="0"/>
      <p:bldP spid="116756" grpId="0"/>
      <p:bldP spid="1167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069853-152C-45D8-9FB1-D723BF9E0A9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Numbers (Bits)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Bits can be represented as:</a:t>
            </a:r>
          </a:p>
          <a:p>
            <a:pPr lvl="1" eaLnBrk="1" hangingPunct="1"/>
            <a:r>
              <a:rPr lang="en-US" sz="1800" smtClean="0"/>
              <a:t>1 or 0</a:t>
            </a:r>
          </a:p>
          <a:p>
            <a:pPr lvl="1" eaLnBrk="1" hangingPunct="1"/>
            <a:r>
              <a:rPr lang="en-US" sz="1800" smtClean="0"/>
              <a:t>On or Off</a:t>
            </a:r>
          </a:p>
          <a:p>
            <a:pPr lvl="1" eaLnBrk="1" hangingPunct="1"/>
            <a:r>
              <a:rPr lang="en-US" sz="1800" smtClean="0"/>
              <a:t>Up or Down</a:t>
            </a:r>
          </a:p>
          <a:p>
            <a:pPr lvl="1" eaLnBrk="1" hangingPunct="1"/>
            <a:r>
              <a:rPr lang="en-US" sz="1800" smtClean="0"/>
              <a:t>Open or Closed</a:t>
            </a:r>
          </a:p>
          <a:p>
            <a:pPr lvl="1" eaLnBrk="1" hangingPunct="1"/>
            <a:r>
              <a:rPr lang="en-US" sz="1800" smtClean="0"/>
              <a:t>Yes or No</a:t>
            </a:r>
          </a:p>
          <a:p>
            <a:pPr lvl="1" eaLnBrk="1" hangingPunct="1"/>
            <a:r>
              <a:rPr lang="en-US" sz="1800" smtClean="0"/>
              <a:t>Black or White</a:t>
            </a:r>
          </a:p>
          <a:p>
            <a:pPr lvl="1" eaLnBrk="1" hangingPunct="1"/>
            <a:r>
              <a:rPr lang="en-US" sz="1800" smtClean="0"/>
              <a:t>Thick or Thin</a:t>
            </a:r>
          </a:p>
          <a:p>
            <a:pPr lvl="1" eaLnBrk="1" hangingPunct="1"/>
            <a:r>
              <a:rPr lang="en-US" sz="1800" smtClean="0"/>
              <a:t>Long or Short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7964C2-66CB-4795-80E3-C8E9483D2D7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Decimal (base 10) numbers are expressed in the </a:t>
            </a:r>
            <a:r>
              <a:rPr lang="en-US" u="sng" smtClean="0"/>
              <a:t>positional notation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9138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/>
              <a:t>4202 = 2x10</a:t>
            </a:r>
            <a:r>
              <a:rPr lang="en-US" sz="3200" b="1" baseline="30000" smtClean="0"/>
              <a:t>0</a:t>
            </a:r>
            <a:r>
              <a:rPr lang="en-US" sz="3200" b="1" smtClean="0"/>
              <a:t> + 0x10</a:t>
            </a:r>
            <a:r>
              <a:rPr lang="en-US" sz="3200" b="1" baseline="30000" smtClean="0"/>
              <a:t>1</a:t>
            </a:r>
            <a:r>
              <a:rPr lang="en-US" sz="3200" b="1" smtClean="0"/>
              <a:t> + 2x10</a:t>
            </a:r>
            <a:r>
              <a:rPr lang="en-US" sz="3200" b="1" baseline="30000" smtClean="0"/>
              <a:t>2</a:t>
            </a:r>
            <a:r>
              <a:rPr lang="en-US" sz="3200" b="1" smtClean="0"/>
              <a:t> + 4x10</a:t>
            </a:r>
            <a:r>
              <a:rPr lang="en-US" sz="3200" b="1" baseline="30000" smtClean="0"/>
              <a:t>3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1692275" y="2276475"/>
            <a:ext cx="5791200" cy="533400"/>
          </a:xfrm>
          <a:prstGeom prst="wedgeRectCallout">
            <a:avLst>
              <a:gd name="adj1" fmla="val -45806"/>
              <a:gd name="adj2" fmla="val 18452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The right-most is the least significant digit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1116013" y="4797425"/>
            <a:ext cx="5638800" cy="533400"/>
          </a:xfrm>
          <a:prstGeom prst="wedgeRectCallout">
            <a:avLst>
              <a:gd name="adj1" fmla="val -50282"/>
              <a:gd name="adj2" fmla="val -213394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The left-most is the most significant digit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0D5E5D-5DFD-4B44-A92E-B5118E02F9C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Decimal (base 10) numbers are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9138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420</a:t>
            </a:r>
            <a:r>
              <a:rPr lang="en-US" sz="3200" b="1" smtClean="0"/>
              <a:t>2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3200" b="1" smtClean="0"/>
              <a:t> 2x10</a:t>
            </a:r>
            <a:r>
              <a:rPr lang="en-US" sz="3200" b="1" baseline="30000" smtClean="0"/>
              <a:t>0</a:t>
            </a:r>
            <a:r>
              <a:rPr lang="en-US" sz="3200" b="1" smtClean="0">
                <a:solidFill>
                  <a:schemeClr val="folHlink"/>
                </a:solidFill>
              </a:rPr>
              <a:t> + 0x10</a:t>
            </a:r>
            <a:r>
              <a:rPr lang="en-US" sz="3200" b="1" baseline="30000" smtClean="0">
                <a:solidFill>
                  <a:schemeClr val="folHlink"/>
                </a:solidFill>
              </a:rPr>
              <a:t>1</a:t>
            </a:r>
            <a:r>
              <a:rPr lang="en-US" sz="3200" b="1" smtClean="0">
                <a:solidFill>
                  <a:schemeClr val="folHlink"/>
                </a:solidFill>
              </a:rPr>
              <a:t> + 2x10</a:t>
            </a:r>
            <a:r>
              <a:rPr lang="en-US" sz="3200" b="1" baseline="30000" smtClean="0">
                <a:solidFill>
                  <a:schemeClr val="folHlink"/>
                </a:solidFill>
              </a:rPr>
              <a:t>2</a:t>
            </a:r>
            <a:r>
              <a:rPr lang="en-US" sz="3200" b="1" smtClean="0">
                <a:solidFill>
                  <a:schemeClr val="folHlink"/>
                </a:solidFill>
              </a:rPr>
              <a:t> + 4x10</a:t>
            </a:r>
            <a:r>
              <a:rPr lang="en-US" sz="3200" b="1" baseline="30000" smtClean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V="1">
            <a:off x="1835150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1820863" y="4508500"/>
            <a:ext cx="79216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2598738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1258888" y="4581525"/>
            <a:ext cx="2439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1’s multiplier</a:t>
            </a:r>
          </a:p>
        </p:txBody>
      </p:sp>
      <p:sp>
        <p:nvSpPr>
          <p:cNvPr id="33801" name="AutoShape 8"/>
          <p:cNvSpPr>
            <a:spLocks/>
          </p:cNvSpPr>
          <p:nvPr/>
        </p:nvSpPr>
        <p:spPr bwMode="auto">
          <a:xfrm rot="5400000">
            <a:off x="2789238" y="2979738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700338" y="27813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1D0DB2-5D34-427C-AB12-E4F08E12416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Decimal (base 10) numbers are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42</a:t>
            </a:r>
            <a:r>
              <a:rPr lang="en-US" sz="3200" b="1" smtClean="0"/>
              <a:t>0</a:t>
            </a:r>
            <a:r>
              <a:rPr lang="en-US" sz="3200" b="1" smtClean="0">
                <a:solidFill>
                  <a:schemeClr val="folHlink"/>
                </a:solidFill>
              </a:rPr>
              <a:t>2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2x10</a:t>
            </a:r>
            <a:r>
              <a:rPr lang="en-US" sz="3200" b="1" baseline="30000" smtClean="0">
                <a:solidFill>
                  <a:schemeClr val="folHlink"/>
                </a:solidFill>
              </a:rPr>
              <a:t>0</a:t>
            </a:r>
            <a:r>
              <a:rPr lang="en-US" sz="3200" b="1" smtClean="0">
                <a:solidFill>
                  <a:schemeClr val="folHlink"/>
                </a:solidFill>
              </a:rPr>
              <a:t> + </a:t>
            </a:r>
            <a:r>
              <a:rPr lang="en-US" sz="3200" b="1" smtClean="0"/>
              <a:t>0x10</a:t>
            </a:r>
            <a:r>
              <a:rPr lang="en-US" sz="3200" b="1" baseline="30000" smtClean="0"/>
              <a:t>1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+ 2x10</a:t>
            </a:r>
            <a:r>
              <a:rPr lang="en-US" sz="3200" b="1" baseline="30000" smtClean="0">
                <a:solidFill>
                  <a:schemeClr val="folHlink"/>
                </a:solidFill>
              </a:rPr>
              <a:t>2</a:t>
            </a:r>
            <a:r>
              <a:rPr lang="en-US" sz="3200" b="1" smtClean="0">
                <a:solidFill>
                  <a:schemeClr val="folHlink"/>
                </a:solidFill>
              </a:rPr>
              <a:t> + 4x10</a:t>
            </a:r>
            <a:r>
              <a:rPr lang="en-US" sz="3200" b="1" baseline="30000" smtClean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V="1">
            <a:off x="1647825" y="3919538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1619250" y="4508500"/>
            <a:ext cx="252095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V="1">
            <a:off x="4097338" y="3903663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1546225" y="4508500"/>
            <a:ext cx="266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10’s multiplier</a:t>
            </a:r>
          </a:p>
        </p:txBody>
      </p:sp>
      <p:sp>
        <p:nvSpPr>
          <p:cNvPr id="34825" name="AutoShape 8"/>
          <p:cNvSpPr>
            <a:spLocks/>
          </p:cNvSpPr>
          <p:nvPr/>
        </p:nvSpPr>
        <p:spPr bwMode="auto">
          <a:xfrm rot="5400000">
            <a:off x="4300538" y="295116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067175" y="2636838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990600"/>
          </a:xfrm>
        </p:spPr>
        <p:txBody>
          <a:bodyPr/>
          <a:lstStyle/>
          <a:p>
            <a:pPr algn="ctr" eaLnBrk="1" hangingPunct="1"/>
            <a:r>
              <a:rPr lang="en-GB" b="1" smtClean="0"/>
              <a:t>Resources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5616" y="981075"/>
            <a:ext cx="7742634" cy="4248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dirty="0" smtClean="0"/>
              <a:t>Lecture Slides will be available on LMS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sz="24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dirty="0" smtClean="0"/>
              <a:t>Quizzes and Assignments will be loaded on LMS.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dirty="0" smtClean="0"/>
              <a:t>Additional references shall be provided (if any)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GB" sz="2400" b="1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b="1" dirty="0" smtClean="0"/>
              <a:t>Text Book:	</a:t>
            </a:r>
          </a:p>
          <a:p>
            <a:pPr eaLnBrk="1" hangingPunct="1">
              <a:defRPr/>
            </a:pPr>
            <a:r>
              <a:rPr lang="en-GB" sz="2000" b="1" dirty="0" smtClean="0"/>
              <a:t>1. Digital Design</a:t>
            </a:r>
            <a:r>
              <a:rPr lang="en-GB" sz="2000" dirty="0" smtClean="0"/>
              <a:t> by Morris Mano.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000" b="1" dirty="0" smtClean="0"/>
              <a:t>Reference:	</a:t>
            </a:r>
          </a:p>
          <a:p>
            <a:pPr eaLnBrk="1" hangingPunct="1">
              <a:defRPr/>
            </a:pPr>
            <a:r>
              <a:rPr lang="en-GB" sz="2000" dirty="0" smtClean="0"/>
              <a:t>Will be introduced as course proceeds</a:t>
            </a:r>
          </a:p>
          <a:p>
            <a:pPr eaLnBrk="1" hangingPunct="1">
              <a:defRPr/>
            </a:pPr>
            <a:endParaRPr lang="en-GB" sz="20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sz="2400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05B2A-EECE-4337-BEC8-2D6E5261968B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AB6809-0139-464B-A8AC-6DE7F04EE7C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Decimal (base 10) numbers are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4</a:t>
            </a:r>
            <a:r>
              <a:rPr lang="en-US" sz="3200" b="1" smtClean="0"/>
              <a:t>2</a:t>
            </a:r>
            <a:r>
              <a:rPr lang="en-US" sz="3200" b="1" smtClean="0">
                <a:solidFill>
                  <a:schemeClr val="folHlink"/>
                </a:solidFill>
              </a:rPr>
              <a:t>02 = 2x10</a:t>
            </a:r>
            <a:r>
              <a:rPr lang="en-US" sz="3200" b="1" baseline="30000" smtClean="0">
                <a:solidFill>
                  <a:schemeClr val="folHlink"/>
                </a:solidFill>
              </a:rPr>
              <a:t>0</a:t>
            </a:r>
            <a:r>
              <a:rPr lang="en-US" sz="3200" b="1" smtClean="0">
                <a:solidFill>
                  <a:schemeClr val="folHlink"/>
                </a:solidFill>
              </a:rPr>
              <a:t> + 0x10</a:t>
            </a:r>
            <a:r>
              <a:rPr lang="en-US" sz="3200" b="1" baseline="30000" smtClean="0">
                <a:solidFill>
                  <a:schemeClr val="folHlink"/>
                </a:solidFill>
              </a:rPr>
              <a:t>1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 </a:t>
            </a:r>
            <a:r>
              <a:rPr lang="en-US" sz="3200" b="1" smtClean="0"/>
              <a:t>2x10</a:t>
            </a:r>
            <a:r>
              <a:rPr lang="en-US" sz="3200" b="1" baseline="30000" smtClean="0"/>
              <a:t>2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+ 4x10</a:t>
            </a:r>
            <a:r>
              <a:rPr lang="en-US" sz="3200" b="1" baseline="30000" smtClean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1374775" y="3919538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 flipV="1">
            <a:off x="1358900" y="4508500"/>
            <a:ext cx="4249738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5594350" y="3905250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079625" y="4581525"/>
            <a:ext cx="2890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100’s multiplier</a:t>
            </a:r>
          </a:p>
        </p:txBody>
      </p:sp>
      <p:sp>
        <p:nvSpPr>
          <p:cNvPr id="35849" name="AutoShape 8"/>
          <p:cNvSpPr>
            <a:spLocks/>
          </p:cNvSpPr>
          <p:nvPr/>
        </p:nvSpPr>
        <p:spPr bwMode="auto">
          <a:xfrm rot="5400000">
            <a:off x="5813425" y="2979738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435600" y="2636838"/>
            <a:ext cx="860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FDAB8D-E509-4435-8FBA-ECE04220549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701675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Decimal (base 10) numbers are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/>
              <a:t>4</a:t>
            </a:r>
            <a:r>
              <a:rPr lang="en-US" sz="3200" b="1" smtClean="0">
                <a:solidFill>
                  <a:schemeClr val="folHlink"/>
                </a:solidFill>
              </a:rPr>
              <a:t>202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2x10</a:t>
            </a:r>
            <a:r>
              <a:rPr lang="en-US" sz="3200" b="1" baseline="30000" smtClean="0">
                <a:solidFill>
                  <a:schemeClr val="folHlink"/>
                </a:solidFill>
              </a:rPr>
              <a:t>0</a:t>
            </a:r>
            <a:r>
              <a:rPr lang="en-US" sz="3200" b="1" smtClean="0">
                <a:solidFill>
                  <a:schemeClr val="folHlink"/>
                </a:solidFill>
              </a:rPr>
              <a:t> + 0x10</a:t>
            </a:r>
            <a:r>
              <a:rPr lang="en-US" sz="3200" b="1" baseline="30000" smtClean="0">
                <a:solidFill>
                  <a:schemeClr val="folHlink"/>
                </a:solidFill>
              </a:rPr>
              <a:t>1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+ 2x10</a:t>
            </a:r>
            <a:r>
              <a:rPr lang="en-US" sz="3200" b="1" baseline="30000" smtClean="0">
                <a:solidFill>
                  <a:schemeClr val="folHlink"/>
                </a:solidFill>
              </a:rPr>
              <a:t>2</a:t>
            </a:r>
            <a:r>
              <a:rPr lang="en-US" sz="3200" b="1" smtClean="0">
                <a:solidFill>
                  <a:schemeClr val="folHlink"/>
                </a:solidFill>
              </a:rPr>
              <a:t> + </a:t>
            </a:r>
            <a:r>
              <a:rPr lang="en-US" sz="3200" b="1" smtClean="0"/>
              <a:t>4x10</a:t>
            </a:r>
            <a:r>
              <a:rPr lang="en-US" sz="3200" b="1" baseline="30000" smtClean="0"/>
              <a:t>3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V="1">
            <a:off x="1216025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1230313" y="4508500"/>
            <a:ext cx="5807075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7050088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555875" y="4508500"/>
            <a:ext cx="311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1000’s multiplier</a:t>
            </a:r>
          </a:p>
        </p:txBody>
      </p:sp>
      <p:sp>
        <p:nvSpPr>
          <p:cNvPr id="36873" name="AutoShape 8"/>
          <p:cNvSpPr>
            <a:spLocks/>
          </p:cNvSpPr>
          <p:nvPr/>
        </p:nvSpPr>
        <p:spPr bwMode="auto">
          <a:xfrm rot="5400000">
            <a:off x="7397750" y="29083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6948488" y="270510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5D9C65-7E53-423C-A73C-B03E519799B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953000"/>
          </a:xfrm>
        </p:spPr>
        <p:txBody>
          <a:bodyPr/>
          <a:lstStyle/>
          <a:p>
            <a:pPr eaLnBrk="1" hangingPunct="1"/>
            <a:r>
              <a:rPr lang="en-US" smtClean="0"/>
              <a:t>7,392= 7x10</a:t>
            </a:r>
            <a:r>
              <a:rPr lang="en-US" baseline="30000" smtClean="0"/>
              <a:t>3 </a:t>
            </a:r>
            <a:r>
              <a:rPr lang="en-US" smtClean="0"/>
              <a:t>+</a:t>
            </a:r>
            <a:r>
              <a:rPr lang="en-US" baseline="30000" smtClean="0"/>
              <a:t> </a:t>
            </a:r>
            <a:r>
              <a:rPr lang="en-US" smtClean="0"/>
              <a:t>3x10</a:t>
            </a:r>
            <a:r>
              <a:rPr lang="en-US" baseline="30000" smtClean="0"/>
              <a:t>2</a:t>
            </a:r>
            <a:r>
              <a:rPr lang="en-US" smtClean="0"/>
              <a:t>  + 9x10</a:t>
            </a:r>
            <a:r>
              <a:rPr lang="en-US" baseline="30000" smtClean="0"/>
              <a:t>1</a:t>
            </a:r>
            <a:r>
              <a:rPr lang="en-US" smtClean="0"/>
              <a:t> + 2x10</a:t>
            </a:r>
            <a:r>
              <a:rPr lang="en-US" baseline="30000" smtClean="0"/>
              <a:t>0</a:t>
            </a:r>
          </a:p>
          <a:p>
            <a:pPr eaLnBrk="1" hangingPunct="1"/>
            <a:r>
              <a:rPr lang="en-US" smtClean="0"/>
              <a:t>Generally a decimal number is represented by a series of coefficients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j </a:t>
            </a:r>
            <a:r>
              <a:rPr lang="en-US" smtClean="0"/>
              <a:t>cofficient are any of the 10 digit (0,1,2</a:t>
            </a:r>
            <a:r>
              <a:rPr lang="en-US" smtClean="0">
                <a:latin typeface="Tahoma" pitchFamily="34" charset="0"/>
              </a:rPr>
              <a:t>…</a:t>
            </a:r>
            <a:r>
              <a:rPr lang="en-US" smtClean="0"/>
              <a:t>9)</a:t>
            </a:r>
          </a:p>
          <a:p>
            <a:pPr eaLnBrk="1" hangingPunct="1"/>
            <a:r>
              <a:rPr lang="en-US" smtClean="0"/>
              <a:t>Decimal number are base 10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701675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Decimal Numbers</a:t>
            </a:r>
            <a:endParaRPr lang="en-US" i="1" smtClean="0"/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619250" y="3429000"/>
            <a:ext cx="5564188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/>
              <a:t>a</a:t>
            </a:r>
            <a:r>
              <a:rPr lang="en-US" baseline="-25000"/>
              <a:t>6</a:t>
            </a:r>
            <a:r>
              <a:rPr lang="en-US"/>
              <a:t> a</a:t>
            </a:r>
            <a:r>
              <a:rPr lang="en-US" baseline="-25000"/>
              <a:t>5</a:t>
            </a:r>
            <a:r>
              <a:rPr lang="en-US"/>
              <a:t> a</a:t>
            </a:r>
            <a:r>
              <a:rPr lang="en-US" baseline="-25000"/>
              <a:t>4</a:t>
            </a:r>
            <a:r>
              <a:rPr lang="en-US"/>
              <a:t> a</a:t>
            </a:r>
            <a:r>
              <a:rPr lang="en-US" baseline="-25000"/>
              <a:t>3</a:t>
            </a:r>
            <a:r>
              <a:rPr lang="en-US"/>
              <a:t> a</a:t>
            </a:r>
            <a:r>
              <a:rPr lang="en-US" baseline="-25000"/>
              <a:t>2</a:t>
            </a:r>
            <a:r>
              <a:rPr lang="en-US"/>
              <a:t> a</a:t>
            </a:r>
            <a:r>
              <a:rPr lang="en-US" baseline="-25000"/>
              <a:t>1</a:t>
            </a:r>
            <a:r>
              <a:rPr lang="en-US"/>
              <a:t> a</a:t>
            </a:r>
            <a:r>
              <a:rPr lang="en-US" baseline="-25000"/>
              <a:t>0</a:t>
            </a:r>
            <a:r>
              <a:rPr lang="en-US"/>
              <a:t>. a</a:t>
            </a:r>
            <a:r>
              <a:rPr lang="en-US" baseline="-25000"/>
              <a:t>-1</a:t>
            </a:r>
            <a:r>
              <a:rPr lang="en-US"/>
              <a:t> a</a:t>
            </a:r>
            <a:r>
              <a:rPr lang="en-US" baseline="-25000"/>
              <a:t>-2</a:t>
            </a:r>
            <a:r>
              <a:rPr lang="en-US"/>
              <a:t> a</a:t>
            </a:r>
            <a:r>
              <a:rPr lang="en-US" baseline="-25000"/>
              <a:t>-3</a:t>
            </a:r>
            <a:r>
              <a:rPr lang="en-US"/>
              <a:t> a</a:t>
            </a:r>
            <a:r>
              <a:rPr lang="en-US" baseline="-25000"/>
              <a:t>-4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74C401-E7AF-425B-9554-1F9FD41E9B6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(base 2) numbers are </a:t>
            </a:r>
            <a:r>
              <a:rPr lang="en-US" smtClean="0">
                <a:solidFill>
                  <a:schemeClr val="accent2"/>
                </a:solidFill>
              </a:rPr>
              <a:t>also</a:t>
            </a:r>
            <a:r>
              <a:rPr lang="en-US" smtClean="0"/>
              <a:t>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/>
              <a:t>10011</a:t>
            </a:r>
            <a:r>
              <a:rPr lang="en-US" sz="1600" b="1" smtClean="0"/>
              <a:t> </a:t>
            </a:r>
            <a:r>
              <a:rPr lang="en-US" sz="3200" b="1" smtClean="0"/>
              <a:t>=</a:t>
            </a:r>
            <a:r>
              <a:rPr lang="en-US" sz="1600" b="1" smtClean="0"/>
              <a:t> </a:t>
            </a:r>
            <a:r>
              <a:rPr lang="en-US" sz="3200" b="1" smtClean="0"/>
              <a:t>1x2</a:t>
            </a:r>
            <a:r>
              <a:rPr lang="en-US" sz="3200" b="1" baseline="30000" smtClean="0"/>
              <a:t>0</a:t>
            </a:r>
            <a:r>
              <a:rPr lang="en-US" sz="1600" b="1" smtClean="0"/>
              <a:t> </a:t>
            </a:r>
            <a:r>
              <a:rPr lang="en-US" sz="3200" b="1" smtClean="0"/>
              <a:t>+</a:t>
            </a:r>
            <a:r>
              <a:rPr lang="en-US" sz="1600" b="1" smtClean="0"/>
              <a:t> </a:t>
            </a:r>
            <a:r>
              <a:rPr lang="en-US" sz="3200" b="1" smtClean="0"/>
              <a:t>1x2</a:t>
            </a:r>
            <a:r>
              <a:rPr lang="en-US" sz="3200" b="1" baseline="30000" smtClean="0"/>
              <a:t>1</a:t>
            </a:r>
            <a:r>
              <a:rPr lang="en-US" sz="1600" b="1" smtClean="0"/>
              <a:t> </a:t>
            </a:r>
            <a:r>
              <a:rPr lang="en-US" sz="3200" b="1" smtClean="0"/>
              <a:t>+</a:t>
            </a:r>
            <a:r>
              <a:rPr lang="en-US" sz="1600" b="1" smtClean="0"/>
              <a:t> </a:t>
            </a:r>
            <a:r>
              <a:rPr lang="en-US" sz="3200" b="1" smtClean="0"/>
              <a:t>0x2</a:t>
            </a:r>
            <a:r>
              <a:rPr lang="en-US" sz="3200" b="1" baseline="30000" smtClean="0"/>
              <a:t>2</a:t>
            </a:r>
            <a:r>
              <a:rPr lang="en-US" sz="1600" b="1" smtClean="0"/>
              <a:t> </a:t>
            </a:r>
            <a:r>
              <a:rPr lang="en-US" sz="3200" b="1" smtClean="0"/>
              <a:t>+</a:t>
            </a:r>
            <a:r>
              <a:rPr lang="en-US" sz="1600" b="1" smtClean="0"/>
              <a:t> </a:t>
            </a:r>
            <a:r>
              <a:rPr lang="en-US" sz="3200" b="1" smtClean="0"/>
              <a:t>0x2</a:t>
            </a:r>
            <a:r>
              <a:rPr lang="en-US" sz="3200" b="1" baseline="30000" smtClean="0"/>
              <a:t>3</a:t>
            </a:r>
            <a:r>
              <a:rPr lang="en-US" sz="1600" b="1" smtClean="0"/>
              <a:t> </a:t>
            </a:r>
            <a:r>
              <a:rPr lang="en-US" sz="3200" b="1" smtClean="0"/>
              <a:t>+</a:t>
            </a:r>
            <a:r>
              <a:rPr lang="en-US" sz="1600" b="1" smtClean="0"/>
              <a:t> </a:t>
            </a:r>
            <a:r>
              <a:rPr lang="en-US" sz="3200" b="1" smtClean="0"/>
              <a:t>1x2</a:t>
            </a:r>
            <a:r>
              <a:rPr lang="en-US" sz="3200" b="1" baseline="30000" smtClean="0"/>
              <a:t>4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3200" b="1" baseline="30000" smtClean="0"/>
          </a:p>
        </p:txBody>
      </p:sp>
      <p:sp>
        <p:nvSpPr>
          <p:cNvPr id="38917" name="AutoShape 4"/>
          <p:cNvSpPr>
            <a:spLocks noChangeArrowheads="1"/>
          </p:cNvSpPr>
          <p:nvPr/>
        </p:nvSpPr>
        <p:spPr bwMode="auto">
          <a:xfrm>
            <a:off x="1835150" y="2276475"/>
            <a:ext cx="5791200" cy="533400"/>
          </a:xfrm>
          <a:prstGeom prst="wedgeRectCallout">
            <a:avLst>
              <a:gd name="adj1" fmla="val -45806"/>
              <a:gd name="adj2" fmla="val 18452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The right-most is the least significant digit</a:t>
            </a:r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1187450" y="4797425"/>
            <a:ext cx="5638800" cy="533400"/>
          </a:xfrm>
          <a:prstGeom prst="wedgeRectCallout">
            <a:avLst>
              <a:gd name="adj1" fmla="val -50282"/>
              <a:gd name="adj2" fmla="val -213394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The left-most is the most significant digit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36CF97-AD2E-4149-9374-B5DBC0C9150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(base 2) numbers are </a:t>
            </a:r>
            <a:r>
              <a:rPr lang="en-US" smtClean="0">
                <a:solidFill>
                  <a:schemeClr val="accent2"/>
                </a:solidFill>
              </a:rPr>
              <a:t>also</a:t>
            </a:r>
            <a:r>
              <a:rPr lang="en-US" smtClean="0"/>
              <a:t>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1001</a:t>
            </a:r>
            <a:r>
              <a:rPr lang="en-US" sz="3200" b="1" smtClean="0"/>
              <a:t>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/>
              <a:t>1x2</a:t>
            </a:r>
            <a:r>
              <a:rPr lang="en-US" sz="3200" b="1" baseline="30000" smtClean="0"/>
              <a:t>0</a:t>
            </a:r>
            <a:r>
              <a:rPr lang="en-US" sz="1600" b="1" smtClean="0"/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2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3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4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3200" b="1" baseline="30000" smtClean="0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 flipV="1">
            <a:off x="2051050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2051050" y="4522788"/>
            <a:ext cx="576263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V="1">
            <a:off x="2627313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331913" y="4581525"/>
            <a:ext cx="2439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1’s multiplier</a:t>
            </a:r>
          </a:p>
        </p:txBody>
      </p:sp>
      <p:sp>
        <p:nvSpPr>
          <p:cNvPr id="39945" name="AutoShape 8"/>
          <p:cNvSpPr>
            <a:spLocks/>
          </p:cNvSpPr>
          <p:nvPr/>
        </p:nvSpPr>
        <p:spPr bwMode="auto">
          <a:xfrm rot="5400000">
            <a:off x="2846388" y="295116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2743200" y="27082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A419F2-B6E7-46BD-BD34-CC9DD72B9AB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(base 2) numbers are </a:t>
            </a:r>
            <a:r>
              <a:rPr lang="en-US" smtClean="0">
                <a:solidFill>
                  <a:schemeClr val="accent2"/>
                </a:solidFill>
              </a:rPr>
              <a:t>also</a:t>
            </a:r>
            <a:r>
              <a:rPr lang="en-US" smtClean="0"/>
              <a:t>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100</a:t>
            </a:r>
            <a:r>
              <a:rPr lang="en-US" sz="3200" b="1" smtClean="0"/>
              <a:t>1</a:t>
            </a:r>
            <a:r>
              <a:rPr lang="en-US" sz="3200" b="1" smtClean="0">
                <a:solidFill>
                  <a:schemeClr val="folHlink"/>
                </a:solidFill>
              </a:rPr>
              <a:t>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0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/>
              <a:t>1x2</a:t>
            </a:r>
            <a:r>
              <a:rPr lang="en-US" sz="3200" b="1" baseline="30000" smtClean="0"/>
              <a:t>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2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3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4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3200" b="1" baseline="30000" smtClean="0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 flipV="1">
            <a:off x="1865313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 flipV="1">
            <a:off x="1835150" y="4538663"/>
            <a:ext cx="20447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 flipV="1">
            <a:off x="3851275" y="3905250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635125" y="4524375"/>
            <a:ext cx="2439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2’s multiplier</a:t>
            </a:r>
          </a:p>
        </p:txBody>
      </p:sp>
      <p:sp>
        <p:nvSpPr>
          <p:cNvPr id="40969" name="AutoShape 8"/>
          <p:cNvSpPr>
            <a:spLocks/>
          </p:cNvSpPr>
          <p:nvPr/>
        </p:nvSpPr>
        <p:spPr bwMode="auto">
          <a:xfrm rot="5400000">
            <a:off x="4013200" y="3024188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3910013" y="277018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B52639-E30E-415A-A2FA-7A382DFCDFC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(base 2) numbers are </a:t>
            </a:r>
            <a:r>
              <a:rPr lang="en-US" smtClean="0">
                <a:solidFill>
                  <a:schemeClr val="accent2"/>
                </a:solidFill>
              </a:rPr>
              <a:t>also</a:t>
            </a:r>
            <a:r>
              <a:rPr lang="en-US" smtClean="0"/>
              <a:t>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10</a:t>
            </a:r>
            <a:r>
              <a:rPr lang="en-US" sz="3200" b="1" smtClean="0"/>
              <a:t>0</a:t>
            </a:r>
            <a:r>
              <a:rPr lang="en-US" sz="3200" b="1" smtClean="0">
                <a:solidFill>
                  <a:schemeClr val="folHlink"/>
                </a:solidFill>
              </a:rPr>
              <a:t>11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0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/>
              <a:t>0x2</a:t>
            </a:r>
            <a:r>
              <a:rPr lang="en-US" sz="3200" b="1" baseline="30000" smtClean="0"/>
              <a:t>2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3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4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3200" b="1" baseline="30000" smtClean="0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1619250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1604963" y="4508500"/>
            <a:ext cx="3405187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 flipV="1">
            <a:off x="5003800" y="3917950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2124075" y="4505325"/>
            <a:ext cx="2439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4’s multiplier</a:t>
            </a:r>
          </a:p>
        </p:txBody>
      </p:sp>
      <p:sp>
        <p:nvSpPr>
          <p:cNvPr id="41993" name="AutoShape 8"/>
          <p:cNvSpPr>
            <a:spLocks/>
          </p:cNvSpPr>
          <p:nvPr/>
        </p:nvSpPr>
        <p:spPr bwMode="auto">
          <a:xfrm rot="5400000">
            <a:off x="5149850" y="296545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>
              <a:solidFill>
                <a:schemeClr val="tx2"/>
              </a:solidFill>
            </a:endParaRP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5003800" y="27082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F4ADD8-8204-417D-8E30-A79A7069BBA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630238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(base 2) numbers are </a:t>
            </a:r>
            <a:r>
              <a:rPr lang="en-US" smtClean="0">
                <a:solidFill>
                  <a:schemeClr val="accent2"/>
                </a:solidFill>
              </a:rPr>
              <a:t>also</a:t>
            </a:r>
            <a:r>
              <a:rPr lang="en-US" smtClean="0"/>
              <a:t>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9138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1</a:t>
            </a:r>
            <a:r>
              <a:rPr lang="en-US" sz="3200" b="1" smtClean="0"/>
              <a:t>0</a:t>
            </a:r>
            <a:r>
              <a:rPr lang="en-US" sz="3200" b="1" smtClean="0">
                <a:solidFill>
                  <a:schemeClr val="folHlink"/>
                </a:solidFill>
              </a:rPr>
              <a:t>011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0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2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/>
              <a:t>0x2</a:t>
            </a:r>
            <a:r>
              <a:rPr lang="en-US" sz="3200" b="1" baseline="30000" smtClean="0"/>
              <a:t>3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4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3200" b="1" baseline="30000" smtClean="0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 flipV="1">
            <a:off x="1374775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 flipV="1">
            <a:off x="1346200" y="4567238"/>
            <a:ext cx="4824413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V="1">
            <a:off x="6156325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2411413" y="4652963"/>
            <a:ext cx="2439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8’s multiplier</a:t>
            </a:r>
          </a:p>
        </p:txBody>
      </p:sp>
      <p:sp>
        <p:nvSpPr>
          <p:cNvPr id="43017" name="AutoShape 8"/>
          <p:cNvSpPr>
            <a:spLocks/>
          </p:cNvSpPr>
          <p:nvPr/>
        </p:nvSpPr>
        <p:spPr bwMode="auto">
          <a:xfrm rot="5400000">
            <a:off x="6316663" y="295116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6227763" y="27082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AB69CE-F1C4-41E4-A5BE-7B59A1A0CC1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701675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Binary (base 2) numbers are </a:t>
            </a:r>
            <a:r>
              <a:rPr lang="en-US" smtClean="0">
                <a:solidFill>
                  <a:schemeClr val="accent2"/>
                </a:solidFill>
              </a:rPr>
              <a:t>also</a:t>
            </a:r>
            <a:r>
              <a:rPr lang="en-US" smtClean="0"/>
              <a:t> expressed in the </a:t>
            </a:r>
            <a:r>
              <a:rPr lang="en-US" i="1" smtClean="0"/>
              <a:t>positional notation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endParaRPr lang="en-US" sz="4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smtClean="0"/>
              <a:t>1</a:t>
            </a:r>
            <a:r>
              <a:rPr lang="en-US" sz="3200" b="1" smtClean="0">
                <a:solidFill>
                  <a:schemeClr val="folHlink"/>
                </a:solidFill>
              </a:rPr>
              <a:t>0011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=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0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1x2</a:t>
            </a:r>
            <a:r>
              <a:rPr lang="en-US" sz="3200" b="1" baseline="30000" smtClean="0">
                <a:solidFill>
                  <a:schemeClr val="folHlink"/>
                </a:solidFill>
              </a:rPr>
              <a:t>1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2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0x2</a:t>
            </a:r>
            <a:r>
              <a:rPr lang="en-US" sz="3200" b="1" baseline="30000" smtClean="0">
                <a:solidFill>
                  <a:schemeClr val="folHlink"/>
                </a:solidFill>
              </a:rPr>
              <a:t>3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>
                <a:solidFill>
                  <a:schemeClr val="folHlink"/>
                </a:solidFill>
              </a:rPr>
              <a:t>+</a:t>
            </a:r>
            <a:r>
              <a:rPr lang="en-US" sz="1600" b="1" smtClean="0">
                <a:solidFill>
                  <a:schemeClr val="folHlink"/>
                </a:solidFill>
              </a:rPr>
              <a:t> </a:t>
            </a:r>
            <a:r>
              <a:rPr lang="en-US" sz="3200" b="1" smtClean="0"/>
              <a:t>1x2</a:t>
            </a:r>
            <a:r>
              <a:rPr lang="en-US" sz="3200" b="1" baseline="30000" smtClean="0"/>
              <a:t>4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3200" b="1" baseline="30000" smtClean="0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 flipV="1">
            <a:off x="1158875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V="1">
            <a:off x="1187450" y="4508500"/>
            <a:ext cx="6188075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7380288" y="3933825"/>
            <a:ext cx="0" cy="609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2987675" y="4508500"/>
            <a:ext cx="266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16’s multiplier</a:t>
            </a:r>
          </a:p>
        </p:txBody>
      </p:sp>
      <p:sp>
        <p:nvSpPr>
          <p:cNvPr id="44041" name="AutoShape 8"/>
          <p:cNvSpPr>
            <a:spLocks/>
          </p:cNvSpPr>
          <p:nvPr/>
        </p:nvSpPr>
        <p:spPr bwMode="auto">
          <a:xfrm rot="5400000">
            <a:off x="7540625" y="29083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7308850" y="2636838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800000"/>
                </a:solidFill>
              </a:rPr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14C8B6-A698-4F47-9403-83643339AE6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0" y="0"/>
            <a:ext cx="3200400" cy="6858000"/>
          </a:xfrm>
          <a:prstGeom prst="rect">
            <a:avLst/>
          </a:prstGeom>
          <a:solidFill>
            <a:srgbClr val="D60093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200400" y="0"/>
            <a:ext cx="5943600" cy="6858000"/>
          </a:xfrm>
          <a:prstGeom prst="rect">
            <a:avLst/>
          </a:prstGeom>
          <a:solidFill>
            <a:srgbClr val="6600CC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495300"/>
            <a:ext cx="2819400" cy="1143000"/>
          </a:xfrm>
        </p:spPr>
        <p:txBody>
          <a:bodyPr/>
          <a:lstStyle/>
          <a:p>
            <a:pPr eaLnBrk="1" hangingPunct="1"/>
            <a:r>
              <a:rPr lang="en-US" smtClean="0"/>
              <a:t>Counting in Decimal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57200" cy="4114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1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2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3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4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5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6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7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8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9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685800" y="1981200"/>
            <a:ext cx="68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11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12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13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15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17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18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371600" y="1981200"/>
            <a:ext cx="68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20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21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22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23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24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25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26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27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28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29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057400" y="1981200"/>
            <a:ext cx="68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30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31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32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33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34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35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36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.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.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.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3505200" y="1981200"/>
            <a:ext cx="106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1001</a:t>
            </a: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4495800" y="1981200"/>
            <a:ext cx="144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1100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1101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1110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1111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10001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10011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5867400" y="1981200"/>
            <a:ext cx="144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10100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10101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10110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10111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11000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11001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11010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11011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11100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11101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7467600" y="1981200"/>
            <a:ext cx="144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11110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11111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100000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100001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100010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100011</a:t>
            </a:r>
          </a:p>
          <a:p>
            <a:pPr marL="342900" indent="-342900" algn="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100100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.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.</a:t>
            </a:r>
          </a:p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876800" y="49530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</a:rPr>
              <a:t>Counting in Binary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8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0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8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8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8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8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8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8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8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8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8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28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8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8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8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8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8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28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8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8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8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8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28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28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28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28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8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8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8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28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80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280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280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80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28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28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28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28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8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28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28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28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28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2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1000"/>
                            </p:stCondLst>
                            <p:childTnLst>
                              <p:par>
                                <p:cTn id="2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8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8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28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2500"/>
                            </p:stCondLst>
                            <p:childTnLst>
                              <p:par>
                                <p:cTn id="2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8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28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3500"/>
                            </p:stCondLst>
                            <p:childTnLst>
                              <p:par>
                                <p:cTn id="2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28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4000"/>
                            </p:stCondLst>
                            <p:childTnLst>
                              <p:par>
                                <p:cTn id="2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28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4500"/>
                            </p:stCondLst>
                            <p:childTnLst>
                              <p:par>
                                <p:cTn id="2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28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280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60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28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6500"/>
                            </p:stCondLst>
                            <p:childTnLst>
                              <p:par>
                                <p:cTn id="2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28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7000"/>
                            </p:stCondLst>
                            <p:childTnLst>
                              <p:par>
                                <p:cTn id="3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28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7500"/>
                            </p:stCondLst>
                            <p:childTnLst>
                              <p:par>
                                <p:cTn id="3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28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80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8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850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28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9000"/>
                            </p:stCondLst>
                            <p:childTnLst>
                              <p:par>
                                <p:cTn id="3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28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9500"/>
                            </p:stCondLst>
                            <p:childTnLst>
                              <p:par>
                                <p:cTn id="3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28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0000"/>
                            </p:stCondLst>
                            <p:childTnLst>
                              <p:par>
                                <p:cTn id="3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28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build="p" autoUpdateAnimBg="0" advAuto="0"/>
      <p:bldP spid="128006" grpId="0" build="p" autoUpdateAnimBg="0" advAuto="0"/>
      <p:bldP spid="128007" grpId="0" build="p" autoUpdateAnimBg="0" advAuto="0"/>
      <p:bldP spid="128008" grpId="0" build="p" autoUpdateAnimBg="0" advAuto="0"/>
      <p:bldP spid="128009" grpId="0" build="p" autoUpdateAnimBg="0" advAuto="0"/>
      <p:bldP spid="128010" grpId="0" build="p" autoUpdateAnimBg="0" advAuto="0"/>
      <p:bldP spid="128011" grpId="0" build="p" autoUpdateAnimBg="0" advAuto="0"/>
      <p:bldP spid="128012" grpId="0" build="p" autoUpdateAnimBg="0" advAuto="0"/>
      <p:bldP spid="128013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990600"/>
          </a:xfrm>
        </p:spPr>
        <p:txBody>
          <a:bodyPr/>
          <a:lstStyle/>
          <a:p>
            <a:pPr algn="ctr" eaLnBrk="1" hangingPunct="1"/>
            <a:r>
              <a:rPr lang="en-GB" b="1" smtClean="0"/>
              <a:t>Grading Policy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608" y="1196752"/>
            <a:ext cx="4357688" cy="2304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Assignments/Case Studies 	10%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Quizzes			10%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Mid Terms 			30%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End-term			50%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187624" y="3429000"/>
            <a:ext cx="4038600" cy="21891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GB" sz="2600" u="none" dirty="0">
                <a:latin typeface="+mn-lt"/>
              </a:rPr>
              <a:t>Assignments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GB" sz="2600" u="none" dirty="0" smtClean="0">
                <a:latin typeface="+mn-lt"/>
              </a:rPr>
              <a:t>Quizzes</a:t>
            </a:r>
            <a:r>
              <a:rPr lang="en-GB" sz="2600" u="none" dirty="0">
                <a:latin typeface="+mn-lt"/>
              </a:rPr>
              <a:t>	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GB" sz="2400" u="none" dirty="0">
                <a:latin typeface="+mn-lt"/>
              </a:rPr>
              <a:t>Mostly unannounced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GB" sz="2400" u="none" dirty="0">
                <a:latin typeface="+mn-lt"/>
              </a:rPr>
              <a:t>Occasionally announced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600" u="none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C969E-D076-4E40-AF35-D77368B0237E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35B1B0-B011-4782-AA57-C5A3E60CB10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Next…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Analog versus Digital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Digitization of Analog Signals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Binary Numbers and Number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>
                <a:solidFill>
                  <a:srgbClr val="FF0000"/>
                </a:solidFill>
              </a:rPr>
              <a:t>Number System Conversions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Representing Fractions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16B673-6F67-4463-B62B-A292D93FA96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8000" b="1">
                <a:solidFill>
                  <a:schemeClr val="tx2"/>
                </a:solidFill>
              </a:rPr>
              <a:t>Binary      Decimal conversion</a:t>
            </a: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3492500" y="2924175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C08F70-10D1-4C6B-BAE0-83C1F8D7147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Binary Numbers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341438"/>
            <a:ext cx="8121650" cy="5184775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mtClean="0"/>
              <a:t>Each binary digit (called a bit) is either 1 or 0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Bits have no inherent meaning, they can represent …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mtClean="0"/>
              <a:t>Unsigned and signed integers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mtClean="0"/>
              <a:t>Fractions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mtClean="0"/>
              <a:t>Characters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mtClean="0"/>
              <a:t>Images, sound, etc.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Bit Numbering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mtClean="0"/>
              <a:t>Least significant bit (LSB) is rightmost (bit 0)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mtClean="0"/>
              <a:t>Most significant bit (MSB) is leftmost (bit 7 in an 8-bit number)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30800" y="3871913"/>
            <a:ext cx="2895600" cy="996950"/>
            <a:chOff x="3134" y="1979"/>
            <a:chExt cx="1824" cy="628"/>
          </a:xfrm>
        </p:grpSpPr>
        <p:sp>
          <p:nvSpPr>
            <p:cNvPr id="48140" name="AutoShape 5"/>
            <p:cNvSpPr>
              <a:spLocks noChangeAspect="1" noChangeArrowheads="1" noTextEdit="1"/>
            </p:cNvSpPr>
            <p:nvPr/>
          </p:nvSpPr>
          <p:spPr bwMode="auto">
            <a:xfrm>
              <a:off x="3134" y="1979"/>
              <a:ext cx="1824" cy="6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1" name="Freeform 6"/>
            <p:cNvSpPr>
              <a:spLocks/>
            </p:cNvSpPr>
            <p:nvPr/>
          </p:nvSpPr>
          <p:spPr bwMode="auto">
            <a:xfrm>
              <a:off x="3198" y="234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7"/>
            <p:cNvSpPr>
              <a:spLocks/>
            </p:cNvSpPr>
            <p:nvPr/>
          </p:nvSpPr>
          <p:spPr bwMode="auto">
            <a:xfrm>
              <a:off x="341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Rectangle 8"/>
            <p:cNvSpPr>
              <a:spLocks noChangeArrowheads="1"/>
            </p:cNvSpPr>
            <p:nvPr/>
          </p:nvSpPr>
          <p:spPr bwMode="auto">
            <a:xfrm>
              <a:off x="3198" y="219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Rectangle 9"/>
            <p:cNvSpPr>
              <a:spLocks noChangeArrowheads="1"/>
            </p:cNvSpPr>
            <p:nvPr/>
          </p:nvSpPr>
          <p:spPr bwMode="auto">
            <a:xfrm>
              <a:off x="327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45" name="Freeform 10"/>
            <p:cNvSpPr>
              <a:spLocks/>
            </p:cNvSpPr>
            <p:nvPr/>
          </p:nvSpPr>
          <p:spPr bwMode="auto">
            <a:xfrm>
              <a:off x="3405" y="234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Freeform 11"/>
            <p:cNvSpPr>
              <a:spLocks/>
            </p:cNvSpPr>
            <p:nvPr/>
          </p:nvSpPr>
          <p:spPr bwMode="auto">
            <a:xfrm>
              <a:off x="3613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Rectangle 12"/>
            <p:cNvSpPr>
              <a:spLocks noChangeArrowheads="1"/>
            </p:cNvSpPr>
            <p:nvPr/>
          </p:nvSpPr>
          <p:spPr bwMode="auto">
            <a:xfrm>
              <a:off x="340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Rectangle 13"/>
            <p:cNvSpPr>
              <a:spLocks noChangeArrowheads="1"/>
            </p:cNvSpPr>
            <p:nvPr/>
          </p:nvSpPr>
          <p:spPr bwMode="auto">
            <a:xfrm>
              <a:off x="3474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49" name="Freeform 14"/>
            <p:cNvSpPr>
              <a:spLocks/>
            </p:cNvSpPr>
            <p:nvPr/>
          </p:nvSpPr>
          <p:spPr bwMode="auto">
            <a:xfrm>
              <a:off x="361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Freeform 15"/>
            <p:cNvSpPr>
              <a:spLocks/>
            </p:cNvSpPr>
            <p:nvPr/>
          </p:nvSpPr>
          <p:spPr bwMode="auto">
            <a:xfrm>
              <a:off x="382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Rectangle 16"/>
            <p:cNvSpPr>
              <a:spLocks noChangeArrowheads="1"/>
            </p:cNvSpPr>
            <p:nvPr/>
          </p:nvSpPr>
          <p:spPr bwMode="auto">
            <a:xfrm>
              <a:off x="361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Rectangle 17"/>
            <p:cNvSpPr>
              <a:spLocks noChangeArrowheads="1"/>
            </p:cNvSpPr>
            <p:nvPr/>
          </p:nvSpPr>
          <p:spPr bwMode="auto">
            <a:xfrm>
              <a:off x="368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53" name="Freeform 18"/>
            <p:cNvSpPr>
              <a:spLocks/>
            </p:cNvSpPr>
            <p:nvPr/>
          </p:nvSpPr>
          <p:spPr bwMode="auto">
            <a:xfrm>
              <a:off x="3820" y="234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Freeform 19"/>
            <p:cNvSpPr>
              <a:spLocks/>
            </p:cNvSpPr>
            <p:nvPr/>
          </p:nvSpPr>
          <p:spPr bwMode="auto">
            <a:xfrm>
              <a:off x="4025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Rectangle 20"/>
            <p:cNvSpPr>
              <a:spLocks noChangeArrowheads="1"/>
            </p:cNvSpPr>
            <p:nvPr/>
          </p:nvSpPr>
          <p:spPr bwMode="auto">
            <a:xfrm>
              <a:off x="3820" y="219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21"/>
            <p:cNvSpPr>
              <a:spLocks noChangeArrowheads="1"/>
            </p:cNvSpPr>
            <p:nvPr/>
          </p:nvSpPr>
          <p:spPr bwMode="auto">
            <a:xfrm>
              <a:off x="3889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57" name="Freeform 22"/>
            <p:cNvSpPr>
              <a:spLocks/>
            </p:cNvSpPr>
            <p:nvPr/>
          </p:nvSpPr>
          <p:spPr bwMode="auto">
            <a:xfrm>
              <a:off x="4025" y="234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23"/>
            <p:cNvSpPr>
              <a:spLocks/>
            </p:cNvSpPr>
            <p:nvPr/>
          </p:nvSpPr>
          <p:spPr bwMode="auto">
            <a:xfrm>
              <a:off x="423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02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Rectangle 25"/>
            <p:cNvSpPr>
              <a:spLocks noChangeArrowheads="1"/>
            </p:cNvSpPr>
            <p:nvPr/>
          </p:nvSpPr>
          <p:spPr bwMode="auto">
            <a:xfrm>
              <a:off x="4094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61" name="Freeform 26"/>
            <p:cNvSpPr>
              <a:spLocks/>
            </p:cNvSpPr>
            <p:nvPr/>
          </p:nvSpPr>
          <p:spPr bwMode="auto">
            <a:xfrm>
              <a:off x="423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Freeform 27"/>
            <p:cNvSpPr>
              <a:spLocks/>
            </p:cNvSpPr>
            <p:nvPr/>
          </p:nvSpPr>
          <p:spPr bwMode="auto">
            <a:xfrm>
              <a:off x="444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Rectangle 28"/>
            <p:cNvSpPr>
              <a:spLocks noChangeArrowheads="1"/>
            </p:cNvSpPr>
            <p:nvPr/>
          </p:nvSpPr>
          <p:spPr bwMode="auto">
            <a:xfrm>
              <a:off x="423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Rectangle 29"/>
            <p:cNvSpPr>
              <a:spLocks noChangeArrowheads="1"/>
            </p:cNvSpPr>
            <p:nvPr/>
          </p:nvSpPr>
          <p:spPr bwMode="auto">
            <a:xfrm>
              <a:off x="430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65" name="Freeform 30"/>
            <p:cNvSpPr>
              <a:spLocks/>
            </p:cNvSpPr>
            <p:nvPr/>
          </p:nvSpPr>
          <p:spPr bwMode="auto">
            <a:xfrm>
              <a:off x="4440" y="234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Freeform 31"/>
            <p:cNvSpPr>
              <a:spLocks/>
            </p:cNvSpPr>
            <p:nvPr/>
          </p:nvSpPr>
          <p:spPr bwMode="auto">
            <a:xfrm>
              <a:off x="4646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Rectangle 32"/>
            <p:cNvSpPr>
              <a:spLocks noChangeArrowheads="1"/>
            </p:cNvSpPr>
            <p:nvPr/>
          </p:nvSpPr>
          <p:spPr bwMode="auto">
            <a:xfrm>
              <a:off x="4440" y="219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3"/>
            <p:cNvSpPr>
              <a:spLocks noChangeArrowheads="1"/>
            </p:cNvSpPr>
            <p:nvPr/>
          </p:nvSpPr>
          <p:spPr bwMode="auto">
            <a:xfrm>
              <a:off x="4509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69" name="Freeform 34"/>
            <p:cNvSpPr>
              <a:spLocks/>
            </p:cNvSpPr>
            <p:nvPr/>
          </p:nvSpPr>
          <p:spPr bwMode="auto">
            <a:xfrm>
              <a:off x="4646" y="234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35"/>
            <p:cNvSpPr>
              <a:spLocks/>
            </p:cNvSpPr>
            <p:nvPr/>
          </p:nvSpPr>
          <p:spPr bwMode="auto">
            <a:xfrm>
              <a:off x="485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36"/>
            <p:cNvSpPr>
              <a:spLocks noChangeArrowheads="1"/>
            </p:cNvSpPr>
            <p:nvPr/>
          </p:nvSpPr>
          <p:spPr bwMode="auto">
            <a:xfrm>
              <a:off x="4646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Rectangle 37"/>
            <p:cNvSpPr>
              <a:spLocks noChangeArrowheads="1"/>
            </p:cNvSpPr>
            <p:nvPr/>
          </p:nvSpPr>
          <p:spPr bwMode="auto">
            <a:xfrm>
              <a:off x="4716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73" name="Rectangle 38"/>
            <p:cNvSpPr>
              <a:spLocks noChangeArrowheads="1"/>
            </p:cNvSpPr>
            <p:nvPr/>
          </p:nvSpPr>
          <p:spPr bwMode="auto">
            <a:xfrm>
              <a:off x="3270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74" name="Rectangle 39"/>
            <p:cNvSpPr>
              <a:spLocks noChangeArrowheads="1"/>
            </p:cNvSpPr>
            <p:nvPr/>
          </p:nvSpPr>
          <p:spPr bwMode="auto">
            <a:xfrm>
              <a:off x="3325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75" name="Rectangle 40"/>
            <p:cNvSpPr>
              <a:spLocks noChangeArrowheads="1"/>
            </p:cNvSpPr>
            <p:nvPr/>
          </p:nvSpPr>
          <p:spPr bwMode="auto">
            <a:xfrm>
              <a:off x="3477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76" name="Rectangle 41"/>
            <p:cNvSpPr>
              <a:spLocks noChangeArrowheads="1"/>
            </p:cNvSpPr>
            <p:nvPr/>
          </p:nvSpPr>
          <p:spPr bwMode="auto">
            <a:xfrm>
              <a:off x="353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77" name="Rectangle 42"/>
            <p:cNvSpPr>
              <a:spLocks noChangeArrowheads="1"/>
            </p:cNvSpPr>
            <p:nvPr/>
          </p:nvSpPr>
          <p:spPr bwMode="auto">
            <a:xfrm>
              <a:off x="3698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78" name="Rectangle 43"/>
            <p:cNvSpPr>
              <a:spLocks noChangeArrowheads="1"/>
            </p:cNvSpPr>
            <p:nvPr/>
          </p:nvSpPr>
          <p:spPr bwMode="auto">
            <a:xfrm>
              <a:off x="375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79" name="Rectangle 44"/>
            <p:cNvSpPr>
              <a:spLocks noChangeArrowheads="1"/>
            </p:cNvSpPr>
            <p:nvPr/>
          </p:nvSpPr>
          <p:spPr bwMode="auto">
            <a:xfrm>
              <a:off x="3905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0" name="Rectangle 45"/>
            <p:cNvSpPr>
              <a:spLocks noChangeArrowheads="1"/>
            </p:cNvSpPr>
            <p:nvPr/>
          </p:nvSpPr>
          <p:spPr bwMode="auto">
            <a:xfrm>
              <a:off x="3959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1" name="Rectangle 46"/>
            <p:cNvSpPr>
              <a:spLocks noChangeArrowheads="1"/>
            </p:cNvSpPr>
            <p:nvPr/>
          </p:nvSpPr>
          <p:spPr bwMode="auto">
            <a:xfrm>
              <a:off x="4097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2" name="Rectangle 47"/>
            <p:cNvSpPr>
              <a:spLocks noChangeArrowheads="1"/>
            </p:cNvSpPr>
            <p:nvPr/>
          </p:nvSpPr>
          <p:spPr bwMode="auto">
            <a:xfrm>
              <a:off x="415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3" name="Rectangle 48"/>
            <p:cNvSpPr>
              <a:spLocks noChangeArrowheads="1"/>
            </p:cNvSpPr>
            <p:nvPr/>
          </p:nvSpPr>
          <p:spPr bwMode="auto">
            <a:xfrm>
              <a:off x="4318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4" name="Rectangle 49"/>
            <p:cNvSpPr>
              <a:spLocks noChangeArrowheads="1"/>
            </p:cNvSpPr>
            <p:nvPr/>
          </p:nvSpPr>
          <p:spPr bwMode="auto">
            <a:xfrm>
              <a:off x="437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5" name="Rectangle 50"/>
            <p:cNvSpPr>
              <a:spLocks noChangeArrowheads="1"/>
            </p:cNvSpPr>
            <p:nvPr/>
          </p:nvSpPr>
          <p:spPr bwMode="auto">
            <a:xfrm>
              <a:off x="4525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6" name="Rectangle 51"/>
            <p:cNvSpPr>
              <a:spLocks noChangeArrowheads="1"/>
            </p:cNvSpPr>
            <p:nvPr/>
          </p:nvSpPr>
          <p:spPr bwMode="auto">
            <a:xfrm>
              <a:off x="4579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7" name="Rectangle 52"/>
            <p:cNvSpPr>
              <a:spLocks noChangeArrowheads="1"/>
            </p:cNvSpPr>
            <p:nvPr/>
          </p:nvSpPr>
          <p:spPr bwMode="auto">
            <a:xfrm>
              <a:off x="4732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8" name="Rectangle 53"/>
            <p:cNvSpPr>
              <a:spLocks noChangeArrowheads="1"/>
            </p:cNvSpPr>
            <p:nvPr/>
          </p:nvSpPr>
          <p:spPr bwMode="auto">
            <a:xfrm>
              <a:off x="4787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89" name="Rectangle 54"/>
            <p:cNvSpPr>
              <a:spLocks noChangeArrowheads="1"/>
            </p:cNvSpPr>
            <p:nvPr/>
          </p:nvSpPr>
          <p:spPr bwMode="auto">
            <a:xfrm>
              <a:off x="4714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90" name="Rectangle 55"/>
            <p:cNvSpPr>
              <a:spLocks noChangeArrowheads="1"/>
            </p:cNvSpPr>
            <p:nvPr/>
          </p:nvSpPr>
          <p:spPr bwMode="auto">
            <a:xfrm>
              <a:off x="4513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91" name="Rectangle 56"/>
            <p:cNvSpPr>
              <a:spLocks noChangeArrowheads="1"/>
            </p:cNvSpPr>
            <p:nvPr/>
          </p:nvSpPr>
          <p:spPr bwMode="auto">
            <a:xfrm>
              <a:off x="4312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92" name="Rectangle 57"/>
            <p:cNvSpPr>
              <a:spLocks noChangeArrowheads="1"/>
            </p:cNvSpPr>
            <p:nvPr/>
          </p:nvSpPr>
          <p:spPr bwMode="auto">
            <a:xfrm>
              <a:off x="4097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93" name="Rectangle 58"/>
            <p:cNvSpPr>
              <a:spLocks noChangeArrowheads="1"/>
            </p:cNvSpPr>
            <p:nvPr/>
          </p:nvSpPr>
          <p:spPr bwMode="auto">
            <a:xfrm>
              <a:off x="3896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94" name="Rectangle 59"/>
            <p:cNvSpPr>
              <a:spLocks noChangeArrowheads="1"/>
            </p:cNvSpPr>
            <p:nvPr/>
          </p:nvSpPr>
          <p:spPr bwMode="auto">
            <a:xfrm>
              <a:off x="3698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95" name="Rectangle 60"/>
            <p:cNvSpPr>
              <a:spLocks noChangeArrowheads="1"/>
            </p:cNvSpPr>
            <p:nvPr/>
          </p:nvSpPr>
          <p:spPr bwMode="auto">
            <a:xfrm>
              <a:off x="3480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196" name="Rectangle 61"/>
            <p:cNvSpPr>
              <a:spLocks noChangeArrowheads="1"/>
            </p:cNvSpPr>
            <p:nvPr/>
          </p:nvSpPr>
          <p:spPr bwMode="auto">
            <a:xfrm>
              <a:off x="3279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54525" y="3009900"/>
            <a:ext cx="1671638" cy="977900"/>
            <a:chOff x="2806" y="1896"/>
            <a:chExt cx="1053" cy="616"/>
          </a:xfrm>
        </p:grpSpPr>
        <p:sp>
          <p:nvSpPr>
            <p:cNvPr id="48138" name="Line 63"/>
            <p:cNvSpPr>
              <a:spLocks noChangeShapeType="1"/>
            </p:cNvSpPr>
            <p:nvPr/>
          </p:nvSpPr>
          <p:spPr bwMode="auto">
            <a:xfrm>
              <a:off x="3315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39" name="Text Box 64"/>
            <p:cNvSpPr txBox="1">
              <a:spLocks noChangeArrowheads="1"/>
            </p:cNvSpPr>
            <p:nvPr/>
          </p:nvSpPr>
          <p:spPr bwMode="auto">
            <a:xfrm>
              <a:off x="2806" y="1896"/>
              <a:ext cx="10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Most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6932613" y="3017838"/>
            <a:ext cx="1671637" cy="969962"/>
            <a:chOff x="4367" y="1901"/>
            <a:chExt cx="1053" cy="611"/>
          </a:xfrm>
        </p:grpSpPr>
        <p:sp>
          <p:nvSpPr>
            <p:cNvPr id="48136" name="Line 66"/>
            <p:cNvSpPr>
              <a:spLocks noChangeShapeType="1"/>
            </p:cNvSpPr>
            <p:nvPr/>
          </p:nvSpPr>
          <p:spPr bwMode="auto">
            <a:xfrm flipH="1">
              <a:off x="4838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37" name="Text Box 67"/>
            <p:cNvSpPr txBox="1">
              <a:spLocks noChangeArrowheads="1"/>
            </p:cNvSpPr>
            <p:nvPr/>
          </p:nvSpPr>
          <p:spPr bwMode="auto">
            <a:xfrm>
              <a:off x="4367" y="1901"/>
              <a:ext cx="10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Least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B6B50B-4DA3-4A9C-9813-D44098850FA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686800" cy="49530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sz="2800" smtClean="0"/>
              <a:t>Coefficient have two possible values 0 and 1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smtClean="0"/>
              <a:t>Strings of binary digits (“bits”)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sz="2800" i="1" smtClean="0">
                <a:solidFill>
                  <a:srgbClr val="FF3300"/>
                </a:solidFill>
              </a:rPr>
              <a:t>n</a:t>
            </a:r>
            <a:r>
              <a:rPr lang="en-US" sz="2800" smtClean="0">
                <a:solidFill>
                  <a:srgbClr val="FF3300"/>
                </a:solidFill>
              </a:rPr>
              <a:t> bits can store numbers from 0 to   2</a:t>
            </a:r>
            <a:r>
              <a:rPr lang="en-US" sz="2800" i="1" baseline="30000" smtClean="0">
                <a:solidFill>
                  <a:srgbClr val="FF3300"/>
                </a:solidFill>
              </a:rPr>
              <a:t>n</a:t>
            </a:r>
            <a:r>
              <a:rPr lang="en-US" sz="2800" i="1" smtClean="0">
                <a:solidFill>
                  <a:srgbClr val="FF3300"/>
                </a:solidFill>
              </a:rPr>
              <a:t> </a:t>
            </a:r>
            <a:r>
              <a:rPr lang="en-US" sz="2800" smtClean="0">
                <a:solidFill>
                  <a:srgbClr val="FF3300"/>
                </a:solidFill>
              </a:rPr>
              <a:t>-1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sz="2800" i="1" smtClean="0">
                <a:solidFill>
                  <a:srgbClr val="FF3300"/>
                </a:solidFill>
              </a:rPr>
              <a:t>n</a:t>
            </a:r>
            <a:r>
              <a:rPr lang="en-US" sz="2800" smtClean="0">
                <a:solidFill>
                  <a:srgbClr val="FF3300"/>
                </a:solidFill>
              </a:rPr>
              <a:t> bits can store 2</a:t>
            </a:r>
            <a:r>
              <a:rPr lang="en-US" sz="2800" i="1" baseline="30000" smtClean="0">
                <a:solidFill>
                  <a:srgbClr val="FF3300"/>
                </a:solidFill>
              </a:rPr>
              <a:t>n  </a:t>
            </a:r>
            <a:r>
              <a:rPr lang="en-US" sz="2800" smtClean="0">
                <a:solidFill>
                  <a:srgbClr val="FF3300"/>
                </a:solidFill>
              </a:rPr>
              <a:t>distinct combinations of 1’s and 0’s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smtClean="0"/>
              <a:t>Each coefficient a</a:t>
            </a:r>
            <a:r>
              <a:rPr lang="en-US" sz="2800" baseline="-25000" smtClean="0"/>
              <a:t>j</a:t>
            </a:r>
            <a:r>
              <a:rPr lang="en-US" sz="2800" smtClean="0"/>
              <a:t> is multiplied by 2</a:t>
            </a:r>
            <a:r>
              <a:rPr lang="en-US" sz="2800" baseline="30000" smtClean="0"/>
              <a:t>j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smtClean="0"/>
              <a:t>So 101 binary is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 1 x 2</a:t>
            </a:r>
            <a:r>
              <a:rPr lang="en-US" sz="2800" baseline="30000" smtClean="0"/>
              <a:t>2</a:t>
            </a:r>
            <a:r>
              <a:rPr lang="en-US" sz="2800" smtClean="0"/>
              <a:t>  +  0 x</a:t>
            </a:r>
            <a:r>
              <a:rPr lang="en-US" sz="2800" smtClean="0">
                <a:cs typeface="Times New Roman" pitchFamily="18" charset="0"/>
              </a:rPr>
              <a:t> </a:t>
            </a:r>
            <a:r>
              <a:rPr lang="en-US" sz="2800" smtClean="0"/>
              <a:t>2</a:t>
            </a:r>
            <a:r>
              <a:rPr lang="en-US" sz="2800" baseline="30000" smtClean="0"/>
              <a:t>1</a:t>
            </a:r>
            <a:r>
              <a:rPr lang="en-US" sz="2800" smtClean="0"/>
              <a:t>  +  1 x  2</a:t>
            </a:r>
            <a:r>
              <a:rPr lang="en-US" sz="2800" baseline="30000" smtClean="0"/>
              <a:t>0</a:t>
            </a:r>
            <a:endParaRPr lang="en-US" sz="2800" smtClean="0"/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or</a:t>
            </a:r>
            <a:endParaRPr lang="en-US" sz="2800" smtClean="0">
              <a:cs typeface="Times New Roman" pitchFamily="18" charset="0"/>
            </a:endParaRP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1 x</a:t>
            </a:r>
            <a:r>
              <a:rPr lang="en-US" sz="2800" smtClean="0">
                <a:cs typeface="Times New Roman" pitchFamily="18" charset="0"/>
              </a:rPr>
              <a:t> 4  +  </a:t>
            </a:r>
            <a:r>
              <a:rPr lang="en-US" sz="2800" smtClean="0"/>
              <a:t>0 x</a:t>
            </a:r>
            <a:r>
              <a:rPr lang="en-US" sz="2800" smtClean="0">
                <a:cs typeface="Times New Roman" pitchFamily="18" charset="0"/>
              </a:rPr>
              <a:t> 2  +  </a:t>
            </a:r>
            <a:r>
              <a:rPr lang="en-US" sz="2800" smtClean="0"/>
              <a:t>1 x</a:t>
            </a:r>
            <a:r>
              <a:rPr lang="en-US" sz="2800" smtClean="0">
                <a:cs typeface="Times New Roman" pitchFamily="18" charset="0"/>
              </a:rPr>
              <a:t> 1 = 5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Binary 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110D03-B592-4844-9B0D-ED472919382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Binary to Decimal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714500"/>
            <a:ext cx="8153400" cy="3848100"/>
          </a:xfrm>
        </p:spPr>
        <p:txBody>
          <a:bodyPr/>
          <a:lstStyle/>
          <a:p>
            <a:pPr marL="542925" indent="-428625" eaLnBrk="1" hangingPunct="1">
              <a:spcBef>
                <a:spcPct val="60000"/>
              </a:spcBef>
            </a:pPr>
            <a:r>
              <a:rPr lang="en-US" smtClean="0"/>
              <a:t>Each bit represents a power of 2</a:t>
            </a:r>
          </a:p>
          <a:p>
            <a:pPr marL="542925" indent="-428625" eaLnBrk="1" hangingPunct="1">
              <a:spcBef>
                <a:spcPct val="60000"/>
              </a:spcBef>
            </a:pPr>
            <a:r>
              <a:rPr lang="en-US" smtClean="0"/>
              <a:t>Every binary number is a sum of powers of 2</a:t>
            </a:r>
          </a:p>
          <a:p>
            <a:pPr marL="542925" indent="-428625" eaLnBrk="1" hangingPunct="1">
              <a:spcBef>
                <a:spcPct val="60000"/>
              </a:spcBef>
            </a:pPr>
            <a:r>
              <a:rPr lang="en-US" smtClean="0">
                <a:solidFill>
                  <a:schemeClr val="tx2"/>
                </a:solidFill>
              </a:rPr>
              <a:t>Decimal Value = (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i="1" baseline="-25000" smtClean="0">
                <a:solidFill>
                  <a:schemeClr val="tx2"/>
                </a:solidFill>
              </a:rPr>
              <a:t>n</a:t>
            </a:r>
            <a:r>
              <a:rPr lang="en-US" baseline="-25000" smtClean="0">
                <a:solidFill>
                  <a:schemeClr val="tx2"/>
                </a:solidFill>
              </a:rPr>
              <a:t>-1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mtClean="0">
                <a:solidFill>
                  <a:schemeClr val="tx2"/>
                </a:solidFill>
              </a:rPr>
              <a:t> 2</a:t>
            </a:r>
            <a:r>
              <a:rPr lang="en-US" i="1" baseline="30000" smtClean="0">
                <a:solidFill>
                  <a:schemeClr val="tx2"/>
                </a:solidFill>
              </a:rPr>
              <a:t>n</a:t>
            </a:r>
            <a:r>
              <a:rPr lang="en-US" baseline="30000" smtClean="0">
                <a:solidFill>
                  <a:schemeClr val="tx2"/>
                </a:solidFill>
              </a:rPr>
              <a:t>-1</a:t>
            </a:r>
            <a:r>
              <a:rPr lang="en-US" smtClean="0">
                <a:solidFill>
                  <a:schemeClr val="tx2"/>
                </a:solidFill>
              </a:rPr>
              <a:t>) + ... + (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mtClean="0">
                <a:solidFill>
                  <a:schemeClr val="tx2"/>
                </a:solidFill>
              </a:rPr>
              <a:t> 2</a:t>
            </a:r>
            <a:r>
              <a:rPr lang="en-US" baseline="30000" smtClean="0">
                <a:solidFill>
                  <a:schemeClr val="tx2"/>
                </a:solidFill>
              </a:rPr>
              <a:t>1</a:t>
            </a:r>
            <a:r>
              <a:rPr lang="en-US" smtClean="0">
                <a:solidFill>
                  <a:schemeClr val="tx2"/>
                </a:solidFill>
              </a:rPr>
              <a:t>) + (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baseline="-25000" smtClean="0">
                <a:solidFill>
                  <a:schemeClr val="tx2"/>
                </a:solidFill>
              </a:rPr>
              <a:t>0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mtClean="0">
                <a:solidFill>
                  <a:schemeClr val="tx2"/>
                </a:solidFill>
              </a:rPr>
              <a:t> 2</a:t>
            </a:r>
            <a:r>
              <a:rPr lang="en-US" baseline="30000" smtClean="0">
                <a:solidFill>
                  <a:schemeClr val="tx2"/>
                </a:solidFill>
              </a:rPr>
              <a:t>0</a:t>
            </a:r>
            <a:r>
              <a:rPr lang="en-US" smtClean="0">
                <a:solidFill>
                  <a:schemeClr val="tx2"/>
                </a:solidFill>
              </a:rPr>
              <a:t>)</a:t>
            </a:r>
            <a:endParaRPr lang="en-US" smtClean="0"/>
          </a:p>
          <a:p>
            <a:pPr marL="542925" indent="-428625" eaLnBrk="1" hangingPunct="1">
              <a:spcBef>
                <a:spcPct val="60000"/>
              </a:spcBef>
            </a:pPr>
            <a:r>
              <a:rPr lang="en-US" smtClean="0"/>
              <a:t>Binary (10011101)</a:t>
            </a:r>
            <a:r>
              <a:rPr lang="en-US" baseline="-25000" smtClean="0"/>
              <a:t>2</a:t>
            </a:r>
            <a:r>
              <a:rPr lang="en-US" smtClean="0"/>
              <a:t> =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9113" y="4437063"/>
            <a:ext cx="2895600" cy="996950"/>
            <a:chOff x="3134" y="1979"/>
            <a:chExt cx="1824" cy="628"/>
          </a:xfrm>
        </p:grpSpPr>
        <p:sp>
          <p:nvSpPr>
            <p:cNvPr id="5018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134" y="1979"/>
              <a:ext cx="1824" cy="6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184" name="Freeform 6"/>
            <p:cNvSpPr>
              <a:spLocks/>
            </p:cNvSpPr>
            <p:nvPr/>
          </p:nvSpPr>
          <p:spPr bwMode="auto">
            <a:xfrm>
              <a:off x="3198" y="234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Freeform 7"/>
            <p:cNvSpPr>
              <a:spLocks/>
            </p:cNvSpPr>
            <p:nvPr/>
          </p:nvSpPr>
          <p:spPr bwMode="auto">
            <a:xfrm>
              <a:off x="341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Rectangle 8"/>
            <p:cNvSpPr>
              <a:spLocks noChangeArrowheads="1"/>
            </p:cNvSpPr>
            <p:nvPr/>
          </p:nvSpPr>
          <p:spPr bwMode="auto">
            <a:xfrm>
              <a:off x="3198" y="219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Rectangle 9"/>
            <p:cNvSpPr>
              <a:spLocks noChangeArrowheads="1"/>
            </p:cNvSpPr>
            <p:nvPr/>
          </p:nvSpPr>
          <p:spPr bwMode="auto">
            <a:xfrm>
              <a:off x="327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88" name="Freeform 10"/>
            <p:cNvSpPr>
              <a:spLocks/>
            </p:cNvSpPr>
            <p:nvPr/>
          </p:nvSpPr>
          <p:spPr bwMode="auto">
            <a:xfrm>
              <a:off x="3405" y="234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Freeform 11"/>
            <p:cNvSpPr>
              <a:spLocks/>
            </p:cNvSpPr>
            <p:nvPr/>
          </p:nvSpPr>
          <p:spPr bwMode="auto">
            <a:xfrm>
              <a:off x="3613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Rectangle 12"/>
            <p:cNvSpPr>
              <a:spLocks noChangeArrowheads="1"/>
            </p:cNvSpPr>
            <p:nvPr/>
          </p:nvSpPr>
          <p:spPr bwMode="auto">
            <a:xfrm>
              <a:off x="340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Rectangle 13"/>
            <p:cNvSpPr>
              <a:spLocks noChangeArrowheads="1"/>
            </p:cNvSpPr>
            <p:nvPr/>
          </p:nvSpPr>
          <p:spPr bwMode="auto">
            <a:xfrm>
              <a:off x="3474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2" name="Freeform 14"/>
            <p:cNvSpPr>
              <a:spLocks/>
            </p:cNvSpPr>
            <p:nvPr/>
          </p:nvSpPr>
          <p:spPr bwMode="auto">
            <a:xfrm>
              <a:off x="361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Freeform 15"/>
            <p:cNvSpPr>
              <a:spLocks/>
            </p:cNvSpPr>
            <p:nvPr/>
          </p:nvSpPr>
          <p:spPr bwMode="auto">
            <a:xfrm>
              <a:off x="382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Rectangle 16"/>
            <p:cNvSpPr>
              <a:spLocks noChangeArrowheads="1"/>
            </p:cNvSpPr>
            <p:nvPr/>
          </p:nvSpPr>
          <p:spPr bwMode="auto">
            <a:xfrm>
              <a:off x="361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Rectangle 17"/>
            <p:cNvSpPr>
              <a:spLocks noChangeArrowheads="1"/>
            </p:cNvSpPr>
            <p:nvPr/>
          </p:nvSpPr>
          <p:spPr bwMode="auto">
            <a:xfrm>
              <a:off x="368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6" name="Freeform 18"/>
            <p:cNvSpPr>
              <a:spLocks/>
            </p:cNvSpPr>
            <p:nvPr/>
          </p:nvSpPr>
          <p:spPr bwMode="auto">
            <a:xfrm>
              <a:off x="3820" y="234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Freeform 19"/>
            <p:cNvSpPr>
              <a:spLocks/>
            </p:cNvSpPr>
            <p:nvPr/>
          </p:nvSpPr>
          <p:spPr bwMode="auto">
            <a:xfrm>
              <a:off x="4025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Rectangle 20"/>
            <p:cNvSpPr>
              <a:spLocks noChangeArrowheads="1"/>
            </p:cNvSpPr>
            <p:nvPr/>
          </p:nvSpPr>
          <p:spPr bwMode="auto">
            <a:xfrm>
              <a:off x="3820" y="219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Rectangle 21"/>
            <p:cNvSpPr>
              <a:spLocks noChangeArrowheads="1"/>
            </p:cNvSpPr>
            <p:nvPr/>
          </p:nvSpPr>
          <p:spPr bwMode="auto">
            <a:xfrm>
              <a:off x="3889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0" name="Freeform 22"/>
            <p:cNvSpPr>
              <a:spLocks/>
            </p:cNvSpPr>
            <p:nvPr/>
          </p:nvSpPr>
          <p:spPr bwMode="auto">
            <a:xfrm>
              <a:off x="4025" y="234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Freeform 23"/>
            <p:cNvSpPr>
              <a:spLocks/>
            </p:cNvSpPr>
            <p:nvPr/>
          </p:nvSpPr>
          <p:spPr bwMode="auto">
            <a:xfrm>
              <a:off x="423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Rectangle 24"/>
            <p:cNvSpPr>
              <a:spLocks noChangeArrowheads="1"/>
            </p:cNvSpPr>
            <p:nvPr/>
          </p:nvSpPr>
          <p:spPr bwMode="auto">
            <a:xfrm>
              <a:off x="402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Rectangle 25"/>
            <p:cNvSpPr>
              <a:spLocks noChangeArrowheads="1"/>
            </p:cNvSpPr>
            <p:nvPr/>
          </p:nvSpPr>
          <p:spPr bwMode="auto">
            <a:xfrm>
              <a:off x="4094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4" name="Freeform 26"/>
            <p:cNvSpPr>
              <a:spLocks/>
            </p:cNvSpPr>
            <p:nvPr/>
          </p:nvSpPr>
          <p:spPr bwMode="auto">
            <a:xfrm>
              <a:off x="423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Freeform 27"/>
            <p:cNvSpPr>
              <a:spLocks/>
            </p:cNvSpPr>
            <p:nvPr/>
          </p:nvSpPr>
          <p:spPr bwMode="auto">
            <a:xfrm>
              <a:off x="444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Rectangle 28"/>
            <p:cNvSpPr>
              <a:spLocks noChangeArrowheads="1"/>
            </p:cNvSpPr>
            <p:nvPr/>
          </p:nvSpPr>
          <p:spPr bwMode="auto">
            <a:xfrm>
              <a:off x="423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Rectangle 29"/>
            <p:cNvSpPr>
              <a:spLocks noChangeArrowheads="1"/>
            </p:cNvSpPr>
            <p:nvPr/>
          </p:nvSpPr>
          <p:spPr bwMode="auto">
            <a:xfrm>
              <a:off x="4302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8" name="Freeform 30"/>
            <p:cNvSpPr>
              <a:spLocks/>
            </p:cNvSpPr>
            <p:nvPr/>
          </p:nvSpPr>
          <p:spPr bwMode="auto">
            <a:xfrm>
              <a:off x="4440" y="234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Freeform 31"/>
            <p:cNvSpPr>
              <a:spLocks/>
            </p:cNvSpPr>
            <p:nvPr/>
          </p:nvSpPr>
          <p:spPr bwMode="auto">
            <a:xfrm>
              <a:off x="4646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Rectangle 32"/>
            <p:cNvSpPr>
              <a:spLocks noChangeArrowheads="1"/>
            </p:cNvSpPr>
            <p:nvPr/>
          </p:nvSpPr>
          <p:spPr bwMode="auto">
            <a:xfrm>
              <a:off x="4440" y="219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Rectangle 33"/>
            <p:cNvSpPr>
              <a:spLocks noChangeArrowheads="1"/>
            </p:cNvSpPr>
            <p:nvPr/>
          </p:nvSpPr>
          <p:spPr bwMode="auto">
            <a:xfrm>
              <a:off x="4509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Freeform 34"/>
            <p:cNvSpPr>
              <a:spLocks/>
            </p:cNvSpPr>
            <p:nvPr/>
          </p:nvSpPr>
          <p:spPr bwMode="auto">
            <a:xfrm>
              <a:off x="4646" y="234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Freeform 35"/>
            <p:cNvSpPr>
              <a:spLocks/>
            </p:cNvSpPr>
            <p:nvPr/>
          </p:nvSpPr>
          <p:spPr bwMode="auto">
            <a:xfrm>
              <a:off x="485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Rectangle 36"/>
            <p:cNvSpPr>
              <a:spLocks noChangeArrowheads="1"/>
            </p:cNvSpPr>
            <p:nvPr/>
          </p:nvSpPr>
          <p:spPr bwMode="auto">
            <a:xfrm>
              <a:off x="4646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Rectangle 37"/>
            <p:cNvSpPr>
              <a:spLocks noChangeArrowheads="1"/>
            </p:cNvSpPr>
            <p:nvPr/>
          </p:nvSpPr>
          <p:spPr bwMode="auto">
            <a:xfrm>
              <a:off x="4716" y="2200"/>
              <a:ext cx="7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6" name="Rectangle 38"/>
            <p:cNvSpPr>
              <a:spLocks noChangeArrowheads="1"/>
            </p:cNvSpPr>
            <p:nvPr/>
          </p:nvSpPr>
          <p:spPr bwMode="auto">
            <a:xfrm>
              <a:off x="3270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7" name="Rectangle 39"/>
            <p:cNvSpPr>
              <a:spLocks noChangeArrowheads="1"/>
            </p:cNvSpPr>
            <p:nvPr/>
          </p:nvSpPr>
          <p:spPr bwMode="auto">
            <a:xfrm>
              <a:off x="3325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8" name="Rectangle 40"/>
            <p:cNvSpPr>
              <a:spLocks noChangeArrowheads="1"/>
            </p:cNvSpPr>
            <p:nvPr/>
          </p:nvSpPr>
          <p:spPr bwMode="auto">
            <a:xfrm>
              <a:off x="3477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9" name="Rectangle 41"/>
            <p:cNvSpPr>
              <a:spLocks noChangeArrowheads="1"/>
            </p:cNvSpPr>
            <p:nvPr/>
          </p:nvSpPr>
          <p:spPr bwMode="auto">
            <a:xfrm>
              <a:off x="353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0" name="Rectangle 42"/>
            <p:cNvSpPr>
              <a:spLocks noChangeArrowheads="1"/>
            </p:cNvSpPr>
            <p:nvPr/>
          </p:nvSpPr>
          <p:spPr bwMode="auto">
            <a:xfrm>
              <a:off x="3698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1" name="Rectangle 43"/>
            <p:cNvSpPr>
              <a:spLocks noChangeArrowheads="1"/>
            </p:cNvSpPr>
            <p:nvPr/>
          </p:nvSpPr>
          <p:spPr bwMode="auto">
            <a:xfrm>
              <a:off x="375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2" name="Rectangle 44"/>
            <p:cNvSpPr>
              <a:spLocks noChangeArrowheads="1"/>
            </p:cNvSpPr>
            <p:nvPr/>
          </p:nvSpPr>
          <p:spPr bwMode="auto">
            <a:xfrm>
              <a:off x="3905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3" name="Rectangle 45"/>
            <p:cNvSpPr>
              <a:spLocks noChangeArrowheads="1"/>
            </p:cNvSpPr>
            <p:nvPr/>
          </p:nvSpPr>
          <p:spPr bwMode="auto">
            <a:xfrm>
              <a:off x="3959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4" name="Rectangle 46"/>
            <p:cNvSpPr>
              <a:spLocks noChangeArrowheads="1"/>
            </p:cNvSpPr>
            <p:nvPr/>
          </p:nvSpPr>
          <p:spPr bwMode="auto">
            <a:xfrm>
              <a:off x="4097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5" name="Rectangle 47"/>
            <p:cNvSpPr>
              <a:spLocks noChangeArrowheads="1"/>
            </p:cNvSpPr>
            <p:nvPr/>
          </p:nvSpPr>
          <p:spPr bwMode="auto">
            <a:xfrm>
              <a:off x="415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6" name="Rectangle 48"/>
            <p:cNvSpPr>
              <a:spLocks noChangeArrowheads="1"/>
            </p:cNvSpPr>
            <p:nvPr/>
          </p:nvSpPr>
          <p:spPr bwMode="auto">
            <a:xfrm>
              <a:off x="4318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7" name="Rectangle 49"/>
            <p:cNvSpPr>
              <a:spLocks noChangeArrowheads="1"/>
            </p:cNvSpPr>
            <p:nvPr/>
          </p:nvSpPr>
          <p:spPr bwMode="auto">
            <a:xfrm>
              <a:off x="4372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8" name="Rectangle 50"/>
            <p:cNvSpPr>
              <a:spLocks noChangeArrowheads="1"/>
            </p:cNvSpPr>
            <p:nvPr/>
          </p:nvSpPr>
          <p:spPr bwMode="auto">
            <a:xfrm>
              <a:off x="4525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29" name="Rectangle 51"/>
            <p:cNvSpPr>
              <a:spLocks noChangeArrowheads="1"/>
            </p:cNvSpPr>
            <p:nvPr/>
          </p:nvSpPr>
          <p:spPr bwMode="auto">
            <a:xfrm>
              <a:off x="4579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0" name="Rectangle 52"/>
            <p:cNvSpPr>
              <a:spLocks noChangeArrowheads="1"/>
            </p:cNvSpPr>
            <p:nvPr/>
          </p:nvSpPr>
          <p:spPr bwMode="auto">
            <a:xfrm>
              <a:off x="4732" y="244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1" name="Rectangle 53"/>
            <p:cNvSpPr>
              <a:spLocks noChangeArrowheads="1"/>
            </p:cNvSpPr>
            <p:nvPr/>
          </p:nvSpPr>
          <p:spPr bwMode="auto">
            <a:xfrm>
              <a:off x="4787" y="2440"/>
              <a:ext cx="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8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2" name="Rectangle 54"/>
            <p:cNvSpPr>
              <a:spLocks noChangeArrowheads="1"/>
            </p:cNvSpPr>
            <p:nvPr/>
          </p:nvSpPr>
          <p:spPr bwMode="auto">
            <a:xfrm>
              <a:off x="4714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3" name="Rectangle 55"/>
            <p:cNvSpPr>
              <a:spLocks noChangeArrowheads="1"/>
            </p:cNvSpPr>
            <p:nvPr/>
          </p:nvSpPr>
          <p:spPr bwMode="auto">
            <a:xfrm>
              <a:off x="4513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4" name="Rectangle 56"/>
            <p:cNvSpPr>
              <a:spLocks noChangeArrowheads="1"/>
            </p:cNvSpPr>
            <p:nvPr/>
          </p:nvSpPr>
          <p:spPr bwMode="auto">
            <a:xfrm>
              <a:off x="4312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5" name="Rectangle 57"/>
            <p:cNvSpPr>
              <a:spLocks noChangeArrowheads="1"/>
            </p:cNvSpPr>
            <p:nvPr/>
          </p:nvSpPr>
          <p:spPr bwMode="auto">
            <a:xfrm>
              <a:off x="4097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6" name="Rectangle 58"/>
            <p:cNvSpPr>
              <a:spLocks noChangeArrowheads="1"/>
            </p:cNvSpPr>
            <p:nvPr/>
          </p:nvSpPr>
          <p:spPr bwMode="auto">
            <a:xfrm>
              <a:off x="3896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7" name="Rectangle 59"/>
            <p:cNvSpPr>
              <a:spLocks noChangeArrowheads="1"/>
            </p:cNvSpPr>
            <p:nvPr/>
          </p:nvSpPr>
          <p:spPr bwMode="auto">
            <a:xfrm>
              <a:off x="3698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8" name="Rectangle 60"/>
            <p:cNvSpPr>
              <a:spLocks noChangeArrowheads="1"/>
            </p:cNvSpPr>
            <p:nvPr/>
          </p:nvSpPr>
          <p:spPr bwMode="auto">
            <a:xfrm>
              <a:off x="3480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39" name="Rectangle 61"/>
            <p:cNvSpPr>
              <a:spLocks noChangeArrowheads="1"/>
            </p:cNvSpPr>
            <p:nvPr/>
          </p:nvSpPr>
          <p:spPr bwMode="auto">
            <a:xfrm>
              <a:off x="3279" y="2045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1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0182" name="Rectangle 67"/>
          <p:cNvSpPr>
            <a:spLocks noChangeArrowheads="1"/>
          </p:cNvSpPr>
          <p:nvPr/>
        </p:nvSpPr>
        <p:spPr bwMode="auto">
          <a:xfrm>
            <a:off x="4140200" y="3429000"/>
            <a:ext cx="372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7</a:t>
            </a:r>
            <a:r>
              <a:rPr lang="en-US"/>
              <a:t> + 2</a:t>
            </a:r>
            <a:r>
              <a:rPr lang="en-US" baseline="30000"/>
              <a:t>4</a:t>
            </a:r>
            <a:r>
              <a:rPr lang="en-US"/>
              <a:t> + 2</a:t>
            </a:r>
            <a:r>
              <a:rPr lang="en-US" baseline="30000"/>
              <a:t>3</a:t>
            </a:r>
            <a:r>
              <a:rPr lang="en-US"/>
              <a:t> + 2</a:t>
            </a:r>
            <a:r>
              <a:rPr lang="en-US" baseline="30000"/>
              <a:t>2</a:t>
            </a:r>
            <a:r>
              <a:rPr lang="en-US"/>
              <a:t> + 1 = 157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D902D2-F6A8-494E-94D1-6B7373F90E5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Binary to Decimal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7200" b="1">
                <a:latin typeface="Trebuchet MS" pitchFamily="34" charset="0"/>
              </a:rPr>
              <a:t>1  0  1  0  1  1  0  0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79248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</a:t>
            </a:r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68580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2</a:t>
            </a:r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57912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4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46482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8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35814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25146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32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13716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64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304800" y="38100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79248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68580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7912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4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46482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8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5814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25146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32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13716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3048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898525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7795" name="Text Box 35"/>
          <p:cNvSpPr txBox="1">
            <a:spLocks noChangeArrowheads="1"/>
          </p:cNvSpPr>
          <p:nvPr/>
        </p:nvSpPr>
        <p:spPr bwMode="auto">
          <a:xfrm>
            <a:off x="19812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30480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41910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53340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63246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7391400" y="4648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228600" y="5435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 + 32 + 8 + 4 = 172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7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3" grpId="0"/>
      <p:bldP spid="117774" grpId="0"/>
      <p:bldP spid="117775" grpId="0"/>
      <p:bldP spid="117776" grpId="0"/>
      <p:bldP spid="117777" grpId="0"/>
      <p:bldP spid="117778" grpId="0"/>
      <p:bldP spid="117779" grpId="0"/>
      <p:bldP spid="117780" grpId="0"/>
      <p:bldP spid="117781" grpId="0"/>
      <p:bldP spid="117782" grpId="0"/>
      <p:bldP spid="117783" grpId="0"/>
      <p:bldP spid="117784" grpId="0"/>
      <p:bldP spid="117785" grpId="0"/>
      <p:bldP spid="117786" grpId="0"/>
      <p:bldP spid="117787" grpId="0"/>
      <p:bldP spid="117788" grpId="0"/>
      <p:bldP spid="117789" grpId="0"/>
      <p:bldP spid="117795" grpId="0"/>
      <p:bldP spid="117796" grpId="0"/>
      <p:bldP spid="117797" grpId="0"/>
      <p:bldP spid="117798" grpId="0"/>
      <p:bldP spid="117799" grpId="0"/>
      <p:bldP spid="117800" grpId="0"/>
      <p:bldP spid="1178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E54764-D8F2-4948-BA2D-1AFA707E81A5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Binary to Decimal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7200" b="1">
                <a:latin typeface="Trebuchet MS" pitchFamily="34" charset="0"/>
              </a:rPr>
              <a:t>0  1  0  1  0  0  0  1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79248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68580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2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57912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4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46482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8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35814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25146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32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3716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64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79248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6858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5791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648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35814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2514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371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64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3048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898525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1981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3048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4191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5334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6324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73914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228600" y="5435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64 + 16 + 1 = 81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6" grpId="0"/>
      <p:bldP spid="118797" grpId="0"/>
      <p:bldP spid="118798" grpId="0"/>
      <p:bldP spid="118799" grpId="0"/>
      <p:bldP spid="118800" grpId="0"/>
      <p:bldP spid="118801" grpId="0"/>
      <p:bldP spid="118802" grpId="0"/>
      <p:bldP spid="118803" grpId="0"/>
      <p:bldP spid="118804" grpId="0"/>
      <p:bldP spid="118805" grpId="0"/>
      <p:bldP spid="118806" grpId="0"/>
      <p:bldP spid="118807" grpId="0"/>
      <p:bldP spid="118808" grpId="0"/>
      <p:bldP spid="118809" grpId="0"/>
      <p:bldP spid="118810" grpId="0"/>
      <p:bldP spid="118811" grpId="0"/>
      <p:bldP spid="118812" grpId="0"/>
      <p:bldP spid="118813" grpId="0"/>
      <p:bldP spid="118814" grpId="0"/>
      <p:bldP spid="118815" grpId="0"/>
      <p:bldP spid="118816" grpId="0"/>
      <p:bldP spid="118817" grpId="0"/>
      <p:bldP spid="118818" grpId="0"/>
      <p:bldP spid="1188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0801E8-37C5-4D13-BFDC-82906658D76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Binary to Decimal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6000" b="1">
                <a:latin typeface="Trebuchet MS" pitchFamily="34" charset="0"/>
                <a:sym typeface="Wingdings" pitchFamily="2" charset="2"/>
              </a:rPr>
              <a:t> -   -    -      -   </a:t>
            </a:r>
            <a:r>
              <a:rPr lang="en-US" sz="6000" b="1">
                <a:sym typeface="Wingdings" pitchFamily="2" charset="2"/>
              </a:rPr>
              <a:t></a:t>
            </a:r>
            <a:r>
              <a:rPr lang="en-US" sz="6000">
                <a:sym typeface="Wingdings" pitchFamily="2" charset="2"/>
              </a:rPr>
              <a:t>  </a:t>
            </a:r>
            <a:r>
              <a:rPr lang="en-US" sz="6000" b="1">
                <a:sym typeface="Wingdings" pitchFamily="2" charset="2"/>
              </a:rPr>
              <a:t></a:t>
            </a:r>
            <a:r>
              <a:rPr lang="en-US" sz="6000">
                <a:sym typeface="Wingdings" pitchFamily="2" charset="2"/>
              </a:rPr>
              <a:t>  </a:t>
            </a:r>
            <a:r>
              <a:rPr lang="en-US" sz="6000" b="1">
                <a:sym typeface="Wingdings" pitchFamily="2" charset="2"/>
              </a:rPr>
              <a:t></a:t>
            </a:r>
            <a:r>
              <a:rPr lang="en-US" sz="6000">
                <a:sym typeface="Wingdings" pitchFamily="2" charset="2"/>
              </a:rPr>
              <a:t> </a:t>
            </a: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79248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8580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2</a:t>
            </a:r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57912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4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46482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8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35814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25146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32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13716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64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3048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79248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	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6858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2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5791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4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4648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5814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2514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1371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3048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898525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1981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3048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4191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5334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6324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73914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228600" y="5435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 + 4 + 2 + 1 =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" grpId="0"/>
      <p:bldP spid="120845" grpId="0"/>
      <p:bldP spid="120846" grpId="0"/>
      <p:bldP spid="120847" grpId="0"/>
      <p:bldP spid="120848" grpId="0"/>
      <p:bldP spid="120849" grpId="0"/>
      <p:bldP spid="120850" grpId="0"/>
      <p:bldP spid="120851" grpId="0"/>
      <p:bldP spid="120852" grpId="0"/>
      <p:bldP spid="120853" grpId="0"/>
      <p:bldP spid="120854" grpId="0"/>
      <p:bldP spid="120855" grpId="0"/>
      <p:bldP spid="120856" grpId="0"/>
      <p:bldP spid="120857" grpId="0"/>
      <p:bldP spid="120858" grpId="0"/>
      <p:bldP spid="120859" grpId="0"/>
      <p:bldP spid="120860" grpId="0"/>
      <p:bldP spid="120861" grpId="0"/>
      <p:bldP spid="120862" grpId="0"/>
      <p:bldP spid="120863" grpId="0"/>
      <p:bldP spid="120864" grpId="0"/>
      <p:bldP spid="120865" grpId="0"/>
      <p:bldP spid="120866" grpId="0"/>
      <p:bldP spid="12086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761FDA-076D-4032-B63A-0C88AD27B7C7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Binary to Decimal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6000" b="1">
                <a:latin typeface="Trebuchet MS" pitchFamily="34" charset="0"/>
                <a:sym typeface="Wingdings" pitchFamily="2" charset="2"/>
              </a:rPr>
              <a:t>            </a:t>
            </a:r>
            <a:r>
              <a:rPr lang="en-US" sz="6000" b="1">
                <a:sym typeface="Wingdings" pitchFamily="2" charset="2"/>
              </a:rPr>
              <a:t>  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79248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68580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2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57912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4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6482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8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35814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25146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32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13716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64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304800" y="3200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79248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6858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2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5791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4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4648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5814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16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2514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32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1371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0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048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898525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19812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3048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4191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53340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63246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7391400" y="4343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solidFill>
                  <a:srgbClr val="FF9900"/>
                </a:solidFill>
                <a:latin typeface="Trebuchet MS" pitchFamily="34" charset="0"/>
              </a:rPr>
              <a:t>+</a:t>
            </a:r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228600" y="5435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b="1">
                <a:latin typeface="Trebuchet MS" pitchFamily="34" charset="0"/>
              </a:rPr>
              <a:t>128 + 32 + 16 + 4 + 2 + 1 = 183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0" grpId="0"/>
      <p:bldP spid="119821" grpId="0"/>
      <p:bldP spid="119822" grpId="0"/>
      <p:bldP spid="119823" grpId="0"/>
      <p:bldP spid="119824" grpId="0"/>
      <p:bldP spid="119825" grpId="0"/>
      <p:bldP spid="119826" grpId="0"/>
      <p:bldP spid="119827" grpId="0"/>
      <p:bldP spid="119828" grpId="0"/>
      <p:bldP spid="119829" grpId="0"/>
      <p:bldP spid="119830" grpId="0"/>
      <p:bldP spid="119831" grpId="0"/>
      <p:bldP spid="119832" grpId="0"/>
      <p:bldP spid="119833" grpId="0"/>
      <p:bldP spid="119834" grpId="0"/>
      <p:bldP spid="119835" grpId="0"/>
      <p:bldP spid="119836" grpId="0"/>
      <p:bldP spid="119837" grpId="0"/>
      <p:bldP spid="119838" grpId="0"/>
      <p:bldP spid="119839" grpId="0"/>
      <p:bldP spid="119840" grpId="0"/>
      <p:bldP spid="119841" grpId="0"/>
      <p:bldP spid="119842" grpId="0"/>
      <p:bldP spid="1198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CE40AE-6937-4E3E-BABC-35C27A4282BE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→ Dec : More Examples</a:t>
            </a: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7696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Arial" pitchFamily="34" charset="0"/>
              <a:buAutoNum type="alphaLcParenR"/>
            </a:pPr>
            <a:endParaRPr lang="en-US" sz="32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0110 </a:t>
            </a:r>
            <a:r>
              <a:rPr lang="en-US" sz="3200" baseline="-25000"/>
              <a:t>2</a:t>
            </a:r>
            <a:r>
              <a:rPr lang="en-US" sz="3200"/>
              <a:t> = ? </a:t>
            </a:r>
            <a:endParaRPr lang="en-US" sz="3200" baseline="-250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11010</a:t>
            </a:r>
            <a:r>
              <a:rPr lang="en-US" sz="3200" baseline="-25000"/>
              <a:t> 2</a:t>
            </a:r>
            <a:r>
              <a:rPr lang="en-US" sz="3200"/>
              <a:t> = ? 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0110101</a:t>
            </a:r>
            <a:r>
              <a:rPr lang="en-US" sz="3200" baseline="-25000"/>
              <a:t> 2</a:t>
            </a:r>
            <a:r>
              <a:rPr lang="en-US" sz="3200"/>
              <a:t> = ? 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11010011</a:t>
            </a:r>
            <a:r>
              <a:rPr lang="en-US" sz="3200" baseline="-25000"/>
              <a:t> 2</a:t>
            </a:r>
            <a:r>
              <a:rPr lang="en-US" sz="3200"/>
              <a:t> = ?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EA257EA-44B1-4E54-BFB2-4D914EAC9421}" type="slidenum">
              <a:rPr lang="en-US" sz="1400">
                <a:latin typeface="Arial" charset="0"/>
                <a:cs typeface="+mn-cs"/>
              </a:rPr>
              <a:pPr algn="r">
                <a:defRPr/>
              </a:pPr>
              <a:t>49</a:t>
            </a:fld>
            <a:endParaRPr lang="en-US" sz="140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ea typeface="SimSun" pitchFamily="2" charset="-122"/>
              </a:rPr>
              <a:t>Assignment Policies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775"/>
            <a:ext cx="7849567" cy="1512888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zh-CN" u="sng" dirty="0" smtClean="0"/>
          </a:p>
          <a:p>
            <a:pPr eaLnBrk="1" hangingPunct="1"/>
            <a:r>
              <a:rPr lang="en-US" altLang="zh-CN" u="sng" dirty="0" smtClean="0"/>
              <a:t>No late work will be accepted</a:t>
            </a:r>
            <a:r>
              <a:rPr lang="en-US" altLang="zh-CN" dirty="0" smtClean="0"/>
              <a:t> (unless arrangements have been made in advance)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81BF7-C93C-4E62-9C5A-6031BC5A7C5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1BFAD0-13CC-4B6F-8590-CA2F7B102689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632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→ Dec : More Examples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7696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Arial" pitchFamily="34" charset="0"/>
              <a:buAutoNum type="alphaLcParenR"/>
            </a:pPr>
            <a:endParaRPr lang="en-US" sz="32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0110 </a:t>
            </a:r>
            <a:r>
              <a:rPr lang="en-US" sz="3200" baseline="-25000"/>
              <a:t>2</a:t>
            </a:r>
            <a:r>
              <a:rPr lang="en-US" sz="3200"/>
              <a:t> = ? </a:t>
            </a:r>
            <a:endParaRPr lang="en-US" sz="3200" baseline="-250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11010</a:t>
            </a:r>
            <a:r>
              <a:rPr lang="en-US" sz="3200" baseline="-25000"/>
              <a:t> 2</a:t>
            </a:r>
            <a:r>
              <a:rPr lang="en-US" sz="3200"/>
              <a:t> = ? 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0110101</a:t>
            </a:r>
            <a:r>
              <a:rPr lang="en-US" sz="3200" baseline="-25000"/>
              <a:t> 2</a:t>
            </a:r>
            <a:r>
              <a:rPr lang="en-US" sz="3200"/>
              <a:t> = ? 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11010011</a:t>
            </a:r>
            <a:r>
              <a:rPr lang="en-US" sz="3200" baseline="-25000"/>
              <a:t> 2</a:t>
            </a:r>
            <a:r>
              <a:rPr lang="en-US" sz="3200"/>
              <a:t> = ? </a:t>
            </a:r>
          </a:p>
        </p:txBody>
      </p:sp>
      <p:sp>
        <p:nvSpPr>
          <p:cNvPr id="56325" name="TextBox 3"/>
          <p:cNvSpPr txBox="1">
            <a:spLocks noChangeArrowheads="1"/>
          </p:cNvSpPr>
          <p:nvPr/>
        </p:nvSpPr>
        <p:spPr bwMode="auto">
          <a:xfrm>
            <a:off x="3173413" y="1789113"/>
            <a:ext cx="831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 </a:t>
            </a:r>
            <a:r>
              <a:rPr lang="en-US" sz="3200" baseline="-25000">
                <a:solidFill>
                  <a:srgbClr val="FF0000"/>
                </a:solidFill>
              </a:rPr>
              <a:t>10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6326" name="TextBox 4"/>
          <p:cNvSpPr txBox="1">
            <a:spLocks noChangeArrowheads="1"/>
          </p:cNvSpPr>
          <p:nvPr/>
        </p:nvSpPr>
        <p:spPr bwMode="auto">
          <a:xfrm>
            <a:off x="3365500" y="2887663"/>
            <a:ext cx="1058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26 </a:t>
            </a:r>
            <a:r>
              <a:rPr lang="en-US" sz="3200" baseline="-25000">
                <a:solidFill>
                  <a:srgbClr val="FF0000"/>
                </a:solidFill>
              </a:rPr>
              <a:t>10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6327" name="TextBox 5"/>
          <p:cNvSpPr txBox="1">
            <a:spLocks noChangeArrowheads="1"/>
          </p:cNvSpPr>
          <p:nvPr/>
        </p:nvSpPr>
        <p:spPr bwMode="auto">
          <a:xfrm>
            <a:off x="3810000" y="3983038"/>
            <a:ext cx="1058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53 </a:t>
            </a:r>
            <a:r>
              <a:rPr lang="en-US" sz="3200" baseline="-25000">
                <a:solidFill>
                  <a:srgbClr val="FF0000"/>
                </a:solidFill>
              </a:rPr>
              <a:t>10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6328" name="TextBox 6"/>
          <p:cNvSpPr txBox="1">
            <a:spLocks noChangeArrowheads="1"/>
          </p:cNvSpPr>
          <p:nvPr/>
        </p:nvSpPr>
        <p:spPr bwMode="auto">
          <a:xfrm>
            <a:off x="4017963" y="5080000"/>
            <a:ext cx="1255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211 </a:t>
            </a:r>
            <a:r>
              <a:rPr lang="en-US" sz="3200" baseline="-25000">
                <a:solidFill>
                  <a:srgbClr val="FF0000"/>
                </a:solidFill>
              </a:rPr>
              <a:t>10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38766DB-F2AC-4B57-A7B3-36DB75F0A41F}" type="slidenum">
              <a:rPr lang="en-US" sz="1400">
                <a:latin typeface="Arial" charset="0"/>
                <a:cs typeface="+mn-cs"/>
              </a:rPr>
              <a:pPr algn="r">
                <a:defRPr/>
              </a:pPr>
              <a:t>50</a:t>
            </a:fld>
            <a:endParaRPr lang="en-US" sz="140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4FC982-9A88-46ED-8505-9025EE430E7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8000" b="1">
                <a:solidFill>
                  <a:schemeClr val="tx2"/>
                </a:solidFill>
              </a:rPr>
              <a:t>Decimal      Binary conversion</a:t>
            </a:r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4267200" y="2819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C082C4-10FC-41FD-9DE0-BAF9475AB3A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8371" name="Rectangle 30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698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Convert 75 to Binary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657600" y="1255713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981200" y="1255713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57600" y="1789113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5334000" y="1789113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1981200" y="1789113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3657600" y="2322513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5334000" y="2322513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1981200" y="2322513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3657600" y="2855913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334000" y="2855913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1981200" y="2855913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3657600" y="3389313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5334000" y="3389313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1981200" y="3389313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3657600" y="3922713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5334000" y="3922713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4643" name="Rectangle 19"/>
          <p:cNvSpPr>
            <a:spLocks noChangeArrowheads="1"/>
          </p:cNvSpPr>
          <p:nvPr/>
        </p:nvSpPr>
        <p:spPr bwMode="auto">
          <a:xfrm>
            <a:off x="1981200" y="3922713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4644" name="Rectangle 20"/>
          <p:cNvSpPr>
            <a:spLocks noChangeArrowheads="1"/>
          </p:cNvSpPr>
          <p:nvPr/>
        </p:nvSpPr>
        <p:spPr bwMode="auto">
          <a:xfrm>
            <a:off x="3657600" y="4456113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5334000" y="4456113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2667000" y="5394325"/>
            <a:ext cx="3581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7200"/>
              <a:t>1001011</a:t>
            </a:r>
            <a:endParaRPr lang="en-US" sz="4000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rot="5400000" flipV="1">
            <a:off x="5283200" y="3367088"/>
            <a:ext cx="0" cy="3581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 flipV="1">
            <a:off x="7164388" y="1268413"/>
            <a:ext cx="0" cy="3581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1976438" y="1066800"/>
            <a:ext cx="3200400" cy="3937000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/>
              <a:t>                  </a:t>
            </a:r>
          </a:p>
          <a:p>
            <a:pPr eaLnBrk="0" hangingPunct="0"/>
            <a:endParaRPr lang="en-US" sz="3600"/>
          </a:p>
          <a:p>
            <a:pPr eaLnBrk="0" hangingPunct="0"/>
            <a:endParaRPr lang="en-US" sz="3600"/>
          </a:p>
          <a:p>
            <a:pPr eaLnBrk="0" hangingPunct="0"/>
            <a:endParaRPr lang="en-US" sz="3600"/>
          </a:p>
          <a:p>
            <a:pPr eaLnBrk="0" hangingPunct="0"/>
            <a:endParaRPr lang="en-US" sz="3600"/>
          </a:p>
          <a:p>
            <a:pPr eaLnBrk="0" hangingPunct="0"/>
            <a:endParaRPr lang="en-US" sz="3600"/>
          </a:p>
          <a:p>
            <a:pPr eaLnBrk="0" hangingPunct="0"/>
            <a:endParaRPr lang="en-US" sz="3600"/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5227638" y="1196975"/>
            <a:ext cx="1727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700"/>
              <a:t>remainder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9" dur="75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 autoUpdateAnimBg="0"/>
      <p:bldP spid="154628" grpId="0" animBg="1" autoUpdateAnimBg="0"/>
      <p:bldP spid="154629" grpId="0" animBg="1" autoUpdateAnimBg="0"/>
      <p:bldP spid="154630" grpId="0" animBg="1" autoUpdateAnimBg="0"/>
      <p:bldP spid="154631" grpId="0" animBg="1" autoUpdateAnimBg="0"/>
      <p:bldP spid="154632" grpId="0" animBg="1" autoUpdateAnimBg="0"/>
      <p:bldP spid="154633" grpId="0" animBg="1" autoUpdateAnimBg="0"/>
      <p:bldP spid="154634" grpId="0" animBg="1" autoUpdateAnimBg="0"/>
      <p:bldP spid="154635" grpId="0" animBg="1" autoUpdateAnimBg="0"/>
      <p:bldP spid="154636" grpId="0" animBg="1" autoUpdateAnimBg="0"/>
      <p:bldP spid="154637" grpId="0" animBg="1" autoUpdateAnimBg="0"/>
      <p:bldP spid="154638" grpId="0" animBg="1" autoUpdateAnimBg="0"/>
      <p:bldP spid="154639" grpId="0" animBg="1" autoUpdateAnimBg="0"/>
      <p:bldP spid="154640" grpId="0" animBg="1" autoUpdateAnimBg="0"/>
      <p:bldP spid="154641" grpId="0" animBg="1" autoUpdateAnimBg="0"/>
      <p:bldP spid="154642" grpId="0" animBg="1" autoUpdateAnimBg="0"/>
      <p:bldP spid="154643" grpId="0" animBg="1" autoUpdateAnimBg="0"/>
      <p:bldP spid="154644" grpId="0" animBg="1" autoUpdateAnimBg="0"/>
      <p:bldP spid="154645" grpId="0" animBg="1" autoUpdateAnimBg="0"/>
      <p:bldP spid="154649" grpId="0" animBg="1" autoUpdateAnimBg="0"/>
      <p:bldP spid="154650" grpId="0" animBg="1"/>
      <p:bldP spid="154651" grpId="0" animBg="1"/>
      <p:bldP spid="154652" grpId="0" animBg="1" autoUpdateAnimBg="0"/>
      <p:bldP spid="15465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409356-408E-4D08-8556-764302B97400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4131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Check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803400"/>
            <a:ext cx="7804150" cy="2705100"/>
          </a:xfrm>
          <a:solidFill>
            <a:srgbClr val="FFFF99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defTabSz="911225" eaLnBrk="1" hangingPunct="1">
              <a:buFont typeface="Wingdings" pitchFamily="2" charset="2"/>
              <a:buNone/>
              <a:tabLst>
                <a:tab pos="2055813" algn="l"/>
                <a:tab pos="2455863" algn="l"/>
              </a:tabLst>
              <a:defRPr/>
            </a:pPr>
            <a:r>
              <a:rPr lang="en-US" sz="3200" smtClean="0"/>
              <a:t>1001011	=	1x2</a:t>
            </a:r>
            <a:r>
              <a:rPr lang="en-US" sz="3200" baseline="30000" smtClean="0"/>
              <a:t>0</a:t>
            </a:r>
            <a:r>
              <a:rPr lang="en-US" sz="1600" smtClean="0"/>
              <a:t> </a:t>
            </a:r>
            <a:r>
              <a:rPr lang="en-US" sz="3200" smtClean="0"/>
              <a:t>+</a:t>
            </a:r>
            <a:r>
              <a:rPr lang="en-US" sz="1600" smtClean="0"/>
              <a:t> </a:t>
            </a:r>
            <a:r>
              <a:rPr lang="en-US" sz="3200" smtClean="0"/>
              <a:t>1x2</a:t>
            </a:r>
            <a:r>
              <a:rPr lang="en-US" sz="3200" baseline="30000" smtClean="0"/>
              <a:t>1</a:t>
            </a:r>
            <a:r>
              <a:rPr lang="en-US" sz="1600" smtClean="0"/>
              <a:t> </a:t>
            </a:r>
            <a:r>
              <a:rPr lang="en-US" sz="3200" smtClean="0"/>
              <a:t>+</a:t>
            </a:r>
            <a:r>
              <a:rPr lang="en-US" sz="1600" smtClean="0"/>
              <a:t> </a:t>
            </a:r>
            <a:r>
              <a:rPr lang="en-US" sz="3200" smtClean="0"/>
              <a:t>0x2</a:t>
            </a:r>
            <a:r>
              <a:rPr lang="en-US" sz="3200" baseline="30000" smtClean="0"/>
              <a:t>2</a:t>
            </a:r>
            <a:r>
              <a:rPr lang="en-US" sz="1600" smtClean="0"/>
              <a:t> </a:t>
            </a:r>
            <a:r>
              <a:rPr lang="en-US" sz="3200" smtClean="0"/>
              <a:t>+</a:t>
            </a:r>
            <a:r>
              <a:rPr lang="en-US" sz="1600" smtClean="0"/>
              <a:t> </a:t>
            </a:r>
            <a:r>
              <a:rPr lang="en-US" sz="3200" smtClean="0"/>
              <a:t>1x2</a:t>
            </a:r>
            <a:r>
              <a:rPr lang="en-US" sz="3200" baseline="30000" smtClean="0"/>
              <a:t>3</a:t>
            </a:r>
            <a:r>
              <a:rPr lang="en-US" sz="1600" smtClean="0"/>
              <a:t> </a:t>
            </a:r>
            <a:r>
              <a:rPr lang="en-US" sz="3200" smtClean="0"/>
              <a:t>+</a:t>
            </a:r>
            <a:r>
              <a:rPr lang="en-US" sz="1600" smtClean="0"/>
              <a:t> 		        </a:t>
            </a:r>
            <a:r>
              <a:rPr lang="en-US" sz="3200" smtClean="0"/>
              <a:t>0x2</a:t>
            </a:r>
            <a:r>
              <a:rPr lang="en-US" sz="3200" baseline="30000" smtClean="0"/>
              <a:t>4</a:t>
            </a:r>
            <a:r>
              <a:rPr lang="en-US" sz="1600" smtClean="0"/>
              <a:t> </a:t>
            </a:r>
            <a:r>
              <a:rPr lang="en-US" sz="3200" smtClean="0"/>
              <a:t>+</a:t>
            </a:r>
            <a:r>
              <a:rPr lang="en-US" sz="1600" smtClean="0"/>
              <a:t> </a:t>
            </a:r>
            <a:r>
              <a:rPr lang="en-US" sz="3200" smtClean="0"/>
              <a:t>0x2</a:t>
            </a:r>
            <a:r>
              <a:rPr lang="en-US" sz="3200" baseline="30000" smtClean="0"/>
              <a:t>5</a:t>
            </a:r>
            <a:r>
              <a:rPr lang="en-US" sz="1600" smtClean="0"/>
              <a:t> </a:t>
            </a:r>
            <a:r>
              <a:rPr lang="en-US" sz="3200" smtClean="0"/>
              <a:t>+</a:t>
            </a:r>
            <a:r>
              <a:rPr lang="en-US" sz="1600" smtClean="0"/>
              <a:t> </a:t>
            </a:r>
            <a:r>
              <a:rPr lang="en-US" sz="3200" smtClean="0"/>
              <a:t>1x2</a:t>
            </a:r>
            <a:r>
              <a:rPr lang="en-US" sz="3200" baseline="30000" smtClean="0"/>
              <a:t>6</a:t>
            </a:r>
          </a:p>
          <a:p>
            <a:pPr defTabSz="911225" eaLnBrk="1" hangingPunct="1">
              <a:buFont typeface="Wingdings" pitchFamily="2" charset="2"/>
              <a:buNone/>
              <a:tabLst>
                <a:tab pos="2055813" algn="l"/>
                <a:tab pos="2455863" algn="l"/>
              </a:tabLst>
              <a:defRPr/>
            </a:pPr>
            <a:r>
              <a:rPr lang="en-US" sz="1200" smtClean="0"/>
              <a:t>	</a:t>
            </a:r>
          </a:p>
          <a:p>
            <a:pPr defTabSz="911225" eaLnBrk="1" hangingPunct="1">
              <a:buFont typeface="Wingdings" pitchFamily="2" charset="2"/>
              <a:buNone/>
              <a:tabLst>
                <a:tab pos="2055813" algn="l"/>
                <a:tab pos="2455863" algn="l"/>
              </a:tabLst>
              <a:defRPr/>
            </a:pPr>
            <a:r>
              <a:rPr lang="en-US" sz="3200" smtClean="0"/>
              <a:t>		=	1 + 2 + 0 + 8 + 0 + 0 + 64</a:t>
            </a:r>
          </a:p>
          <a:p>
            <a:pPr defTabSz="911225" eaLnBrk="1" hangingPunct="1">
              <a:buFont typeface="Wingdings" pitchFamily="2" charset="2"/>
              <a:buNone/>
              <a:tabLst>
                <a:tab pos="2055813" algn="l"/>
                <a:tab pos="2455863" algn="l"/>
              </a:tabLst>
              <a:defRPr/>
            </a:pPr>
            <a:r>
              <a:rPr lang="en-US" sz="1200" smtClean="0"/>
              <a:t>	</a:t>
            </a:r>
          </a:p>
          <a:p>
            <a:pPr defTabSz="911225" eaLnBrk="1" hangingPunct="1">
              <a:buFont typeface="Wingdings" pitchFamily="2" charset="2"/>
              <a:buNone/>
              <a:tabLst>
                <a:tab pos="2055813" algn="l"/>
                <a:tab pos="2455863" algn="l"/>
              </a:tabLst>
              <a:defRPr/>
            </a:pPr>
            <a:r>
              <a:rPr lang="en-US" sz="3200" smtClean="0"/>
              <a:t>		=	75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25B57B-2AFD-4954-B922-26610DFE429B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0419" name="Rectangle 30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Convert 100 to Binary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657600" y="161925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981200" y="1619250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657600" y="215265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5334000" y="215265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1981200" y="2152650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3657600" y="268605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5334000" y="268605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1981200" y="2686050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731" name="Rectangle 11"/>
          <p:cNvSpPr>
            <a:spLocks noChangeArrowheads="1"/>
          </p:cNvSpPr>
          <p:nvPr/>
        </p:nvSpPr>
        <p:spPr bwMode="auto">
          <a:xfrm>
            <a:off x="3657600" y="321945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334000" y="321945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1981200" y="3219450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3657600" y="375285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5334000" y="375285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1981200" y="3752850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3657600" y="428625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5334000" y="428625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1981200" y="4286250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3657600" y="481965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8741" name="Rectangle 21"/>
          <p:cNvSpPr>
            <a:spLocks noChangeArrowheads="1"/>
          </p:cNvSpPr>
          <p:nvPr/>
        </p:nvSpPr>
        <p:spPr bwMode="auto">
          <a:xfrm>
            <a:off x="5334000" y="481965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8745" name="Rectangle 25"/>
          <p:cNvSpPr>
            <a:spLocks noChangeArrowheads="1"/>
          </p:cNvSpPr>
          <p:nvPr/>
        </p:nvSpPr>
        <p:spPr bwMode="auto">
          <a:xfrm>
            <a:off x="3151188" y="5715000"/>
            <a:ext cx="35814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7200"/>
              <a:t>1100100</a:t>
            </a:r>
            <a:endParaRPr lang="en-US" sz="4000"/>
          </a:p>
        </p:txBody>
      </p:sp>
      <p:sp>
        <p:nvSpPr>
          <p:cNvPr id="158746" name="Line 26"/>
          <p:cNvSpPr>
            <a:spLocks noChangeShapeType="1"/>
          </p:cNvSpPr>
          <p:nvPr/>
        </p:nvSpPr>
        <p:spPr bwMode="auto">
          <a:xfrm rot="5400000" flipV="1">
            <a:off x="5138738" y="3654425"/>
            <a:ext cx="0" cy="3581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8747" name="Line 27"/>
          <p:cNvSpPr>
            <a:spLocks noChangeShapeType="1"/>
          </p:cNvSpPr>
          <p:nvPr/>
        </p:nvSpPr>
        <p:spPr bwMode="auto">
          <a:xfrm flipV="1">
            <a:off x="7092950" y="1700213"/>
            <a:ext cx="0" cy="3581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5227638" y="1631950"/>
            <a:ext cx="1727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700"/>
              <a:t>remainder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1990725" y="1573213"/>
            <a:ext cx="3200400" cy="3749675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/>
              <a:t>                  </a:t>
            </a:r>
          </a:p>
          <a:p>
            <a:pPr eaLnBrk="0" hangingPunct="0"/>
            <a:endParaRPr lang="en-US" sz="4000"/>
          </a:p>
          <a:p>
            <a:pPr eaLnBrk="0" hangingPunct="0"/>
            <a:endParaRPr lang="en-US" sz="4000"/>
          </a:p>
          <a:p>
            <a:pPr eaLnBrk="0" hangingPunct="0"/>
            <a:endParaRPr lang="en-US" sz="4000"/>
          </a:p>
          <a:p>
            <a:pPr eaLnBrk="0" hangingPunct="0"/>
            <a:endParaRPr lang="en-US" sz="4000"/>
          </a:p>
          <a:p>
            <a:pPr eaLnBrk="0" hangingPunct="0"/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9" dur="75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 autoUpdateAnimBg="0"/>
      <p:bldP spid="158724" grpId="0" animBg="1" autoUpdateAnimBg="0"/>
      <p:bldP spid="158725" grpId="0" animBg="1" autoUpdateAnimBg="0"/>
      <p:bldP spid="158726" grpId="0" animBg="1" autoUpdateAnimBg="0"/>
      <p:bldP spid="158727" grpId="0" animBg="1" autoUpdateAnimBg="0"/>
      <p:bldP spid="158728" grpId="0" animBg="1" autoUpdateAnimBg="0"/>
      <p:bldP spid="158729" grpId="0" animBg="1" autoUpdateAnimBg="0"/>
      <p:bldP spid="158730" grpId="0" animBg="1" autoUpdateAnimBg="0"/>
      <p:bldP spid="158731" grpId="0" animBg="1" autoUpdateAnimBg="0"/>
      <p:bldP spid="158732" grpId="0" animBg="1" autoUpdateAnimBg="0"/>
      <p:bldP spid="158733" grpId="0" animBg="1" autoUpdateAnimBg="0"/>
      <p:bldP spid="158734" grpId="0" animBg="1" autoUpdateAnimBg="0"/>
      <p:bldP spid="158735" grpId="0" animBg="1" autoUpdateAnimBg="0"/>
      <p:bldP spid="158736" grpId="0" animBg="1" autoUpdateAnimBg="0"/>
      <p:bldP spid="158737" grpId="0" animBg="1" autoUpdateAnimBg="0"/>
      <p:bldP spid="158738" grpId="0" animBg="1" autoUpdateAnimBg="0"/>
      <p:bldP spid="158739" grpId="0" animBg="1" autoUpdateAnimBg="0"/>
      <p:bldP spid="158740" grpId="0" animBg="1" autoUpdateAnimBg="0"/>
      <p:bldP spid="158741" grpId="0" animBg="1" autoUpdateAnimBg="0"/>
      <p:bldP spid="158745" grpId="0" animBg="1" autoUpdateAnimBg="0"/>
      <p:bldP spid="158746" grpId="0" animBg="1"/>
      <p:bldP spid="158747" grpId="0" animBg="1"/>
      <p:bldP spid="158748" grpId="0" autoUpdateAnimBg="0"/>
      <p:bldP spid="158749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54AA86-DE75-4358-9508-A7AED3703B4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14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 → Binary : More Examples</a:t>
            </a: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7696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Arial" pitchFamily="34" charset="0"/>
              <a:buAutoNum type="alphaLcParenR"/>
            </a:pPr>
            <a:endParaRPr lang="en-US" sz="32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13</a:t>
            </a:r>
            <a:r>
              <a:rPr lang="en-US" sz="3200" baseline="-25000"/>
              <a:t>10</a:t>
            </a:r>
            <a:r>
              <a:rPr lang="en-US" sz="3200"/>
              <a:t> = ?</a:t>
            </a:r>
            <a:endParaRPr lang="en-US" sz="3200" baseline="-250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22</a:t>
            </a:r>
            <a:r>
              <a:rPr lang="en-US" sz="3200" baseline="-25000"/>
              <a:t>10</a:t>
            </a:r>
            <a:r>
              <a:rPr lang="en-US" sz="3200"/>
              <a:t> = ?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43</a:t>
            </a:r>
            <a:r>
              <a:rPr lang="en-US" sz="3200" baseline="-25000"/>
              <a:t>10</a:t>
            </a:r>
            <a:r>
              <a:rPr lang="en-US" sz="3200"/>
              <a:t> = ?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158</a:t>
            </a:r>
            <a:r>
              <a:rPr lang="en-US" sz="3200" baseline="-25000"/>
              <a:t>10</a:t>
            </a:r>
            <a:r>
              <a:rPr lang="en-US" sz="3200"/>
              <a:t> = ?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C55D826-06CD-43A9-A357-DD65D9A16822}" type="slidenum">
              <a:rPr lang="en-US" sz="1400">
                <a:latin typeface="Arial" charset="0"/>
                <a:cs typeface="+mn-cs"/>
              </a:rPr>
              <a:pPr algn="r">
                <a:defRPr/>
              </a:pPr>
              <a:t>55</a:t>
            </a:fld>
            <a:endParaRPr lang="en-US" sz="140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A0ABDE-4AD6-462C-A121-99E13095FEC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246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 → Binary : More Examples</a:t>
            </a:r>
          </a:p>
        </p:txBody>
      </p:sp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7696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Arial" pitchFamily="34" charset="0"/>
              <a:buAutoNum type="alphaLcParenR"/>
            </a:pPr>
            <a:endParaRPr lang="en-US" sz="32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13</a:t>
            </a:r>
            <a:r>
              <a:rPr lang="en-US" sz="3200" baseline="-25000"/>
              <a:t>10</a:t>
            </a:r>
            <a:r>
              <a:rPr lang="en-US" sz="3200"/>
              <a:t> = ? </a:t>
            </a:r>
            <a:endParaRPr lang="en-US" sz="3200" baseline="-25000"/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22</a:t>
            </a:r>
            <a:r>
              <a:rPr lang="en-US" sz="3200" baseline="-25000"/>
              <a:t>10</a:t>
            </a:r>
            <a:r>
              <a:rPr lang="en-US" sz="3200"/>
              <a:t> = ? 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43</a:t>
            </a:r>
            <a:r>
              <a:rPr lang="en-US" sz="3200" baseline="-25000"/>
              <a:t>10</a:t>
            </a:r>
            <a:r>
              <a:rPr lang="en-US" sz="3200"/>
              <a:t> = ?  </a:t>
            </a:r>
          </a:p>
          <a:p>
            <a:pPr marL="514350" indent="-514350">
              <a:spcAft>
                <a:spcPts val="4800"/>
              </a:spcAft>
              <a:buFont typeface="Arial" pitchFamily="34" charset="0"/>
              <a:buAutoNum type="alphaLcParenR"/>
            </a:pPr>
            <a:r>
              <a:rPr lang="en-US" sz="3200"/>
              <a:t>158</a:t>
            </a:r>
            <a:r>
              <a:rPr lang="en-US" sz="3200" baseline="-25000"/>
              <a:t>10</a:t>
            </a:r>
            <a:r>
              <a:rPr lang="en-US" sz="3200"/>
              <a:t> = ? </a:t>
            </a:r>
          </a:p>
        </p:txBody>
      </p:sp>
      <p:sp>
        <p:nvSpPr>
          <p:cNvPr id="62469" name="TextBox 3"/>
          <p:cNvSpPr txBox="1">
            <a:spLocks noChangeArrowheads="1"/>
          </p:cNvSpPr>
          <p:nvPr/>
        </p:nvSpPr>
        <p:spPr bwMode="auto">
          <a:xfrm>
            <a:off x="2743200" y="1789113"/>
            <a:ext cx="1703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1 1 0 1 </a:t>
            </a:r>
            <a:r>
              <a:rPr lang="en-US" sz="3200" baseline="-25000">
                <a:solidFill>
                  <a:srgbClr val="FF0000"/>
                </a:solidFill>
              </a:rPr>
              <a:t>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2755900" y="2887663"/>
            <a:ext cx="2044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1 0 1 1 0 </a:t>
            </a:r>
            <a:r>
              <a:rPr lang="en-US" sz="3200" baseline="-25000">
                <a:solidFill>
                  <a:srgbClr val="FF0000"/>
                </a:solidFill>
              </a:rPr>
              <a:t>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62471" name="TextBox 5"/>
          <p:cNvSpPr txBox="1">
            <a:spLocks noChangeArrowheads="1"/>
          </p:cNvSpPr>
          <p:nvPr/>
        </p:nvSpPr>
        <p:spPr bwMode="auto">
          <a:xfrm>
            <a:off x="2743200" y="3983038"/>
            <a:ext cx="2386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1 0 1 0 1 1 </a:t>
            </a:r>
            <a:r>
              <a:rPr lang="en-US" sz="3200" baseline="-25000">
                <a:solidFill>
                  <a:srgbClr val="FF0000"/>
                </a:solidFill>
              </a:rPr>
              <a:t>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62472" name="TextBox 6"/>
          <p:cNvSpPr txBox="1">
            <a:spLocks noChangeArrowheads="1"/>
          </p:cNvSpPr>
          <p:nvPr/>
        </p:nvSpPr>
        <p:spPr bwMode="auto">
          <a:xfrm>
            <a:off x="2974975" y="5080000"/>
            <a:ext cx="3068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1 0 0 1 1 1 1 0 </a:t>
            </a:r>
            <a:r>
              <a:rPr lang="en-US" sz="3200" baseline="-25000">
                <a:solidFill>
                  <a:srgbClr val="FF0000"/>
                </a:solidFill>
              </a:rPr>
              <a:t>2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64E49CE-B110-4E05-814D-5FE22DAE8AFE}" type="slidenum">
              <a:rPr lang="en-US" sz="1400">
                <a:latin typeface="Arial" charset="0"/>
                <a:cs typeface="+mn-cs"/>
              </a:rPr>
              <a:pPr algn="r">
                <a:defRPr/>
              </a:pPr>
              <a:t>56</a:t>
            </a:fld>
            <a:endParaRPr lang="en-US" sz="140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B945DC-E424-41DF-98B4-806B054F6E4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34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1371600"/>
            <a:ext cx="7589838" cy="2667000"/>
            <a:chOff x="914400" y="1676400"/>
            <a:chExt cx="7589520" cy="2667000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914400" y="1676400"/>
              <a:ext cx="7391400" cy="1354217"/>
              <a:chOff x="914400" y="3242846"/>
              <a:chExt cx="7391400" cy="135421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14400" y="3242846"/>
                <a:ext cx="2386166" cy="1354217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sz="5400" b="1" spc="50" dirty="0">
                    <a:ln w="11430">
                      <a:solidFill>
                        <a:srgbClr val="FF1701"/>
                      </a:solidFill>
                    </a:ln>
                    <a:solidFill>
                      <a:srgbClr val="005BD0"/>
                    </a:solidFill>
                    <a:effectLst>
                      <a:outerShdw blurRad="76200" dist="50800" dir="5400000" algn="tl" rotWithShape="0">
                        <a:schemeClr val="bg1">
                          <a:alpha val="65000"/>
                        </a:schemeClr>
                      </a:outerShdw>
                    </a:effectLst>
                    <a:latin typeface="Arial" charset="0"/>
                    <a:cs typeface="Arial" charset="0"/>
                  </a:rPr>
                  <a:t>Base</a:t>
                </a:r>
                <a:r>
                  <a:rPr lang="en-US" sz="5400" b="1" spc="50" baseline="-25000" dirty="0">
                    <a:ln w="11430">
                      <a:solidFill>
                        <a:srgbClr val="FF1701"/>
                      </a:solidFill>
                    </a:ln>
                    <a:solidFill>
                      <a:srgbClr val="005BD0"/>
                    </a:solidFill>
                    <a:effectLst>
                      <a:outerShdw blurRad="76200" dist="50800" dir="5400000" algn="tl" rotWithShape="0">
                        <a:schemeClr val="bg1">
                          <a:alpha val="65000"/>
                        </a:schemeClr>
                      </a:outerShdw>
                    </a:effectLst>
                    <a:latin typeface="Arial" charset="0"/>
                    <a:cs typeface="Arial" charset="0"/>
                  </a:rPr>
                  <a:t>10</a:t>
                </a:r>
              </a:p>
              <a:p>
                <a:pPr algn="ctr">
                  <a:defRPr/>
                </a:pPr>
                <a:r>
                  <a:rPr lang="en-US" sz="2800" b="1" spc="50" dirty="0">
                    <a:ln w="11430">
                      <a:solidFill>
                        <a:srgbClr val="FF1701"/>
                      </a:solidFill>
                    </a:ln>
                    <a:solidFill>
                      <a:srgbClr val="005BD0"/>
                    </a:solidFill>
                    <a:effectLst>
                      <a:outerShdw blurRad="76200" dist="50800" dir="5400000" algn="tl" rotWithShape="0">
                        <a:schemeClr val="bg1">
                          <a:alpha val="65000"/>
                        </a:schemeClr>
                      </a:outerShdw>
                    </a:effectLst>
                    <a:latin typeface="Arial" charset="0"/>
                    <a:cs typeface="Arial" charset="0"/>
                  </a:rPr>
                  <a:t>DECIMAL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80410" y="3242846"/>
                <a:ext cx="2125390" cy="1354217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sz="5400" b="1" spc="50" dirty="0">
                    <a:ln w="11430">
                      <a:solidFill>
                        <a:srgbClr val="FF1701"/>
                      </a:solidFill>
                    </a:ln>
                    <a:solidFill>
                      <a:srgbClr val="005BD0"/>
                    </a:solidFill>
                    <a:effectLst>
                      <a:outerShdw blurRad="76200" dist="50800" dir="5400000" algn="tl" rotWithShape="0">
                        <a:schemeClr val="bg1">
                          <a:alpha val="65000"/>
                        </a:schemeClr>
                      </a:outerShdw>
                    </a:effectLst>
                    <a:latin typeface="Arial" charset="0"/>
                    <a:cs typeface="Arial" charset="0"/>
                  </a:rPr>
                  <a:t>Base</a:t>
                </a:r>
                <a:r>
                  <a:rPr lang="en-US" sz="5400" b="1" spc="50" baseline="-25000" dirty="0">
                    <a:ln w="11430">
                      <a:solidFill>
                        <a:srgbClr val="FF1701"/>
                      </a:solidFill>
                    </a:ln>
                    <a:solidFill>
                      <a:srgbClr val="005BD0"/>
                    </a:solidFill>
                    <a:effectLst>
                      <a:outerShdw blurRad="76200" dist="50800" dir="5400000" algn="tl" rotWithShape="0">
                        <a:schemeClr val="bg1">
                          <a:alpha val="65000"/>
                        </a:schemeClr>
                      </a:outerShdw>
                    </a:effectLst>
                    <a:latin typeface="Arial" charset="0"/>
                    <a:cs typeface="Arial" charset="0"/>
                  </a:rPr>
                  <a:t>2</a:t>
                </a:r>
              </a:p>
              <a:p>
                <a:pPr algn="ctr">
                  <a:defRPr/>
                </a:pPr>
                <a:r>
                  <a:rPr lang="en-US" sz="2800" b="1" spc="50" dirty="0">
                    <a:ln w="11430">
                      <a:solidFill>
                        <a:srgbClr val="FF1701"/>
                      </a:solidFill>
                    </a:ln>
                    <a:solidFill>
                      <a:srgbClr val="005BD0"/>
                    </a:solidFill>
                    <a:effectLst>
                      <a:outerShdw blurRad="76200" dist="50800" dir="5400000" algn="tl" rotWithShape="0">
                        <a:schemeClr val="bg1">
                          <a:alpha val="65000"/>
                        </a:schemeClr>
                      </a:outerShdw>
                    </a:effectLst>
                    <a:latin typeface="Arial" charset="0"/>
                    <a:cs typeface="Arial" charset="0"/>
                  </a:rPr>
                  <a:t>BINARY</a:t>
                </a:r>
              </a:p>
            </p:txBody>
          </p:sp>
          <p:sp>
            <p:nvSpPr>
              <p:cNvPr id="7" name="Striped Right Arrow 6"/>
              <p:cNvSpPr/>
              <p:nvPr/>
            </p:nvSpPr>
            <p:spPr bwMode="auto">
              <a:xfrm>
                <a:off x="3482867" y="3463509"/>
                <a:ext cx="2514495" cy="912812"/>
              </a:xfrm>
              <a:prstGeom prst="stripedRightArrow">
                <a:avLst>
                  <a:gd name="adj1" fmla="val 65872"/>
                  <a:gd name="adj2" fmla="val 50000"/>
                </a:avLst>
              </a:prstGeom>
              <a:solidFill>
                <a:srgbClr val="005BD0"/>
              </a:solidFill>
              <a:ln w="12700">
                <a:solidFill>
                  <a:srgbClr val="FF17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Successive</a:t>
                </a:r>
              </a:p>
              <a:p>
                <a:pPr algn="ctr">
                  <a:defRPr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Division</a:t>
                </a:r>
              </a:p>
            </p:txBody>
          </p:sp>
        </p:grpSp>
        <p:sp>
          <p:nvSpPr>
            <p:cNvPr id="63500" name="Rectangle 7"/>
            <p:cNvSpPr>
              <a:spLocks noChangeArrowheads="1"/>
            </p:cNvSpPr>
            <p:nvPr/>
          </p:nvSpPr>
          <p:spPr bwMode="auto">
            <a:xfrm>
              <a:off x="914400" y="2943017"/>
              <a:ext cx="7589520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39763" lvl="1" indent="-365125">
                <a:spcAft>
                  <a:spcPts val="600"/>
                </a:spcAft>
                <a:buFont typeface="Arial" pitchFamily="34" charset="0"/>
                <a:buAutoNum type="alphaLcParenR"/>
              </a:pPr>
              <a:r>
                <a:rPr lang="en-US" sz="1600"/>
                <a:t>Divide the </a:t>
              </a:r>
              <a:r>
                <a:rPr lang="en-US" sz="1600" i="1"/>
                <a:t>Decimal Number </a:t>
              </a:r>
              <a:r>
                <a:rPr lang="en-US" sz="1600"/>
                <a:t>by 2; the remainder is the LSB of </a:t>
              </a:r>
              <a:r>
                <a:rPr lang="en-US" sz="1600" i="1"/>
                <a:t>Binary Number</a:t>
              </a:r>
              <a:r>
                <a:rPr lang="en-US" sz="1600"/>
                <a:t> .</a:t>
              </a:r>
            </a:p>
            <a:p>
              <a:pPr marL="639763" lvl="1" indent="-365125">
                <a:spcAft>
                  <a:spcPts val="600"/>
                </a:spcAft>
                <a:buFont typeface="Arial" pitchFamily="34" charset="0"/>
                <a:buAutoNum type="alphaLcParenR"/>
              </a:pPr>
              <a:r>
                <a:rPr lang="en-US" sz="1600"/>
                <a:t>If the Quotient Zero, the conversion is complete; else repeat step (a) using the Quotient as the Decimal Number.  The new remainder is the next most significant bit of the </a:t>
              </a:r>
              <a:r>
                <a:rPr lang="en-US" sz="1600" i="1"/>
                <a:t>Binary Number.</a:t>
              </a:r>
            </a:p>
          </p:txBody>
        </p:sp>
      </p:grp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762000" y="5492750"/>
            <a:ext cx="749776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9763" lvl="1" indent="-365125">
              <a:spcAft>
                <a:spcPts val="600"/>
              </a:spcAft>
              <a:buFont typeface="Arial" pitchFamily="34" charset="0"/>
              <a:buAutoNum type="alphaLcParenR"/>
            </a:pPr>
            <a:r>
              <a:rPr lang="en-US" sz="1600"/>
              <a:t>Multiply each bit of the </a:t>
            </a:r>
            <a:r>
              <a:rPr lang="en-US" sz="1600" i="1"/>
              <a:t>Binary Number</a:t>
            </a:r>
            <a:r>
              <a:rPr lang="en-US" sz="1600"/>
              <a:t> by it corresponding bit-weighting factor (i.e. Bit-0→2</a:t>
            </a:r>
            <a:r>
              <a:rPr lang="en-US" sz="1600" baseline="30000"/>
              <a:t>0</a:t>
            </a:r>
            <a:r>
              <a:rPr lang="en-US" sz="1600"/>
              <a:t>=1; Bit-1→2</a:t>
            </a:r>
            <a:r>
              <a:rPr lang="en-US" sz="1600" baseline="30000"/>
              <a:t>1</a:t>
            </a:r>
            <a:r>
              <a:rPr lang="en-US" sz="1600"/>
              <a:t>=2; Bit-2→2</a:t>
            </a:r>
            <a:r>
              <a:rPr lang="en-US" sz="1600" baseline="30000"/>
              <a:t>2</a:t>
            </a:r>
            <a:r>
              <a:rPr lang="en-US" sz="1600"/>
              <a:t>=4; etc). </a:t>
            </a:r>
          </a:p>
          <a:p>
            <a:pPr marL="639763" lvl="1" indent="-365125">
              <a:spcAft>
                <a:spcPts val="600"/>
              </a:spcAft>
              <a:buFont typeface="Arial" pitchFamily="34" charset="0"/>
              <a:buAutoNum type="alphaLcParenR"/>
            </a:pPr>
            <a:r>
              <a:rPr lang="en-US" sz="1600"/>
              <a:t>Sum up all the products in step (a) to get the </a:t>
            </a:r>
            <a:r>
              <a:rPr lang="en-US" sz="1600" i="1"/>
              <a:t>Decimal Number</a:t>
            </a:r>
            <a:r>
              <a:rPr lang="en-US" sz="1600"/>
              <a:t>.  </a:t>
            </a:r>
            <a:endParaRPr lang="en-US" sz="1600" i="1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62000" y="4191000"/>
            <a:ext cx="7643813" cy="1354138"/>
            <a:chOff x="762000" y="4085392"/>
            <a:chExt cx="7643966" cy="1354217"/>
          </a:xfrm>
        </p:grpSpPr>
        <p:sp>
          <p:nvSpPr>
            <p:cNvPr id="9" name="Striped Right Arrow 8"/>
            <p:cNvSpPr/>
            <p:nvPr/>
          </p:nvSpPr>
          <p:spPr bwMode="auto">
            <a:xfrm>
              <a:off x="3327451" y="4306068"/>
              <a:ext cx="2513063" cy="912865"/>
            </a:xfrm>
            <a:prstGeom prst="stripedRightArrow">
              <a:avLst>
                <a:gd name="adj1" fmla="val 65872"/>
                <a:gd name="adj2" fmla="val 50000"/>
              </a:avLst>
            </a:prstGeom>
            <a:solidFill>
              <a:srgbClr val="005BD0"/>
            </a:solidFill>
            <a:ln w="12700">
              <a:solidFill>
                <a:srgbClr val="FF1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Weighted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Multiplication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085392"/>
              <a:ext cx="2386166" cy="1354217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5400" b="1" spc="50" dirty="0">
                  <a:ln w="11430">
                    <a:solidFill>
                      <a:srgbClr val="FF1701"/>
                    </a:solidFill>
                  </a:ln>
                  <a:solidFill>
                    <a:srgbClr val="005BD0"/>
                  </a:solidFill>
                  <a:effectLst>
                    <a:outerShdw blurRad="76200" dist="50800" dir="5400000" algn="tl" rotWithShape="0">
                      <a:schemeClr val="bg1">
                        <a:alpha val="65000"/>
                      </a:schemeClr>
                    </a:outerShdw>
                  </a:effectLst>
                  <a:latin typeface="Arial" charset="0"/>
                  <a:cs typeface="Arial" charset="0"/>
                </a:rPr>
                <a:t>Base</a:t>
              </a:r>
              <a:r>
                <a:rPr lang="en-US" sz="5400" b="1" spc="50" baseline="-25000" dirty="0">
                  <a:ln w="11430">
                    <a:solidFill>
                      <a:srgbClr val="FF1701"/>
                    </a:solidFill>
                  </a:ln>
                  <a:solidFill>
                    <a:srgbClr val="005BD0"/>
                  </a:solidFill>
                  <a:effectLst>
                    <a:outerShdw blurRad="76200" dist="50800" dir="5400000" algn="tl" rotWithShape="0">
                      <a:schemeClr val="bg1">
                        <a:alpha val="65000"/>
                      </a:schemeClr>
                    </a:outerShdw>
                  </a:effectLst>
                  <a:latin typeface="Arial" charset="0"/>
                  <a:cs typeface="Arial" charset="0"/>
                </a:rPr>
                <a:t>10</a:t>
              </a:r>
            </a:p>
            <a:p>
              <a:pPr algn="ctr">
                <a:defRPr/>
              </a:pPr>
              <a:r>
                <a:rPr lang="en-US" sz="2800" b="1" spc="50" dirty="0">
                  <a:ln w="11430">
                    <a:solidFill>
                      <a:srgbClr val="FF1701"/>
                    </a:solidFill>
                  </a:ln>
                  <a:solidFill>
                    <a:srgbClr val="005BD0"/>
                  </a:solidFill>
                  <a:effectLst>
                    <a:outerShdw blurRad="76200" dist="50800" dir="5400000" algn="tl" rotWithShape="0">
                      <a:schemeClr val="bg1">
                        <a:alpha val="65000"/>
                      </a:schemeClr>
                    </a:outerShdw>
                  </a:effectLst>
                  <a:latin typeface="Arial" charset="0"/>
                  <a:cs typeface="Arial" charset="0"/>
                </a:rPr>
                <a:t>DECIMAL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" y="4085392"/>
              <a:ext cx="2125390" cy="1354217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5400" b="1" spc="50" dirty="0">
                  <a:ln w="11430">
                    <a:solidFill>
                      <a:srgbClr val="FF1701"/>
                    </a:solidFill>
                  </a:ln>
                  <a:solidFill>
                    <a:srgbClr val="005BD0"/>
                  </a:solidFill>
                  <a:effectLst>
                    <a:outerShdw blurRad="76200" dist="50800" dir="5400000" algn="tl" rotWithShape="0">
                      <a:schemeClr val="bg1">
                        <a:alpha val="65000"/>
                      </a:schemeClr>
                    </a:outerShdw>
                  </a:effectLst>
                  <a:latin typeface="Arial" charset="0"/>
                  <a:cs typeface="Arial" charset="0"/>
                </a:rPr>
                <a:t>Base</a:t>
              </a:r>
              <a:r>
                <a:rPr lang="en-US" sz="5400" b="1" spc="50" baseline="-25000" dirty="0">
                  <a:ln w="11430">
                    <a:solidFill>
                      <a:srgbClr val="FF1701"/>
                    </a:solidFill>
                  </a:ln>
                  <a:solidFill>
                    <a:srgbClr val="005BD0"/>
                  </a:solidFill>
                  <a:effectLst>
                    <a:outerShdw blurRad="76200" dist="50800" dir="5400000" algn="tl" rotWithShape="0">
                      <a:schemeClr val="bg1">
                        <a:alpha val="65000"/>
                      </a:schemeClr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  <a:p>
              <a:pPr algn="ctr">
                <a:defRPr/>
              </a:pPr>
              <a:r>
                <a:rPr lang="en-US" sz="2800" b="1" spc="50" dirty="0">
                  <a:ln w="11430">
                    <a:solidFill>
                      <a:srgbClr val="FF1701"/>
                    </a:solidFill>
                  </a:ln>
                  <a:solidFill>
                    <a:srgbClr val="005BD0"/>
                  </a:solidFill>
                  <a:effectLst>
                    <a:outerShdw blurRad="76200" dist="50800" dir="5400000" algn="tl" rotWithShape="0">
                      <a:schemeClr val="bg1">
                        <a:alpha val="65000"/>
                      </a:schemeClr>
                    </a:outerShdw>
                  </a:effectLst>
                  <a:latin typeface="Arial" charset="0"/>
                  <a:cs typeface="Arial" charset="0"/>
                </a:rPr>
                <a:t>BINARY</a:t>
              </a:r>
            </a:p>
          </p:txBody>
        </p:sp>
      </p:grpSp>
      <p:sp>
        <p:nvSpPr>
          <p:cNvPr id="14" name="Slide Number Placeholder 1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074E35E-4FF1-42C4-BDE7-4E09A5631A8D}" type="slidenum">
              <a:rPr lang="en-US" sz="1400">
                <a:latin typeface="Arial" charset="0"/>
                <a:cs typeface="+mn-cs"/>
              </a:rPr>
              <a:pPr algn="r">
                <a:defRPr/>
              </a:pPr>
              <a:t>57</a:t>
            </a:fld>
            <a:endParaRPr lang="en-US" sz="140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66D871A-3FE7-4481-BBFA-BEFCA8C3B1B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Eight bits form a single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“00110011” is One Byte of Information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Byte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00000000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11111111 = 255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 a result, binary numbers are mostly written as a full byte (00000001)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F22255-6DF1-4E32-9081-0FE77A52B723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Powers of 2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69963" y="1970088"/>
            <a:ext cx="548322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4000" baseline="30000">
                <a:solidFill>
                  <a:srgbClr val="000000"/>
                </a:solidFill>
                <a:latin typeface="Times New Roman" pitchFamily="18" charset="0"/>
              </a:rPr>
              <a:t>10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(1024) is Kilo, denoted "K"</a:t>
            </a:r>
            <a:endParaRPr 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8243888" y="1970088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504825" y="2851150"/>
            <a:ext cx="74707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US" sz="4000" baseline="30000">
                <a:solidFill>
                  <a:srgbClr val="000000"/>
                </a:solidFill>
                <a:latin typeface="Times New Roman" pitchFamily="18" charset="0"/>
              </a:rPr>
              <a:t>20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(1,048,576) is Mega, denoted "M"</a:t>
            </a:r>
            <a:endParaRPr 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8572500" y="2987675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auto">
          <a:xfrm>
            <a:off x="1017588" y="3703638"/>
            <a:ext cx="69897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4000" baseline="30000">
                <a:solidFill>
                  <a:srgbClr val="000000"/>
                </a:solidFill>
                <a:latin typeface="Times New Roman" pitchFamily="18" charset="0"/>
              </a:rPr>
              <a:t>30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(1,073, 741,824)is Giga, denoted "G"</a:t>
            </a:r>
            <a:endParaRPr lang="en-US" sz="2800" baseline="-25000">
              <a:latin typeface="Times New Roman" pitchFamily="18" charset="0"/>
            </a:endParaRPr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8343900" y="4005263"/>
            <a:ext cx="8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049338" y="4525963"/>
            <a:ext cx="76835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4000" baseline="30000">
                <a:solidFill>
                  <a:srgbClr val="000000"/>
                </a:solidFill>
                <a:latin typeface="Times New Roman" pitchFamily="18" charset="0"/>
              </a:rPr>
              <a:t>40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sz="3200">
                <a:latin typeface="Times New Roman" pitchFamily="18" charset="0"/>
              </a:rPr>
              <a:t>1,099,511,627,776</a:t>
            </a:r>
            <a:r>
              <a:rPr lang="en-US" sz="2800" baseline="-2500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itchFamily="18" charset="0"/>
              </a:rPr>
              <a:t>) is Tera, denoted “T"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ea typeface="SimSun" pitchFamily="2" charset="-122"/>
              </a:rPr>
              <a:t>Policies – Attendance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83575" cy="8207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Deficiency in attendance may lead to termination or relegation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3FE2F-FD63-47FF-830E-A9339532B40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3E674E-B1A8-42A9-A7D0-21100139CDE2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Popular Number Systems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3886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Binary Number System: Radix = 2</a:t>
            </a:r>
          </a:p>
          <a:p>
            <a:pPr lvl="1" eaLnBrk="1" hangingPunct="1"/>
            <a:r>
              <a:rPr lang="en-US" smtClean="0"/>
              <a:t>Only two digit values: 0 and 1</a:t>
            </a:r>
          </a:p>
          <a:p>
            <a:pPr lvl="1" eaLnBrk="1" hangingPunct="1"/>
            <a:r>
              <a:rPr lang="en-US" smtClean="0"/>
              <a:t>Numbers are represented as 0s and 1s</a:t>
            </a:r>
          </a:p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Octal Number System: Radix = 8</a:t>
            </a:r>
          </a:p>
          <a:p>
            <a:pPr lvl="1" eaLnBrk="1" hangingPunct="1"/>
            <a:r>
              <a:rPr lang="en-US" smtClean="0"/>
              <a:t>Eight digit values: 0, 1, 2, …, 7</a:t>
            </a:r>
          </a:p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Decimal Number System: Radix = 10</a:t>
            </a:r>
          </a:p>
          <a:p>
            <a:pPr lvl="1" eaLnBrk="1" hangingPunct="1"/>
            <a:r>
              <a:rPr lang="en-US" smtClean="0"/>
              <a:t>Ten digit values: 0, 1, 2, …, 9</a:t>
            </a:r>
          </a:p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Hexadecimal Number Systems: Radix = 16</a:t>
            </a:r>
          </a:p>
          <a:p>
            <a:pPr lvl="1" eaLnBrk="1" hangingPunct="1"/>
            <a:r>
              <a:rPr lang="en-US" smtClean="0"/>
              <a:t>Sixteen digit values: 0, 1, 2, …, 9, A, B, …, F</a:t>
            </a:r>
          </a:p>
          <a:p>
            <a:pPr lvl="1" eaLnBrk="1" hangingPunct="1"/>
            <a:r>
              <a:rPr lang="en-US" smtClean="0"/>
              <a:t>A = 10, B = 11, …, F = 15</a:t>
            </a:r>
          </a:p>
          <a:p>
            <a:pPr eaLnBrk="1" hangingPunct="1"/>
            <a:r>
              <a:rPr lang="en-US" smtClean="0"/>
              <a:t>Octal and Hexadecimal numbers can be converted easily to Binary and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79527C-C957-49FB-87B1-6B82EA6BEF24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Octal and Hexadecimal Numbers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4173537" cy="51657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b="1" smtClean="0">
                <a:solidFill>
                  <a:srgbClr val="A50021"/>
                </a:solidFill>
              </a:rPr>
              <a:t>Octal = Radix 8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Only eight digits: 0 to 7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Digits 8 and 9 not used</a:t>
            </a:r>
          </a:p>
          <a:p>
            <a:pPr eaLnBrk="1" hangingPunct="1">
              <a:spcBef>
                <a:spcPct val="60000"/>
              </a:spcBef>
            </a:pPr>
            <a:r>
              <a:rPr lang="en-US" b="1" smtClean="0">
                <a:solidFill>
                  <a:srgbClr val="A50021"/>
                </a:solidFill>
              </a:rPr>
              <a:t>Hexadecimal = Radix 16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16 digits: 0 to 9, A to F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A=10, B=11, …, F=15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First 16 decimal values (0 to15) and their values in binary, octal and hex. </a:t>
            </a:r>
            <a:r>
              <a:rPr lang="en-US" smtClean="0">
                <a:solidFill>
                  <a:srgbClr val="A50021"/>
                </a:solidFill>
              </a:rPr>
              <a:t>Memorize table</a:t>
            </a:r>
          </a:p>
        </p:txBody>
      </p:sp>
      <p:graphicFrame>
        <p:nvGraphicFramePr>
          <p:cNvPr id="178180" name="Group 4"/>
          <p:cNvGraphicFramePr>
            <a:graphicFrameLocks noGrp="1"/>
          </p:cNvGraphicFramePr>
          <p:nvPr/>
        </p:nvGraphicFramePr>
        <p:xfrm>
          <a:off x="4356100" y="1052513"/>
          <a:ext cx="4310063" cy="5243518"/>
        </p:xfrm>
        <a:graphic>
          <a:graphicData uri="http://schemas.openxmlformats.org/drawingml/2006/table">
            <a:tbl>
              <a:tblPr/>
              <a:tblGrid>
                <a:gridCol w="1077913"/>
                <a:gridCol w="1077912"/>
                <a:gridCol w="1076325"/>
                <a:gridCol w="1077913"/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Decimal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Radix 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Radix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Octal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Radix 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Radix 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E4182A-0547-4740-A5AB-2436FC2541E2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713" y="1733550"/>
            <a:ext cx="8178800" cy="3786188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mtClean="0">
                <a:solidFill>
                  <a:schemeClr val="tx2"/>
                </a:solidFill>
              </a:rPr>
              <a:t>Octal to Decimal: </a:t>
            </a:r>
            <a:r>
              <a:rPr lang="en-US" i="1" smtClean="0">
                <a:solidFill>
                  <a:schemeClr val="tx2"/>
                </a:solidFill>
              </a:rPr>
              <a:t>N</a:t>
            </a:r>
            <a:r>
              <a:rPr lang="en-US" baseline="-25000" smtClean="0">
                <a:solidFill>
                  <a:schemeClr val="tx2"/>
                </a:solidFill>
              </a:rPr>
              <a:t>8</a:t>
            </a:r>
            <a:r>
              <a:rPr lang="en-US" smtClean="0">
                <a:solidFill>
                  <a:schemeClr val="tx2"/>
                </a:solidFill>
              </a:rPr>
              <a:t> = (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i="1" baseline="-25000" smtClean="0">
                <a:solidFill>
                  <a:schemeClr val="tx2"/>
                </a:solidFill>
              </a:rPr>
              <a:t>n</a:t>
            </a:r>
            <a:r>
              <a:rPr lang="en-US" baseline="-25000" smtClean="0">
                <a:solidFill>
                  <a:schemeClr val="tx2"/>
                </a:solidFill>
              </a:rPr>
              <a:t>-1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mtClean="0">
                <a:solidFill>
                  <a:schemeClr val="tx2"/>
                </a:solidFill>
              </a:rPr>
              <a:t> 8</a:t>
            </a:r>
            <a:r>
              <a:rPr lang="en-US" i="1" baseline="30000" smtClean="0">
                <a:solidFill>
                  <a:schemeClr val="tx2"/>
                </a:solidFill>
              </a:rPr>
              <a:t>n</a:t>
            </a:r>
            <a:r>
              <a:rPr lang="en-US" baseline="30000" smtClean="0">
                <a:solidFill>
                  <a:schemeClr val="tx2"/>
                </a:solidFill>
              </a:rPr>
              <a:t>-1</a:t>
            </a:r>
            <a:r>
              <a:rPr lang="en-US" smtClean="0">
                <a:solidFill>
                  <a:schemeClr val="tx2"/>
                </a:solidFill>
              </a:rPr>
              <a:t>) +... + (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mtClean="0">
                <a:solidFill>
                  <a:schemeClr val="tx2"/>
                </a:solidFill>
              </a:rPr>
              <a:t> 8) + 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baseline="-25000" smtClean="0">
                <a:solidFill>
                  <a:schemeClr val="tx2"/>
                </a:solidFill>
              </a:rPr>
              <a:t>0</a:t>
            </a:r>
            <a:endParaRPr lang="en-US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80000"/>
              </a:spcBef>
            </a:pPr>
            <a:r>
              <a:rPr lang="en-US" smtClean="0">
                <a:solidFill>
                  <a:schemeClr val="tx2"/>
                </a:solidFill>
              </a:rPr>
              <a:t>Hex to Decimal: </a:t>
            </a:r>
            <a:r>
              <a:rPr lang="en-US" i="1" smtClean="0">
                <a:solidFill>
                  <a:schemeClr val="tx2"/>
                </a:solidFill>
              </a:rPr>
              <a:t>N</a:t>
            </a:r>
            <a:r>
              <a:rPr lang="en-US" baseline="-25000" smtClean="0">
                <a:solidFill>
                  <a:schemeClr val="tx2"/>
                </a:solidFill>
              </a:rPr>
              <a:t>16</a:t>
            </a:r>
            <a:r>
              <a:rPr lang="en-US" smtClean="0">
                <a:solidFill>
                  <a:schemeClr val="tx2"/>
                </a:solidFill>
              </a:rPr>
              <a:t> = (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i="1" baseline="-25000" smtClean="0">
                <a:solidFill>
                  <a:schemeClr val="tx2"/>
                </a:solidFill>
              </a:rPr>
              <a:t>n</a:t>
            </a:r>
            <a:r>
              <a:rPr lang="en-US" baseline="-25000" smtClean="0">
                <a:solidFill>
                  <a:schemeClr val="tx2"/>
                </a:solidFill>
              </a:rPr>
              <a:t>-1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mtClean="0">
                <a:solidFill>
                  <a:schemeClr val="tx2"/>
                </a:solidFill>
              </a:rPr>
              <a:t> 16</a:t>
            </a:r>
            <a:r>
              <a:rPr lang="en-US" i="1" baseline="30000" smtClean="0">
                <a:solidFill>
                  <a:schemeClr val="tx2"/>
                </a:solidFill>
              </a:rPr>
              <a:t>n</a:t>
            </a:r>
            <a:r>
              <a:rPr lang="en-US" baseline="30000" smtClean="0">
                <a:solidFill>
                  <a:schemeClr val="tx2"/>
                </a:solidFill>
              </a:rPr>
              <a:t>-1</a:t>
            </a:r>
            <a:r>
              <a:rPr lang="en-US" smtClean="0">
                <a:solidFill>
                  <a:schemeClr val="tx2"/>
                </a:solidFill>
              </a:rPr>
              <a:t>) +... + (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smtClean="0">
                <a:solidFill>
                  <a:schemeClr val="tx2"/>
                </a:solidFill>
              </a:rPr>
              <a:t> 16) + </a:t>
            </a:r>
            <a:r>
              <a:rPr lang="en-US" i="1" smtClean="0">
                <a:solidFill>
                  <a:schemeClr val="tx2"/>
                </a:solidFill>
              </a:rPr>
              <a:t>d</a:t>
            </a:r>
            <a:r>
              <a:rPr lang="en-US" baseline="-25000" smtClean="0">
                <a:solidFill>
                  <a:schemeClr val="tx2"/>
                </a:solidFill>
              </a:rPr>
              <a:t>0</a:t>
            </a:r>
            <a:endParaRPr lang="en-US" smtClean="0"/>
          </a:p>
          <a:p>
            <a:pPr eaLnBrk="1" hangingPunct="1">
              <a:spcBef>
                <a:spcPct val="80000"/>
              </a:spcBef>
              <a:spcAft>
                <a:spcPts val="600"/>
              </a:spcAft>
            </a:pPr>
            <a:r>
              <a:rPr lang="en-US" smtClean="0"/>
              <a:t>Examples: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	(7204)</a:t>
            </a:r>
            <a:r>
              <a:rPr lang="en-US" baseline="-25000" smtClean="0"/>
              <a:t>8</a:t>
            </a:r>
            <a:r>
              <a:rPr lang="en-US" smtClean="0"/>
              <a:t> = (7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8</a:t>
            </a:r>
            <a:r>
              <a:rPr lang="en-US" baseline="30000" smtClean="0"/>
              <a:t>3</a:t>
            </a:r>
            <a:r>
              <a:rPr lang="en-US" smtClean="0"/>
              <a:t>) + (2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8</a:t>
            </a:r>
            <a:r>
              <a:rPr lang="en-US" baseline="30000" smtClean="0"/>
              <a:t>2</a:t>
            </a:r>
            <a:r>
              <a:rPr lang="en-US" smtClean="0"/>
              <a:t>) + (0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8) + 4 = 3716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	(3BA4)</a:t>
            </a:r>
            <a:r>
              <a:rPr lang="en-US" baseline="-25000" smtClean="0"/>
              <a:t>16</a:t>
            </a:r>
            <a:r>
              <a:rPr lang="en-US" smtClean="0"/>
              <a:t> = (3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16</a:t>
            </a:r>
            <a:r>
              <a:rPr lang="en-US" baseline="30000" smtClean="0"/>
              <a:t>3</a:t>
            </a:r>
            <a:r>
              <a:rPr lang="en-US" smtClean="0"/>
              <a:t>) + (11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16</a:t>
            </a:r>
            <a:r>
              <a:rPr lang="en-US" baseline="30000" smtClean="0"/>
              <a:t>2</a:t>
            </a:r>
            <a:r>
              <a:rPr lang="en-US" smtClean="0"/>
              <a:t>) + (10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16) + 4 = 15268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Octal &amp; Hex to 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7AA74C-2400-4A2E-9634-DD4B45760BD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Decimal to Octal &amp; Hex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38862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/>
              <a:t>Repeatedly divide the decimal integer by 16/8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Each remainder is a hex/octal digit in the translated value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Example: convert 422 to hexadecimal</a:t>
            </a:r>
          </a:p>
          <a:p>
            <a:pPr eaLnBrk="1" hangingPunct="1"/>
            <a:endParaRPr lang="en-US" smtClean="0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3419475" y="3946525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422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743075" y="3946525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419475" y="4479925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5095875" y="4479925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1743075" y="4479925"/>
            <a:ext cx="15240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3419475" y="5013325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5095875" y="5013325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3635375" y="5661025"/>
            <a:ext cx="2160588" cy="6270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/>
              <a:t>(1A6)</a:t>
            </a:r>
            <a:r>
              <a:rPr lang="en-US" sz="3200" baseline="-25000"/>
              <a:t>16</a:t>
            </a:r>
          </a:p>
        </p:txBody>
      </p:sp>
      <p:sp>
        <p:nvSpPr>
          <p:cNvPr id="180249" name="Line 25"/>
          <p:cNvSpPr>
            <a:spLocks noChangeShapeType="1"/>
          </p:cNvSpPr>
          <p:nvPr/>
        </p:nvSpPr>
        <p:spPr bwMode="auto">
          <a:xfrm flipV="1">
            <a:off x="6804025" y="4240213"/>
            <a:ext cx="0" cy="12763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4989513" y="3959225"/>
            <a:ext cx="1727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700"/>
              <a:t>remainder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1735138" y="3789363"/>
            <a:ext cx="3200400" cy="1920875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/>
              <a:t>                  </a:t>
            </a:r>
          </a:p>
          <a:p>
            <a:pPr eaLnBrk="0" hangingPunct="0"/>
            <a:endParaRPr lang="en-US" sz="4000"/>
          </a:p>
          <a:p>
            <a:pPr eaLnBrk="0" hangingPunct="0"/>
            <a:endParaRPr lang="en-US" sz="4000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rot="5400000" flipV="1">
            <a:off x="5138738" y="4518025"/>
            <a:ext cx="0" cy="19970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75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1" autoUpdateAnimBg="0"/>
      <p:bldP spid="180229" grpId="0" animBg="1" autoUpdateAnimBg="0"/>
      <p:bldP spid="180230" grpId="0" animBg="1" autoUpdateAnimBg="0"/>
      <p:bldP spid="180231" grpId="0" animBg="1" autoUpdateAnimBg="0"/>
      <p:bldP spid="180232" grpId="0" animBg="1" autoUpdateAnimBg="0"/>
      <p:bldP spid="180233" grpId="0" animBg="1" autoUpdateAnimBg="0"/>
      <p:bldP spid="180234" grpId="0" animBg="1" autoUpdateAnimBg="0"/>
      <p:bldP spid="180247" grpId="0" animBg="1" autoUpdateAnimBg="0"/>
      <p:bldP spid="180249" grpId="0" animBg="1"/>
      <p:bldP spid="180250" grpId="0" autoUpdateAnimBg="0"/>
      <p:bldP spid="180251" grpId="0" animBg="1" autoUpdateAnimBg="0"/>
      <p:bldP spid="1802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between Bases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57200" y="1682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In general, conversion between bases can be done via decimal:</a:t>
            </a: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468313" y="502602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/>
              <a:t>Shortcuts for conversion between bases 2, 4, 8, 16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9800" y="2749550"/>
            <a:ext cx="4841875" cy="1857375"/>
            <a:chOff x="1584" y="1488"/>
            <a:chExt cx="3050" cy="1170"/>
          </a:xfrm>
        </p:grpSpPr>
        <p:sp>
          <p:nvSpPr>
            <p:cNvPr id="70662" name="Text Box 8"/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latin typeface="Times New Roman" pitchFamily="18" charset="0"/>
                </a:rPr>
                <a:t>Base-2				Base-2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>
                  <a:latin typeface="Times New Roman" pitchFamily="18" charset="0"/>
                </a:rPr>
                <a:t>Base-3				Base-3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>
                  <a:latin typeface="Times New Roman" pitchFamily="18" charset="0"/>
                </a:rPr>
                <a:t>Base-</a:t>
              </a:r>
              <a:r>
                <a:rPr lang="en-GB" sz="2000" i="1">
                  <a:latin typeface="Times New Roman" pitchFamily="18" charset="0"/>
                </a:rPr>
                <a:t>R</a:t>
              </a:r>
              <a:r>
                <a:rPr lang="en-GB" sz="2000">
                  <a:latin typeface="Times New Roman" pitchFamily="18" charset="0"/>
                </a:rPr>
                <a:t>				Base-</a:t>
              </a:r>
              <a:r>
                <a:rPr lang="en-GB" sz="20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0663" name="Line 9"/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4" name="Line 10"/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5" name="Line 11"/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6" name="Line 12"/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7" name="Line 13"/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8" name="Line 14"/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69" name="Line 15"/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0" name="Line 16"/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C007C6-9BA3-44AD-9EFF-E3D402BF78D4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5738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Binary, Octal, and Hexadecimal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1788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361950" indent="-36195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Binary, Octal, and Hexadecimal are related:</a:t>
            </a:r>
          </a:p>
          <a:p>
            <a:pPr marL="541338" lvl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 Radix 16 = 2</a:t>
            </a:r>
            <a:r>
              <a:rPr lang="en-US" baseline="30000"/>
              <a:t>4</a:t>
            </a:r>
            <a:r>
              <a:rPr lang="en-US"/>
              <a:t> and Radix 8 = 2</a:t>
            </a:r>
            <a:r>
              <a:rPr lang="en-US" baseline="30000"/>
              <a:t>3</a:t>
            </a:r>
          </a:p>
          <a:p>
            <a:pPr marL="361950" indent="-361950">
              <a:spcBef>
                <a:spcPct val="7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Hexadecimal digit = 4 bits and Octal digit = 3 bits</a:t>
            </a:r>
          </a:p>
          <a:p>
            <a:pPr marL="361950" indent="-361950">
              <a:spcBef>
                <a:spcPct val="7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Starting from least-significant bit, group each 4 bits into a hex digit or each 3 bits into an octal digit</a:t>
            </a:r>
          </a:p>
          <a:p>
            <a:pPr marL="361950" indent="-361950">
              <a:spcBef>
                <a:spcPct val="7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Example: Convert 32-bit number into octal and hex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5838825" y="5675313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146675" y="5675313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456113" y="5675313"/>
            <a:ext cx="690562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3765550" y="5675313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3073400" y="5675313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2382838" y="5675313"/>
            <a:ext cx="690562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1692275" y="5676900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1000125" y="5675313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588125" y="5675313"/>
            <a:ext cx="1785938" cy="460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Hexadecimal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01713" y="5214938"/>
            <a:ext cx="7602537" cy="460375"/>
            <a:chOff x="631" y="3285"/>
            <a:chExt cx="4789" cy="290"/>
          </a:xfrm>
        </p:grpSpPr>
        <p:sp>
          <p:nvSpPr>
            <p:cNvPr id="71707" name="Text Box 14"/>
            <p:cNvSpPr txBox="1">
              <a:spLocks noChangeArrowheads="1"/>
            </p:cNvSpPr>
            <p:nvPr/>
          </p:nvSpPr>
          <p:spPr bwMode="auto">
            <a:xfrm>
              <a:off x="4150" y="3285"/>
              <a:ext cx="127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32-bit binary</a:t>
              </a:r>
            </a:p>
          </p:txBody>
        </p:sp>
        <p:sp>
          <p:nvSpPr>
            <p:cNvPr id="71708" name="Text Box 15"/>
            <p:cNvSpPr txBox="1">
              <a:spLocks noChangeArrowheads="1"/>
            </p:cNvSpPr>
            <p:nvPr/>
          </p:nvSpPr>
          <p:spPr bwMode="auto">
            <a:xfrm>
              <a:off x="4005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09" name="Text Box 16"/>
            <p:cNvSpPr txBox="1">
              <a:spLocks noChangeArrowheads="1"/>
            </p:cNvSpPr>
            <p:nvPr/>
          </p:nvSpPr>
          <p:spPr bwMode="auto">
            <a:xfrm>
              <a:off x="3896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10" name="Text Box 17"/>
            <p:cNvSpPr txBox="1">
              <a:spLocks noChangeArrowheads="1"/>
            </p:cNvSpPr>
            <p:nvPr/>
          </p:nvSpPr>
          <p:spPr bwMode="auto">
            <a:xfrm>
              <a:off x="3787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11" name="Text Box 18"/>
            <p:cNvSpPr txBox="1">
              <a:spLocks noChangeArrowheads="1"/>
            </p:cNvSpPr>
            <p:nvPr/>
          </p:nvSpPr>
          <p:spPr bwMode="auto">
            <a:xfrm>
              <a:off x="3678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12" name="Text Box 19"/>
            <p:cNvSpPr txBox="1">
              <a:spLocks noChangeArrowheads="1"/>
            </p:cNvSpPr>
            <p:nvPr/>
          </p:nvSpPr>
          <p:spPr bwMode="auto">
            <a:xfrm>
              <a:off x="3569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13" name="Text Box 20"/>
            <p:cNvSpPr txBox="1">
              <a:spLocks noChangeArrowheads="1"/>
            </p:cNvSpPr>
            <p:nvPr/>
          </p:nvSpPr>
          <p:spPr bwMode="auto">
            <a:xfrm>
              <a:off x="3461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14" name="Text Box 21"/>
            <p:cNvSpPr txBox="1">
              <a:spLocks noChangeArrowheads="1"/>
            </p:cNvSpPr>
            <p:nvPr/>
          </p:nvSpPr>
          <p:spPr bwMode="auto">
            <a:xfrm>
              <a:off x="3353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15" name="Text Box 22"/>
            <p:cNvSpPr txBox="1">
              <a:spLocks noChangeArrowheads="1"/>
            </p:cNvSpPr>
            <p:nvPr/>
          </p:nvSpPr>
          <p:spPr bwMode="auto">
            <a:xfrm>
              <a:off x="3243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16" name="Text Box 23"/>
            <p:cNvSpPr txBox="1">
              <a:spLocks noChangeArrowheads="1"/>
            </p:cNvSpPr>
            <p:nvPr/>
          </p:nvSpPr>
          <p:spPr bwMode="auto">
            <a:xfrm>
              <a:off x="3135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17" name="Text Box 24"/>
            <p:cNvSpPr txBox="1">
              <a:spLocks noChangeArrowheads="1"/>
            </p:cNvSpPr>
            <p:nvPr/>
          </p:nvSpPr>
          <p:spPr bwMode="auto">
            <a:xfrm>
              <a:off x="3025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18" name="Text Box 25"/>
            <p:cNvSpPr txBox="1">
              <a:spLocks noChangeArrowheads="1"/>
            </p:cNvSpPr>
            <p:nvPr/>
          </p:nvSpPr>
          <p:spPr bwMode="auto">
            <a:xfrm>
              <a:off x="2916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19" name="Text Box 26"/>
            <p:cNvSpPr txBox="1">
              <a:spLocks noChangeArrowheads="1"/>
            </p:cNvSpPr>
            <p:nvPr/>
          </p:nvSpPr>
          <p:spPr bwMode="auto">
            <a:xfrm>
              <a:off x="2808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20" name="Text Box 27"/>
            <p:cNvSpPr txBox="1">
              <a:spLocks noChangeArrowheads="1"/>
            </p:cNvSpPr>
            <p:nvPr/>
          </p:nvSpPr>
          <p:spPr bwMode="auto">
            <a:xfrm>
              <a:off x="2699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21" name="Text Box 28"/>
            <p:cNvSpPr txBox="1">
              <a:spLocks noChangeArrowheads="1"/>
            </p:cNvSpPr>
            <p:nvPr/>
          </p:nvSpPr>
          <p:spPr bwMode="auto">
            <a:xfrm>
              <a:off x="2591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22" name="Text Box 29"/>
            <p:cNvSpPr txBox="1">
              <a:spLocks noChangeArrowheads="1"/>
            </p:cNvSpPr>
            <p:nvPr/>
          </p:nvSpPr>
          <p:spPr bwMode="auto">
            <a:xfrm>
              <a:off x="2480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23" name="Text Box 30"/>
            <p:cNvSpPr txBox="1">
              <a:spLocks noChangeArrowheads="1"/>
            </p:cNvSpPr>
            <p:nvPr/>
          </p:nvSpPr>
          <p:spPr bwMode="auto">
            <a:xfrm>
              <a:off x="2371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24" name="Text Box 31"/>
            <p:cNvSpPr txBox="1">
              <a:spLocks noChangeArrowheads="1"/>
            </p:cNvSpPr>
            <p:nvPr/>
          </p:nvSpPr>
          <p:spPr bwMode="auto">
            <a:xfrm>
              <a:off x="2262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25" name="Text Box 32"/>
            <p:cNvSpPr txBox="1">
              <a:spLocks noChangeArrowheads="1"/>
            </p:cNvSpPr>
            <p:nvPr/>
          </p:nvSpPr>
          <p:spPr bwMode="auto">
            <a:xfrm>
              <a:off x="2153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26" name="Text Box 33"/>
            <p:cNvSpPr txBox="1">
              <a:spLocks noChangeArrowheads="1"/>
            </p:cNvSpPr>
            <p:nvPr/>
          </p:nvSpPr>
          <p:spPr bwMode="auto">
            <a:xfrm>
              <a:off x="2044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27" name="Text Box 34"/>
            <p:cNvSpPr txBox="1">
              <a:spLocks noChangeArrowheads="1"/>
            </p:cNvSpPr>
            <p:nvPr/>
          </p:nvSpPr>
          <p:spPr bwMode="auto">
            <a:xfrm>
              <a:off x="1935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28" name="Text Box 35"/>
            <p:cNvSpPr txBox="1">
              <a:spLocks noChangeArrowheads="1"/>
            </p:cNvSpPr>
            <p:nvPr/>
          </p:nvSpPr>
          <p:spPr bwMode="auto">
            <a:xfrm>
              <a:off x="1829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29" name="Text Box 36"/>
            <p:cNvSpPr txBox="1">
              <a:spLocks noChangeArrowheads="1"/>
            </p:cNvSpPr>
            <p:nvPr/>
          </p:nvSpPr>
          <p:spPr bwMode="auto">
            <a:xfrm>
              <a:off x="1719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30" name="Text Box 37"/>
            <p:cNvSpPr txBox="1">
              <a:spLocks noChangeArrowheads="1"/>
            </p:cNvSpPr>
            <p:nvPr/>
          </p:nvSpPr>
          <p:spPr bwMode="auto">
            <a:xfrm>
              <a:off x="1610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31" name="Text Box 38"/>
            <p:cNvSpPr txBox="1">
              <a:spLocks noChangeArrowheads="1"/>
            </p:cNvSpPr>
            <p:nvPr/>
          </p:nvSpPr>
          <p:spPr bwMode="auto">
            <a:xfrm>
              <a:off x="1501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32" name="Text Box 39"/>
            <p:cNvSpPr txBox="1">
              <a:spLocks noChangeArrowheads="1"/>
            </p:cNvSpPr>
            <p:nvPr/>
          </p:nvSpPr>
          <p:spPr bwMode="auto">
            <a:xfrm>
              <a:off x="1392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33" name="Text Box 40"/>
            <p:cNvSpPr txBox="1">
              <a:spLocks noChangeArrowheads="1"/>
            </p:cNvSpPr>
            <p:nvPr/>
          </p:nvSpPr>
          <p:spPr bwMode="auto">
            <a:xfrm>
              <a:off x="1283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34" name="Text Box 41"/>
            <p:cNvSpPr txBox="1">
              <a:spLocks noChangeArrowheads="1"/>
            </p:cNvSpPr>
            <p:nvPr/>
          </p:nvSpPr>
          <p:spPr bwMode="auto">
            <a:xfrm>
              <a:off x="1175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35" name="Text Box 42"/>
            <p:cNvSpPr txBox="1">
              <a:spLocks noChangeArrowheads="1"/>
            </p:cNvSpPr>
            <p:nvPr/>
          </p:nvSpPr>
          <p:spPr bwMode="auto">
            <a:xfrm>
              <a:off x="1066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36" name="Text Box 43"/>
            <p:cNvSpPr txBox="1">
              <a:spLocks noChangeArrowheads="1"/>
            </p:cNvSpPr>
            <p:nvPr/>
          </p:nvSpPr>
          <p:spPr bwMode="auto">
            <a:xfrm>
              <a:off x="958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1737" name="Text Box 44"/>
            <p:cNvSpPr txBox="1">
              <a:spLocks noChangeArrowheads="1"/>
            </p:cNvSpPr>
            <p:nvPr/>
          </p:nvSpPr>
          <p:spPr bwMode="auto">
            <a:xfrm>
              <a:off x="849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38" name="Text Box 45"/>
            <p:cNvSpPr txBox="1">
              <a:spLocks noChangeArrowheads="1"/>
            </p:cNvSpPr>
            <p:nvPr/>
          </p:nvSpPr>
          <p:spPr bwMode="auto">
            <a:xfrm>
              <a:off x="740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71739" name="Text Box 46"/>
            <p:cNvSpPr txBox="1">
              <a:spLocks noChangeArrowheads="1"/>
            </p:cNvSpPr>
            <p:nvPr/>
          </p:nvSpPr>
          <p:spPr bwMode="auto">
            <a:xfrm>
              <a:off x="631" y="3285"/>
              <a:ext cx="108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sp>
        <p:nvSpPr>
          <p:cNvPr id="179247" name="Text Box 47"/>
          <p:cNvSpPr txBox="1">
            <a:spLocks noChangeArrowheads="1"/>
          </p:cNvSpPr>
          <p:nvPr/>
        </p:nvSpPr>
        <p:spPr bwMode="auto">
          <a:xfrm>
            <a:off x="6011863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79248" name="Text Box 48"/>
          <p:cNvSpPr txBox="1">
            <a:spLocks noChangeArrowheads="1"/>
          </p:cNvSpPr>
          <p:nvPr/>
        </p:nvSpPr>
        <p:spPr bwMode="auto">
          <a:xfrm>
            <a:off x="5494338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79249" name="Text Box 49"/>
          <p:cNvSpPr txBox="1">
            <a:spLocks noChangeArrowheads="1"/>
          </p:cNvSpPr>
          <p:nvPr/>
        </p:nvSpPr>
        <p:spPr bwMode="auto">
          <a:xfrm>
            <a:off x="4975225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4456113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3938588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3419475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2901950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2382838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79255" name="Text Box 55"/>
          <p:cNvSpPr txBox="1">
            <a:spLocks noChangeArrowheads="1"/>
          </p:cNvSpPr>
          <p:nvPr/>
        </p:nvSpPr>
        <p:spPr bwMode="auto">
          <a:xfrm>
            <a:off x="1865313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79256" name="Text Box 56"/>
          <p:cNvSpPr txBox="1">
            <a:spLocks noChangeArrowheads="1"/>
          </p:cNvSpPr>
          <p:nvPr/>
        </p:nvSpPr>
        <p:spPr bwMode="auto">
          <a:xfrm>
            <a:off x="1346200" y="4754563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79257" name="Text Box 57"/>
          <p:cNvSpPr txBox="1">
            <a:spLocks noChangeArrowheads="1"/>
          </p:cNvSpPr>
          <p:nvPr/>
        </p:nvSpPr>
        <p:spPr bwMode="auto">
          <a:xfrm>
            <a:off x="1000125" y="4754563"/>
            <a:ext cx="344488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79258" name="Text Box 58"/>
          <p:cNvSpPr txBox="1">
            <a:spLocks noChangeArrowheads="1"/>
          </p:cNvSpPr>
          <p:nvPr/>
        </p:nvSpPr>
        <p:spPr bwMode="auto">
          <a:xfrm>
            <a:off x="6588125" y="4754563"/>
            <a:ext cx="1785938" cy="4603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Octal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5" grpId="0" animBg="1"/>
      <p:bldP spid="179206" grpId="0" animBg="1"/>
      <p:bldP spid="179207" grpId="0" animBg="1"/>
      <p:bldP spid="179208" grpId="0" animBg="1"/>
      <p:bldP spid="179209" grpId="0" animBg="1"/>
      <p:bldP spid="179210" grpId="0" animBg="1"/>
      <p:bldP spid="179211" grpId="0" animBg="1"/>
      <p:bldP spid="179212" grpId="0"/>
      <p:bldP spid="179247" grpId="0" animBg="1"/>
      <p:bldP spid="179248" grpId="0" animBg="1"/>
      <p:bldP spid="179249" grpId="0" animBg="1"/>
      <p:bldP spid="179250" grpId="0" animBg="1"/>
      <p:bldP spid="179251" grpId="0" animBg="1"/>
      <p:bldP spid="179252" grpId="0" animBg="1"/>
      <p:bldP spid="179253" grpId="0" animBg="1"/>
      <p:bldP spid="179254" grpId="0" animBg="1"/>
      <p:bldP spid="179255" grpId="0" animBg="1"/>
      <p:bldP spid="179256" grpId="0" animBg="1"/>
      <p:bldP spid="179257" grpId="0" animBg="1"/>
      <p:bldP spid="1792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6D285F-BFEE-4301-A31A-F58DB3D84C45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to Octal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1797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Partition Binary number into group of three digits each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corresponding octal digit is then assigned to each group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195513" y="3933825"/>
            <a:ext cx="4537075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	(10110001101011)</a:t>
            </a:r>
            <a:r>
              <a:rPr lang="en-US" baseline="-25000"/>
              <a:t>2</a:t>
            </a:r>
          </a:p>
          <a:p>
            <a:pPr>
              <a:defRPr/>
            </a:pPr>
            <a:r>
              <a:rPr lang="en-US"/>
              <a:t>=	(10 110 001 101 011)</a:t>
            </a:r>
            <a:r>
              <a:rPr lang="en-US" baseline="-25000"/>
              <a:t>2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=	(26153)</a:t>
            </a:r>
            <a:r>
              <a:rPr lang="en-US" baseline="-250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7AEE60-5C72-4D71-9448-68BF76244810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Octal to Binary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862012"/>
          </a:xfrm>
        </p:spPr>
        <p:txBody>
          <a:bodyPr/>
          <a:lstStyle/>
          <a:p>
            <a:pPr eaLnBrk="1" hangingPunct="1"/>
            <a:r>
              <a:rPr lang="en-US" sz="3200" smtClean="0"/>
              <a:t>Each Octal digit is converted to its three digit binary equivalent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47813" y="3429000"/>
            <a:ext cx="6451600" cy="588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3200"/>
              <a:t>(26153)</a:t>
            </a:r>
            <a:r>
              <a:rPr lang="en-US" sz="3200" baseline="-25000"/>
              <a:t>8</a:t>
            </a:r>
            <a:r>
              <a:rPr lang="en-US" sz="3200"/>
              <a:t> = (010 110 001 101 011)</a:t>
            </a:r>
            <a:r>
              <a:rPr lang="en-US" sz="3200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D192FE-5B67-4D73-8AC9-52EAA442A8A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Hex to Binary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Convention – write </a:t>
            </a:r>
            <a:r>
              <a:rPr lang="en-US" sz="2000" b="1" smtClean="0"/>
              <a:t>0x </a:t>
            </a:r>
            <a:r>
              <a:rPr lang="en-US" sz="2000" smtClean="0"/>
              <a:t>before number</a:t>
            </a:r>
          </a:p>
          <a:p>
            <a:pPr eaLnBrk="1" hangingPunct="1"/>
            <a:r>
              <a:rPr lang="en-US" sz="2000" smtClean="0"/>
              <a:t>Hex to Binary – just convert digits</a:t>
            </a:r>
          </a:p>
          <a:p>
            <a:pPr eaLnBrk="1" hangingPunct="1"/>
            <a:endParaRPr lang="en-US" sz="2000" smtClean="0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3186113" y="3036888"/>
            <a:ext cx="1555750" cy="5857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0x2AC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3570288"/>
            <a:ext cx="1462088" cy="1206500"/>
            <a:chOff x="1287" y="2448"/>
            <a:chExt cx="921" cy="760"/>
          </a:xfrm>
        </p:grpSpPr>
        <p:sp>
          <p:nvSpPr>
            <p:cNvPr id="185350" name="Text Box 6"/>
            <p:cNvSpPr txBox="1">
              <a:spLocks noChangeArrowheads="1"/>
            </p:cNvSpPr>
            <p:nvPr/>
          </p:nvSpPr>
          <p:spPr bwMode="auto">
            <a:xfrm>
              <a:off x="1287" y="2908"/>
              <a:ext cx="616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0010</a:t>
              </a:r>
            </a:p>
          </p:txBody>
        </p:sp>
        <p:sp>
          <p:nvSpPr>
            <p:cNvPr id="74823" name="Line 7"/>
            <p:cNvSpPr>
              <a:spLocks noChangeShapeType="1"/>
            </p:cNvSpPr>
            <p:nvPr/>
          </p:nvSpPr>
          <p:spPr bwMode="auto">
            <a:xfrm flipH="1">
              <a:off x="1680" y="2448"/>
              <a:ext cx="52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0763" y="3570288"/>
            <a:ext cx="977900" cy="1206500"/>
            <a:chOff x="2012" y="2448"/>
            <a:chExt cx="616" cy="760"/>
          </a:xfrm>
        </p:grpSpPr>
        <p:sp>
          <p:nvSpPr>
            <p:cNvPr id="185353" name="Text Box 9"/>
            <p:cNvSpPr txBox="1">
              <a:spLocks noChangeArrowheads="1"/>
            </p:cNvSpPr>
            <p:nvPr/>
          </p:nvSpPr>
          <p:spPr bwMode="auto">
            <a:xfrm>
              <a:off x="2012" y="2908"/>
              <a:ext cx="616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1010</a:t>
              </a:r>
            </a:p>
          </p:txBody>
        </p:sp>
        <p:sp>
          <p:nvSpPr>
            <p:cNvPr id="74821" name="Line 10"/>
            <p:cNvSpPr>
              <a:spLocks noChangeShapeType="1"/>
            </p:cNvSpPr>
            <p:nvPr/>
          </p:nvSpPr>
          <p:spPr bwMode="auto">
            <a:xfrm flipH="1">
              <a:off x="2400" y="2448"/>
              <a:ext cx="0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481513" y="3570288"/>
            <a:ext cx="1130300" cy="1206500"/>
            <a:chOff x="2592" y="2448"/>
            <a:chExt cx="712" cy="760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2688" y="2908"/>
              <a:ext cx="616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1100</a:t>
              </a:r>
            </a:p>
          </p:txBody>
        </p:sp>
        <p:sp>
          <p:nvSpPr>
            <p:cNvPr id="74819" name="Line 13"/>
            <p:cNvSpPr>
              <a:spLocks noChangeShapeType="1"/>
            </p:cNvSpPr>
            <p:nvPr/>
          </p:nvSpPr>
          <p:spPr bwMode="auto">
            <a:xfrm>
              <a:off x="2592" y="2448"/>
              <a:ext cx="310" cy="4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2195513" y="4868863"/>
            <a:ext cx="3933825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0x2ac = 001010101100</a:t>
            </a:r>
          </a:p>
        </p:txBody>
      </p:sp>
      <p:graphicFrame>
        <p:nvGraphicFramePr>
          <p:cNvPr id="185416" name="Group 72"/>
          <p:cNvGraphicFramePr>
            <a:graphicFrameLocks noGrp="1"/>
          </p:cNvGraphicFramePr>
          <p:nvPr>
            <p:ph sz="half" idx="2"/>
          </p:nvPr>
        </p:nvGraphicFramePr>
        <p:xfrm>
          <a:off x="6948488" y="765175"/>
          <a:ext cx="1208087" cy="5181600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  <p:bldP spid="185358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3A8C87-7331-439A-B63F-436FDB7C4F41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2051050" y="2349500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2944813" y="2349500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3851275" y="2349500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4787900" y="2349500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to Hex</a:t>
            </a:r>
          </a:p>
        </p:txBody>
      </p:sp>
      <p:sp>
        <p:nvSpPr>
          <p:cNvPr id="757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4038600" cy="3886200"/>
          </a:xfrm>
        </p:spPr>
        <p:txBody>
          <a:bodyPr/>
          <a:lstStyle/>
          <a:p>
            <a:pPr eaLnBrk="1" hangingPunct="1"/>
            <a:r>
              <a:rPr lang="en-US" sz="2000" smtClean="0"/>
              <a:t>Just convert groups of 4 bits</a:t>
            </a:r>
          </a:p>
          <a:p>
            <a:pPr eaLnBrk="1" hangingPunct="1"/>
            <a:endParaRPr lang="en-US" sz="2000" smtClean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216150" y="2330450"/>
            <a:ext cx="3565525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101001101111011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5805488" y="3092450"/>
            <a:ext cx="1085850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1011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7550" y="3657600"/>
            <a:ext cx="382588" cy="1130300"/>
            <a:chOff x="1008" y="2304"/>
            <a:chExt cx="241" cy="712"/>
          </a:xfrm>
        </p:grpSpPr>
        <p:sp>
          <p:nvSpPr>
            <p:cNvPr id="184327" name="Text Box 7"/>
            <p:cNvSpPr txBox="1">
              <a:spLocks noChangeArrowheads="1"/>
            </p:cNvSpPr>
            <p:nvPr/>
          </p:nvSpPr>
          <p:spPr bwMode="auto">
            <a:xfrm>
              <a:off x="1008" y="2716"/>
              <a:ext cx="241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75858" name="Line 8"/>
            <p:cNvSpPr>
              <a:spLocks noChangeShapeType="1"/>
            </p:cNvSpPr>
            <p:nvPr/>
          </p:nvSpPr>
          <p:spPr bwMode="auto">
            <a:xfrm>
              <a:off x="1109" y="2304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35350" y="3657600"/>
            <a:ext cx="382588" cy="1130300"/>
            <a:chOff x="1920" y="2304"/>
            <a:chExt cx="241" cy="712"/>
          </a:xfrm>
        </p:grpSpPr>
        <p:sp>
          <p:nvSpPr>
            <p:cNvPr id="184330" name="Text Box 10"/>
            <p:cNvSpPr txBox="1">
              <a:spLocks noChangeArrowheads="1"/>
            </p:cNvSpPr>
            <p:nvPr/>
          </p:nvSpPr>
          <p:spPr bwMode="auto">
            <a:xfrm>
              <a:off x="1920" y="2716"/>
              <a:ext cx="241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75856" name="Line 11"/>
            <p:cNvSpPr>
              <a:spLocks noChangeShapeType="1"/>
            </p:cNvSpPr>
            <p:nvPr/>
          </p:nvSpPr>
          <p:spPr bwMode="auto">
            <a:xfrm>
              <a:off x="2021" y="2304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857750" y="3657600"/>
            <a:ext cx="382588" cy="1130300"/>
            <a:chOff x="2816" y="2304"/>
            <a:chExt cx="241" cy="712"/>
          </a:xfrm>
        </p:grpSpPr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2816" y="2716"/>
              <a:ext cx="241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75854" name="Line 14"/>
            <p:cNvSpPr>
              <a:spLocks noChangeShapeType="1"/>
            </p:cNvSpPr>
            <p:nvPr/>
          </p:nvSpPr>
          <p:spPr bwMode="auto">
            <a:xfrm>
              <a:off x="2917" y="2304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211888" y="3657600"/>
            <a:ext cx="420687" cy="1130300"/>
            <a:chOff x="3669" y="2304"/>
            <a:chExt cx="265" cy="712"/>
          </a:xfrm>
        </p:grpSpPr>
        <p:sp>
          <p:nvSpPr>
            <p:cNvPr id="184336" name="Text Box 16"/>
            <p:cNvSpPr txBox="1">
              <a:spLocks noChangeArrowheads="1"/>
            </p:cNvSpPr>
            <p:nvPr/>
          </p:nvSpPr>
          <p:spPr bwMode="auto">
            <a:xfrm>
              <a:off x="3669" y="2716"/>
              <a:ext cx="265" cy="3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75852" name="Line 17"/>
            <p:cNvSpPr>
              <a:spLocks noChangeShapeType="1"/>
            </p:cNvSpPr>
            <p:nvPr/>
          </p:nvSpPr>
          <p:spPr bwMode="auto">
            <a:xfrm>
              <a:off x="3771" y="2304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1403350" y="5226050"/>
            <a:ext cx="5405438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101001101111011 = 0x537B</a:t>
            </a: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1603375" y="3094038"/>
            <a:ext cx="1444625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0101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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4448175" y="3094038"/>
            <a:ext cx="1444625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0111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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3025775" y="3094038"/>
            <a:ext cx="1444625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0011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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4411" name="Group 91"/>
          <p:cNvGraphicFramePr>
            <a:graphicFrameLocks noGrp="1"/>
          </p:cNvGraphicFramePr>
          <p:nvPr>
            <p:ph sz="half" idx="2"/>
          </p:nvPr>
        </p:nvGraphicFramePr>
        <p:xfrm>
          <a:off x="7092950" y="938213"/>
          <a:ext cx="1582738" cy="5181600"/>
        </p:xfrm>
        <a:graphic>
          <a:graphicData uri="http://schemas.openxmlformats.org/drawingml/2006/table">
            <a:tbl>
              <a:tblPr/>
              <a:tblGrid>
                <a:gridCol w="792163"/>
                <a:gridCol w="7905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3" grpId="0" animBg="1"/>
      <p:bldP spid="184352" grpId="0" animBg="1"/>
      <p:bldP spid="184351" grpId="0" animBg="1"/>
      <p:bldP spid="184350" grpId="0" animBg="1"/>
      <p:bldP spid="184324" grpId="0" autoUpdateAnimBg="0"/>
      <p:bldP spid="184325" grpId="0" autoUpdateAnimBg="0"/>
      <p:bldP spid="184338" grpId="0" autoUpdateAnimBg="0"/>
      <p:bldP spid="184339" grpId="0" autoUpdateAnimBg="0"/>
      <p:bldP spid="184340" grpId="0" autoUpdateAnimBg="0"/>
      <p:bldP spid="18434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45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ea typeface="SimSun" pitchFamily="2" charset="-122"/>
              </a:rPr>
              <a:t>Policies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875"/>
            <a:ext cx="7339980" cy="30241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Check your email regularly for messages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Course Senior: </a:t>
            </a:r>
          </a:p>
          <a:p>
            <a:pPr lvl="1" eaLnBrk="1" hangingPunct="1"/>
            <a:r>
              <a:rPr lang="en-US" altLang="zh-CN" b="1" dirty="0" smtClean="0"/>
              <a:t>Make list of emails of all students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F6C5-DE51-4C28-B1DB-B96A378B2CE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BA5D73-820B-4F3D-9B11-0D880B10590A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57175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Important Properties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35975" cy="5143500"/>
          </a:xfrm>
          <a:noFill/>
        </p:spPr>
        <p:txBody>
          <a:bodyPr lIns="0" rIns="0"/>
          <a:lstStyle/>
          <a:p>
            <a:pPr eaLnBrk="1" hangingPunct="1"/>
            <a:r>
              <a:rPr lang="en-US" smtClean="0"/>
              <a:t>How many possible digits can we have in Radix </a:t>
            </a:r>
            <a:r>
              <a:rPr lang="en-US" i="1" smtClean="0"/>
              <a:t>r </a:t>
            </a:r>
            <a:r>
              <a:rPr lang="en-US" smtClean="0"/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800000"/>
                </a:solidFill>
              </a:rPr>
              <a:t>	r</a:t>
            </a:r>
            <a:r>
              <a:rPr lang="en-US" smtClean="0">
                <a:solidFill>
                  <a:srgbClr val="800000"/>
                </a:solidFill>
              </a:rPr>
              <a:t> digits: 0 to </a:t>
            </a:r>
            <a:r>
              <a:rPr lang="en-US" i="1" smtClean="0">
                <a:solidFill>
                  <a:srgbClr val="800000"/>
                </a:solidFill>
              </a:rPr>
              <a:t>r </a:t>
            </a:r>
            <a:r>
              <a:rPr lang="en-US" smtClean="0">
                <a:solidFill>
                  <a:srgbClr val="800000"/>
                </a:solidFill>
              </a:rPr>
              <a:t>– 1</a:t>
            </a:r>
          </a:p>
          <a:p>
            <a:pPr eaLnBrk="1" hangingPunct="1"/>
            <a:r>
              <a:rPr lang="en-US" smtClean="0"/>
              <a:t>What is the result of adding 1 to the largest digit in Radix </a:t>
            </a:r>
            <a:r>
              <a:rPr lang="en-US" i="1" smtClean="0"/>
              <a:t>r</a:t>
            </a:r>
            <a:r>
              <a:rPr lang="en-US" smtClean="0"/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800000"/>
                </a:solidFill>
              </a:rPr>
              <a:t>Since digit </a:t>
            </a:r>
            <a:r>
              <a:rPr lang="en-US" i="1" smtClean="0">
                <a:solidFill>
                  <a:srgbClr val="800000"/>
                </a:solidFill>
              </a:rPr>
              <a:t>r</a:t>
            </a:r>
            <a:r>
              <a:rPr lang="en-US" smtClean="0">
                <a:solidFill>
                  <a:srgbClr val="800000"/>
                </a:solidFill>
              </a:rPr>
              <a:t> is not represented, result is (10)</a:t>
            </a:r>
            <a:r>
              <a:rPr lang="en-US" i="1" baseline="-25000" smtClean="0">
                <a:solidFill>
                  <a:srgbClr val="800000"/>
                </a:solidFill>
              </a:rPr>
              <a:t>r</a:t>
            </a:r>
            <a:r>
              <a:rPr lang="en-US" smtClean="0">
                <a:solidFill>
                  <a:srgbClr val="800000"/>
                </a:solidFill>
              </a:rPr>
              <a:t> in Radix </a:t>
            </a:r>
            <a:r>
              <a:rPr lang="en-US" i="1" smtClean="0">
                <a:solidFill>
                  <a:srgbClr val="800000"/>
                </a:solidFill>
              </a:rPr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800000"/>
                </a:solidFill>
              </a:rPr>
              <a:t>	</a:t>
            </a:r>
            <a:r>
              <a:rPr lang="en-US" smtClean="0">
                <a:solidFill>
                  <a:srgbClr val="800000"/>
                </a:solidFill>
              </a:rPr>
              <a:t>Examples:	1</a:t>
            </a:r>
            <a:r>
              <a:rPr lang="en-US" baseline="-25000" smtClean="0">
                <a:solidFill>
                  <a:srgbClr val="800000"/>
                </a:solidFill>
              </a:rPr>
              <a:t>2</a:t>
            </a:r>
            <a:r>
              <a:rPr lang="en-US" smtClean="0">
                <a:solidFill>
                  <a:srgbClr val="800000"/>
                </a:solidFill>
              </a:rPr>
              <a:t> + 1 = (10)</a:t>
            </a:r>
            <a:r>
              <a:rPr lang="en-US" baseline="-25000" smtClean="0">
                <a:solidFill>
                  <a:srgbClr val="800000"/>
                </a:solidFill>
              </a:rPr>
              <a:t>2		</a:t>
            </a:r>
            <a:r>
              <a:rPr lang="en-US" smtClean="0">
                <a:solidFill>
                  <a:srgbClr val="800000"/>
                </a:solidFill>
              </a:rPr>
              <a:t>7</a:t>
            </a:r>
            <a:r>
              <a:rPr lang="en-US" baseline="-25000" smtClean="0">
                <a:solidFill>
                  <a:srgbClr val="800000"/>
                </a:solidFill>
              </a:rPr>
              <a:t>8</a:t>
            </a:r>
            <a:r>
              <a:rPr lang="en-US" smtClean="0">
                <a:solidFill>
                  <a:srgbClr val="800000"/>
                </a:solidFill>
              </a:rPr>
              <a:t> + 1 = (10)</a:t>
            </a:r>
            <a:r>
              <a:rPr lang="en-US" baseline="-25000" smtClean="0">
                <a:solidFill>
                  <a:srgbClr val="800000"/>
                </a:solidFill>
              </a:rPr>
              <a:t>8</a:t>
            </a:r>
            <a:endParaRPr lang="en-US" i="1" baseline="-25000" smtClean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</a:rPr>
              <a:t>			9</a:t>
            </a:r>
            <a:r>
              <a:rPr lang="en-US" baseline="-25000" smtClean="0">
                <a:solidFill>
                  <a:srgbClr val="800000"/>
                </a:solidFill>
              </a:rPr>
              <a:t>10</a:t>
            </a:r>
            <a:r>
              <a:rPr lang="en-US" smtClean="0">
                <a:solidFill>
                  <a:srgbClr val="800000"/>
                </a:solidFill>
              </a:rPr>
              <a:t> + 1 = (10)</a:t>
            </a:r>
            <a:r>
              <a:rPr lang="en-US" baseline="-25000" smtClean="0">
                <a:solidFill>
                  <a:srgbClr val="800000"/>
                </a:solidFill>
              </a:rPr>
              <a:t>10	</a:t>
            </a:r>
            <a:r>
              <a:rPr lang="en-US" smtClean="0">
                <a:solidFill>
                  <a:srgbClr val="800000"/>
                </a:solidFill>
              </a:rPr>
              <a:t>F</a:t>
            </a:r>
            <a:r>
              <a:rPr lang="en-US" baseline="-25000" smtClean="0">
                <a:solidFill>
                  <a:srgbClr val="800000"/>
                </a:solidFill>
              </a:rPr>
              <a:t>16</a:t>
            </a:r>
            <a:r>
              <a:rPr lang="en-US" smtClean="0">
                <a:solidFill>
                  <a:srgbClr val="800000"/>
                </a:solidFill>
              </a:rPr>
              <a:t> + 1 = (10)</a:t>
            </a:r>
            <a:r>
              <a:rPr lang="en-US" baseline="-25000" smtClean="0">
                <a:solidFill>
                  <a:srgbClr val="800000"/>
                </a:solidFill>
              </a:rPr>
              <a:t>16</a:t>
            </a:r>
          </a:p>
          <a:p>
            <a:pPr eaLnBrk="1" hangingPunct="1"/>
            <a:r>
              <a:rPr lang="en-US" smtClean="0"/>
              <a:t>What is the largest value using 3 digits in Radix </a:t>
            </a:r>
            <a:r>
              <a:rPr lang="en-US" i="1" smtClean="0"/>
              <a:t>r</a:t>
            </a:r>
            <a:r>
              <a:rPr lang="en-US" smtClean="0"/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800000"/>
                </a:solidFill>
              </a:rPr>
              <a:t>In binary: (111)</a:t>
            </a:r>
            <a:r>
              <a:rPr lang="en-US" baseline="-25000" smtClean="0">
                <a:solidFill>
                  <a:srgbClr val="800000"/>
                </a:solidFill>
              </a:rPr>
              <a:t>2</a:t>
            </a:r>
            <a:r>
              <a:rPr lang="en-US" smtClean="0">
                <a:solidFill>
                  <a:srgbClr val="800000"/>
                </a:solidFill>
              </a:rPr>
              <a:t> = 2</a:t>
            </a:r>
            <a:r>
              <a:rPr lang="en-US" baseline="30000" smtClean="0">
                <a:solidFill>
                  <a:srgbClr val="800000"/>
                </a:solidFill>
              </a:rPr>
              <a:t>3</a:t>
            </a:r>
            <a:r>
              <a:rPr lang="en-US" smtClean="0">
                <a:solidFill>
                  <a:srgbClr val="800000"/>
                </a:solidFill>
              </a:rPr>
              <a:t> –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</a:rPr>
              <a:t>	In octal: (777)</a:t>
            </a:r>
            <a:r>
              <a:rPr lang="en-US" baseline="-25000" smtClean="0">
                <a:solidFill>
                  <a:srgbClr val="800000"/>
                </a:solidFill>
              </a:rPr>
              <a:t>8</a:t>
            </a:r>
            <a:r>
              <a:rPr lang="en-US" smtClean="0">
                <a:solidFill>
                  <a:srgbClr val="800000"/>
                </a:solidFill>
              </a:rPr>
              <a:t> = 8</a:t>
            </a:r>
            <a:r>
              <a:rPr lang="en-US" baseline="30000" smtClean="0">
                <a:solidFill>
                  <a:srgbClr val="800000"/>
                </a:solidFill>
              </a:rPr>
              <a:t>3</a:t>
            </a:r>
            <a:r>
              <a:rPr lang="en-US" smtClean="0">
                <a:solidFill>
                  <a:srgbClr val="800000"/>
                </a:solidFill>
              </a:rPr>
              <a:t> –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800000"/>
                </a:solidFill>
              </a:rPr>
              <a:t>	In decimal: (999)</a:t>
            </a:r>
            <a:r>
              <a:rPr lang="en-US" baseline="-25000" smtClean="0">
                <a:solidFill>
                  <a:srgbClr val="800000"/>
                </a:solidFill>
              </a:rPr>
              <a:t>10</a:t>
            </a:r>
            <a:r>
              <a:rPr lang="en-US" smtClean="0">
                <a:solidFill>
                  <a:srgbClr val="800000"/>
                </a:solidFill>
              </a:rPr>
              <a:t> = 10</a:t>
            </a:r>
            <a:r>
              <a:rPr lang="en-US" baseline="30000" smtClean="0">
                <a:solidFill>
                  <a:srgbClr val="800000"/>
                </a:solidFill>
              </a:rPr>
              <a:t>3</a:t>
            </a:r>
            <a:r>
              <a:rPr lang="en-US" smtClean="0">
                <a:solidFill>
                  <a:srgbClr val="800000"/>
                </a:solidFill>
              </a:rPr>
              <a:t> –</a:t>
            </a:r>
            <a:r>
              <a:rPr lang="en-US" smtClean="0"/>
              <a:t> </a:t>
            </a:r>
            <a:r>
              <a:rPr lang="en-US" smtClean="0">
                <a:solidFill>
                  <a:srgbClr val="800000"/>
                </a:solidFill>
              </a:rPr>
              <a:t>1</a:t>
            </a:r>
            <a:endParaRPr lang="en-US" baseline="-25000" smtClean="0">
              <a:solidFill>
                <a:srgbClr val="800000"/>
              </a:solidFill>
            </a:endParaRP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378450" y="4797425"/>
            <a:ext cx="30543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In Radix </a:t>
            </a:r>
            <a:r>
              <a:rPr lang="en-US" i="1">
                <a:solidFill>
                  <a:srgbClr val="800000"/>
                </a:solidFill>
              </a:rPr>
              <a:t>r</a:t>
            </a:r>
            <a:r>
              <a:rPr lang="en-US">
                <a:solidFill>
                  <a:srgbClr val="800000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largest value = </a:t>
            </a:r>
            <a:r>
              <a:rPr lang="en-US" i="1">
                <a:solidFill>
                  <a:srgbClr val="800000"/>
                </a:solidFill>
              </a:rPr>
              <a:t>r</a:t>
            </a:r>
            <a:r>
              <a:rPr lang="en-US" baseline="30000">
                <a:solidFill>
                  <a:srgbClr val="800000"/>
                </a:solidFill>
              </a:rPr>
              <a:t>3</a:t>
            </a:r>
            <a:r>
              <a:rPr lang="en-US">
                <a:solidFill>
                  <a:srgbClr val="800000"/>
                </a:solidFill>
              </a:rPr>
              <a:t> –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14EA6E-9B6B-43B6-A2A1-E23455C922B3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Properties – cont’d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73213"/>
            <a:ext cx="8204200" cy="2468562"/>
          </a:xfrm>
          <a:noFill/>
        </p:spPr>
        <p:txBody>
          <a:bodyPr lIns="0" rIns="0"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How many possible values can be represented …</a:t>
            </a:r>
          </a:p>
          <a:p>
            <a:pPr eaLnBrk="1" hangingPunct="1">
              <a:lnSpc>
                <a:spcPct val="120000"/>
              </a:lnSpc>
            </a:pPr>
            <a:endParaRPr lang="en-US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/>
              <a:t>	Using </a:t>
            </a:r>
            <a:r>
              <a:rPr lang="en-US" i="1" smtClean="0"/>
              <a:t>n</a:t>
            </a:r>
            <a:r>
              <a:rPr lang="en-US" smtClean="0"/>
              <a:t> binary digits?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/>
              <a:t>	Using </a:t>
            </a:r>
            <a:r>
              <a:rPr lang="en-US" i="1" smtClean="0"/>
              <a:t>n</a:t>
            </a:r>
            <a:r>
              <a:rPr lang="en-US" smtClean="0"/>
              <a:t> octal digits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/>
              <a:t>	Using </a:t>
            </a:r>
            <a:r>
              <a:rPr lang="en-US" i="1" smtClean="0"/>
              <a:t>n</a:t>
            </a:r>
            <a:r>
              <a:rPr lang="en-US" smtClean="0"/>
              <a:t> decimal digits?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/>
              <a:t>	Using </a:t>
            </a:r>
            <a:r>
              <a:rPr lang="en-US" i="1" smtClean="0"/>
              <a:t>n</a:t>
            </a:r>
            <a:r>
              <a:rPr lang="en-US" smtClean="0"/>
              <a:t> hexadecimal digits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mtClean="0"/>
              <a:t>	Using </a:t>
            </a:r>
            <a:r>
              <a:rPr lang="en-US" i="1" smtClean="0"/>
              <a:t>n</a:t>
            </a:r>
            <a:r>
              <a:rPr lang="en-US" smtClean="0"/>
              <a:t> digits in Radix </a:t>
            </a:r>
            <a:r>
              <a:rPr lang="en-US" i="1" smtClean="0"/>
              <a:t>r </a:t>
            </a:r>
            <a:r>
              <a:rPr lang="en-US" smtClean="0"/>
              <a:t>?</a:t>
            </a:r>
          </a:p>
          <a:p>
            <a:pPr eaLnBrk="1" hangingPunct="1">
              <a:lnSpc>
                <a:spcPct val="120000"/>
              </a:lnSpc>
            </a:pPr>
            <a:endParaRPr lang="en-US" baseline="-25000" smtClean="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687888" y="2651125"/>
            <a:ext cx="29845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2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values: 0 to 2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– 1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687888" y="3692525"/>
            <a:ext cx="332422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10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values: 0 to 10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– 1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4687888" y="4729163"/>
            <a:ext cx="284797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00000"/>
                </a:solidFill>
              </a:rPr>
              <a:t>r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values: 0 to </a:t>
            </a:r>
            <a:r>
              <a:rPr lang="en-US" i="1">
                <a:solidFill>
                  <a:srgbClr val="800000"/>
                </a:solidFill>
              </a:rPr>
              <a:t>r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– 1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4687888" y="3173413"/>
            <a:ext cx="29845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8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values: 0 to 8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– 1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4687888" y="4210050"/>
            <a:ext cx="3324225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16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values: 0 to 16</a:t>
            </a:r>
            <a:r>
              <a:rPr lang="en-US" i="1" baseline="30000">
                <a:solidFill>
                  <a:srgbClr val="800000"/>
                </a:solidFill>
              </a:rPr>
              <a:t>n</a:t>
            </a:r>
            <a:r>
              <a:rPr lang="en-US">
                <a:solidFill>
                  <a:srgbClr val="800000"/>
                </a:solidFill>
              </a:rPr>
              <a:t> –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nimBg="1"/>
      <p:bldP spid="189445" grpId="0" animBg="1"/>
      <p:bldP spid="189446" grpId="0" animBg="1"/>
      <p:bldP spid="189447" grpId="0" animBg="1"/>
      <p:bldP spid="1894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73A0E9-C08F-45ED-8953-35361E2E2D12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Next…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Analog versus Digital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Digitization of Analog Signals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Binary Numbers and Number Systems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Number System Conversions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>
                <a:solidFill>
                  <a:srgbClr val="FF0000"/>
                </a:solidFill>
              </a:rPr>
              <a:t>Representing Fractions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72F033-983D-464E-8791-C23C39083020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Representing Fractions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711325"/>
            <a:ext cx="8135937" cy="3752850"/>
          </a:xfrm>
        </p:spPr>
        <p:txBody>
          <a:bodyPr/>
          <a:lstStyle/>
          <a:p>
            <a:pPr marL="347663" indent="-347663" eaLnBrk="1" hangingPunct="1">
              <a:tabLst>
                <a:tab pos="990600" algn="l"/>
                <a:tab pos="5829300" algn="l"/>
              </a:tabLst>
            </a:pPr>
            <a:r>
              <a:rPr lang="en-US" smtClean="0"/>
              <a:t>A number </a:t>
            </a:r>
            <a:r>
              <a:rPr lang="en-US" b="1" i="1" smtClean="0"/>
              <a:t>N</a:t>
            </a:r>
            <a:r>
              <a:rPr lang="en-US" b="1" i="1" baseline="-25000" smtClean="0"/>
              <a:t>r</a:t>
            </a:r>
            <a:r>
              <a:rPr lang="en-US" smtClean="0"/>
              <a:t> in </a:t>
            </a:r>
            <a:r>
              <a:rPr lang="en-US" i="1" smtClean="0"/>
              <a:t>radix</a:t>
            </a:r>
            <a:r>
              <a:rPr lang="en-US" smtClean="0"/>
              <a:t> </a:t>
            </a:r>
            <a:r>
              <a:rPr lang="en-US" b="1" i="1" smtClean="0"/>
              <a:t>r</a:t>
            </a:r>
            <a:r>
              <a:rPr lang="en-US" smtClean="0"/>
              <a:t> can also have a fraction part:</a:t>
            </a:r>
          </a:p>
          <a:p>
            <a:pPr marL="347663" indent="-347663" eaLnBrk="1" hangingPunct="1">
              <a:buFont typeface="Wingdings" pitchFamily="2" charset="2"/>
              <a:buNone/>
              <a:tabLst>
                <a:tab pos="990600" algn="l"/>
                <a:tab pos="5829300" algn="l"/>
              </a:tabLst>
            </a:pPr>
            <a:r>
              <a:rPr lang="en-US" i="1" smtClean="0"/>
              <a:t>	</a:t>
            </a:r>
            <a:r>
              <a:rPr lang="en-US" b="1" i="1" smtClean="0"/>
              <a:t>N</a:t>
            </a:r>
            <a:r>
              <a:rPr lang="en-US" b="1" i="1" baseline="-25000" smtClean="0"/>
              <a:t>r</a:t>
            </a:r>
            <a:r>
              <a:rPr lang="en-US" b="1" smtClean="0"/>
              <a:t> = </a:t>
            </a:r>
            <a:r>
              <a:rPr lang="en-US" b="1" i="1" smtClean="0"/>
              <a:t>d</a:t>
            </a:r>
            <a:r>
              <a:rPr lang="en-US" b="1" i="1" baseline="-25000" smtClean="0"/>
              <a:t>n</a:t>
            </a:r>
            <a:r>
              <a:rPr lang="en-US" b="1" baseline="-25000" smtClean="0"/>
              <a:t>-1</a:t>
            </a:r>
            <a:r>
              <a:rPr lang="en-US" b="1" i="1" smtClean="0"/>
              <a:t>d</a:t>
            </a:r>
            <a:r>
              <a:rPr lang="en-US" b="1" i="1" baseline="-25000" smtClean="0"/>
              <a:t>n</a:t>
            </a:r>
            <a:r>
              <a:rPr lang="en-US" b="1" baseline="-25000" smtClean="0"/>
              <a:t>-2</a:t>
            </a:r>
            <a:r>
              <a:rPr lang="en-US" b="1" smtClean="0"/>
              <a:t> … </a:t>
            </a:r>
            <a:r>
              <a:rPr lang="en-US" b="1" i="1" smtClean="0"/>
              <a:t>d</a:t>
            </a:r>
            <a:r>
              <a:rPr lang="en-US" b="1" baseline="-25000" smtClean="0"/>
              <a:t>1</a:t>
            </a:r>
            <a:r>
              <a:rPr lang="en-US" b="1" i="1" smtClean="0"/>
              <a:t>d</a:t>
            </a:r>
            <a:r>
              <a:rPr lang="en-US" b="1" baseline="-25000" smtClean="0"/>
              <a:t>0  </a:t>
            </a:r>
            <a:r>
              <a:rPr lang="en-US" sz="3200" b="1" smtClean="0">
                <a:sym typeface="Wingdings 2" pitchFamily="18" charset="2"/>
              </a:rPr>
              <a:t>.</a:t>
            </a:r>
            <a:r>
              <a:rPr lang="en-US" b="1" smtClean="0"/>
              <a:t> </a:t>
            </a:r>
            <a:r>
              <a:rPr lang="en-US" b="1" i="1" smtClean="0"/>
              <a:t>d</a:t>
            </a:r>
            <a:r>
              <a:rPr lang="en-US" b="1" baseline="-25000" smtClean="0"/>
              <a:t>-1 </a:t>
            </a:r>
            <a:r>
              <a:rPr lang="en-US" b="1" i="1" smtClean="0"/>
              <a:t>d</a:t>
            </a:r>
            <a:r>
              <a:rPr lang="en-US" b="1" baseline="-25000" smtClean="0"/>
              <a:t>-2 </a:t>
            </a:r>
            <a:r>
              <a:rPr lang="en-US" b="1" smtClean="0"/>
              <a:t>… </a:t>
            </a:r>
            <a:r>
              <a:rPr lang="en-US" b="1" i="1" smtClean="0"/>
              <a:t>d</a:t>
            </a:r>
            <a:r>
              <a:rPr lang="en-US" b="1" baseline="-25000" smtClean="0"/>
              <a:t>-</a:t>
            </a:r>
            <a:r>
              <a:rPr lang="en-US" b="1" i="1" baseline="-25000" smtClean="0"/>
              <a:t>m</a:t>
            </a:r>
            <a:r>
              <a:rPr lang="en-US" b="1" baseline="-25000" smtClean="0">
                <a:latin typeface="Symbol" pitchFamily="18" charset="2"/>
              </a:rPr>
              <a:t>+</a:t>
            </a:r>
            <a:r>
              <a:rPr lang="en-US" b="1" baseline="-25000" smtClean="0"/>
              <a:t>1 </a:t>
            </a:r>
            <a:r>
              <a:rPr lang="en-US" b="1" i="1" smtClean="0"/>
              <a:t>d</a:t>
            </a:r>
            <a:r>
              <a:rPr lang="en-US" b="1" baseline="-25000" smtClean="0"/>
              <a:t>-</a:t>
            </a:r>
            <a:r>
              <a:rPr lang="en-US" b="1" i="1" baseline="-25000" smtClean="0"/>
              <a:t>m</a:t>
            </a:r>
            <a:r>
              <a:rPr lang="en-US" baseline="-25000" smtClean="0"/>
              <a:t> </a:t>
            </a:r>
          </a:p>
          <a:p>
            <a:pPr marL="347663" indent="-347663" eaLnBrk="1" hangingPunct="1">
              <a:buFont typeface="Wingdings" pitchFamily="2" charset="2"/>
              <a:buNone/>
              <a:tabLst>
                <a:tab pos="990600" algn="l"/>
                <a:tab pos="5829300" algn="l"/>
              </a:tabLst>
            </a:pPr>
            <a:endParaRPr lang="en-US" smtClean="0"/>
          </a:p>
          <a:p>
            <a:pPr marL="347663" indent="-347663" eaLnBrk="1" hangingPunct="1">
              <a:buFont typeface="Wingdings" pitchFamily="2" charset="2"/>
              <a:buNone/>
              <a:tabLst>
                <a:tab pos="990600" algn="l"/>
                <a:tab pos="5829300" algn="l"/>
              </a:tabLst>
            </a:pPr>
            <a:r>
              <a:rPr lang="en-US" smtClean="0"/>
              <a:t>	</a:t>
            </a:r>
          </a:p>
          <a:p>
            <a:pPr marL="347663" indent="-347663" eaLnBrk="1" hangingPunct="1">
              <a:buFont typeface="Wingdings" pitchFamily="2" charset="2"/>
              <a:buNone/>
              <a:tabLst>
                <a:tab pos="990600" algn="l"/>
                <a:tab pos="5829300" algn="l"/>
              </a:tabLst>
            </a:pPr>
            <a:endParaRPr lang="en-US" smtClean="0"/>
          </a:p>
          <a:p>
            <a:pPr marL="347663" indent="-347663" eaLnBrk="1" hangingPunct="1">
              <a:spcBef>
                <a:spcPct val="70000"/>
              </a:spcBef>
              <a:tabLst>
                <a:tab pos="990600" algn="l"/>
                <a:tab pos="5829300" algn="l"/>
              </a:tabLst>
            </a:pPr>
            <a:r>
              <a:rPr lang="en-US" smtClean="0"/>
              <a:t>The number </a:t>
            </a:r>
            <a:r>
              <a:rPr lang="en-US" b="1" i="1" smtClean="0"/>
              <a:t>N</a:t>
            </a:r>
            <a:r>
              <a:rPr lang="en-US" b="1" i="1" baseline="-25000" smtClean="0"/>
              <a:t>r</a:t>
            </a:r>
            <a:r>
              <a:rPr lang="en-US" smtClean="0"/>
              <a:t> represents the value:</a:t>
            </a:r>
          </a:p>
          <a:p>
            <a:pPr marL="347663" indent="-347663" eaLnBrk="1" hangingPunct="1">
              <a:buFont typeface="Wingdings" pitchFamily="2" charset="2"/>
              <a:buNone/>
              <a:tabLst>
                <a:tab pos="990600" algn="l"/>
                <a:tab pos="5829300" algn="l"/>
              </a:tabLst>
            </a:pPr>
            <a:r>
              <a:rPr lang="en-US" b="1" i="1" smtClean="0"/>
              <a:t>	N</a:t>
            </a:r>
            <a:r>
              <a:rPr lang="en-US" b="1" i="1" baseline="-25000" smtClean="0"/>
              <a:t>r</a:t>
            </a:r>
            <a:r>
              <a:rPr lang="en-US" b="1" smtClean="0"/>
              <a:t> =	</a:t>
            </a:r>
            <a:r>
              <a:rPr lang="en-US" b="1" i="1" smtClean="0"/>
              <a:t>d</a:t>
            </a:r>
            <a:r>
              <a:rPr lang="en-US" b="1" i="1" baseline="-25000" smtClean="0"/>
              <a:t>n</a:t>
            </a:r>
            <a:r>
              <a:rPr lang="en-US" b="1" baseline="-25000" smtClean="0"/>
              <a:t>-1 </a:t>
            </a:r>
            <a:r>
              <a:rPr lang="en-US" b="1" smtClean="0"/>
              <a:t>× </a:t>
            </a:r>
            <a:r>
              <a:rPr lang="en-US" b="1" i="1" smtClean="0"/>
              <a:t>r</a:t>
            </a:r>
            <a:r>
              <a:rPr lang="en-US" b="1" i="1" baseline="30000" smtClean="0"/>
              <a:t>n</a:t>
            </a:r>
            <a:r>
              <a:rPr lang="en-US" b="1" baseline="30000" smtClean="0"/>
              <a:t>-1</a:t>
            </a:r>
            <a:r>
              <a:rPr lang="en-US" b="1" smtClean="0"/>
              <a:t> + … + </a:t>
            </a:r>
            <a:r>
              <a:rPr lang="en-US" b="1" i="1" smtClean="0"/>
              <a:t>d</a:t>
            </a:r>
            <a:r>
              <a:rPr lang="en-US" b="1" baseline="-25000" smtClean="0"/>
              <a:t>1 </a:t>
            </a:r>
            <a:r>
              <a:rPr lang="en-US" b="1" smtClean="0"/>
              <a:t>× </a:t>
            </a:r>
            <a:r>
              <a:rPr lang="en-US" b="1" i="1" smtClean="0"/>
              <a:t>r</a:t>
            </a:r>
            <a:r>
              <a:rPr lang="en-US" b="1" smtClean="0"/>
              <a:t> + </a:t>
            </a:r>
            <a:r>
              <a:rPr lang="en-US" b="1" i="1" smtClean="0"/>
              <a:t>d</a:t>
            </a:r>
            <a:r>
              <a:rPr lang="en-US" b="1" baseline="-25000" smtClean="0"/>
              <a:t>0  </a:t>
            </a:r>
            <a:r>
              <a:rPr lang="en-US" sz="3200" b="1" smtClean="0">
                <a:sym typeface="Wingdings 2" pitchFamily="18" charset="2"/>
              </a:rPr>
              <a:t>+</a:t>
            </a:r>
            <a:r>
              <a:rPr lang="en-US" b="1" smtClean="0">
                <a:sym typeface="Wingdings 2" pitchFamily="18" charset="2"/>
              </a:rPr>
              <a:t>	(Integer Part)</a:t>
            </a:r>
            <a:endParaRPr lang="en-US" b="1" smtClean="0"/>
          </a:p>
          <a:p>
            <a:pPr marL="347663" indent="-347663" eaLnBrk="1" hangingPunct="1">
              <a:spcBef>
                <a:spcPct val="30000"/>
              </a:spcBef>
              <a:buFont typeface="Wingdings" pitchFamily="2" charset="2"/>
              <a:buNone/>
              <a:tabLst>
                <a:tab pos="990600" algn="l"/>
                <a:tab pos="5829300" algn="l"/>
              </a:tabLst>
            </a:pPr>
            <a:r>
              <a:rPr lang="en-US" b="1" i="1" smtClean="0"/>
              <a:t>		d</a:t>
            </a:r>
            <a:r>
              <a:rPr lang="en-US" b="1" baseline="-25000" smtClean="0"/>
              <a:t>-1 </a:t>
            </a:r>
            <a:r>
              <a:rPr lang="en-US" b="1" smtClean="0"/>
              <a:t>× </a:t>
            </a:r>
            <a:r>
              <a:rPr lang="en-US" b="1" i="1" smtClean="0"/>
              <a:t>r </a:t>
            </a:r>
            <a:r>
              <a:rPr lang="en-US" b="1" baseline="30000" smtClean="0"/>
              <a:t>-1</a:t>
            </a:r>
            <a:r>
              <a:rPr lang="en-US" b="1" smtClean="0"/>
              <a:t> + </a:t>
            </a:r>
            <a:r>
              <a:rPr lang="en-US" b="1" i="1" smtClean="0"/>
              <a:t>d</a:t>
            </a:r>
            <a:r>
              <a:rPr lang="en-US" b="1" baseline="-25000" smtClean="0"/>
              <a:t>-2 </a:t>
            </a:r>
            <a:r>
              <a:rPr lang="en-US" b="1" smtClean="0"/>
              <a:t>× </a:t>
            </a:r>
            <a:r>
              <a:rPr lang="en-US" b="1" i="1" smtClean="0"/>
              <a:t>r </a:t>
            </a:r>
            <a:r>
              <a:rPr lang="en-US" b="1" baseline="30000" smtClean="0"/>
              <a:t>-2</a:t>
            </a:r>
            <a:r>
              <a:rPr lang="en-US" b="1" smtClean="0"/>
              <a:t> … + </a:t>
            </a:r>
            <a:r>
              <a:rPr lang="en-US" b="1" i="1" smtClean="0"/>
              <a:t>d</a:t>
            </a:r>
            <a:r>
              <a:rPr lang="en-US" b="1" baseline="-25000" smtClean="0"/>
              <a:t>-m </a:t>
            </a:r>
            <a:r>
              <a:rPr lang="en-US" b="1" smtClean="0"/>
              <a:t>× </a:t>
            </a:r>
            <a:r>
              <a:rPr lang="en-US" b="1" i="1" smtClean="0"/>
              <a:t>r </a:t>
            </a:r>
            <a:r>
              <a:rPr lang="en-US" b="1" baseline="30000" smtClean="0"/>
              <a:t>–</a:t>
            </a:r>
            <a:r>
              <a:rPr lang="en-US" b="1" i="1" baseline="30000" smtClean="0"/>
              <a:t>m</a:t>
            </a:r>
            <a:r>
              <a:rPr lang="en-US" b="1" smtClean="0"/>
              <a:t>	(Fraction Part)</a:t>
            </a:r>
          </a:p>
          <a:p>
            <a:pPr marL="347663" indent="-347663" eaLnBrk="1" hangingPunct="1">
              <a:spcBef>
                <a:spcPct val="30000"/>
              </a:spcBef>
              <a:buFont typeface="Wingdings" pitchFamily="2" charset="2"/>
              <a:buNone/>
              <a:tabLst>
                <a:tab pos="990600" algn="l"/>
                <a:tab pos="5829300" algn="l"/>
              </a:tabLst>
            </a:pPr>
            <a:r>
              <a:rPr lang="en-US" b="1" i="1" smtClean="0"/>
              <a:t>	</a:t>
            </a:r>
            <a:endParaRPr lang="en-US" sz="3200" b="1" smtClean="0">
              <a:sym typeface="Wingdings 2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19250" y="2781300"/>
            <a:ext cx="2016125" cy="569913"/>
            <a:chOff x="1029" y="1470"/>
            <a:chExt cx="1270" cy="359"/>
          </a:xfrm>
        </p:grpSpPr>
        <p:sp>
          <p:nvSpPr>
            <p:cNvPr id="79885" name="AutoShape 5"/>
            <p:cNvSpPr>
              <a:spLocks/>
            </p:cNvSpPr>
            <p:nvPr/>
          </p:nvSpPr>
          <p:spPr bwMode="auto">
            <a:xfrm rot="-5400000">
              <a:off x="1609" y="890"/>
              <a:ext cx="109" cy="1270"/>
            </a:xfrm>
            <a:prstGeom prst="leftBrace">
              <a:avLst>
                <a:gd name="adj1" fmla="val 586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6" name="Text Box 6"/>
            <p:cNvSpPr txBox="1">
              <a:spLocks noChangeArrowheads="1"/>
            </p:cNvSpPr>
            <p:nvPr/>
          </p:nvSpPr>
          <p:spPr bwMode="auto">
            <a:xfrm>
              <a:off x="1066" y="1579"/>
              <a:ext cx="1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Integer Part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95738" y="2781300"/>
            <a:ext cx="2303462" cy="569913"/>
            <a:chOff x="1029" y="1470"/>
            <a:chExt cx="1270" cy="359"/>
          </a:xfrm>
        </p:grpSpPr>
        <p:sp>
          <p:nvSpPr>
            <p:cNvPr id="79883" name="AutoShape 8"/>
            <p:cNvSpPr>
              <a:spLocks/>
            </p:cNvSpPr>
            <p:nvPr/>
          </p:nvSpPr>
          <p:spPr bwMode="auto">
            <a:xfrm rot="-5400000">
              <a:off x="1609" y="890"/>
              <a:ext cx="109" cy="1270"/>
            </a:xfrm>
            <a:prstGeom prst="leftBrace">
              <a:avLst>
                <a:gd name="adj1" fmla="val 586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" name="Text Box 9"/>
            <p:cNvSpPr txBox="1">
              <a:spLocks noChangeArrowheads="1"/>
            </p:cNvSpPr>
            <p:nvPr/>
          </p:nvSpPr>
          <p:spPr bwMode="auto">
            <a:xfrm>
              <a:off x="1066" y="1579"/>
              <a:ext cx="1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Fraction Part</a:t>
              </a:r>
            </a:p>
          </p:txBody>
        </p:sp>
      </p:grp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6877050" y="2305050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 ≤ </a:t>
            </a:r>
            <a:r>
              <a:rPr lang="en-US" b="1" i="1"/>
              <a:t>d</a:t>
            </a:r>
            <a:r>
              <a:rPr lang="en-US" b="1" baseline="-25000"/>
              <a:t>i</a:t>
            </a:r>
            <a:r>
              <a:rPr lang="en-US" b="1"/>
              <a:t> &lt; </a:t>
            </a:r>
            <a:r>
              <a:rPr lang="en-US" b="1" i="1"/>
              <a:t>r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16238" y="2841625"/>
            <a:ext cx="1843087" cy="1092200"/>
            <a:chOff x="1828" y="1434"/>
            <a:chExt cx="1161" cy="688"/>
          </a:xfrm>
        </p:grpSpPr>
        <p:sp>
          <p:nvSpPr>
            <p:cNvPr id="79881" name="Rectangle 12"/>
            <p:cNvSpPr>
              <a:spLocks noChangeArrowheads="1"/>
            </p:cNvSpPr>
            <p:nvPr/>
          </p:nvSpPr>
          <p:spPr bwMode="auto">
            <a:xfrm>
              <a:off x="1828" y="1872"/>
              <a:ext cx="11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Radix Point</a:t>
              </a:r>
            </a:p>
          </p:txBody>
        </p:sp>
        <p:sp>
          <p:nvSpPr>
            <p:cNvPr id="79882" name="Line 13"/>
            <p:cNvSpPr>
              <a:spLocks noChangeShapeType="1"/>
            </p:cNvSpPr>
            <p:nvPr/>
          </p:nvSpPr>
          <p:spPr bwMode="auto">
            <a:xfrm flipV="1">
              <a:off x="2408" y="1434"/>
              <a:ext cx="0" cy="4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49E15C-2D72-4EE1-9301-3A5587FA06AA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Examples of Numbers with Fractions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728788"/>
            <a:ext cx="2447925" cy="386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0"/>
              </a:spcBef>
            </a:pPr>
            <a:r>
              <a:rPr lang="en-US" smtClean="0"/>
              <a:t>(2409.87)</a:t>
            </a:r>
            <a:r>
              <a:rPr lang="en-US" baseline="-25000" smtClean="0"/>
              <a:t>10</a:t>
            </a:r>
          </a:p>
          <a:p>
            <a:pPr eaLnBrk="1" hangingPunct="1">
              <a:lnSpc>
                <a:spcPct val="80000"/>
              </a:lnSpc>
              <a:spcBef>
                <a:spcPct val="150000"/>
              </a:spcBef>
            </a:pPr>
            <a:r>
              <a:rPr lang="en-US" smtClean="0"/>
              <a:t>(1101.1001)</a:t>
            </a:r>
            <a:r>
              <a:rPr lang="en-US" baseline="-25000" smtClean="0"/>
              <a:t>2</a:t>
            </a:r>
          </a:p>
          <a:p>
            <a:pPr eaLnBrk="1" hangingPunct="1">
              <a:lnSpc>
                <a:spcPct val="80000"/>
              </a:lnSpc>
              <a:spcBef>
                <a:spcPct val="150000"/>
              </a:spcBef>
            </a:pPr>
            <a:r>
              <a:rPr lang="en-US" smtClean="0"/>
              <a:t>(703.64)</a:t>
            </a:r>
            <a:r>
              <a:rPr lang="en-US" baseline="-25000" smtClean="0"/>
              <a:t>8</a:t>
            </a:r>
          </a:p>
          <a:p>
            <a:pPr eaLnBrk="1" hangingPunct="1">
              <a:lnSpc>
                <a:spcPct val="80000"/>
              </a:lnSpc>
              <a:spcBef>
                <a:spcPct val="150000"/>
              </a:spcBef>
            </a:pPr>
            <a:r>
              <a:rPr lang="en-US" smtClean="0"/>
              <a:t>(A1F.8)</a:t>
            </a:r>
            <a:r>
              <a:rPr lang="en-US" baseline="-25000" smtClean="0"/>
              <a:t>16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150000"/>
              </a:spcBef>
            </a:pPr>
            <a:r>
              <a:rPr lang="en-US" smtClean="0"/>
              <a:t>(423.1)</a:t>
            </a:r>
            <a:r>
              <a:rPr lang="en-US" baseline="-25000" smtClean="0"/>
              <a:t>5</a:t>
            </a:r>
          </a:p>
          <a:p>
            <a:pPr eaLnBrk="1" hangingPunct="1">
              <a:lnSpc>
                <a:spcPct val="80000"/>
              </a:lnSpc>
              <a:spcBef>
                <a:spcPct val="150000"/>
              </a:spcBef>
            </a:pPr>
            <a:r>
              <a:rPr lang="en-US" smtClean="0"/>
              <a:t>(263.5)</a:t>
            </a:r>
            <a:r>
              <a:rPr lang="en-US" baseline="-25000" smtClean="0"/>
              <a:t>6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2987675" y="1741488"/>
            <a:ext cx="55864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1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= 2×10</a:t>
            </a:r>
            <a:r>
              <a:rPr lang="en-US" baseline="30000"/>
              <a:t>3</a:t>
            </a:r>
            <a:r>
              <a:rPr lang="en-US"/>
              <a:t> + 4×10</a:t>
            </a:r>
            <a:r>
              <a:rPr lang="en-US" baseline="30000"/>
              <a:t>2</a:t>
            </a:r>
            <a:r>
              <a:rPr lang="en-US"/>
              <a:t> + 9 + 8×10</a:t>
            </a:r>
            <a:r>
              <a:rPr lang="en-US" baseline="30000"/>
              <a:t>-1</a:t>
            </a:r>
            <a:r>
              <a:rPr lang="en-US"/>
              <a:t> + 7×10</a:t>
            </a:r>
            <a:r>
              <a:rPr lang="en-US" baseline="30000"/>
              <a:t>-2</a:t>
            </a:r>
            <a:endParaRPr lang="en-US"/>
          </a:p>
          <a:p>
            <a:pPr marL="342900" indent="-342900">
              <a:lnSpc>
                <a:spcPct val="80000"/>
              </a:lnSpc>
              <a:spcBef>
                <a:spcPct val="1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= 2</a:t>
            </a:r>
            <a:r>
              <a:rPr lang="en-US" baseline="30000"/>
              <a:t>3</a:t>
            </a:r>
            <a:r>
              <a:rPr lang="en-US"/>
              <a:t> + 2</a:t>
            </a:r>
            <a:r>
              <a:rPr lang="en-US" baseline="30000"/>
              <a:t>2</a:t>
            </a:r>
            <a:r>
              <a:rPr lang="en-US"/>
              <a:t> + 2</a:t>
            </a:r>
            <a:r>
              <a:rPr lang="en-US" baseline="30000"/>
              <a:t>0</a:t>
            </a:r>
            <a:r>
              <a:rPr lang="en-US"/>
              <a:t> + 2</a:t>
            </a:r>
            <a:r>
              <a:rPr lang="en-US" baseline="30000"/>
              <a:t>-1</a:t>
            </a:r>
            <a:r>
              <a:rPr lang="en-US"/>
              <a:t> + 2</a:t>
            </a:r>
            <a:r>
              <a:rPr lang="en-US" baseline="30000"/>
              <a:t>-4</a:t>
            </a:r>
            <a:r>
              <a:rPr lang="en-US"/>
              <a:t> = 13.5625</a:t>
            </a:r>
          </a:p>
          <a:p>
            <a:pPr marL="342900" indent="-342900">
              <a:lnSpc>
                <a:spcPct val="80000"/>
              </a:lnSpc>
              <a:spcBef>
                <a:spcPct val="1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= 7×8</a:t>
            </a:r>
            <a:r>
              <a:rPr lang="en-US" baseline="30000"/>
              <a:t>2</a:t>
            </a:r>
            <a:r>
              <a:rPr lang="en-US"/>
              <a:t> + 3 + 6×8</a:t>
            </a:r>
            <a:r>
              <a:rPr lang="en-US" baseline="30000"/>
              <a:t>-1</a:t>
            </a:r>
            <a:r>
              <a:rPr lang="en-US"/>
              <a:t> + 4×8</a:t>
            </a:r>
            <a:r>
              <a:rPr lang="en-US" baseline="30000"/>
              <a:t>-2</a:t>
            </a:r>
            <a:r>
              <a:rPr lang="en-US"/>
              <a:t> = 451.8125</a:t>
            </a:r>
          </a:p>
          <a:p>
            <a:pPr marL="342900" indent="-342900">
              <a:lnSpc>
                <a:spcPct val="80000"/>
              </a:lnSpc>
              <a:spcBef>
                <a:spcPct val="1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= 10×16</a:t>
            </a:r>
            <a:r>
              <a:rPr lang="en-US" baseline="30000"/>
              <a:t>2</a:t>
            </a:r>
            <a:r>
              <a:rPr lang="en-US"/>
              <a:t> + 16 + 15 + 8×16</a:t>
            </a:r>
            <a:r>
              <a:rPr lang="en-US" baseline="30000"/>
              <a:t>-1</a:t>
            </a:r>
            <a:r>
              <a:rPr lang="en-US"/>
              <a:t> = 2591.5</a:t>
            </a:r>
          </a:p>
          <a:p>
            <a:pPr marL="342900" indent="-342900">
              <a:lnSpc>
                <a:spcPct val="80000"/>
              </a:lnSpc>
              <a:spcBef>
                <a:spcPct val="1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= 4×5</a:t>
            </a:r>
            <a:r>
              <a:rPr lang="en-US" baseline="30000"/>
              <a:t>2</a:t>
            </a:r>
            <a:r>
              <a:rPr lang="en-US"/>
              <a:t> + 2×5 + 3 + 5</a:t>
            </a:r>
            <a:r>
              <a:rPr lang="en-US" baseline="30000"/>
              <a:t>-1</a:t>
            </a:r>
            <a:r>
              <a:rPr lang="en-US"/>
              <a:t> = 113.2</a:t>
            </a:r>
          </a:p>
          <a:p>
            <a:pPr marL="342900" indent="-342900">
              <a:lnSpc>
                <a:spcPct val="80000"/>
              </a:lnSpc>
              <a:spcBef>
                <a:spcPct val="1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Digit 6 is NOT allowed in radix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F20251-1826-4DE4-B0AE-BE590F2686D8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0" rIns="0"/>
          <a:lstStyle/>
          <a:p>
            <a:pPr eaLnBrk="1" hangingPunct="1"/>
            <a:r>
              <a:rPr lang="en-US" sz="3600" smtClean="0"/>
              <a:t>Converting Decimal Fraction to Binary</a:t>
            </a:r>
            <a:endParaRPr lang="en-US" sz="3600" i="1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4825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Convert </a:t>
            </a:r>
            <a:r>
              <a:rPr lang="en-US" i="1" smtClean="0"/>
              <a:t>N</a:t>
            </a:r>
            <a:r>
              <a:rPr lang="en-US" smtClean="0"/>
              <a:t> = 0.6875</a:t>
            </a:r>
            <a:r>
              <a:rPr lang="en-US" baseline="-25000" smtClean="0"/>
              <a:t> </a:t>
            </a:r>
            <a:r>
              <a:rPr lang="en-US" smtClean="0"/>
              <a:t> to Radix 2</a:t>
            </a:r>
          </a:p>
          <a:p>
            <a:pPr eaLnBrk="1" hangingPunct="1"/>
            <a:r>
              <a:rPr lang="en-US" smtClean="0"/>
              <a:t>Solution: </a:t>
            </a:r>
            <a:r>
              <a:rPr lang="en-US" smtClean="0">
                <a:solidFill>
                  <a:srgbClr val="FF0000"/>
                </a:solidFill>
              </a:rPr>
              <a:t>Multiply</a:t>
            </a:r>
            <a:r>
              <a:rPr lang="en-US" smtClean="0"/>
              <a:t> </a:t>
            </a:r>
            <a:r>
              <a:rPr lang="en-US" i="1" smtClean="0"/>
              <a:t>N </a:t>
            </a:r>
            <a:r>
              <a:rPr lang="en-US" smtClean="0"/>
              <a:t>by 2 repeatedly &amp; collect integer bits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Stop when new fraction = 0.0, or when enough fraction bits are obtained</a:t>
            </a:r>
          </a:p>
          <a:p>
            <a:pPr eaLnBrk="1" hangingPunct="1"/>
            <a:r>
              <a:rPr lang="en-US" smtClean="0"/>
              <a:t>Therefore, </a:t>
            </a:r>
            <a:r>
              <a:rPr lang="en-US" i="1" smtClean="0"/>
              <a:t>N</a:t>
            </a:r>
            <a:r>
              <a:rPr lang="en-US" smtClean="0"/>
              <a:t> = 0.6875 = (0.1011)</a:t>
            </a:r>
            <a:r>
              <a:rPr lang="en-US" baseline="-25000" smtClean="0"/>
              <a:t>2</a:t>
            </a:r>
          </a:p>
          <a:p>
            <a:pPr eaLnBrk="1" hangingPunct="1"/>
            <a:r>
              <a:rPr lang="en-US" smtClean="0"/>
              <a:t>Check (0.1011)</a:t>
            </a:r>
            <a:r>
              <a:rPr lang="en-US" baseline="-25000" smtClean="0"/>
              <a:t>2</a:t>
            </a:r>
            <a:r>
              <a:rPr lang="en-US" smtClean="0"/>
              <a:t> = 2</a:t>
            </a:r>
            <a:r>
              <a:rPr lang="en-US" baseline="30000" smtClean="0"/>
              <a:t>-1</a:t>
            </a:r>
            <a:r>
              <a:rPr lang="en-US" smtClean="0"/>
              <a:t> + 2</a:t>
            </a:r>
            <a:r>
              <a:rPr lang="en-US" baseline="30000" smtClean="0"/>
              <a:t>-3</a:t>
            </a:r>
            <a:r>
              <a:rPr lang="en-US" smtClean="0"/>
              <a:t> + 2</a:t>
            </a:r>
            <a:r>
              <a:rPr lang="en-US" baseline="30000" smtClean="0"/>
              <a:t>-4</a:t>
            </a:r>
            <a:r>
              <a:rPr lang="en-US" smtClean="0"/>
              <a:t> = 0.6875</a:t>
            </a:r>
          </a:p>
        </p:txBody>
      </p:sp>
      <p:graphicFrame>
        <p:nvGraphicFramePr>
          <p:cNvPr id="195588" name="Group 4"/>
          <p:cNvGraphicFramePr>
            <a:graphicFrameLocks noGrp="1"/>
          </p:cNvGraphicFramePr>
          <p:nvPr/>
        </p:nvGraphicFramePr>
        <p:xfrm>
          <a:off x="1000125" y="2636838"/>
          <a:ext cx="4835525" cy="2016125"/>
        </p:xfrm>
        <a:graphic>
          <a:graphicData uri="http://schemas.openxmlformats.org/drawingml/2006/table">
            <a:tbl>
              <a:tblPr/>
              <a:tblGrid>
                <a:gridCol w="2535238"/>
                <a:gridCol w="1666875"/>
                <a:gridCol w="633412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Multiplication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Fraction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0.6875 × 2 =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.375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0.375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0.375 × 2 =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.75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0.75 × 2 =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 × 2 =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722938" y="3040063"/>
            <a:ext cx="2305050" cy="366712"/>
            <a:chOff x="3569" y="2015"/>
            <a:chExt cx="1452" cy="231"/>
          </a:xfrm>
        </p:grpSpPr>
        <p:sp>
          <p:nvSpPr>
            <p:cNvPr id="81955" name="Line 31"/>
            <p:cNvSpPr>
              <a:spLocks noChangeShapeType="1"/>
            </p:cNvSpPr>
            <p:nvPr/>
          </p:nvSpPr>
          <p:spPr bwMode="auto">
            <a:xfrm>
              <a:off x="3569" y="2124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956" name="Text Box 32"/>
            <p:cNvSpPr txBox="1">
              <a:spLocks noChangeArrowheads="1"/>
            </p:cNvSpPr>
            <p:nvPr/>
          </p:nvSpPr>
          <p:spPr bwMode="auto">
            <a:xfrm>
              <a:off x="3860" y="2015"/>
              <a:ext cx="11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First fraction bit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722938" y="4286250"/>
            <a:ext cx="2305050" cy="366713"/>
            <a:chOff x="3569" y="2015"/>
            <a:chExt cx="1452" cy="231"/>
          </a:xfrm>
        </p:grpSpPr>
        <p:sp>
          <p:nvSpPr>
            <p:cNvPr id="81953" name="Line 34"/>
            <p:cNvSpPr>
              <a:spLocks noChangeShapeType="1"/>
            </p:cNvSpPr>
            <p:nvPr/>
          </p:nvSpPr>
          <p:spPr bwMode="auto">
            <a:xfrm>
              <a:off x="3569" y="2124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954" name="Text Box 35"/>
            <p:cNvSpPr txBox="1">
              <a:spLocks noChangeArrowheads="1"/>
            </p:cNvSpPr>
            <p:nvPr/>
          </p:nvSpPr>
          <p:spPr bwMode="auto">
            <a:xfrm>
              <a:off x="3860" y="2015"/>
              <a:ext cx="11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Last fraction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DB7E70-5DDB-4194-8D41-B7424A77C503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Conversion Examples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 </a:t>
            </a:r>
            <a:r>
              <a:rPr lang="en-US" i="1" smtClean="0"/>
              <a:t>N</a:t>
            </a:r>
            <a:r>
              <a:rPr lang="en-US" smtClean="0"/>
              <a:t> = 139.6875</a:t>
            </a:r>
            <a:r>
              <a:rPr lang="en-US" baseline="-25000" smtClean="0"/>
              <a:t> </a:t>
            </a:r>
            <a:r>
              <a:rPr lang="en-US" smtClean="0"/>
              <a:t> to Octal (Radix 8)</a:t>
            </a:r>
          </a:p>
          <a:p>
            <a:pPr eaLnBrk="1" hangingPunct="1"/>
            <a:r>
              <a:rPr lang="en-US" smtClean="0"/>
              <a:t>Solution: </a:t>
            </a:r>
            <a:r>
              <a:rPr lang="en-US" i="1" smtClean="0"/>
              <a:t>N</a:t>
            </a:r>
            <a:r>
              <a:rPr lang="en-US" smtClean="0"/>
              <a:t> = 139 + 0.6875 (split integer from fraction)</a:t>
            </a:r>
          </a:p>
          <a:p>
            <a:pPr eaLnBrk="1" hangingPunct="1"/>
            <a:r>
              <a:rPr lang="en-US" smtClean="0"/>
              <a:t>The integer and fraction parts are converted separately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Therefore, 139 = (213)</a:t>
            </a:r>
            <a:r>
              <a:rPr lang="en-US" baseline="-25000" smtClean="0"/>
              <a:t>8</a:t>
            </a:r>
            <a:r>
              <a:rPr lang="en-US" smtClean="0"/>
              <a:t> and 0.6875 = (0.54)</a:t>
            </a:r>
            <a:r>
              <a:rPr lang="en-US" baseline="-25000" smtClean="0"/>
              <a:t>8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Now, join the integer and fraction parts with radix point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i="1" smtClean="0"/>
              <a:t>N</a:t>
            </a:r>
            <a:r>
              <a:rPr lang="en-US" smtClean="0"/>
              <a:t> = 139.6875 = (213.54)</a:t>
            </a:r>
            <a:r>
              <a:rPr lang="en-US" baseline="-25000" smtClean="0"/>
              <a:t>8</a:t>
            </a:r>
          </a:p>
        </p:txBody>
      </p:sp>
      <p:graphicFrame>
        <p:nvGraphicFramePr>
          <p:cNvPr id="197636" name="Group 4"/>
          <p:cNvGraphicFramePr>
            <a:graphicFrameLocks noGrp="1"/>
          </p:cNvGraphicFramePr>
          <p:nvPr/>
        </p:nvGraphicFramePr>
        <p:xfrm>
          <a:off x="4687888" y="3141663"/>
          <a:ext cx="3856037" cy="1209675"/>
        </p:xfrm>
        <a:graphic>
          <a:graphicData uri="http://schemas.openxmlformats.org/drawingml/2006/table">
            <a:tbl>
              <a:tblPr/>
              <a:tblGrid>
                <a:gridCol w="1839912"/>
                <a:gridCol w="1385888"/>
                <a:gridCol w="630237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Multiplication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Fraction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Digit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0.6875 × 8 =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.5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 × 8 =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654" name="Group 22"/>
          <p:cNvGraphicFramePr>
            <a:graphicFrameLocks noGrp="1"/>
          </p:cNvGraphicFramePr>
          <p:nvPr/>
        </p:nvGraphicFramePr>
        <p:xfrm>
          <a:off x="944563" y="3141663"/>
          <a:ext cx="3570287" cy="1612900"/>
        </p:xfrm>
        <a:graphic>
          <a:graphicData uri="http://schemas.openxmlformats.org/drawingml/2006/table">
            <a:tbl>
              <a:tblPr/>
              <a:tblGrid>
                <a:gridCol w="1150937"/>
                <a:gridCol w="1095375"/>
                <a:gridCol w="1323975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Division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Quotient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Remainder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139 / 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 / 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/ 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E3DEDA-EFD3-4BC8-A5E3-C591FFEEB5C6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 Procedure to Radix </a:t>
            </a:r>
            <a:r>
              <a:rPr lang="en-US" i="1" smtClean="0"/>
              <a:t>r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229600" cy="38862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/>
              <a:t>To convert decimal number </a:t>
            </a:r>
            <a:r>
              <a:rPr lang="en-US" i="1" smtClean="0"/>
              <a:t>N</a:t>
            </a:r>
            <a:r>
              <a:rPr lang="en-US" smtClean="0"/>
              <a:t> (with fraction) to radix </a:t>
            </a:r>
            <a:r>
              <a:rPr lang="en-US" i="1" smtClean="0"/>
              <a:t>r</a:t>
            </a:r>
            <a:endParaRPr lang="en-US" smtClean="0"/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Convert the Integer Part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Repeatedly divide the integer part of number </a:t>
            </a:r>
            <a:r>
              <a:rPr lang="en-US" i="1" smtClean="0"/>
              <a:t>N </a:t>
            </a:r>
            <a:r>
              <a:rPr lang="en-US" smtClean="0"/>
              <a:t>by the radix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save the remainders</a:t>
            </a:r>
            <a:r>
              <a:rPr lang="en-US" smtClean="0"/>
              <a:t>. The integer digits in radix </a:t>
            </a:r>
            <a:r>
              <a:rPr lang="en-US" i="1" smtClean="0"/>
              <a:t>r </a:t>
            </a:r>
            <a:r>
              <a:rPr lang="en-US" smtClean="0"/>
              <a:t>are the remainders in </a:t>
            </a:r>
            <a:r>
              <a:rPr lang="en-US" smtClean="0">
                <a:solidFill>
                  <a:srgbClr val="FF0000"/>
                </a:solidFill>
              </a:rPr>
              <a:t>reverse order</a:t>
            </a:r>
            <a:r>
              <a:rPr lang="en-US" smtClean="0"/>
              <a:t> of their computation. If radix </a:t>
            </a:r>
            <a:r>
              <a:rPr lang="en-US" i="1" smtClean="0"/>
              <a:t>r</a:t>
            </a:r>
            <a:r>
              <a:rPr lang="en-US" smtClean="0"/>
              <a:t> &gt; 10, then convert all remainders &gt; 10 to digits A, B, … etc.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Convert the Fractional Part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Repeatedly multiply the fraction of </a:t>
            </a:r>
            <a:r>
              <a:rPr lang="en-US" i="1" smtClean="0"/>
              <a:t>N </a:t>
            </a:r>
            <a:r>
              <a:rPr lang="en-US" smtClean="0"/>
              <a:t>by the radix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save the integer digits</a:t>
            </a:r>
            <a:r>
              <a:rPr lang="en-US" smtClean="0"/>
              <a:t> that result.  The fraction digits in radix </a:t>
            </a:r>
            <a:r>
              <a:rPr lang="en-US" i="1" smtClean="0"/>
              <a:t>r</a:t>
            </a:r>
            <a:r>
              <a:rPr lang="en-US" smtClean="0"/>
              <a:t> are the integer digits in </a:t>
            </a:r>
            <a:r>
              <a:rPr lang="en-US" smtClean="0">
                <a:solidFill>
                  <a:srgbClr val="FF0000"/>
                </a:solidFill>
              </a:rPr>
              <a:t>order of their computation</a:t>
            </a:r>
            <a:r>
              <a:rPr lang="en-US" smtClean="0"/>
              <a:t>. If the radix </a:t>
            </a:r>
            <a:r>
              <a:rPr lang="en-US" i="1" smtClean="0"/>
              <a:t>r</a:t>
            </a:r>
            <a:r>
              <a:rPr lang="en-US" smtClean="0"/>
              <a:t> &gt; 10, then convert all digits &gt; 10 to A, B, … etc.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Join the result together with the radix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EFA45B-C948-42C5-99BF-3DF13B896AFE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Simplified Conversions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482600" y="1250950"/>
            <a:ext cx="8178800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361950" indent="-36195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Converting fractions between Binary, Octal, and Hexadecimal can be simplified</a:t>
            </a:r>
          </a:p>
          <a:p>
            <a:pPr marL="361950" indent="-36195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Starting at the radix pointing, the integer part is converted from right to left and the fractional part is converted from left to right</a:t>
            </a:r>
          </a:p>
          <a:p>
            <a:pPr marL="361950" indent="-36195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Group 4 bits into a hex digit or 3 bits into an octal digit</a:t>
            </a:r>
          </a:p>
          <a:p>
            <a:pPr marL="361950" indent="-36195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/>
          </a:p>
          <a:p>
            <a:pPr marL="361950" indent="-36195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/>
          </a:p>
          <a:p>
            <a:pPr marL="361950" indent="-36195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/>
          </a:p>
          <a:p>
            <a:pPr marL="361950" indent="-361950">
              <a:spcBef>
                <a:spcPct val="10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/>
              <a:t>Use binary to convert between octal and hexadecimal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838825" y="5272088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146675" y="5272088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456113" y="5272088"/>
            <a:ext cx="690562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3765550" y="5272088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2209800" y="5272088"/>
            <a:ext cx="69056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1519238" y="5273675"/>
            <a:ext cx="690562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1000125" y="527208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359525" y="4351338"/>
            <a:ext cx="344488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5842000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99693" name="Text Box 13"/>
          <p:cNvSpPr txBox="1">
            <a:spLocks noChangeArrowheads="1"/>
          </p:cNvSpPr>
          <p:nvPr/>
        </p:nvSpPr>
        <p:spPr bwMode="auto">
          <a:xfrm>
            <a:off x="5322888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4803775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4286250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3767138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2557463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2039938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1520825" y="4351338"/>
            <a:ext cx="517525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1000125" y="4351338"/>
            <a:ext cx="519113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01713" y="4811713"/>
            <a:ext cx="7545387" cy="460375"/>
            <a:chOff x="631" y="2958"/>
            <a:chExt cx="4753" cy="290"/>
          </a:xfrm>
        </p:grpSpPr>
        <p:sp>
          <p:nvSpPr>
            <p:cNvPr id="85032" name="Text Box 22"/>
            <p:cNvSpPr txBox="1">
              <a:spLocks noChangeArrowheads="1"/>
            </p:cNvSpPr>
            <p:nvPr/>
          </p:nvSpPr>
          <p:spPr bwMode="auto">
            <a:xfrm>
              <a:off x="4295" y="2958"/>
              <a:ext cx="108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Binary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631" y="2958"/>
              <a:ext cx="3592" cy="290"/>
              <a:chOff x="631" y="2958"/>
              <a:chExt cx="3592" cy="290"/>
            </a:xfrm>
          </p:grpSpPr>
          <p:sp>
            <p:nvSpPr>
              <p:cNvPr id="85034" name="Text Box 24"/>
              <p:cNvSpPr txBox="1">
                <a:spLocks noChangeArrowheads="1"/>
              </p:cNvSpPr>
              <p:nvPr/>
            </p:nvSpPr>
            <p:spPr bwMode="auto">
              <a:xfrm>
                <a:off x="4115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35" name="Text Box 25"/>
              <p:cNvSpPr txBox="1">
                <a:spLocks noChangeArrowheads="1"/>
              </p:cNvSpPr>
              <p:nvPr/>
            </p:nvSpPr>
            <p:spPr bwMode="auto">
              <a:xfrm>
                <a:off x="4006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85036" name="Text Box 26"/>
              <p:cNvSpPr txBox="1">
                <a:spLocks noChangeArrowheads="1"/>
              </p:cNvSpPr>
              <p:nvPr/>
            </p:nvSpPr>
            <p:spPr bwMode="auto">
              <a:xfrm>
                <a:off x="3897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37" name="Text Box 27"/>
              <p:cNvSpPr txBox="1">
                <a:spLocks noChangeArrowheads="1"/>
              </p:cNvSpPr>
              <p:nvPr/>
            </p:nvSpPr>
            <p:spPr bwMode="auto">
              <a:xfrm>
                <a:off x="3788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85038" name="Text Box 28"/>
              <p:cNvSpPr txBox="1">
                <a:spLocks noChangeArrowheads="1"/>
              </p:cNvSpPr>
              <p:nvPr/>
            </p:nvSpPr>
            <p:spPr bwMode="auto">
              <a:xfrm>
                <a:off x="3679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39" name="Text Box 29"/>
              <p:cNvSpPr txBox="1">
                <a:spLocks noChangeArrowheads="1"/>
              </p:cNvSpPr>
              <p:nvPr/>
            </p:nvSpPr>
            <p:spPr bwMode="auto">
              <a:xfrm>
                <a:off x="3571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85040" name="Text Box 30"/>
              <p:cNvSpPr txBox="1">
                <a:spLocks noChangeArrowheads="1"/>
              </p:cNvSpPr>
              <p:nvPr/>
            </p:nvSpPr>
            <p:spPr bwMode="auto">
              <a:xfrm>
                <a:off x="3463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85041" name="Text Box 31"/>
              <p:cNvSpPr txBox="1">
                <a:spLocks noChangeArrowheads="1"/>
              </p:cNvSpPr>
              <p:nvPr/>
            </p:nvSpPr>
            <p:spPr bwMode="auto">
              <a:xfrm>
                <a:off x="3353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42" name="Text Box 32"/>
              <p:cNvSpPr txBox="1">
                <a:spLocks noChangeArrowheads="1"/>
              </p:cNvSpPr>
              <p:nvPr/>
            </p:nvSpPr>
            <p:spPr bwMode="auto">
              <a:xfrm>
                <a:off x="3245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43" name="Text Box 33"/>
              <p:cNvSpPr txBox="1">
                <a:spLocks noChangeArrowheads="1"/>
              </p:cNvSpPr>
              <p:nvPr/>
            </p:nvSpPr>
            <p:spPr bwMode="auto">
              <a:xfrm>
                <a:off x="3135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44" name="Text Box 34"/>
              <p:cNvSpPr txBox="1">
                <a:spLocks noChangeArrowheads="1"/>
              </p:cNvSpPr>
              <p:nvPr/>
            </p:nvSpPr>
            <p:spPr bwMode="auto">
              <a:xfrm>
                <a:off x="3026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45" name="Text Box 35"/>
              <p:cNvSpPr txBox="1">
                <a:spLocks noChangeArrowheads="1"/>
              </p:cNvSpPr>
              <p:nvPr/>
            </p:nvSpPr>
            <p:spPr bwMode="auto">
              <a:xfrm>
                <a:off x="2918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85046" name="Text Box 36"/>
              <p:cNvSpPr txBox="1">
                <a:spLocks noChangeArrowheads="1"/>
              </p:cNvSpPr>
              <p:nvPr/>
            </p:nvSpPr>
            <p:spPr bwMode="auto">
              <a:xfrm>
                <a:off x="2809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85047" name="Text Box 37"/>
              <p:cNvSpPr txBox="1">
                <a:spLocks noChangeArrowheads="1"/>
              </p:cNvSpPr>
              <p:nvPr/>
            </p:nvSpPr>
            <p:spPr bwMode="auto">
              <a:xfrm>
                <a:off x="2701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48" name="Text Box 38"/>
              <p:cNvSpPr txBox="1">
                <a:spLocks noChangeArrowheads="1"/>
              </p:cNvSpPr>
              <p:nvPr/>
            </p:nvSpPr>
            <p:spPr bwMode="auto">
              <a:xfrm>
                <a:off x="2590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85049" name="Text Box 39"/>
              <p:cNvSpPr txBox="1">
                <a:spLocks noChangeArrowheads="1"/>
              </p:cNvSpPr>
              <p:nvPr/>
            </p:nvSpPr>
            <p:spPr bwMode="auto">
              <a:xfrm>
                <a:off x="2481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85050" name="Text Box 40"/>
              <p:cNvSpPr txBox="1">
                <a:spLocks noChangeArrowheads="1"/>
              </p:cNvSpPr>
              <p:nvPr/>
            </p:nvSpPr>
            <p:spPr bwMode="auto">
              <a:xfrm>
                <a:off x="2372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grpSp>
            <p:nvGrpSpPr>
              <p:cNvPr id="4" name="Group 41"/>
              <p:cNvGrpSpPr>
                <a:grpSpLocks/>
              </p:cNvGrpSpPr>
              <p:nvPr/>
            </p:nvGrpSpPr>
            <p:grpSpPr bwMode="auto">
              <a:xfrm>
                <a:off x="631" y="2958"/>
                <a:ext cx="1630" cy="290"/>
                <a:chOff x="631" y="3285"/>
                <a:chExt cx="1630" cy="290"/>
              </a:xfrm>
            </p:grpSpPr>
            <p:sp>
              <p:nvSpPr>
                <p:cNvPr id="8505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153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5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44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5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935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8505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829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5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719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8505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10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8505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01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8506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2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6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283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6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175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8506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66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6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958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8506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849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6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740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8506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31" y="3285"/>
                  <a:ext cx="108" cy="2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</p:grpSp>
          <p:sp>
            <p:nvSpPr>
              <p:cNvPr id="85052" name="Text Box 57"/>
              <p:cNvSpPr txBox="1">
                <a:spLocks noChangeArrowheads="1"/>
              </p:cNvSpPr>
              <p:nvPr/>
            </p:nvSpPr>
            <p:spPr bwMode="auto">
              <a:xfrm>
                <a:off x="2263" y="2958"/>
                <a:ext cx="108" cy="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</p:txBody>
          </p:sp>
        </p:grp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900363" y="5272088"/>
            <a:ext cx="5646737" cy="461962"/>
            <a:chOff x="1827" y="3248"/>
            <a:chExt cx="3557" cy="291"/>
          </a:xfrm>
        </p:grpSpPr>
        <p:sp>
          <p:nvSpPr>
            <p:cNvPr id="85028" name="Text Box 59"/>
            <p:cNvSpPr txBox="1">
              <a:spLocks noChangeArrowheads="1"/>
            </p:cNvSpPr>
            <p:nvPr/>
          </p:nvSpPr>
          <p:spPr bwMode="auto">
            <a:xfrm>
              <a:off x="4295" y="3248"/>
              <a:ext cx="108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Hexadecimal</a:t>
              </a: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827" y="3248"/>
              <a:ext cx="544" cy="291"/>
              <a:chOff x="1827" y="3248"/>
              <a:chExt cx="544" cy="291"/>
            </a:xfrm>
          </p:grpSpPr>
          <p:sp>
            <p:nvSpPr>
              <p:cNvPr id="85030" name="Text Box 61"/>
              <p:cNvSpPr txBox="1">
                <a:spLocks noChangeArrowheads="1"/>
              </p:cNvSpPr>
              <p:nvPr/>
            </p:nvSpPr>
            <p:spPr bwMode="auto">
              <a:xfrm>
                <a:off x="1827" y="3248"/>
                <a:ext cx="435" cy="29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  <p:sp>
            <p:nvSpPr>
              <p:cNvPr id="85031" name="Text Box 62"/>
              <p:cNvSpPr txBox="1">
                <a:spLocks noChangeArrowheads="1"/>
              </p:cNvSpPr>
              <p:nvPr/>
            </p:nvSpPr>
            <p:spPr bwMode="auto">
              <a:xfrm>
                <a:off x="2263" y="3249"/>
                <a:ext cx="108" cy="29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</p:txBody>
          </p:sp>
        </p:grpSp>
      </p:grpSp>
      <p:sp>
        <p:nvSpPr>
          <p:cNvPr id="199743" name="Text Box 63"/>
          <p:cNvSpPr txBox="1">
            <a:spLocks noChangeArrowheads="1"/>
          </p:cNvSpPr>
          <p:nvPr/>
        </p:nvSpPr>
        <p:spPr bwMode="auto">
          <a:xfrm>
            <a:off x="6530975" y="5272088"/>
            <a:ext cx="173038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076575" y="4351338"/>
            <a:ext cx="5470525" cy="460375"/>
            <a:chOff x="1938" y="2668"/>
            <a:chExt cx="3446" cy="290"/>
          </a:xfrm>
        </p:grpSpPr>
        <p:sp>
          <p:nvSpPr>
            <p:cNvPr id="85024" name="Text Box 65"/>
            <p:cNvSpPr txBox="1">
              <a:spLocks noChangeArrowheads="1"/>
            </p:cNvSpPr>
            <p:nvPr/>
          </p:nvSpPr>
          <p:spPr bwMode="auto">
            <a:xfrm>
              <a:off x="4295" y="2668"/>
              <a:ext cx="1089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Courier New" pitchFamily="49" charset="0"/>
                  <a:cs typeface="Courier New" pitchFamily="49" charset="0"/>
                </a:rPr>
                <a:t>Octal</a:t>
              </a:r>
            </a:p>
          </p:txBody>
        </p:sp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1938" y="2668"/>
              <a:ext cx="433" cy="290"/>
              <a:chOff x="1938" y="2668"/>
              <a:chExt cx="433" cy="290"/>
            </a:xfrm>
          </p:grpSpPr>
          <p:sp>
            <p:nvSpPr>
              <p:cNvPr id="85026" name="Text Box 67"/>
              <p:cNvSpPr txBox="1">
                <a:spLocks noChangeArrowheads="1"/>
              </p:cNvSpPr>
              <p:nvPr/>
            </p:nvSpPr>
            <p:spPr bwMode="auto">
              <a:xfrm>
                <a:off x="1938" y="2668"/>
                <a:ext cx="326" cy="29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85027" name="Text Box 68"/>
              <p:cNvSpPr txBox="1">
                <a:spLocks noChangeArrowheads="1"/>
              </p:cNvSpPr>
              <p:nvPr/>
            </p:nvSpPr>
            <p:spPr bwMode="auto">
              <a:xfrm>
                <a:off x="2263" y="2668"/>
                <a:ext cx="108" cy="29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</p:txBody>
          </p:sp>
        </p:grp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765550" y="4005263"/>
            <a:ext cx="2938463" cy="230187"/>
            <a:chOff x="2372" y="2450"/>
            <a:chExt cx="1851" cy="145"/>
          </a:xfrm>
        </p:grpSpPr>
        <p:sp>
          <p:nvSpPr>
            <p:cNvPr id="85022" name="Line 70"/>
            <p:cNvSpPr>
              <a:spLocks noChangeShapeType="1"/>
            </p:cNvSpPr>
            <p:nvPr/>
          </p:nvSpPr>
          <p:spPr bwMode="auto">
            <a:xfrm>
              <a:off x="2372" y="2523"/>
              <a:ext cx="18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023" name="Rectangle 71"/>
            <p:cNvSpPr>
              <a:spLocks noChangeArrowheads="1"/>
            </p:cNvSpPr>
            <p:nvPr/>
          </p:nvSpPr>
          <p:spPr bwMode="auto">
            <a:xfrm>
              <a:off x="2626" y="2450"/>
              <a:ext cx="1306" cy="1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sz="1800"/>
                <a:t>fraction: left to right</a:t>
              </a:r>
            </a:p>
          </p:txBody>
        </p:sp>
      </p:grp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1000125" y="4005263"/>
            <a:ext cx="2592388" cy="230187"/>
            <a:chOff x="630" y="2450"/>
            <a:chExt cx="1633" cy="145"/>
          </a:xfrm>
        </p:grpSpPr>
        <p:sp>
          <p:nvSpPr>
            <p:cNvPr id="85020" name="Line 73"/>
            <p:cNvSpPr>
              <a:spLocks noChangeShapeType="1"/>
            </p:cNvSpPr>
            <p:nvPr/>
          </p:nvSpPr>
          <p:spPr bwMode="auto">
            <a:xfrm flipH="1">
              <a:off x="630" y="2523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021" name="Rectangle 74"/>
            <p:cNvSpPr>
              <a:spLocks noChangeArrowheads="1"/>
            </p:cNvSpPr>
            <p:nvPr/>
          </p:nvSpPr>
          <p:spPr bwMode="auto">
            <a:xfrm>
              <a:off x="812" y="2450"/>
              <a:ext cx="1306" cy="14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sz="1800"/>
                <a:t>integer: right to left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9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  <p:bldP spid="199685" grpId="0" animBg="1"/>
      <p:bldP spid="199686" grpId="0" animBg="1"/>
      <p:bldP spid="199687" grpId="0" animBg="1"/>
      <p:bldP spid="199688" grpId="0" animBg="1"/>
      <p:bldP spid="199689" grpId="0" animBg="1"/>
      <p:bldP spid="199690" grpId="0" animBg="1"/>
      <p:bldP spid="199691" grpId="0" animBg="1"/>
      <p:bldP spid="199692" grpId="0" animBg="1"/>
      <p:bldP spid="199693" grpId="0" animBg="1"/>
      <p:bldP spid="199694" grpId="0" animBg="1"/>
      <p:bldP spid="199695" grpId="0" animBg="1"/>
      <p:bldP spid="199696" grpId="0" animBg="1"/>
      <p:bldP spid="199697" grpId="0" animBg="1"/>
      <p:bldP spid="199698" grpId="0" animBg="1"/>
      <p:bldP spid="199699" grpId="0" animBg="1"/>
      <p:bldP spid="199700" grpId="0" animBg="1"/>
      <p:bldP spid="19974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Calculator for Binary</a:t>
            </a:r>
          </a:p>
        </p:txBody>
      </p:sp>
      <p:pic>
        <p:nvPicPr>
          <p:cNvPr id="860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0" y="1704975"/>
            <a:ext cx="4572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3500" y="3000375"/>
            <a:ext cx="4572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4483100" y="2009775"/>
            <a:ext cx="685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24935" name="Oval 7"/>
          <p:cNvSpPr>
            <a:spLocks noChangeArrowheads="1"/>
          </p:cNvSpPr>
          <p:nvPr/>
        </p:nvSpPr>
        <p:spPr bwMode="auto">
          <a:xfrm>
            <a:off x="1816100" y="2314575"/>
            <a:ext cx="685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24936" name="Oval 8"/>
          <p:cNvSpPr>
            <a:spLocks noChangeArrowheads="1"/>
          </p:cNvSpPr>
          <p:nvPr/>
        </p:nvSpPr>
        <p:spPr bwMode="auto">
          <a:xfrm>
            <a:off x="7683500" y="3305175"/>
            <a:ext cx="685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397500" y="1628775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  Type your number.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292100" y="5057775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2.  Choose notation.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6540500" y="246697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3.  See new value.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>
            <a:off x="5016500" y="19335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V="1">
            <a:off x="1511300" y="2695575"/>
            <a:ext cx="609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8064500" y="284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124935" grpId="0" animBg="1"/>
      <p:bldP spid="124936" grpId="0" animBg="1"/>
      <p:bldP spid="124937" grpId="0"/>
      <p:bldP spid="124938" grpId="0"/>
      <p:bldP spid="124939" grpId="0"/>
      <p:bldP spid="124940" grpId="0" animBg="1"/>
      <p:bldP spid="124941" grpId="0" animBg="1"/>
      <p:bldP spid="1249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Digital Systems: An Introduction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90600"/>
            <a:ext cx="7344816" cy="53907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Digital System play a prominent role in this digital age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In every aspect of life: communication, business transactions, traffic control, medical treatment etc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Personal Computer, Digital Camera, mobile phone, Embedded Systems (in cars, microwave, petrol pump) etc.                                                                             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Digital Computers are Programmable: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Digital Computer follow a sequence of instructions, called programs, that operate on given data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User can specify and change program or data according to needs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Like Digital Computers, most digital devices are programmable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Calculator for Hex</a:t>
            </a:r>
          </a:p>
        </p:txBody>
      </p:sp>
      <p:pic>
        <p:nvPicPr>
          <p:cNvPr id="8704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5588" y="3000375"/>
            <a:ext cx="4572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1628775"/>
            <a:ext cx="4572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4446588" y="1974850"/>
            <a:ext cx="7620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560388" y="2238375"/>
            <a:ext cx="5334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8066088" y="3305175"/>
            <a:ext cx="685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5513388" y="1704975"/>
            <a:ext cx="241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1.  Type your number.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79388" y="5210175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2.  Choose notation.</a:t>
            </a:r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6656388" y="223837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3.  See new value.</a:t>
            </a:r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 flipH="1">
            <a:off x="5132388" y="19335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 flipH="1" flipV="1">
            <a:off x="865188" y="2695575"/>
            <a:ext cx="533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7113588" y="2619375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nimBg="1"/>
      <p:bldP spid="142342" grpId="0" animBg="1"/>
      <p:bldP spid="142343" grpId="0" animBg="1"/>
      <p:bldP spid="142344" grpId="0"/>
      <p:bldP spid="142345" grpId="0"/>
      <p:bldP spid="142346" grpId="0"/>
      <p:bldP spid="142347" grpId="0" animBg="1"/>
      <p:bldP spid="142348" grpId="0" animBg="1"/>
      <p:bldP spid="14234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304800" y="1773238"/>
            <a:ext cx="8534400" cy="3429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4800"/>
              <a:t>There are 10 types of people in the world... Those who understand binary, and those who don’t.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-- addition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Binary similar to decimal arithmetic</a:t>
            </a:r>
          </a:p>
        </p:txBody>
      </p:sp>
      <p:graphicFrame>
        <p:nvGraphicFramePr>
          <p:cNvPr id="393220" name="Group 4"/>
          <p:cNvGraphicFramePr>
            <a:graphicFrameLocks noGrp="1"/>
          </p:cNvGraphicFramePr>
          <p:nvPr/>
        </p:nvGraphicFramePr>
        <p:xfrm>
          <a:off x="762000" y="3292475"/>
          <a:ext cx="2971800" cy="1051560"/>
        </p:xfrm>
        <a:graphic>
          <a:graphicData uri="http://schemas.openxmlformats.org/drawingml/2006/table">
            <a:tbl>
              <a:tblPr/>
              <a:tblGrid>
                <a:gridCol w="495300"/>
                <a:gridCol w="496888"/>
                <a:gridCol w="493712"/>
                <a:gridCol w="495300"/>
                <a:gridCol w="495300"/>
                <a:gridCol w="495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243" name="Group 27"/>
          <p:cNvGraphicFramePr>
            <a:graphicFrameLocks noGrp="1"/>
          </p:cNvGraphicFramePr>
          <p:nvPr/>
        </p:nvGraphicFramePr>
        <p:xfrm>
          <a:off x="1295400" y="4587875"/>
          <a:ext cx="2514600" cy="518160"/>
        </p:xfrm>
        <a:graphic>
          <a:graphicData uri="http://schemas.openxmlformats.org/drawingml/2006/table">
            <a:tbl>
              <a:tblPr/>
              <a:tblGrid>
                <a:gridCol w="503238"/>
                <a:gridCol w="501650"/>
                <a:gridCol w="504825"/>
                <a:gridCol w="501650"/>
                <a:gridCol w="5032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11" name="Line 41"/>
          <p:cNvSpPr>
            <a:spLocks noChangeShapeType="1"/>
          </p:cNvSpPr>
          <p:nvPr/>
        </p:nvSpPr>
        <p:spPr bwMode="auto">
          <a:xfrm flipV="1">
            <a:off x="914400" y="4435475"/>
            <a:ext cx="2743200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9112" name="Text Box 42"/>
          <p:cNvSpPr txBox="1">
            <a:spLocks noChangeArrowheads="1"/>
          </p:cNvSpPr>
          <p:nvPr/>
        </p:nvSpPr>
        <p:spPr bwMode="auto">
          <a:xfrm>
            <a:off x="1600200" y="2819400"/>
            <a:ext cx="1238250" cy="379413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 carries</a:t>
            </a:r>
          </a:p>
        </p:txBody>
      </p:sp>
      <p:graphicFrame>
        <p:nvGraphicFramePr>
          <p:cNvPr id="393259" name="Group 43"/>
          <p:cNvGraphicFramePr>
            <a:graphicFrameLocks noGrp="1"/>
          </p:cNvGraphicFramePr>
          <p:nvPr/>
        </p:nvGraphicFramePr>
        <p:xfrm>
          <a:off x="4876800" y="2743200"/>
          <a:ext cx="2971800" cy="1584960"/>
        </p:xfrm>
        <a:graphic>
          <a:graphicData uri="http://schemas.openxmlformats.org/drawingml/2006/table">
            <a:tbl>
              <a:tblPr/>
              <a:tblGrid>
                <a:gridCol w="495300"/>
                <a:gridCol w="496888"/>
                <a:gridCol w="493712"/>
                <a:gridCol w="495300"/>
                <a:gridCol w="495300"/>
                <a:gridCol w="495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289" name="Group 73"/>
          <p:cNvGraphicFramePr>
            <a:graphicFrameLocks noGrp="1"/>
          </p:cNvGraphicFramePr>
          <p:nvPr/>
        </p:nvGraphicFramePr>
        <p:xfrm>
          <a:off x="4876800" y="4572000"/>
          <a:ext cx="3017838" cy="518160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1650"/>
                <a:gridCol w="504825"/>
                <a:gridCol w="501650"/>
                <a:gridCol w="5032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39" name="Line 89"/>
          <p:cNvSpPr>
            <a:spLocks noChangeShapeType="1"/>
          </p:cNvSpPr>
          <p:nvPr/>
        </p:nvSpPr>
        <p:spPr bwMode="auto">
          <a:xfrm flipV="1">
            <a:off x="5029200" y="4419600"/>
            <a:ext cx="2743200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9140" name="Text Box 90"/>
          <p:cNvSpPr txBox="1">
            <a:spLocks noChangeArrowheads="1"/>
          </p:cNvSpPr>
          <p:nvPr/>
        </p:nvSpPr>
        <p:spPr bwMode="auto">
          <a:xfrm>
            <a:off x="7905750" y="2819400"/>
            <a:ext cx="1177925" cy="461963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Carries</a:t>
            </a:r>
          </a:p>
        </p:txBody>
      </p:sp>
      <p:sp>
        <p:nvSpPr>
          <p:cNvPr id="89141" name="Line 91"/>
          <p:cNvSpPr>
            <a:spLocks noChangeShapeType="1"/>
          </p:cNvSpPr>
          <p:nvPr/>
        </p:nvSpPr>
        <p:spPr bwMode="auto">
          <a:xfrm>
            <a:off x="4267200" y="2743200"/>
            <a:ext cx="0" cy="2362200"/>
          </a:xfrm>
          <a:prstGeom prst="line">
            <a:avLst/>
          </a:prstGeom>
          <a:noFill/>
          <a:ln w="76200" cap="sq" cmpd="tri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9142" name="Text Box 92"/>
          <p:cNvSpPr txBox="1">
            <a:spLocks noChangeArrowheads="1"/>
          </p:cNvSpPr>
          <p:nvPr/>
        </p:nvSpPr>
        <p:spPr bwMode="auto">
          <a:xfrm>
            <a:off x="1447800" y="5486400"/>
            <a:ext cx="6557963" cy="531813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800000"/>
                </a:solidFill>
              </a:rPr>
              <a:t>1+1 is 2 (or 10</a:t>
            </a:r>
            <a:r>
              <a:rPr lang="en-US" sz="2800" baseline="-25000">
                <a:solidFill>
                  <a:srgbClr val="800000"/>
                </a:solidFill>
              </a:rPr>
              <a:t>2</a:t>
            </a:r>
            <a:r>
              <a:rPr lang="en-US" sz="2800">
                <a:solidFill>
                  <a:srgbClr val="800000"/>
                </a:solidFill>
              </a:rPr>
              <a:t>), which results in a carry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1714500" y="2643188"/>
            <a:ext cx="1589088" cy="461962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No carries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57188" y="4429125"/>
            <a:ext cx="350043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6250" y="4429125"/>
            <a:ext cx="3500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-- subtraction</a:t>
            </a:r>
          </a:p>
        </p:txBody>
      </p:sp>
      <p:graphicFrame>
        <p:nvGraphicFramePr>
          <p:cNvPr id="394244" name="Group 4"/>
          <p:cNvGraphicFramePr>
            <a:graphicFrameLocks noGrp="1"/>
          </p:cNvGraphicFramePr>
          <p:nvPr/>
        </p:nvGraphicFramePr>
        <p:xfrm>
          <a:off x="762000" y="2633663"/>
          <a:ext cx="2971800" cy="1051560"/>
        </p:xfrm>
        <a:graphic>
          <a:graphicData uri="http://schemas.openxmlformats.org/drawingml/2006/table">
            <a:tbl>
              <a:tblPr/>
              <a:tblGrid>
                <a:gridCol w="495300"/>
                <a:gridCol w="496888"/>
                <a:gridCol w="493712"/>
                <a:gridCol w="495300"/>
                <a:gridCol w="495300"/>
                <a:gridCol w="495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267" name="Group 27"/>
          <p:cNvGraphicFramePr>
            <a:graphicFrameLocks noGrp="1"/>
          </p:cNvGraphicFramePr>
          <p:nvPr/>
        </p:nvGraphicFramePr>
        <p:xfrm>
          <a:off x="1295400" y="3929063"/>
          <a:ext cx="2524443" cy="518160"/>
        </p:xfrm>
        <a:graphic>
          <a:graphicData uri="http://schemas.openxmlformats.org/drawingml/2006/table">
            <a:tbl>
              <a:tblPr/>
              <a:tblGrid>
                <a:gridCol w="503238"/>
                <a:gridCol w="501650"/>
                <a:gridCol w="514668"/>
                <a:gridCol w="501650"/>
                <a:gridCol w="5032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34" name="Line 41"/>
          <p:cNvSpPr>
            <a:spLocks noChangeShapeType="1"/>
          </p:cNvSpPr>
          <p:nvPr/>
        </p:nvSpPr>
        <p:spPr bwMode="auto">
          <a:xfrm flipV="1">
            <a:off x="914400" y="3776663"/>
            <a:ext cx="2743200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0135" name="Text Box 42"/>
          <p:cNvSpPr txBox="1">
            <a:spLocks noChangeArrowheads="1"/>
          </p:cNvSpPr>
          <p:nvPr/>
        </p:nvSpPr>
        <p:spPr bwMode="auto">
          <a:xfrm>
            <a:off x="1600200" y="2160588"/>
            <a:ext cx="1760538" cy="461962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No borrows</a:t>
            </a:r>
          </a:p>
        </p:txBody>
      </p:sp>
      <p:graphicFrame>
        <p:nvGraphicFramePr>
          <p:cNvPr id="394283" name="Group 43"/>
          <p:cNvGraphicFramePr>
            <a:graphicFrameLocks noGrp="1"/>
          </p:cNvGraphicFramePr>
          <p:nvPr/>
        </p:nvGraphicFramePr>
        <p:xfrm>
          <a:off x="4876800" y="2084388"/>
          <a:ext cx="2971800" cy="1584960"/>
        </p:xfrm>
        <a:graphic>
          <a:graphicData uri="http://schemas.openxmlformats.org/drawingml/2006/table">
            <a:tbl>
              <a:tblPr/>
              <a:tblGrid>
                <a:gridCol w="495300"/>
                <a:gridCol w="496888"/>
                <a:gridCol w="493712"/>
                <a:gridCol w="495300"/>
                <a:gridCol w="495300"/>
                <a:gridCol w="495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313" name="Group 73"/>
          <p:cNvGraphicFramePr>
            <a:graphicFrameLocks noGrp="1"/>
          </p:cNvGraphicFramePr>
          <p:nvPr/>
        </p:nvGraphicFramePr>
        <p:xfrm>
          <a:off x="4876800" y="3913188"/>
          <a:ext cx="3017838" cy="533400"/>
        </p:xfrm>
        <a:graphic>
          <a:graphicData uri="http://schemas.openxmlformats.org/drawingml/2006/table">
            <a:tbl>
              <a:tblPr/>
              <a:tblGrid>
                <a:gridCol w="503238"/>
                <a:gridCol w="503237"/>
                <a:gridCol w="501650"/>
                <a:gridCol w="504825"/>
                <a:gridCol w="501650"/>
                <a:gridCol w="503238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62" name="Line 89"/>
          <p:cNvSpPr>
            <a:spLocks noChangeShapeType="1"/>
          </p:cNvSpPr>
          <p:nvPr/>
        </p:nvSpPr>
        <p:spPr bwMode="auto">
          <a:xfrm flipV="1">
            <a:off x="5029200" y="3760788"/>
            <a:ext cx="2743200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0163" name="Text Box 90"/>
          <p:cNvSpPr txBox="1">
            <a:spLocks noChangeArrowheads="1"/>
          </p:cNvSpPr>
          <p:nvPr/>
        </p:nvSpPr>
        <p:spPr bwMode="auto">
          <a:xfrm>
            <a:off x="7786688" y="2143125"/>
            <a:ext cx="1314450" cy="461963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Borrows</a:t>
            </a:r>
          </a:p>
        </p:txBody>
      </p:sp>
      <p:sp>
        <p:nvSpPr>
          <p:cNvPr id="90164" name="Line 91"/>
          <p:cNvSpPr>
            <a:spLocks noChangeShapeType="1"/>
          </p:cNvSpPr>
          <p:nvPr/>
        </p:nvSpPr>
        <p:spPr bwMode="auto">
          <a:xfrm>
            <a:off x="4267200" y="2084388"/>
            <a:ext cx="0" cy="2362200"/>
          </a:xfrm>
          <a:prstGeom prst="line">
            <a:avLst/>
          </a:prstGeom>
          <a:noFill/>
          <a:ln w="76200" cap="sq" cmpd="tri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0165" name="Text Box 92"/>
          <p:cNvSpPr txBox="1">
            <a:spLocks noChangeArrowheads="1"/>
          </p:cNvSpPr>
          <p:nvPr/>
        </p:nvSpPr>
        <p:spPr bwMode="auto">
          <a:xfrm>
            <a:off x="4343400" y="4751388"/>
            <a:ext cx="4006850" cy="89217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800000"/>
                </a:solidFill>
              </a:rPr>
              <a:t>0 - 1 results in a borrow</a:t>
            </a:r>
          </a:p>
          <a:p>
            <a:r>
              <a:rPr lang="en-US">
                <a:solidFill>
                  <a:srgbClr val="800000"/>
                </a:solidFill>
              </a:rPr>
              <a:t>Borrow makes it (10)</a:t>
            </a:r>
            <a:r>
              <a:rPr lang="en-US" baseline="-25000">
                <a:solidFill>
                  <a:srgbClr val="800000"/>
                </a:solidFill>
              </a:rPr>
              <a:t>2 =</a:t>
            </a:r>
            <a:r>
              <a:rPr lang="en-US">
                <a:solidFill>
                  <a:srgbClr val="800000"/>
                </a:solidFill>
              </a:rPr>
              <a:t>(2) </a:t>
            </a:r>
            <a:r>
              <a:rPr lang="en-US" baseline="-25000">
                <a:solidFill>
                  <a:srgbClr val="800000"/>
                </a:solidFill>
              </a:rPr>
              <a:t>10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28625" y="3770313"/>
            <a:ext cx="3500438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86313" y="3770313"/>
            <a:ext cx="3500437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Arithmetic -- multiplication</a:t>
            </a:r>
          </a:p>
        </p:txBody>
      </p:sp>
      <p:graphicFrame>
        <p:nvGraphicFramePr>
          <p:cNvPr id="395267" name="Group 3"/>
          <p:cNvGraphicFramePr>
            <a:graphicFrameLocks noGrp="1"/>
          </p:cNvGraphicFramePr>
          <p:nvPr/>
        </p:nvGraphicFramePr>
        <p:xfrm>
          <a:off x="2924175" y="3462338"/>
          <a:ext cx="2971800" cy="1584960"/>
        </p:xfrm>
        <a:graphic>
          <a:graphicData uri="http://schemas.openxmlformats.org/drawingml/2006/table">
            <a:tbl>
              <a:tblPr/>
              <a:tblGrid>
                <a:gridCol w="495300"/>
                <a:gridCol w="496887"/>
                <a:gridCol w="493713"/>
                <a:gridCol w="495300"/>
                <a:gridCol w="495300"/>
                <a:gridCol w="495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5297" name="Group 33"/>
          <p:cNvGraphicFramePr>
            <a:graphicFrameLocks noGrp="1"/>
          </p:cNvGraphicFramePr>
          <p:nvPr/>
        </p:nvGraphicFramePr>
        <p:xfrm>
          <a:off x="3000375" y="5214938"/>
          <a:ext cx="3017837" cy="518160"/>
        </p:xfrm>
        <a:graphic>
          <a:graphicData uri="http://schemas.openxmlformats.org/drawingml/2006/table">
            <a:tbl>
              <a:tblPr/>
              <a:tblGrid>
                <a:gridCol w="503237"/>
                <a:gridCol w="503238"/>
                <a:gridCol w="501650"/>
                <a:gridCol w="504825"/>
                <a:gridCol w="501650"/>
                <a:gridCol w="5032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65" name="Line 49"/>
          <p:cNvSpPr>
            <a:spLocks noChangeShapeType="1"/>
          </p:cNvSpPr>
          <p:nvPr/>
        </p:nvSpPr>
        <p:spPr bwMode="auto">
          <a:xfrm flipV="1">
            <a:off x="3152775" y="3309938"/>
            <a:ext cx="2743200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1166" name="Text Box 50"/>
          <p:cNvSpPr txBox="1">
            <a:spLocks noChangeArrowheads="1"/>
          </p:cNvSpPr>
          <p:nvPr/>
        </p:nvSpPr>
        <p:spPr bwMode="auto">
          <a:xfrm>
            <a:off x="4953000" y="1981200"/>
            <a:ext cx="4005263" cy="379413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2800" baseline="-25000">
              <a:solidFill>
                <a:srgbClr val="800000"/>
              </a:solidFill>
            </a:endParaRPr>
          </a:p>
        </p:txBody>
      </p:sp>
      <p:graphicFrame>
        <p:nvGraphicFramePr>
          <p:cNvPr id="395315" name="Group 51"/>
          <p:cNvGraphicFramePr>
            <a:graphicFrameLocks noGrp="1"/>
          </p:cNvGraphicFramePr>
          <p:nvPr/>
        </p:nvGraphicFramePr>
        <p:xfrm>
          <a:off x="2924175" y="2014538"/>
          <a:ext cx="2971800" cy="1066800"/>
        </p:xfrm>
        <a:graphic>
          <a:graphicData uri="http://schemas.openxmlformats.org/drawingml/2006/table">
            <a:tbl>
              <a:tblPr/>
              <a:tblGrid>
                <a:gridCol w="495300"/>
                <a:gridCol w="496887"/>
                <a:gridCol w="493713"/>
                <a:gridCol w="495300"/>
                <a:gridCol w="495300"/>
                <a:gridCol w="495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80" name="Line 74"/>
          <p:cNvSpPr>
            <a:spLocks noChangeShapeType="1"/>
          </p:cNvSpPr>
          <p:nvPr/>
        </p:nvSpPr>
        <p:spPr bwMode="auto">
          <a:xfrm flipV="1">
            <a:off x="3076575" y="5138738"/>
            <a:ext cx="2743200" cy="0"/>
          </a:xfrm>
          <a:prstGeom prst="lin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2317750" y="3302000"/>
            <a:ext cx="3500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60625" y="5087938"/>
            <a:ext cx="3500438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Digital Systems: An Introduction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90600"/>
            <a:ext cx="7344816" cy="53907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Digital Systems have the ability to Manipulate discrete elements of information.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Discrete Information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Any set that is restricted to finite number of elements contains discrete information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Examples: 10 Decimal Digits, 26 Letters of the alphabet.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52 Playing Cards</a:t>
            </a:r>
          </a:p>
          <a:p>
            <a:pPr lvl="1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Representation in Digital Systems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Physical quantities called Signals. E.g. electrical signals in form of voltages and currents.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Signals (in most common day devices) use two discrete values and said to be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binary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Discrete elements of information are represented with groups of bits called binary codes. 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Digital System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Can be defined as an interconnection of digital modules where physical quantities or signals can assume only discrete values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</a:t>
            </a:r>
          </a:p>
          <a:p>
            <a:pPr lvl="2"/>
            <a:r>
              <a:rPr lang="en-US" sz="1400" dirty="0" smtClean="0">
                <a:latin typeface="Arial" pitchFamily="34" charset="0"/>
                <a:cs typeface="Arial" pitchFamily="34" charset="0"/>
              </a:rPr>
              <a:t>In an Analog system a signal can have any value between the range 0 – 5 volts where as in a Digital system it can be quantized to have only either 0 or 5 volts discrete values</a:t>
            </a: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4071</Words>
  <Application>Microsoft Office PowerPoint</Application>
  <PresentationFormat>On-screen Show (4:3)</PresentationFormat>
  <Paragraphs>1511</Paragraphs>
  <Slides>84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Solstice</vt:lpstr>
      <vt:lpstr>Digital Logic Fundamentals</vt:lpstr>
      <vt:lpstr>Agenda</vt:lpstr>
      <vt:lpstr>Resources</vt:lpstr>
      <vt:lpstr>Grading Policy</vt:lpstr>
      <vt:lpstr>Assignment Policies</vt:lpstr>
      <vt:lpstr>Policies – Attendance</vt:lpstr>
      <vt:lpstr>Policies</vt:lpstr>
      <vt:lpstr>Digital Systems: An Introduction</vt:lpstr>
      <vt:lpstr>Digital Systems: An Introduction</vt:lpstr>
      <vt:lpstr>Chapter 1 – Digital Systems and Binary Numbers</vt:lpstr>
      <vt:lpstr>Contents</vt:lpstr>
      <vt:lpstr>Digital Systems</vt:lpstr>
      <vt:lpstr>Analog vs Digital Systems</vt:lpstr>
      <vt:lpstr>Analog vs Digital Systems</vt:lpstr>
      <vt:lpstr>Analog vs Digital Systems</vt:lpstr>
      <vt:lpstr>Analog vs Digital Systems</vt:lpstr>
      <vt:lpstr>Digitization</vt:lpstr>
      <vt:lpstr>Computers</vt:lpstr>
      <vt:lpstr>bit</vt:lpstr>
      <vt:lpstr>Next…</vt:lpstr>
      <vt:lpstr>Binary Number System </vt:lpstr>
      <vt:lpstr>Decimal (base 10) number system consists of 10 symbols or digits</vt:lpstr>
      <vt:lpstr>We count in Base 10 (Decimal) </vt:lpstr>
      <vt:lpstr>Binary (base 2) number system consists of just two</vt:lpstr>
      <vt:lpstr>Computers count in Base 2 (Binary)</vt:lpstr>
      <vt:lpstr>Binary Numbers (Bits)</vt:lpstr>
      <vt:lpstr>Decimal (base 10) numbers are expressed in the positional notation</vt:lpstr>
      <vt:lpstr>Decimal (base 10) numbers are expressed in the positional notation</vt:lpstr>
      <vt:lpstr>Decimal (base 10) numbers are expressed in the positional notation</vt:lpstr>
      <vt:lpstr>Decimal (base 10) numbers are expressed in the positional notation</vt:lpstr>
      <vt:lpstr>Decimal (base 10) numbers are expressed in the positional notation</vt:lpstr>
      <vt:lpstr>Decimal Numbers</vt:lpstr>
      <vt:lpstr>Binary (base 2) numbers are also expressed in the positional notation</vt:lpstr>
      <vt:lpstr>Binary (base 2) numbers are also expressed in the positional notation</vt:lpstr>
      <vt:lpstr>Binary (base 2) numbers are also expressed in the positional notation</vt:lpstr>
      <vt:lpstr>Binary (base 2) numbers are also expressed in the positional notation</vt:lpstr>
      <vt:lpstr>Binary (base 2) numbers are also expressed in the positional notation</vt:lpstr>
      <vt:lpstr>Binary (base 2) numbers are also expressed in the positional notation</vt:lpstr>
      <vt:lpstr>Counting in Decimal</vt:lpstr>
      <vt:lpstr>Next…</vt:lpstr>
      <vt:lpstr>Slide 41</vt:lpstr>
      <vt:lpstr>Binary Numbers</vt:lpstr>
      <vt:lpstr>Binary Numbers</vt:lpstr>
      <vt:lpstr>Converting Binary to Decimal</vt:lpstr>
      <vt:lpstr>Converting Binary to Decimal</vt:lpstr>
      <vt:lpstr>Converting Binary to Decimal</vt:lpstr>
      <vt:lpstr>Converting Binary to Decimal</vt:lpstr>
      <vt:lpstr>Converting Binary to Decimal</vt:lpstr>
      <vt:lpstr>Binary → Dec : More Examples</vt:lpstr>
      <vt:lpstr>Binary → Dec : More Examples</vt:lpstr>
      <vt:lpstr>Slide 51</vt:lpstr>
      <vt:lpstr>Convert 75 to Binary</vt:lpstr>
      <vt:lpstr>Check</vt:lpstr>
      <vt:lpstr>Convert 100 to Binary</vt:lpstr>
      <vt:lpstr>Dec → Binary : More Examples</vt:lpstr>
      <vt:lpstr>Dec → Binary : More Examples</vt:lpstr>
      <vt:lpstr>Summary</vt:lpstr>
      <vt:lpstr>Bytes</vt:lpstr>
      <vt:lpstr>Special Powers of 2</vt:lpstr>
      <vt:lpstr>Popular Number Systems</vt:lpstr>
      <vt:lpstr>Octal and Hexadecimal Numbers</vt:lpstr>
      <vt:lpstr>Converting Octal &amp; Hex to Decimal</vt:lpstr>
      <vt:lpstr>Converting Decimal to Octal &amp; Hex </vt:lpstr>
      <vt:lpstr>Conversion between Bases</vt:lpstr>
      <vt:lpstr>Binary, Octal, and Hexadecimal</vt:lpstr>
      <vt:lpstr>Binary to Octal</vt:lpstr>
      <vt:lpstr>Octal to Binary</vt:lpstr>
      <vt:lpstr>Hex to Binary</vt:lpstr>
      <vt:lpstr>Binary to Hex</vt:lpstr>
      <vt:lpstr>Important Properties</vt:lpstr>
      <vt:lpstr>Important Properties – cont’d</vt:lpstr>
      <vt:lpstr>Next…</vt:lpstr>
      <vt:lpstr>Representing Fractions</vt:lpstr>
      <vt:lpstr>Examples of Numbers with Fractions</vt:lpstr>
      <vt:lpstr>Converting Decimal Fraction to Binary</vt:lpstr>
      <vt:lpstr>More Conversion Examples </vt:lpstr>
      <vt:lpstr>Conversion Procedure to Radix r</vt:lpstr>
      <vt:lpstr>Simplified Conversions</vt:lpstr>
      <vt:lpstr>Windows Calculator for Binary</vt:lpstr>
      <vt:lpstr>Windows Calculator for Hex</vt:lpstr>
      <vt:lpstr>Slide 81</vt:lpstr>
      <vt:lpstr>Arithmetic -- addition</vt:lpstr>
      <vt:lpstr>Arithmetic -- subtraction</vt:lpstr>
      <vt:lpstr>Arithmetic -- multiplication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32</cp:revision>
  <dcterms:created xsi:type="dcterms:W3CDTF">2011-02-04T13:20:42Z</dcterms:created>
  <dcterms:modified xsi:type="dcterms:W3CDTF">2011-02-22T16:58:48Z</dcterms:modified>
</cp:coreProperties>
</file>